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311" r:id="rId2"/>
    <p:sldId id="312" r:id="rId3"/>
    <p:sldId id="313" r:id="rId4"/>
    <p:sldId id="315" r:id="rId5"/>
  </p:sldIdLst>
  <p:sldSz cx="9144000" cy="6858000" type="screen4x3"/>
  <p:notesSz cx="6769100" cy="9855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Helvetic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Helvetic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Helvetic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Helvetic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 autoAdjust="0"/>
  </p:normalViewPr>
  <p:slideViewPr>
    <p:cSldViewPr>
      <p:cViewPr varScale="1">
        <p:scale>
          <a:sx n="114" d="100"/>
          <a:sy n="114" d="100"/>
        </p:scale>
        <p:origin x="-1566" y="-96"/>
      </p:cViewPr>
      <p:guideLst>
        <p:guide orient="horz" pos="672"/>
        <p:guide pos="11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852" tIns="44426" rIns="88852" bIns="44426" numCol="1" anchor="t" anchorCtr="0" compatLnSpc="1">
            <a:prstTxWarp prst="textNoShape">
              <a:avLst/>
            </a:prstTxWarp>
          </a:bodyPr>
          <a:lstStyle>
            <a:lvl1pPr defTabSz="887413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7938" y="0"/>
            <a:ext cx="2951162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852" tIns="44426" rIns="88852" bIns="44426" numCol="1" anchor="t" anchorCtr="0" compatLnSpc="1">
            <a:prstTxWarp prst="textNoShape">
              <a:avLst/>
            </a:prstTxWarp>
          </a:bodyPr>
          <a:lstStyle>
            <a:lvl1pPr algn="r" defTabSz="887413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829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69425"/>
            <a:ext cx="295116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852" tIns="44426" rIns="88852" bIns="44426" numCol="1" anchor="b" anchorCtr="0" compatLnSpc="1">
            <a:prstTxWarp prst="textNoShape">
              <a:avLst/>
            </a:prstTxWarp>
          </a:bodyPr>
          <a:lstStyle>
            <a:lvl1pPr defTabSz="887413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829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7938" y="9369425"/>
            <a:ext cx="29511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852" tIns="44426" rIns="88852" bIns="44426" numCol="1" anchor="b" anchorCtr="0" compatLnSpc="1">
            <a:prstTxWarp prst="textNoShape">
              <a:avLst/>
            </a:prstTxWarp>
          </a:bodyPr>
          <a:lstStyle>
            <a:lvl1pPr algn="r" defTabSz="887413">
              <a:defRPr sz="1200">
                <a:latin typeface="Times New Roman" pitchFamily="18" charset="0"/>
              </a:defRPr>
            </a:lvl1pPr>
          </a:lstStyle>
          <a:p>
            <a:fld id="{C6F4099B-080E-4436-85C4-16CC1B5AF7C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211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982" tIns="47491" rIns="94982" bIns="47491" numCol="1" anchor="t" anchorCtr="0" compatLnSpc="1">
            <a:prstTxWarp prst="textNoShape">
              <a:avLst/>
            </a:prstTxWarp>
          </a:bodyPr>
          <a:lstStyle>
            <a:lvl1pPr defTabSz="949325">
              <a:defRPr sz="13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36988" y="0"/>
            <a:ext cx="2932112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982" tIns="47491" rIns="94982" bIns="47491" numCol="1" anchor="t" anchorCtr="0" compatLnSpc="1">
            <a:prstTxWarp prst="textNoShape">
              <a:avLst/>
            </a:prstTxWarp>
          </a:bodyPr>
          <a:lstStyle>
            <a:lvl1pPr algn="r" defTabSz="949325">
              <a:defRPr sz="13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75" y="768350"/>
            <a:ext cx="4960938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1700" y="4706938"/>
            <a:ext cx="4965700" cy="437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982" tIns="47491" rIns="94982" bIns="474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05925"/>
            <a:ext cx="293211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982" tIns="47491" rIns="94982" bIns="47491" numCol="1" anchor="b" anchorCtr="0" compatLnSpc="1">
            <a:prstTxWarp prst="textNoShape">
              <a:avLst/>
            </a:prstTxWarp>
          </a:bodyPr>
          <a:lstStyle>
            <a:lvl1pPr defTabSz="949325">
              <a:defRPr sz="13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36988" y="9305925"/>
            <a:ext cx="2932112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982" tIns="47491" rIns="94982" bIns="47491" numCol="1" anchor="b" anchorCtr="0" compatLnSpc="1">
            <a:prstTxWarp prst="textNoShape">
              <a:avLst/>
            </a:prstTxWarp>
          </a:bodyPr>
          <a:lstStyle>
            <a:lvl1pPr algn="r" defTabSz="949325">
              <a:defRPr sz="1300">
                <a:latin typeface="Times New Roman" pitchFamily="18" charset="0"/>
              </a:defRPr>
            </a:lvl1pPr>
          </a:lstStyle>
          <a:p>
            <a:fld id="{A3593B59-A531-4227-B18F-A8D00038EA2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2006/07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Types and Programming Languages Lecture 14 - Simon Gay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25FDA8-7113-4E8F-8D45-AE31349429C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2006/07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Types and Programming Languages Lecture 14 - Simon Gay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CC8C2C-801E-400A-B8D1-CF93A912597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2006/07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Types and Programming Languages Lecture 14 - Simon Gay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9B12A2-1C51-43F9-834E-6BD504463F8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447800"/>
            <a:ext cx="4191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191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2006/07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Types and Programming Languages Lecture 14 - Simon Gay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9E9455-6BC1-4645-AD87-517A5698866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2006/07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Types and Programming Languages Lecture 14 - Simon Gay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78374-5F2C-4129-9D8E-B05C8BA0661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2006/07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Types and Programming Languages Lecture 14 - Simon Gay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1DB815-8A93-4911-A226-CE2F56BFF55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2006/07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Types and Programming Languages Lecture 14 - Simon Gay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13FBDF-B38B-4481-9928-07F2196A153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2006/07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Types and Programming Languages Lecture 14 - Simon Gay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921FFB-4ED2-455D-BD65-E7872E56400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2006/07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Types and Programming Languages Lecture 14 - Simon Gay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F8EDB3-A46A-4BF7-AAEC-46110A93FD8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2006/07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Types and Programming Languages Lecture 14 - Simon Gay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1E7EEE-FA5D-4235-8F8C-9C4A2027D74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152400"/>
            <a:ext cx="2133600" cy="624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52400"/>
            <a:ext cx="6248400" cy="624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2006/07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Types and Programming Languages Lecture 14 - Simon Gay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335413-6F52-4108-ABA5-39138C64A2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534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447800"/>
            <a:ext cx="41910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447800"/>
            <a:ext cx="4191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191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304800" y="6477000"/>
            <a:ext cx="838200" cy="228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2006/07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295400" y="6477000"/>
            <a:ext cx="6477000" cy="228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Types and Programming Languages Lecture 14 - Simon Gay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7924800" y="6477000"/>
            <a:ext cx="914400" cy="228600"/>
          </a:xfrm>
        </p:spPr>
        <p:txBody>
          <a:bodyPr/>
          <a:lstStyle>
            <a:lvl1pPr>
              <a:defRPr/>
            </a:lvl1pPr>
          </a:lstStyle>
          <a:p>
            <a:fld id="{369F3CF3-5694-4044-BCBB-89C6BD079C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52400"/>
            <a:ext cx="8534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447800"/>
            <a:ext cx="85344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477000"/>
            <a:ext cx="838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r>
              <a:rPr lang="en-US"/>
              <a:t>2006/07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295400" y="6477000"/>
            <a:ext cx="6477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en-US"/>
              <a:t>Types and Programming Languages Lecture 14 - Simon Gay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24800" y="6477000"/>
            <a:ext cx="914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413BBD2-A29F-4CDE-9D69-39B8D77221A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Helvetic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Helvetic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Helvetic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Helvetic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Helvetic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Helvetic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Helvetic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Helvetic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Examples of the Unification Algorithm</a:t>
            </a:r>
          </a:p>
        </p:txBody>
      </p:sp>
      <p:sp>
        <p:nvSpPr>
          <p:cNvPr id="432133" name="Text Box 5"/>
          <p:cNvSpPr txBox="1">
            <a:spLocks noChangeArrowheads="1"/>
          </p:cNvSpPr>
          <p:nvPr/>
        </p:nvSpPr>
        <p:spPr bwMode="auto">
          <a:xfrm>
            <a:off x="179388" y="1066800"/>
            <a:ext cx="28463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>
                <a:solidFill>
                  <a:srgbClr val="FF0000"/>
                </a:solidFill>
              </a:rPr>
              <a:t>{ X = int, Y = X</a:t>
            </a:r>
            <a:r>
              <a:rPr lang="en-GB">
                <a:solidFill>
                  <a:srgbClr val="FF0000"/>
                </a:solidFill>
                <a:sym typeface="Symbol" pitchFamily="18" charset="2"/>
              </a:rPr>
              <a:t>X }</a:t>
            </a:r>
          </a:p>
        </p:txBody>
      </p:sp>
      <p:sp>
        <p:nvSpPr>
          <p:cNvPr id="432134" name="Text Box 6"/>
          <p:cNvSpPr txBox="1">
            <a:spLocks noChangeArrowheads="1"/>
          </p:cNvSpPr>
          <p:nvPr/>
        </p:nvSpPr>
        <p:spPr bwMode="auto">
          <a:xfrm>
            <a:off x="323850" y="1700213"/>
            <a:ext cx="8567738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i="1"/>
              <a:t>unify</a:t>
            </a:r>
            <a:r>
              <a:rPr lang="en-GB"/>
              <a:t>({ X = int, Y = X</a:t>
            </a:r>
            <a:r>
              <a:rPr lang="en-GB">
                <a:sym typeface="Symbol" pitchFamily="18" charset="2"/>
              </a:rPr>
              <a:t>X }</a:t>
            </a:r>
            <a:r>
              <a:rPr lang="en-GB"/>
              <a:t>)                </a:t>
            </a:r>
            <a:r>
              <a:rPr lang="en-GB">
                <a:solidFill>
                  <a:schemeClr val="tx2"/>
                </a:solidFill>
              </a:rPr>
              <a:t>S=X, T=int, C’={Y = X</a:t>
            </a:r>
            <a:r>
              <a:rPr lang="en-GB">
                <a:solidFill>
                  <a:schemeClr val="tx2"/>
                </a:solidFill>
                <a:sym typeface="Symbol" pitchFamily="18" charset="2"/>
              </a:rPr>
              <a:t>X}</a:t>
            </a:r>
          </a:p>
          <a:p>
            <a:r>
              <a:rPr lang="en-GB">
                <a:sym typeface="Symbol" pitchFamily="18" charset="2"/>
              </a:rPr>
              <a:t>= </a:t>
            </a:r>
            <a:r>
              <a:rPr lang="en-GB"/>
              <a:t>[ X </a:t>
            </a:r>
            <a:r>
              <a:rPr lang="en-GB">
                <a:sym typeface="MT Extra" pitchFamily="18" charset="2"/>
              </a:rPr>
              <a:t> int ] ; </a:t>
            </a:r>
            <a:r>
              <a:rPr lang="en-GB" i="1">
                <a:sym typeface="MT Extra" pitchFamily="18" charset="2"/>
              </a:rPr>
              <a:t>unify</a:t>
            </a:r>
            <a:r>
              <a:rPr lang="en-GB">
                <a:sym typeface="MT Extra" pitchFamily="18" charset="2"/>
              </a:rPr>
              <a:t>({ </a:t>
            </a:r>
            <a:r>
              <a:rPr lang="en-GB"/>
              <a:t>Y = int</a:t>
            </a:r>
            <a:r>
              <a:rPr lang="en-GB">
                <a:sym typeface="Symbol" pitchFamily="18" charset="2"/>
              </a:rPr>
              <a:t>int })    </a:t>
            </a:r>
            <a:r>
              <a:rPr lang="en-GB">
                <a:solidFill>
                  <a:schemeClr val="tx2"/>
                </a:solidFill>
              </a:rPr>
              <a:t>S=Y, T=int</a:t>
            </a:r>
            <a:r>
              <a:rPr lang="en-GB">
                <a:solidFill>
                  <a:schemeClr val="tx2"/>
                </a:solidFill>
                <a:sym typeface="Symbol" pitchFamily="18" charset="2"/>
              </a:rPr>
              <a:t>int, C’={ }</a:t>
            </a:r>
          </a:p>
          <a:p>
            <a:r>
              <a:rPr lang="en-GB">
                <a:sym typeface="Symbol" pitchFamily="18" charset="2"/>
              </a:rPr>
              <a:t>= </a:t>
            </a:r>
            <a:r>
              <a:rPr lang="en-GB"/>
              <a:t>[ X </a:t>
            </a:r>
            <a:r>
              <a:rPr lang="en-GB">
                <a:sym typeface="MT Extra" pitchFamily="18" charset="2"/>
              </a:rPr>
              <a:t> int ] ; </a:t>
            </a:r>
            <a:r>
              <a:rPr lang="en-GB"/>
              <a:t>[ Y </a:t>
            </a:r>
            <a:r>
              <a:rPr lang="en-GB">
                <a:sym typeface="MT Extra" pitchFamily="18" charset="2"/>
              </a:rPr>
              <a:t> int</a:t>
            </a:r>
            <a:r>
              <a:rPr lang="en-GB">
                <a:sym typeface="Symbol" pitchFamily="18" charset="2"/>
              </a:rPr>
              <a:t>int</a:t>
            </a:r>
            <a:r>
              <a:rPr lang="en-GB">
                <a:sym typeface="MT Extra" pitchFamily="18" charset="2"/>
              </a:rPr>
              <a:t> ] ; </a:t>
            </a:r>
            <a:r>
              <a:rPr lang="en-GB" i="1">
                <a:sym typeface="MT Extra" pitchFamily="18" charset="2"/>
              </a:rPr>
              <a:t>unify</a:t>
            </a:r>
            <a:r>
              <a:rPr lang="en-GB">
                <a:sym typeface="MT Extra" pitchFamily="18" charset="2"/>
              </a:rPr>
              <a:t>({ })</a:t>
            </a:r>
          </a:p>
          <a:p>
            <a:r>
              <a:rPr lang="en-GB">
                <a:sym typeface="MT Extra" pitchFamily="18" charset="2"/>
              </a:rPr>
              <a:t>= </a:t>
            </a:r>
            <a:r>
              <a:rPr lang="en-GB"/>
              <a:t>[ X </a:t>
            </a:r>
            <a:r>
              <a:rPr lang="en-GB">
                <a:sym typeface="MT Extra" pitchFamily="18" charset="2"/>
              </a:rPr>
              <a:t> int ] ; </a:t>
            </a:r>
            <a:r>
              <a:rPr lang="en-GB"/>
              <a:t>[ Y </a:t>
            </a:r>
            <a:r>
              <a:rPr lang="en-GB">
                <a:sym typeface="MT Extra" pitchFamily="18" charset="2"/>
              </a:rPr>
              <a:t> int</a:t>
            </a:r>
            <a:r>
              <a:rPr lang="en-GB">
                <a:sym typeface="Symbol" pitchFamily="18" charset="2"/>
              </a:rPr>
              <a:t>int</a:t>
            </a:r>
            <a:r>
              <a:rPr lang="en-GB">
                <a:sym typeface="MT Extra" pitchFamily="18" charset="2"/>
              </a:rPr>
              <a:t> ] ; [ ]</a:t>
            </a:r>
          </a:p>
          <a:p>
            <a:r>
              <a:rPr lang="en-GB">
                <a:sym typeface="MT Extra" pitchFamily="18" charset="2"/>
              </a:rPr>
              <a:t>= [ </a:t>
            </a:r>
            <a:r>
              <a:rPr lang="en-GB"/>
              <a:t>X </a:t>
            </a:r>
            <a:r>
              <a:rPr lang="en-GB">
                <a:sym typeface="MT Extra" pitchFamily="18" charset="2"/>
              </a:rPr>
              <a:t> int, </a:t>
            </a:r>
            <a:r>
              <a:rPr lang="en-GB"/>
              <a:t>Y </a:t>
            </a:r>
            <a:r>
              <a:rPr lang="en-GB">
                <a:sym typeface="MT Extra" pitchFamily="18" charset="2"/>
              </a:rPr>
              <a:t> int</a:t>
            </a:r>
            <a:r>
              <a:rPr lang="en-GB">
                <a:sym typeface="Symbol" pitchFamily="18" charset="2"/>
              </a:rPr>
              <a:t>int</a:t>
            </a:r>
            <a:r>
              <a:rPr lang="en-GB">
                <a:sym typeface="MT Extra" pitchFamily="18" charset="2"/>
              </a:rPr>
              <a:t> ]</a:t>
            </a:r>
          </a:p>
        </p:txBody>
      </p:sp>
      <p:sp>
        <p:nvSpPr>
          <p:cNvPr id="432135" name="Text Box 7"/>
          <p:cNvSpPr txBox="1">
            <a:spLocks noChangeArrowheads="1"/>
          </p:cNvSpPr>
          <p:nvPr/>
        </p:nvSpPr>
        <p:spPr bwMode="auto">
          <a:xfrm>
            <a:off x="179388" y="3860800"/>
            <a:ext cx="25511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>
                <a:solidFill>
                  <a:srgbClr val="FF0000"/>
                </a:solidFill>
              </a:rPr>
              <a:t>{ int</a:t>
            </a:r>
            <a:r>
              <a:rPr lang="en-GB">
                <a:solidFill>
                  <a:srgbClr val="FF0000"/>
                </a:solidFill>
                <a:sym typeface="Symbol" pitchFamily="18" charset="2"/>
              </a:rPr>
              <a:t>int = XY }</a:t>
            </a:r>
          </a:p>
        </p:txBody>
      </p:sp>
      <p:sp>
        <p:nvSpPr>
          <p:cNvPr id="432136" name="Text Box 8"/>
          <p:cNvSpPr txBox="1">
            <a:spLocks noChangeArrowheads="1"/>
          </p:cNvSpPr>
          <p:nvPr/>
        </p:nvSpPr>
        <p:spPr bwMode="auto">
          <a:xfrm>
            <a:off x="323850" y="4437063"/>
            <a:ext cx="856615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i="1"/>
              <a:t>unify</a:t>
            </a:r>
            <a:r>
              <a:rPr lang="en-GB"/>
              <a:t>({ int</a:t>
            </a:r>
            <a:r>
              <a:rPr lang="en-GB">
                <a:sym typeface="Symbol" pitchFamily="18" charset="2"/>
              </a:rPr>
              <a:t>int</a:t>
            </a:r>
            <a:r>
              <a:rPr lang="en-GB"/>
              <a:t> = X</a:t>
            </a:r>
            <a:r>
              <a:rPr lang="en-GB">
                <a:sym typeface="Symbol" pitchFamily="18" charset="2"/>
              </a:rPr>
              <a:t>Y }</a:t>
            </a:r>
            <a:r>
              <a:rPr lang="en-GB"/>
              <a:t>)                    </a:t>
            </a:r>
            <a:r>
              <a:rPr lang="en-GB">
                <a:solidFill>
                  <a:schemeClr val="tx2"/>
                </a:solidFill>
              </a:rPr>
              <a:t>S=int</a:t>
            </a:r>
            <a:r>
              <a:rPr lang="en-GB">
                <a:solidFill>
                  <a:schemeClr val="tx2"/>
                </a:solidFill>
                <a:sym typeface="Symbol" pitchFamily="18" charset="2"/>
              </a:rPr>
              <a:t>int</a:t>
            </a:r>
            <a:r>
              <a:rPr lang="en-GB">
                <a:solidFill>
                  <a:schemeClr val="tx2"/>
                </a:solidFill>
              </a:rPr>
              <a:t>, T=X</a:t>
            </a:r>
            <a:r>
              <a:rPr lang="en-GB">
                <a:solidFill>
                  <a:schemeClr val="tx2"/>
                </a:solidFill>
                <a:sym typeface="Symbol" pitchFamily="18" charset="2"/>
              </a:rPr>
              <a:t>Y</a:t>
            </a:r>
            <a:r>
              <a:rPr lang="en-GB">
                <a:solidFill>
                  <a:schemeClr val="tx2"/>
                </a:solidFill>
              </a:rPr>
              <a:t>, C’={ </a:t>
            </a:r>
            <a:r>
              <a:rPr lang="en-GB">
                <a:solidFill>
                  <a:schemeClr val="tx2"/>
                </a:solidFill>
                <a:sym typeface="Symbol" pitchFamily="18" charset="2"/>
              </a:rPr>
              <a:t>}</a:t>
            </a:r>
          </a:p>
          <a:p>
            <a:r>
              <a:rPr lang="en-GB">
                <a:sym typeface="Symbol" pitchFamily="18" charset="2"/>
              </a:rPr>
              <a:t>= </a:t>
            </a:r>
            <a:r>
              <a:rPr lang="en-GB" i="1">
                <a:sym typeface="MT Extra" pitchFamily="18" charset="2"/>
              </a:rPr>
              <a:t>unify</a:t>
            </a:r>
            <a:r>
              <a:rPr lang="en-GB">
                <a:sym typeface="MT Extra" pitchFamily="18" charset="2"/>
              </a:rPr>
              <a:t>({ </a:t>
            </a:r>
            <a:r>
              <a:rPr lang="en-GB"/>
              <a:t>int = X, int = Y</a:t>
            </a:r>
            <a:r>
              <a:rPr lang="en-GB">
                <a:sym typeface="Symbol" pitchFamily="18" charset="2"/>
              </a:rPr>
              <a:t> })                  </a:t>
            </a:r>
            <a:r>
              <a:rPr lang="en-GB">
                <a:solidFill>
                  <a:schemeClr val="tx2"/>
                </a:solidFill>
              </a:rPr>
              <a:t>S=int, T=X</a:t>
            </a:r>
            <a:r>
              <a:rPr lang="en-GB">
                <a:solidFill>
                  <a:schemeClr val="tx2"/>
                </a:solidFill>
                <a:sym typeface="Symbol" pitchFamily="18" charset="2"/>
              </a:rPr>
              <a:t>, C’={ int = Y }</a:t>
            </a:r>
          </a:p>
          <a:p>
            <a:r>
              <a:rPr lang="en-GB">
                <a:sym typeface="Symbol" pitchFamily="18" charset="2"/>
              </a:rPr>
              <a:t>= </a:t>
            </a:r>
            <a:r>
              <a:rPr lang="en-GB"/>
              <a:t>[ X </a:t>
            </a:r>
            <a:r>
              <a:rPr lang="en-GB">
                <a:sym typeface="MT Extra" pitchFamily="18" charset="2"/>
              </a:rPr>
              <a:t> int ] ; </a:t>
            </a:r>
            <a:r>
              <a:rPr lang="en-GB" i="1">
                <a:sym typeface="MT Extra" pitchFamily="18" charset="2"/>
              </a:rPr>
              <a:t>unify</a:t>
            </a:r>
            <a:r>
              <a:rPr lang="en-GB">
                <a:sym typeface="MT Extra" pitchFamily="18" charset="2"/>
              </a:rPr>
              <a:t>({ int = Y })            </a:t>
            </a:r>
            <a:r>
              <a:rPr lang="en-GB">
                <a:solidFill>
                  <a:schemeClr val="tx2"/>
                </a:solidFill>
              </a:rPr>
              <a:t>S=int, T=Y</a:t>
            </a:r>
            <a:r>
              <a:rPr lang="en-GB">
                <a:solidFill>
                  <a:schemeClr val="tx2"/>
                </a:solidFill>
                <a:sym typeface="Symbol" pitchFamily="18" charset="2"/>
              </a:rPr>
              <a:t>, C’={ }</a:t>
            </a:r>
            <a:endParaRPr lang="en-GB">
              <a:sym typeface="MT Extra" pitchFamily="18" charset="2"/>
            </a:endParaRPr>
          </a:p>
          <a:p>
            <a:r>
              <a:rPr lang="en-GB">
                <a:sym typeface="MT Extra" pitchFamily="18" charset="2"/>
              </a:rPr>
              <a:t>= </a:t>
            </a:r>
            <a:r>
              <a:rPr lang="en-GB"/>
              <a:t>[ X </a:t>
            </a:r>
            <a:r>
              <a:rPr lang="en-GB">
                <a:sym typeface="MT Extra" pitchFamily="18" charset="2"/>
              </a:rPr>
              <a:t> int ] ; </a:t>
            </a:r>
            <a:r>
              <a:rPr lang="en-GB"/>
              <a:t>[ Y </a:t>
            </a:r>
            <a:r>
              <a:rPr lang="en-GB">
                <a:sym typeface="MT Extra" pitchFamily="18" charset="2"/>
              </a:rPr>
              <a:t> int ] ; </a:t>
            </a:r>
            <a:r>
              <a:rPr lang="en-GB" i="1">
                <a:sym typeface="MT Extra" pitchFamily="18" charset="2"/>
              </a:rPr>
              <a:t>unify</a:t>
            </a:r>
            <a:r>
              <a:rPr lang="en-GB">
                <a:sym typeface="MT Extra" pitchFamily="18" charset="2"/>
              </a:rPr>
              <a:t>({ })</a:t>
            </a:r>
          </a:p>
          <a:p>
            <a:r>
              <a:rPr lang="en-GB">
                <a:sym typeface="MT Extra" pitchFamily="18" charset="2"/>
              </a:rPr>
              <a:t>= [ </a:t>
            </a:r>
            <a:r>
              <a:rPr lang="en-GB"/>
              <a:t>X </a:t>
            </a:r>
            <a:r>
              <a:rPr lang="en-GB">
                <a:sym typeface="MT Extra" pitchFamily="18" charset="2"/>
              </a:rPr>
              <a:t> int, </a:t>
            </a:r>
            <a:r>
              <a:rPr lang="en-GB"/>
              <a:t>Y </a:t>
            </a:r>
            <a:r>
              <a:rPr lang="en-GB">
                <a:sym typeface="MT Extra" pitchFamily="18" charset="2"/>
              </a:rPr>
              <a:t> int 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Examples of the Unification Algorithm</a:t>
            </a:r>
          </a:p>
        </p:txBody>
      </p:sp>
      <p:sp>
        <p:nvSpPr>
          <p:cNvPr id="434179" name="Text Box 3"/>
          <p:cNvSpPr txBox="1">
            <a:spLocks noChangeArrowheads="1"/>
          </p:cNvSpPr>
          <p:nvPr/>
        </p:nvSpPr>
        <p:spPr bwMode="auto">
          <a:xfrm>
            <a:off x="179388" y="1066800"/>
            <a:ext cx="3803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>
                <a:solidFill>
                  <a:srgbClr val="FF0000"/>
                </a:solidFill>
                <a:sym typeface="Symbol" pitchFamily="18" charset="2"/>
              </a:rPr>
              <a:t>{ </a:t>
            </a:r>
            <a:r>
              <a:rPr lang="en-GB">
                <a:solidFill>
                  <a:srgbClr val="FF0000"/>
                </a:solidFill>
              </a:rPr>
              <a:t>X</a:t>
            </a:r>
            <a:r>
              <a:rPr lang="en-GB">
                <a:solidFill>
                  <a:srgbClr val="FF0000"/>
                </a:solidFill>
                <a:sym typeface="Symbol" pitchFamily="18" charset="2"/>
              </a:rPr>
              <a:t>Y = YZ, Z = UW }</a:t>
            </a:r>
          </a:p>
        </p:txBody>
      </p:sp>
      <p:sp>
        <p:nvSpPr>
          <p:cNvPr id="434180" name="Text Box 4"/>
          <p:cNvSpPr txBox="1">
            <a:spLocks noChangeArrowheads="1"/>
          </p:cNvSpPr>
          <p:nvPr/>
        </p:nvSpPr>
        <p:spPr bwMode="auto">
          <a:xfrm>
            <a:off x="323850" y="1700213"/>
            <a:ext cx="7631113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i="1"/>
              <a:t>unify</a:t>
            </a:r>
            <a:r>
              <a:rPr lang="en-GB"/>
              <a:t>({ X</a:t>
            </a:r>
            <a:r>
              <a:rPr lang="en-GB">
                <a:sym typeface="Symbol" pitchFamily="18" charset="2"/>
              </a:rPr>
              <a:t>Y</a:t>
            </a:r>
            <a:r>
              <a:rPr lang="en-GB"/>
              <a:t> = Y</a:t>
            </a:r>
            <a:r>
              <a:rPr lang="en-GB">
                <a:sym typeface="Symbol" pitchFamily="18" charset="2"/>
              </a:rPr>
              <a:t>Z</a:t>
            </a:r>
            <a:r>
              <a:rPr lang="en-GB"/>
              <a:t>, Z = U</a:t>
            </a:r>
            <a:r>
              <a:rPr lang="en-GB">
                <a:sym typeface="Symbol" pitchFamily="18" charset="2"/>
              </a:rPr>
              <a:t>W }</a:t>
            </a:r>
            <a:r>
              <a:rPr lang="en-GB"/>
              <a:t>)     </a:t>
            </a:r>
            <a:r>
              <a:rPr lang="en-GB">
                <a:solidFill>
                  <a:schemeClr val="tx2"/>
                </a:solidFill>
              </a:rPr>
              <a:t>S=X</a:t>
            </a:r>
            <a:r>
              <a:rPr lang="en-GB">
                <a:solidFill>
                  <a:schemeClr val="tx2"/>
                </a:solidFill>
                <a:sym typeface="Symbol" pitchFamily="18" charset="2"/>
              </a:rPr>
              <a:t>Y</a:t>
            </a:r>
            <a:r>
              <a:rPr lang="en-GB">
                <a:solidFill>
                  <a:schemeClr val="tx2"/>
                </a:solidFill>
              </a:rPr>
              <a:t>, T= Y</a:t>
            </a:r>
            <a:r>
              <a:rPr lang="en-GB">
                <a:solidFill>
                  <a:schemeClr val="tx2"/>
                </a:solidFill>
                <a:sym typeface="Symbol" pitchFamily="18" charset="2"/>
              </a:rPr>
              <a:t>Z</a:t>
            </a:r>
            <a:r>
              <a:rPr lang="en-GB">
                <a:solidFill>
                  <a:schemeClr val="tx2"/>
                </a:solidFill>
              </a:rPr>
              <a:t>, </a:t>
            </a:r>
          </a:p>
          <a:p>
            <a:r>
              <a:rPr lang="en-GB">
                <a:solidFill>
                  <a:schemeClr val="tx2"/>
                </a:solidFill>
              </a:rPr>
              <a:t>                                                          C’={Z = U</a:t>
            </a:r>
            <a:r>
              <a:rPr lang="en-GB">
                <a:solidFill>
                  <a:schemeClr val="tx2"/>
                </a:solidFill>
                <a:sym typeface="Symbol" pitchFamily="18" charset="2"/>
              </a:rPr>
              <a:t>W}</a:t>
            </a:r>
          </a:p>
          <a:p>
            <a:r>
              <a:rPr lang="en-GB">
                <a:sym typeface="Symbol" pitchFamily="18" charset="2"/>
              </a:rPr>
              <a:t>= </a:t>
            </a:r>
            <a:r>
              <a:rPr lang="en-GB" i="1">
                <a:sym typeface="MT Extra" pitchFamily="18" charset="2"/>
              </a:rPr>
              <a:t>unify</a:t>
            </a:r>
            <a:r>
              <a:rPr lang="en-GB">
                <a:sym typeface="MT Extra" pitchFamily="18" charset="2"/>
              </a:rPr>
              <a:t>({ </a:t>
            </a:r>
            <a:r>
              <a:rPr lang="en-GB"/>
              <a:t>Z = U</a:t>
            </a:r>
            <a:r>
              <a:rPr lang="en-GB">
                <a:sym typeface="Symbol" pitchFamily="18" charset="2"/>
              </a:rPr>
              <a:t>W, X = Y, Y = Z })   </a:t>
            </a:r>
            <a:r>
              <a:rPr lang="en-GB">
                <a:solidFill>
                  <a:schemeClr val="tx2"/>
                </a:solidFill>
              </a:rPr>
              <a:t>S=Z, T=U</a:t>
            </a:r>
            <a:r>
              <a:rPr lang="en-GB">
                <a:solidFill>
                  <a:schemeClr val="tx2"/>
                </a:solidFill>
                <a:sym typeface="Symbol" pitchFamily="18" charset="2"/>
              </a:rPr>
              <a:t>W,</a:t>
            </a:r>
          </a:p>
          <a:p>
            <a:r>
              <a:rPr lang="en-GB">
                <a:solidFill>
                  <a:schemeClr val="tx2"/>
                </a:solidFill>
                <a:sym typeface="Symbol" pitchFamily="18" charset="2"/>
              </a:rPr>
              <a:t>                                                          C’={ X = Y, Y = Z }</a:t>
            </a:r>
          </a:p>
          <a:p>
            <a:r>
              <a:rPr lang="en-GB">
                <a:sym typeface="Symbol" pitchFamily="18" charset="2"/>
              </a:rPr>
              <a:t>= </a:t>
            </a:r>
            <a:r>
              <a:rPr lang="en-GB"/>
              <a:t>[ Z </a:t>
            </a:r>
            <a:r>
              <a:rPr lang="en-GB">
                <a:sym typeface="MT Extra" pitchFamily="18" charset="2"/>
              </a:rPr>
              <a:t> </a:t>
            </a:r>
            <a:r>
              <a:rPr lang="en-GB"/>
              <a:t>U</a:t>
            </a:r>
            <a:r>
              <a:rPr lang="en-GB">
                <a:sym typeface="Symbol" pitchFamily="18" charset="2"/>
              </a:rPr>
              <a:t>W</a:t>
            </a:r>
            <a:r>
              <a:rPr lang="en-GB">
                <a:sym typeface="MT Extra" pitchFamily="18" charset="2"/>
              </a:rPr>
              <a:t> ] ; </a:t>
            </a:r>
            <a:r>
              <a:rPr lang="en-GB" i="1">
                <a:sym typeface="MT Extra" pitchFamily="18" charset="2"/>
              </a:rPr>
              <a:t>unify</a:t>
            </a:r>
            <a:r>
              <a:rPr lang="en-GB">
                <a:sym typeface="MT Extra" pitchFamily="18" charset="2"/>
              </a:rPr>
              <a:t>({ </a:t>
            </a:r>
            <a:r>
              <a:rPr lang="en-GB">
                <a:sym typeface="Symbol" pitchFamily="18" charset="2"/>
              </a:rPr>
              <a:t>X = Y, Y = </a:t>
            </a:r>
            <a:r>
              <a:rPr lang="en-GB"/>
              <a:t>U</a:t>
            </a:r>
            <a:r>
              <a:rPr lang="en-GB">
                <a:sym typeface="Symbol" pitchFamily="18" charset="2"/>
              </a:rPr>
              <a:t>W </a:t>
            </a:r>
            <a:r>
              <a:rPr lang="en-GB">
                <a:sym typeface="MT Extra" pitchFamily="18" charset="2"/>
              </a:rPr>
              <a:t>})</a:t>
            </a:r>
          </a:p>
          <a:p>
            <a:r>
              <a:rPr lang="en-GB">
                <a:sym typeface="MT Extra" pitchFamily="18" charset="2"/>
              </a:rPr>
              <a:t>= </a:t>
            </a:r>
            <a:r>
              <a:rPr lang="en-GB"/>
              <a:t>[ Z </a:t>
            </a:r>
            <a:r>
              <a:rPr lang="en-GB">
                <a:sym typeface="MT Extra" pitchFamily="18" charset="2"/>
              </a:rPr>
              <a:t> </a:t>
            </a:r>
            <a:r>
              <a:rPr lang="en-GB"/>
              <a:t>U</a:t>
            </a:r>
            <a:r>
              <a:rPr lang="en-GB">
                <a:sym typeface="Symbol" pitchFamily="18" charset="2"/>
              </a:rPr>
              <a:t>W</a:t>
            </a:r>
            <a:r>
              <a:rPr lang="en-GB">
                <a:sym typeface="MT Extra" pitchFamily="18" charset="2"/>
              </a:rPr>
              <a:t> ] ; [ X  Y ] ; </a:t>
            </a:r>
            <a:r>
              <a:rPr lang="en-GB" i="1">
                <a:sym typeface="MT Extra" pitchFamily="18" charset="2"/>
              </a:rPr>
              <a:t>unify</a:t>
            </a:r>
            <a:r>
              <a:rPr lang="en-GB">
                <a:sym typeface="MT Extra" pitchFamily="18" charset="2"/>
              </a:rPr>
              <a:t>({ </a:t>
            </a:r>
            <a:r>
              <a:rPr lang="en-GB">
                <a:sym typeface="Symbol" pitchFamily="18" charset="2"/>
              </a:rPr>
              <a:t>Y = </a:t>
            </a:r>
            <a:r>
              <a:rPr lang="en-GB"/>
              <a:t>U</a:t>
            </a:r>
            <a:r>
              <a:rPr lang="en-GB">
                <a:sym typeface="Symbol" pitchFamily="18" charset="2"/>
              </a:rPr>
              <a:t>W </a:t>
            </a:r>
            <a:r>
              <a:rPr lang="en-GB">
                <a:sym typeface="MT Extra" pitchFamily="18" charset="2"/>
              </a:rPr>
              <a:t>})</a:t>
            </a:r>
          </a:p>
          <a:p>
            <a:r>
              <a:rPr lang="en-GB">
                <a:sym typeface="MT Extra" pitchFamily="18" charset="2"/>
              </a:rPr>
              <a:t>= </a:t>
            </a:r>
            <a:r>
              <a:rPr lang="en-GB"/>
              <a:t>[ Z </a:t>
            </a:r>
            <a:r>
              <a:rPr lang="en-GB">
                <a:sym typeface="MT Extra" pitchFamily="18" charset="2"/>
              </a:rPr>
              <a:t> </a:t>
            </a:r>
            <a:r>
              <a:rPr lang="en-GB"/>
              <a:t>U</a:t>
            </a:r>
            <a:r>
              <a:rPr lang="en-GB">
                <a:sym typeface="Symbol" pitchFamily="18" charset="2"/>
              </a:rPr>
              <a:t>W</a:t>
            </a:r>
            <a:r>
              <a:rPr lang="en-GB">
                <a:sym typeface="MT Extra" pitchFamily="18" charset="2"/>
              </a:rPr>
              <a:t> ] ; [ X  Y ] ; [ </a:t>
            </a:r>
            <a:r>
              <a:rPr lang="en-GB"/>
              <a:t>Y </a:t>
            </a:r>
            <a:r>
              <a:rPr lang="en-GB">
                <a:sym typeface="MT Extra" pitchFamily="18" charset="2"/>
              </a:rPr>
              <a:t> </a:t>
            </a:r>
            <a:r>
              <a:rPr lang="en-GB"/>
              <a:t>U</a:t>
            </a:r>
            <a:r>
              <a:rPr lang="en-GB">
                <a:sym typeface="Symbol" pitchFamily="18" charset="2"/>
              </a:rPr>
              <a:t>W</a:t>
            </a:r>
            <a:r>
              <a:rPr lang="en-GB">
                <a:sym typeface="MT Extra" pitchFamily="18" charset="2"/>
              </a:rPr>
              <a:t> ]</a:t>
            </a:r>
          </a:p>
          <a:p>
            <a:r>
              <a:rPr lang="en-GB">
                <a:sym typeface="MT Extra" pitchFamily="18" charset="2"/>
              </a:rPr>
              <a:t>= [ </a:t>
            </a:r>
            <a:r>
              <a:rPr lang="en-GB"/>
              <a:t>Z </a:t>
            </a:r>
            <a:r>
              <a:rPr lang="en-GB">
                <a:sym typeface="MT Extra" pitchFamily="18" charset="2"/>
              </a:rPr>
              <a:t> </a:t>
            </a:r>
            <a:r>
              <a:rPr lang="en-GB"/>
              <a:t>U</a:t>
            </a:r>
            <a:r>
              <a:rPr lang="en-GB">
                <a:sym typeface="Symbol" pitchFamily="18" charset="2"/>
              </a:rPr>
              <a:t>W, </a:t>
            </a:r>
            <a:r>
              <a:rPr lang="en-GB">
                <a:sym typeface="MT Extra" pitchFamily="18" charset="2"/>
              </a:rPr>
              <a:t>X  Y ] ; [ </a:t>
            </a:r>
            <a:r>
              <a:rPr lang="en-GB"/>
              <a:t>Y </a:t>
            </a:r>
            <a:r>
              <a:rPr lang="en-GB">
                <a:sym typeface="MT Extra" pitchFamily="18" charset="2"/>
              </a:rPr>
              <a:t> </a:t>
            </a:r>
            <a:r>
              <a:rPr lang="en-GB"/>
              <a:t>U</a:t>
            </a:r>
            <a:r>
              <a:rPr lang="en-GB">
                <a:sym typeface="Symbol" pitchFamily="18" charset="2"/>
              </a:rPr>
              <a:t>W</a:t>
            </a:r>
            <a:r>
              <a:rPr lang="en-GB">
                <a:sym typeface="MT Extra" pitchFamily="18" charset="2"/>
              </a:rPr>
              <a:t> ]</a:t>
            </a:r>
          </a:p>
          <a:p>
            <a:r>
              <a:rPr lang="en-GB">
                <a:sym typeface="MT Extra" pitchFamily="18" charset="2"/>
              </a:rPr>
              <a:t>= [ </a:t>
            </a:r>
            <a:r>
              <a:rPr lang="en-GB"/>
              <a:t>Z </a:t>
            </a:r>
            <a:r>
              <a:rPr lang="en-GB">
                <a:sym typeface="MT Extra" pitchFamily="18" charset="2"/>
              </a:rPr>
              <a:t> </a:t>
            </a:r>
            <a:r>
              <a:rPr lang="en-GB"/>
              <a:t>U</a:t>
            </a:r>
            <a:r>
              <a:rPr lang="en-GB">
                <a:sym typeface="Symbol" pitchFamily="18" charset="2"/>
              </a:rPr>
              <a:t>W, </a:t>
            </a:r>
            <a:r>
              <a:rPr lang="en-GB">
                <a:sym typeface="MT Extra" pitchFamily="18" charset="2"/>
              </a:rPr>
              <a:t>X  </a:t>
            </a:r>
            <a:r>
              <a:rPr lang="en-GB"/>
              <a:t>U</a:t>
            </a:r>
            <a:r>
              <a:rPr lang="en-GB">
                <a:sym typeface="Symbol" pitchFamily="18" charset="2"/>
              </a:rPr>
              <a:t>W</a:t>
            </a:r>
            <a:r>
              <a:rPr lang="en-GB">
                <a:sym typeface="MT Extra" pitchFamily="18" charset="2"/>
              </a:rPr>
              <a:t>, </a:t>
            </a:r>
            <a:r>
              <a:rPr lang="en-GB"/>
              <a:t>Y </a:t>
            </a:r>
            <a:r>
              <a:rPr lang="en-GB">
                <a:sym typeface="MT Extra" pitchFamily="18" charset="2"/>
              </a:rPr>
              <a:t> </a:t>
            </a:r>
            <a:r>
              <a:rPr lang="en-GB"/>
              <a:t>U</a:t>
            </a:r>
            <a:r>
              <a:rPr lang="en-GB">
                <a:sym typeface="Symbol" pitchFamily="18" charset="2"/>
              </a:rPr>
              <a:t>W</a:t>
            </a:r>
            <a:r>
              <a:rPr lang="en-GB">
                <a:sym typeface="MT Extra" pitchFamily="18" charset="2"/>
              </a:rPr>
              <a:t> 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Examples of the Unification Algorithm</a:t>
            </a:r>
          </a:p>
        </p:txBody>
      </p:sp>
      <p:sp>
        <p:nvSpPr>
          <p:cNvPr id="435203" name="Text Box 3"/>
          <p:cNvSpPr txBox="1">
            <a:spLocks noChangeArrowheads="1"/>
          </p:cNvSpPr>
          <p:nvPr/>
        </p:nvSpPr>
        <p:spPr bwMode="auto">
          <a:xfrm>
            <a:off x="179388" y="1066800"/>
            <a:ext cx="20494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FF0000"/>
                </a:solidFill>
                <a:sym typeface="Symbol" pitchFamily="18" charset="2"/>
              </a:rPr>
              <a:t>{ </a:t>
            </a:r>
            <a:r>
              <a:rPr lang="en-GB" dirty="0" err="1">
                <a:solidFill>
                  <a:srgbClr val="FF0000"/>
                </a:solidFill>
                <a:sym typeface="Symbol" pitchFamily="18" charset="2"/>
              </a:rPr>
              <a:t>int</a:t>
            </a:r>
            <a:r>
              <a:rPr lang="en-GB" dirty="0">
                <a:solidFill>
                  <a:srgbClr val="FF0000"/>
                </a:solidFill>
                <a:sym typeface="Symbol" pitchFamily="18" charset="2"/>
              </a:rPr>
              <a:t> = </a:t>
            </a:r>
            <a:r>
              <a:rPr lang="en-GB" dirty="0" err="1">
                <a:solidFill>
                  <a:srgbClr val="FF0000"/>
                </a:solidFill>
                <a:sym typeface="Symbol" pitchFamily="18" charset="2"/>
              </a:rPr>
              <a:t>intY</a:t>
            </a:r>
            <a:r>
              <a:rPr lang="en-GB" dirty="0">
                <a:solidFill>
                  <a:srgbClr val="FF0000"/>
                </a:solidFill>
                <a:sym typeface="Symbol" pitchFamily="18" charset="2"/>
              </a:rPr>
              <a:t> }</a:t>
            </a:r>
          </a:p>
        </p:txBody>
      </p:sp>
      <p:sp>
        <p:nvSpPr>
          <p:cNvPr id="435204" name="Text Box 4"/>
          <p:cNvSpPr txBox="1">
            <a:spLocks noChangeArrowheads="1"/>
          </p:cNvSpPr>
          <p:nvPr/>
        </p:nvSpPr>
        <p:spPr bwMode="auto">
          <a:xfrm>
            <a:off x="323850" y="1700213"/>
            <a:ext cx="817929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i="1" dirty="0"/>
              <a:t>unify</a:t>
            </a:r>
            <a:r>
              <a:rPr lang="en-GB" dirty="0"/>
              <a:t>({ </a:t>
            </a:r>
            <a:r>
              <a:rPr lang="en-GB" dirty="0" err="1"/>
              <a:t>int</a:t>
            </a:r>
            <a:r>
              <a:rPr lang="en-GB" dirty="0"/>
              <a:t> = </a:t>
            </a:r>
            <a:r>
              <a:rPr lang="en-GB" dirty="0" err="1"/>
              <a:t>int</a:t>
            </a:r>
            <a:r>
              <a:rPr lang="en-GB" dirty="0" err="1">
                <a:sym typeface="Symbol" pitchFamily="18" charset="2"/>
              </a:rPr>
              <a:t>Y</a:t>
            </a:r>
            <a:r>
              <a:rPr lang="en-GB" dirty="0">
                <a:sym typeface="Symbol" pitchFamily="18" charset="2"/>
              </a:rPr>
              <a:t> }</a:t>
            </a:r>
            <a:r>
              <a:rPr lang="en-GB" dirty="0"/>
              <a:t>)                          </a:t>
            </a:r>
            <a:r>
              <a:rPr lang="en-GB" dirty="0">
                <a:solidFill>
                  <a:schemeClr val="tx2"/>
                </a:solidFill>
              </a:rPr>
              <a:t>S=</a:t>
            </a:r>
            <a:r>
              <a:rPr lang="en-GB" dirty="0" err="1">
                <a:solidFill>
                  <a:schemeClr val="tx2"/>
                </a:solidFill>
              </a:rPr>
              <a:t>int</a:t>
            </a:r>
            <a:r>
              <a:rPr lang="en-GB" dirty="0">
                <a:solidFill>
                  <a:schemeClr val="tx2"/>
                </a:solidFill>
              </a:rPr>
              <a:t>, T= </a:t>
            </a:r>
            <a:r>
              <a:rPr lang="en-GB" dirty="0" err="1">
                <a:solidFill>
                  <a:schemeClr val="tx2"/>
                </a:solidFill>
              </a:rPr>
              <a:t>int</a:t>
            </a:r>
            <a:r>
              <a:rPr lang="en-GB" dirty="0" err="1">
                <a:solidFill>
                  <a:schemeClr val="tx2"/>
                </a:solidFill>
                <a:sym typeface="Symbol" pitchFamily="18" charset="2"/>
              </a:rPr>
              <a:t>Y</a:t>
            </a:r>
            <a:r>
              <a:rPr lang="en-GB" dirty="0">
                <a:solidFill>
                  <a:schemeClr val="tx2"/>
                </a:solidFill>
              </a:rPr>
              <a:t>, C’={ </a:t>
            </a:r>
            <a:r>
              <a:rPr lang="en-GB" dirty="0">
                <a:solidFill>
                  <a:schemeClr val="tx2"/>
                </a:solidFill>
                <a:sym typeface="Symbol" pitchFamily="18" charset="2"/>
              </a:rPr>
              <a:t>}</a:t>
            </a:r>
          </a:p>
          <a:p>
            <a:r>
              <a:rPr lang="en-GB" dirty="0">
                <a:sym typeface="Symbol" pitchFamily="18" charset="2"/>
              </a:rPr>
              <a:t>    </a:t>
            </a:r>
            <a:r>
              <a:rPr lang="en-GB" dirty="0" smtClean="0">
                <a:solidFill>
                  <a:srgbClr val="FF0000"/>
                </a:solidFill>
                <a:sym typeface="Symbol" pitchFamily="18" charset="2"/>
              </a:rPr>
              <a:t>fails</a:t>
            </a:r>
            <a:endParaRPr lang="en-GB" dirty="0">
              <a:sym typeface="Symbol" pitchFamily="18" charset="2"/>
            </a:endParaRPr>
          </a:p>
        </p:txBody>
      </p:sp>
      <p:sp>
        <p:nvSpPr>
          <p:cNvPr id="435205" name="Text Box 5"/>
          <p:cNvSpPr txBox="1">
            <a:spLocks noChangeArrowheads="1"/>
          </p:cNvSpPr>
          <p:nvPr/>
        </p:nvSpPr>
        <p:spPr bwMode="auto">
          <a:xfrm>
            <a:off x="179388" y="3011488"/>
            <a:ext cx="193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>
                <a:solidFill>
                  <a:srgbClr val="FF0000"/>
                </a:solidFill>
                <a:sym typeface="Symbol" pitchFamily="18" charset="2"/>
              </a:rPr>
              <a:t>{ Y = intY }</a:t>
            </a:r>
          </a:p>
        </p:txBody>
      </p:sp>
      <p:sp>
        <p:nvSpPr>
          <p:cNvPr id="435206" name="Text Box 6"/>
          <p:cNvSpPr txBox="1">
            <a:spLocks noChangeArrowheads="1"/>
          </p:cNvSpPr>
          <p:nvPr/>
        </p:nvSpPr>
        <p:spPr bwMode="auto">
          <a:xfrm>
            <a:off x="323850" y="3644900"/>
            <a:ext cx="789831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i="1" dirty="0"/>
              <a:t>unify</a:t>
            </a:r>
            <a:r>
              <a:rPr lang="en-GB" dirty="0"/>
              <a:t>({ Y = </a:t>
            </a:r>
            <a:r>
              <a:rPr lang="en-GB" dirty="0" err="1"/>
              <a:t>int</a:t>
            </a:r>
            <a:r>
              <a:rPr lang="en-GB" dirty="0" err="1">
                <a:sym typeface="Symbol" pitchFamily="18" charset="2"/>
              </a:rPr>
              <a:t>Y</a:t>
            </a:r>
            <a:r>
              <a:rPr lang="en-GB" dirty="0">
                <a:sym typeface="Symbol" pitchFamily="18" charset="2"/>
              </a:rPr>
              <a:t> }</a:t>
            </a:r>
            <a:r>
              <a:rPr lang="en-GB" dirty="0"/>
              <a:t>)                          </a:t>
            </a:r>
            <a:r>
              <a:rPr lang="en-GB" dirty="0">
                <a:solidFill>
                  <a:schemeClr val="tx2"/>
                </a:solidFill>
              </a:rPr>
              <a:t>S=Y, T= </a:t>
            </a:r>
            <a:r>
              <a:rPr lang="en-GB" dirty="0" err="1">
                <a:solidFill>
                  <a:schemeClr val="tx2"/>
                </a:solidFill>
              </a:rPr>
              <a:t>int</a:t>
            </a:r>
            <a:r>
              <a:rPr lang="en-GB" dirty="0" err="1">
                <a:solidFill>
                  <a:schemeClr val="tx2"/>
                </a:solidFill>
                <a:sym typeface="Symbol" pitchFamily="18" charset="2"/>
              </a:rPr>
              <a:t>Y</a:t>
            </a:r>
            <a:r>
              <a:rPr lang="en-GB" dirty="0">
                <a:solidFill>
                  <a:schemeClr val="tx2"/>
                </a:solidFill>
              </a:rPr>
              <a:t>, C’={ </a:t>
            </a:r>
            <a:r>
              <a:rPr lang="en-GB" dirty="0">
                <a:solidFill>
                  <a:schemeClr val="tx2"/>
                </a:solidFill>
                <a:sym typeface="Symbol" pitchFamily="18" charset="2"/>
              </a:rPr>
              <a:t>}</a:t>
            </a:r>
          </a:p>
          <a:p>
            <a:r>
              <a:rPr lang="en-GB" dirty="0">
                <a:sym typeface="Symbol" pitchFamily="18" charset="2"/>
              </a:rPr>
              <a:t>    </a:t>
            </a:r>
            <a:r>
              <a:rPr lang="en-GB" dirty="0">
                <a:solidFill>
                  <a:srgbClr val="FF0000"/>
                </a:solidFill>
                <a:sym typeface="Symbol" pitchFamily="18" charset="2"/>
              </a:rPr>
              <a:t>fails </a:t>
            </a:r>
            <a:endParaRPr lang="en-GB" dirty="0">
              <a:sym typeface="Symbol" pitchFamily="18" charset="2"/>
            </a:endParaRPr>
          </a:p>
        </p:txBody>
      </p:sp>
      <p:sp>
        <p:nvSpPr>
          <p:cNvPr id="435207" name="Text Box 7"/>
          <p:cNvSpPr txBox="1">
            <a:spLocks noChangeArrowheads="1"/>
          </p:cNvSpPr>
          <p:nvPr/>
        </p:nvSpPr>
        <p:spPr bwMode="auto">
          <a:xfrm>
            <a:off x="179388" y="4887913"/>
            <a:ext cx="4714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>
                <a:solidFill>
                  <a:srgbClr val="FF0000"/>
                </a:solidFill>
                <a:sym typeface="Symbol" pitchFamily="18" charset="2"/>
              </a:rPr>
              <a:t>{ }</a:t>
            </a:r>
          </a:p>
        </p:txBody>
      </p:sp>
      <p:sp>
        <p:nvSpPr>
          <p:cNvPr id="435208" name="Text Box 8"/>
          <p:cNvSpPr txBox="1">
            <a:spLocks noChangeArrowheads="1"/>
          </p:cNvSpPr>
          <p:nvPr/>
        </p:nvSpPr>
        <p:spPr bwMode="auto">
          <a:xfrm>
            <a:off x="323850" y="5521325"/>
            <a:ext cx="13192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i="1"/>
              <a:t>unify</a:t>
            </a:r>
            <a:r>
              <a:rPr lang="en-GB"/>
              <a:t>({</a:t>
            </a:r>
            <a:r>
              <a:rPr lang="en-GB">
                <a:sym typeface="Symbol" pitchFamily="18" charset="2"/>
              </a:rPr>
              <a:t> }</a:t>
            </a:r>
            <a:r>
              <a:rPr lang="en-GB"/>
              <a:t>)</a:t>
            </a:r>
            <a:endParaRPr lang="en-GB">
              <a:sym typeface="Symbol" pitchFamily="18" charset="2"/>
            </a:endParaRPr>
          </a:p>
          <a:p>
            <a:r>
              <a:rPr lang="en-GB">
                <a:sym typeface="Symbol" pitchFamily="18" charset="2"/>
              </a:rPr>
              <a:t>    = [ ]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1214422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http://www.dcs.gla.ac.uk/~simon/teaching/tpl/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FF"/>
      </a:dk2>
      <a:lt2>
        <a:srgbClr val="808080"/>
      </a:lt2>
      <a:accent1>
        <a:srgbClr val="00CC99"/>
      </a:accent1>
      <a:accent2>
        <a:srgbClr val="99FF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8AE7B9"/>
      </a:accent6>
      <a:hlink>
        <a:srgbClr val="CC00CC"/>
      </a:hlink>
      <a:folHlink>
        <a:srgbClr val="B2B2B2"/>
      </a:folHlink>
    </a:clrScheme>
    <a:fontScheme name="Default Design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17059</TotalTime>
  <Words>480</Words>
  <Application>Microsoft Office PowerPoint</Application>
  <PresentationFormat>On-screen Show (4:3)</PresentationFormat>
  <Paragraphs>36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Default Design</vt:lpstr>
      <vt:lpstr>Examples of the Unification Algorithm</vt:lpstr>
      <vt:lpstr>Examples of the Unification Algorithm</vt:lpstr>
      <vt:lpstr>Examples of the Unification Algorithm</vt:lpstr>
      <vt:lpstr>Reference</vt:lpstr>
    </vt:vector>
  </TitlesOfParts>
  <Company>University of Glasgow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Types and Programming Languages</dc:title>
  <dc:creator>Simon Gay</dc:creator>
  <cp:lastModifiedBy>Bianca</cp:lastModifiedBy>
  <cp:revision>592</cp:revision>
  <cp:lastPrinted>2003-10-15T09:04:27Z</cp:lastPrinted>
  <dcterms:created xsi:type="dcterms:W3CDTF">2001-11-05T13:51:23Z</dcterms:created>
  <dcterms:modified xsi:type="dcterms:W3CDTF">2011-10-31T19:36:10Z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3</vt:i4>
  </property>
  <property fmtid="{D5CDD505-2E9C-101B-9397-08002B2CF9AE}" pid="6" name="ScreenUsage">
    <vt:i4>2</vt:i4>
  </property>
  <property fmtid="{D5CDD505-2E9C-101B-9397-08002B2CF9AE}" pid="7" name="MailAddress">
    <vt:lpwstr/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1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\\Malta\simon\public_html\teaching\tpl4\</vt:lpwstr>
  </property>
</Properties>
</file>