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4" r:id="rId6"/>
    <p:sldId id="261" r:id="rId7"/>
    <p:sldId id="262" r:id="rId8"/>
    <p:sldId id="263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B86B1-9DD7-D64D-98E0-DBA87ED3669D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F5493-CC4A-A74B-9F39-3CC351651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4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C44A0-CFF3-445F-9AC8-1D996476E1C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5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6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7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1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9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0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7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53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67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6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7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8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C2320-9642-6F4A-984D-5E3DE25559E4}" type="datetimeFigureOut">
              <a:rPr lang="en-US" smtClean="0"/>
              <a:t>15-04-06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635A6-716A-804D-8B08-1E3F412E5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1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Two double</a:t>
            </a:r>
            <a:r>
              <a:rPr lang="en-US" dirty="0" smtClean="0"/>
              <a:t>-sided letter size cheating </a:t>
            </a:r>
            <a:r>
              <a:rPr lang="en-US" dirty="0" smtClean="0"/>
              <a:t>sheets </a:t>
            </a:r>
            <a:r>
              <a:rPr lang="en-US" dirty="0" smtClean="0"/>
              <a:t>allowed</a:t>
            </a:r>
          </a:p>
          <a:p>
            <a:r>
              <a:rPr lang="en-US" dirty="0" smtClean="0"/>
              <a:t>Closed book, closed note</a:t>
            </a:r>
          </a:p>
          <a:p>
            <a:r>
              <a:rPr lang="en-US" dirty="0" smtClean="0"/>
              <a:t>McMaster calculator allowed</a:t>
            </a:r>
          </a:p>
          <a:p>
            <a:r>
              <a:rPr lang="en-US" dirty="0" smtClean="0"/>
              <a:t>Types of questions: </a:t>
            </a:r>
          </a:p>
          <a:p>
            <a:pPr lvl="1"/>
            <a:r>
              <a:rPr lang="en-US" dirty="0" smtClean="0"/>
              <a:t>True or False</a:t>
            </a:r>
          </a:p>
          <a:p>
            <a:pPr lvl="1"/>
            <a:r>
              <a:rPr lang="en-US" dirty="0" smtClean="0"/>
              <a:t>Fill in black</a:t>
            </a:r>
          </a:p>
          <a:p>
            <a:r>
              <a:rPr lang="en-US" dirty="0" smtClean="0"/>
              <a:t>All in one slides on course page</a:t>
            </a:r>
          </a:p>
          <a:p>
            <a:r>
              <a:rPr lang="en-US" dirty="0"/>
              <a:t>Office </a:t>
            </a:r>
            <a:r>
              <a:rPr lang="en-US" dirty="0" err="1"/>
              <a:t>hrs</a:t>
            </a:r>
            <a:r>
              <a:rPr lang="en-US" dirty="0"/>
              <a:t>: (April 6 – 10</a:t>
            </a:r>
            <a:r>
              <a:rPr lang="en-US" baseline="30000" dirty="0"/>
              <a:t>th</a:t>
            </a:r>
            <a:r>
              <a:rPr lang="en-US" dirty="0"/>
              <a:t>, 20</a:t>
            </a:r>
            <a:r>
              <a:rPr lang="en-US" baseline="30000" dirty="0"/>
              <a:t>th</a:t>
            </a:r>
            <a:r>
              <a:rPr lang="en-US" dirty="0"/>
              <a:t> – 24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Tue. 4 – 6pm, Wed. 10 – </a:t>
            </a:r>
            <a:r>
              <a:rPr lang="en-US" dirty="0" smtClean="0"/>
              <a:t>4pm</a:t>
            </a:r>
            <a:r>
              <a:rPr lang="en-US" dirty="0"/>
              <a:t>; By </a:t>
            </a:r>
            <a:r>
              <a:rPr lang="en-US" dirty="0" err="1"/>
              <a:t>appt</a:t>
            </a:r>
            <a:r>
              <a:rPr lang="en-US" dirty="0"/>
              <a:t> other time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Please resolve all grading related issues by April </a:t>
            </a:r>
            <a:r>
              <a:rPr lang="en-US" dirty="0" smtClean="0">
                <a:solidFill>
                  <a:srgbClr val="000000"/>
                </a:solidFill>
              </a:rPr>
              <a:t>24</a:t>
            </a:r>
            <a:r>
              <a:rPr lang="en-US" baseline="30000" dirty="0" smtClean="0">
                <a:solidFill>
                  <a:srgbClr val="000000"/>
                </a:solidFill>
              </a:rPr>
              <a:t>th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&gt;= 85  – 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A; &gt; 90 – A</a:t>
            </a:r>
            <a:r>
              <a:rPr lang="en-US" baseline="30000" dirty="0">
                <a:solidFill>
                  <a:srgbClr val="000000"/>
                </a:solidFill>
              </a:rPr>
              <a:t>+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Note: out of town April 13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– 17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endParaRPr lang="en-US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covered since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Network layer</a:t>
            </a:r>
          </a:p>
          <a:p>
            <a:r>
              <a:rPr lang="en-US" sz="2400" dirty="0" smtClean="0"/>
              <a:t>Data link layer</a:t>
            </a:r>
          </a:p>
          <a:p>
            <a:r>
              <a:rPr lang="en-US" sz="2400" dirty="0" smtClean="0"/>
              <a:t>Security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Tips:</a:t>
            </a:r>
          </a:p>
          <a:p>
            <a:r>
              <a:rPr lang="en-US" sz="2400" dirty="0" smtClean="0"/>
              <a:t>Go over the “A day in the life of a web request” walkthrough </a:t>
            </a:r>
            <a:r>
              <a:rPr lang="en-US" sz="2400" dirty="0" smtClean="0">
                <a:sym typeface="Wingdings"/>
              </a:rPr>
              <a:t> extend it to </a:t>
            </a:r>
            <a:r>
              <a:rPr lang="en-US" sz="2400" dirty="0" smtClean="0"/>
              <a:t> “A </a:t>
            </a:r>
            <a:r>
              <a:rPr lang="en-US" sz="2400" dirty="0"/>
              <a:t>day in the life of a web </a:t>
            </a:r>
            <a:r>
              <a:rPr lang="en-US" sz="2400" dirty="0" smtClean="0"/>
              <a:t>request</a:t>
            </a:r>
            <a:r>
              <a:rPr lang="en-US" sz="2400" dirty="0"/>
              <a:t> </a:t>
            </a:r>
            <a:r>
              <a:rPr lang="en-US" sz="2400" dirty="0" smtClean="0"/>
              <a:t>over HTTPs”</a:t>
            </a:r>
          </a:p>
          <a:p>
            <a:pPr lvl="1"/>
            <a:r>
              <a:rPr lang="en-US" sz="2000" dirty="0" smtClean="0"/>
              <a:t>Make sure you understand the protocols and network elements involved</a:t>
            </a:r>
          </a:p>
          <a:p>
            <a:r>
              <a:rPr lang="en-US" sz="2400" dirty="0" smtClean="0"/>
              <a:t>Make sure you understand all the homework solutions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16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IP v4 header format, IP fragmentation</a:t>
            </a:r>
          </a:p>
          <a:p>
            <a:pPr lvl="1"/>
            <a:r>
              <a:rPr lang="en-US" dirty="0" smtClean="0"/>
              <a:t>IP </a:t>
            </a:r>
            <a:r>
              <a:rPr lang="en-US" dirty="0"/>
              <a:t>v4 </a:t>
            </a:r>
            <a:r>
              <a:rPr lang="en-US" dirty="0" smtClean="0"/>
              <a:t>address dot decimal representation, subnet mask &amp; subnet address (</a:t>
            </a:r>
            <a:r>
              <a:rPr lang="en-US" dirty="0" err="1" smtClean="0"/>
              <a:t>a.b.c.d</a:t>
            </a:r>
            <a:r>
              <a:rPr lang="en-US" dirty="0"/>
              <a:t>/</a:t>
            </a:r>
            <a:r>
              <a:rPr lang="en-US" dirty="0" smtClean="0"/>
              <a:t>x)</a:t>
            </a:r>
          </a:p>
          <a:p>
            <a:pPr lvl="1"/>
            <a:r>
              <a:rPr lang="en-US" dirty="0" smtClean="0"/>
              <a:t>Key differences between IPv4 &amp; IPv6</a:t>
            </a:r>
          </a:p>
          <a:p>
            <a:pPr lvl="1"/>
            <a:r>
              <a:rPr lang="en-US" dirty="0" smtClean="0"/>
              <a:t>DHCP: what does it do?</a:t>
            </a:r>
          </a:p>
          <a:p>
            <a:pPr lvl="1"/>
            <a:r>
              <a:rPr lang="en-US" dirty="0" smtClean="0"/>
              <a:t>NAT: how does it work? max # of connections with one public IP?</a:t>
            </a:r>
          </a:p>
          <a:p>
            <a:pPr lvl="1"/>
            <a:r>
              <a:rPr lang="en-US" dirty="0" smtClean="0"/>
              <a:t>ICMP: which  ICMP messages are used in </a:t>
            </a:r>
            <a:r>
              <a:rPr lang="en-US" dirty="0" err="1" smtClean="0"/>
              <a:t>traceroute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Intra-domain </a:t>
            </a:r>
            <a:r>
              <a:rPr lang="en-US" dirty="0" err="1"/>
              <a:t>vs</a:t>
            </a:r>
            <a:r>
              <a:rPr lang="en-US" dirty="0"/>
              <a:t> inter-domain routing</a:t>
            </a:r>
          </a:p>
          <a:p>
            <a:pPr lvl="2"/>
            <a:r>
              <a:rPr lang="en-US" dirty="0" smtClean="0"/>
              <a:t>RIP, OSPF</a:t>
            </a:r>
          </a:p>
          <a:p>
            <a:pPr lvl="2"/>
            <a:r>
              <a:rPr lang="en-US" dirty="0" smtClean="0"/>
              <a:t>BGP  (AS PATH vector) shortest AS path != shortest hop path; BGP policies</a:t>
            </a:r>
          </a:p>
          <a:p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Distance vector algorithm</a:t>
            </a:r>
          </a:p>
          <a:p>
            <a:pPr lvl="1"/>
            <a:r>
              <a:rPr lang="en-US" dirty="0" smtClean="0"/>
              <a:t>Configuration of forwarding table entries based on intra-domain &amp; inter-domain routing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334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4-06 at 9.46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66" y="652091"/>
            <a:ext cx="5702300" cy="30861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2974" y="12329"/>
            <a:ext cx="77724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homework 3, Problem 1</a:t>
            </a:r>
            <a:endParaRPr lang="en-US" dirty="0"/>
          </a:p>
        </p:txBody>
      </p:sp>
      <p:pic>
        <p:nvPicPr>
          <p:cNvPr id="7" name="Picture 6" descr="Screen Shot 2015-04-06 at 9.47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96" y="4661271"/>
            <a:ext cx="3606800" cy="1625600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4278399" y="3787507"/>
            <a:ext cx="369891" cy="56462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homework 3, Problem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B87C7-07A9-45EB-8B6C-B9B5D2C5257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800600"/>
          </a:xfrm>
        </p:spPr>
        <p:txBody>
          <a:bodyPr/>
          <a:lstStyle/>
          <a:p>
            <a:pPr marL="320040" lvl="1" indent="0">
              <a:buNone/>
            </a:pPr>
            <a:r>
              <a:rPr lang="en-US" sz="1800" dirty="0" smtClean="0"/>
              <a:t>Q11</a:t>
            </a:r>
            <a:r>
              <a:rPr lang="en-US" sz="1800" dirty="0" smtClean="0"/>
              <a:t>. Given </a:t>
            </a:r>
            <a:r>
              <a:rPr lang="en-US" sz="1800" dirty="0"/>
              <a:t>the following sequence of routing update messages, fill in the table for the routing entries for reaching A at each event, where the notation B → C indicates that node B sent a routing update to node C. 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562600" y="1905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477000" y="1905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391400" y="8763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Oval 7"/>
          <p:cNvSpPr/>
          <p:nvPr/>
        </p:nvSpPr>
        <p:spPr>
          <a:xfrm>
            <a:off x="8382000" y="8763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391400" y="1905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0" name="Straight Connector 9"/>
          <p:cNvCxnSpPr>
            <a:stCxn id="5" idx="6"/>
            <a:endCxn id="6" idx="2"/>
          </p:cNvCxnSpPr>
          <p:nvPr/>
        </p:nvCxnSpPr>
        <p:spPr>
          <a:xfrm>
            <a:off x="5943600" y="381000"/>
            <a:ext cx="5334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58000" y="419100"/>
            <a:ext cx="533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5"/>
            <a:endCxn id="7" idx="1"/>
          </p:cNvCxnSpPr>
          <p:nvPr/>
        </p:nvCxnSpPr>
        <p:spPr>
          <a:xfrm>
            <a:off x="6802204" y="515704"/>
            <a:ext cx="644992" cy="4163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6"/>
            <a:endCxn id="8" idx="2"/>
          </p:cNvCxnSpPr>
          <p:nvPr/>
        </p:nvCxnSpPr>
        <p:spPr>
          <a:xfrm>
            <a:off x="7772400" y="1066800"/>
            <a:ext cx="60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414292"/>
              </p:ext>
            </p:extLst>
          </p:nvPr>
        </p:nvGraphicFramePr>
        <p:xfrm>
          <a:off x="425874" y="1978995"/>
          <a:ext cx="8534403" cy="4377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524934"/>
                <a:gridCol w="948267"/>
                <a:gridCol w="948267"/>
                <a:gridCol w="948267"/>
                <a:gridCol w="948267"/>
                <a:gridCol w="948267"/>
                <a:gridCol w="948267"/>
                <a:gridCol w="948267"/>
              </a:tblGrid>
              <a:tr h="3703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Event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773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nexthop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nexthop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nexthop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nexthop</a:t>
                      </a:r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591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Node A down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 </a:t>
                      </a:r>
                      <a:endParaRPr lang="en-US" sz="14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Wingdings"/>
                        </a:rPr>
                        <a:t>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r>
                        <a:rPr lang="en-US" sz="1400" dirty="0" smtClean="0">
                          <a:sym typeface="Wingdings"/>
                        </a:rPr>
                        <a:t>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r>
                        <a:rPr lang="en-US" sz="1400" dirty="0" smtClean="0">
                          <a:sym typeface="Wingdings"/>
                        </a:rPr>
                        <a:t> 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</a:t>
                      </a:r>
                      <a:r>
                        <a:rPr lang="en-US" sz="1400" dirty="0" smtClean="0">
                          <a:sym typeface="Wingdings"/>
                        </a:rPr>
                        <a:t>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Wingdings"/>
                        </a:rPr>
                        <a:t>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 </a:t>
                      </a:r>
                      <a:r>
                        <a:rPr lang="en-US" sz="1400" dirty="0" smtClean="0">
                          <a:sym typeface="Wingdings"/>
                        </a:rPr>
                        <a:t> 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 </a:t>
                      </a:r>
                      <a:r>
                        <a:rPr lang="en-US" sz="1400" dirty="0" smtClean="0">
                          <a:sym typeface="Wingdings"/>
                        </a:rPr>
                        <a:t>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8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 </a:t>
                      </a:r>
                      <a:r>
                        <a:rPr lang="en-US" sz="1400" dirty="0" smtClean="0">
                          <a:sym typeface="Wingdings"/>
                        </a:rPr>
                        <a:t>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90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Functions of data link layer</a:t>
            </a:r>
          </a:p>
          <a:p>
            <a:pPr lvl="1"/>
            <a:r>
              <a:rPr lang="en-US" dirty="0" smtClean="0"/>
              <a:t>MAC address, ARP </a:t>
            </a:r>
          </a:p>
          <a:p>
            <a:pPr lvl="1"/>
            <a:r>
              <a:rPr lang="en-US" dirty="0" smtClean="0"/>
              <a:t>Ethernet, 802.11 frame format, 802.11 frame types</a:t>
            </a:r>
          </a:p>
          <a:p>
            <a:pPr lvl="1"/>
            <a:r>
              <a:rPr lang="en-US" dirty="0" smtClean="0"/>
              <a:t>CSMA/CD, CSMA/CA, virtual carrier sensing (when?)</a:t>
            </a:r>
          </a:p>
          <a:p>
            <a:pPr lvl="2"/>
            <a:r>
              <a:rPr lang="en-US" dirty="0" smtClean="0"/>
              <a:t>When will collisions occur? Why exponential </a:t>
            </a:r>
            <a:r>
              <a:rPr lang="en-US" dirty="0" err="1" smtClean="0"/>
              <a:t>backoff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Inter-frame spacing</a:t>
            </a:r>
          </a:p>
          <a:p>
            <a:pPr lvl="1"/>
            <a:r>
              <a:rPr lang="en-US" dirty="0" smtClean="0"/>
              <a:t>Difference between hubs &amp; switches</a:t>
            </a:r>
          </a:p>
          <a:p>
            <a:pPr lvl="1"/>
            <a:r>
              <a:rPr lang="en-US" dirty="0" smtClean="0"/>
              <a:t>Composition of WLAN</a:t>
            </a:r>
          </a:p>
          <a:p>
            <a:r>
              <a:rPr lang="en-US" dirty="0" smtClean="0"/>
              <a:t>Algorithm</a:t>
            </a:r>
          </a:p>
          <a:p>
            <a:pPr lvl="1"/>
            <a:r>
              <a:rPr lang="en-US" dirty="0" smtClean="0"/>
              <a:t>Self-learning on switches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69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Symmetric key </a:t>
            </a:r>
            <a:r>
              <a:rPr lang="en-US" sz="2400" dirty="0" err="1" smtClean="0"/>
              <a:t>vs</a:t>
            </a:r>
            <a:r>
              <a:rPr lang="en-US" sz="2400" dirty="0" smtClean="0"/>
              <a:t> public key cryptography</a:t>
            </a:r>
          </a:p>
          <a:p>
            <a:pPr lvl="1"/>
            <a:r>
              <a:rPr lang="en-US" sz="2000" dirty="0" smtClean="0"/>
              <a:t>Basic idea behind RSA algorithm</a:t>
            </a:r>
          </a:p>
          <a:p>
            <a:pPr lvl="1"/>
            <a:r>
              <a:rPr lang="en-US" sz="2000" dirty="0" smtClean="0"/>
              <a:t>Needs for KDC and CA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Digital signature using pubic key </a:t>
            </a:r>
            <a:r>
              <a:rPr lang="en-US" sz="2400" dirty="0"/>
              <a:t>cryptography</a:t>
            </a:r>
          </a:p>
          <a:p>
            <a:r>
              <a:rPr lang="en-US" sz="2400" dirty="0" smtClean="0"/>
              <a:t>Message integrity using hash function or digest</a:t>
            </a:r>
          </a:p>
          <a:p>
            <a:r>
              <a:rPr lang="en-US" sz="2400" dirty="0" smtClean="0"/>
              <a:t>Authentication using symmetric key and public key cryptography</a:t>
            </a:r>
          </a:p>
          <a:p>
            <a:pPr lvl="1"/>
            <a:r>
              <a:rPr lang="en-US" sz="2000" dirty="0"/>
              <a:t> </a:t>
            </a:r>
            <a:r>
              <a:rPr lang="en-US" sz="2000" dirty="0" smtClean="0"/>
              <a:t>Why do the naïve ones fail?</a:t>
            </a:r>
          </a:p>
          <a:p>
            <a:r>
              <a:rPr lang="en-US" sz="2400" dirty="0" smtClean="0"/>
              <a:t>Security attacks &amp; counter-measures</a:t>
            </a:r>
          </a:p>
          <a:p>
            <a:pPr lvl="1"/>
            <a:r>
              <a:rPr lang="en-US" sz="2000" dirty="0" smtClean="0"/>
              <a:t>Mapping, IP spoofing, packet </a:t>
            </a:r>
            <a:r>
              <a:rPr lang="en-US" sz="2000" dirty="0" err="1" smtClean="0"/>
              <a:t>sniffering</a:t>
            </a:r>
            <a:r>
              <a:rPr lang="en-US" sz="2000" dirty="0" smtClean="0"/>
              <a:t>, DOS</a:t>
            </a:r>
          </a:p>
          <a:p>
            <a:pPr lvl="1"/>
            <a:r>
              <a:rPr lang="en-US" sz="2000" dirty="0" smtClean="0"/>
              <a:t>Ingress filter, firewall, ARP, IP </a:t>
            </a:r>
            <a:r>
              <a:rPr lang="en-US" sz="2000" dirty="0" err="1" smtClean="0"/>
              <a:t>traceback</a:t>
            </a:r>
            <a:endParaRPr lang="en-US" sz="2000" dirty="0" smtClean="0"/>
          </a:p>
          <a:p>
            <a:r>
              <a:rPr lang="en-US" sz="2400" dirty="0" smtClean="0"/>
              <a:t>SSL: how is authentication done and how is session key set up</a:t>
            </a:r>
          </a:p>
          <a:p>
            <a:r>
              <a:rPr lang="en-US" sz="2400" dirty="0" smtClean="0"/>
              <a:t>802.11i: 1) why WEP failed 2) crypto mechanism involved (public key crypto, share key crypto, nonce)</a:t>
            </a:r>
          </a:p>
          <a:p>
            <a:pPr lvl="1"/>
            <a:endParaRPr lang="en-US" sz="2000" dirty="0" smtClean="0"/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3683441" y="2085052"/>
            <a:ext cx="5259389" cy="863601"/>
            <a:chOff x="501" y="1586"/>
            <a:chExt cx="3313" cy="594"/>
          </a:xfrm>
        </p:grpSpPr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501" y="1586"/>
              <a:ext cx="1807" cy="594"/>
              <a:chOff x="1328" y="1706"/>
              <a:chExt cx="1807" cy="594"/>
            </a:xfrm>
          </p:grpSpPr>
          <p:grpSp>
            <p:nvGrpSpPr>
              <p:cNvPr id="12" name="Group 22"/>
              <p:cNvGrpSpPr>
                <a:grpSpLocks/>
              </p:cNvGrpSpPr>
              <p:nvPr/>
            </p:nvGrpSpPr>
            <p:grpSpPr bwMode="auto">
              <a:xfrm>
                <a:off x="1328" y="1811"/>
                <a:ext cx="1807" cy="489"/>
                <a:chOff x="1699" y="1433"/>
                <a:chExt cx="1807" cy="489"/>
              </a:xfrm>
            </p:grpSpPr>
            <p:sp>
              <p:nvSpPr>
                <p:cNvPr id="1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699" y="1433"/>
                  <a:ext cx="1807" cy="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2800" dirty="0">
                      <a:solidFill>
                        <a:srgbClr val="FF0000"/>
                      </a:solidFill>
                      <a:latin typeface="Comic Sans MS" charset="0"/>
                    </a:rPr>
                    <a:t>K  </a:t>
                  </a:r>
                  <a:r>
                    <a:rPr lang="en-US" sz="3200" dirty="0">
                      <a:solidFill>
                        <a:srgbClr val="FF0000"/>
                      </a:solidFill>
                      <a:latin typeface="Comic Sans MS" charset="0"/>
                    </a:rPr>
                    <a:t>(</a:t>
                  </a:r>
                  <a:r>
                    <a:rPr lang="en-US" sz="2800" dirty="0">
                      <a:solidFill>
                        <a:srgbClr val="FF0000"/>
                      </a:solidFill>
                      <a:latin typeface="Comic Sans MS" charset="0"/>
                    </a:rPr>
                    <a:t>K  (m)</a:t>
                  </a:r>
                  <a:r>
                    <a:rPr lang="en-US" sz="3200" dirty="0">
                      <a:solidFill>
                        <a:srgbClr val="FF0000"/>
                      </a:solidFill>
                      <a:latin typeface="Comic Sans MS" charset="0"/>
                    </a:rPr>
                    <a:t>)</a:t>
                  </a:r>
                  <a:r>
                    <a:rPr lang="en-US" sz="2800" dirty="0">
                      <a:solidFill>
                        <a:srgbClr val="FF0000"/>
                      </a:solidFill>
                      <a:latin typeface="Comic Sans MS" charset="0"/>
                    </a:rPr>
                    <a:t>  =  m</a:t>
                  </a:r>
                  <a:r>
                    <a:rPr lang="en-US" sz="2800" dirty="0">
                      <a:latin typeface="Comic Sans MS" charset="0"/>
                    </a:rPr>
                    <a:t> </a:t>
                  </a:r>
                </a:p>
              </p:txBody>
            </p:sp>
            <p:sp>
              <p:nvSpPr>
                <p:cNvPr id="1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182" y="1634"/>
                  <a:ext cx="237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FF0000"/>
                      </a:solidFill>
                      <a:latin typeface="Comic Sans MS" charset="0"/>
                    </a:rPr>
                    <a:t>B</a:t>
                  </a:r>
                  <a:endParaRPr lang="en-US" sz="2800">
                    <a:latin typeface="Comic Sans MS" charset="0"/>
                  </a:endParaRPr>
                </a:p>
              </p:txBody>
            </p:sp>
            <p:sp>
              <p:nvSpPr>
                <p:cNvPr id="1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864" y="1620"/>
                  <a:ext cx="237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FF0000"/>
                      </a:solidFill>
                      <a:latin typeface="Comic Sans MS" charset="0"/>
                    </a:rPr>
                    <a:t>B</a:t>
                  </a:r>
                  <a:endParaRPr lang="en-US" sz="2800">
                    <a:latin typeface="Comic Sans MS" charset="0"/>
                  </a:endParaRPr>
                </a:p>
              </p:txBody>
            </p:sp>
          </p:grpSp>
          <p:sp>
            <p:nvSpPr>
              <p:cNvPr id="13" name="Text Box 26"/>
              <p:cNvSpPr txBox="1">
                <a:spLocks noChangeArrowheads="1"/>
              </p:cNvSpPr>
              <p:nvPr/>
            </p:nvSpPr>
            <p:spPr bwMode="auto">
              <a:xfrm>
                <a:off x="1497" y="1706"/>
                <a:ext cx="1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Comic Sans MS" charset="0"/>
                  </a:rPr>
                  <a:t>-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 Box 27"/>
              <p:cNvSpPr txBox="1">
                <a:spLocks noChangeArrowheads="1"/>
              </p:cNvSpPr>
              <p:nvPr/>
            </p:nvSpPr>
            <p:spPr bwMode="auto">
              <a:xfrm>
                <a:off x="1853" y="1722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Comic Sans MS" charset="0"/>
                  </a:rPr>
                  <a:t>+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496" y="1704"/>
              <a:ext cx="131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FF0000"/>
                  </a:solidFill>
                  <a:latin typeface="Comic Sans MS" charset="0"/>
                </a:rPr>
                <a:t>K  </a:t>
              </a:r>
              <a:r>
                <a:rPr lang="en-US" sz="3200">
                  <a:solidFill>
                    <a:srgbClr val="FF0000"/>
                  </a:solidFill>
                  <a:latin typeface="Comic Sans MS" charset="0"/>
                </a:rPr>
                <a:t>(</a:t>
              </a:r>
              <a:r>
                <a:rPr lang="en-US" sz="2800">
                  <a:solidFill>
                    <a:srgbClr val="FF0000"/>
                  </a:solidFill>
                  <a:latin typeface="Comic Sans MS" charset="0"/>
                </a:rPr>
                <a:t>K  (m)</a:t>
              </a:r>
              <a:r>
                <a:rPr lang="en-US" sz="3200">
                  <a:solidFill>
                    <a:srgbClr val="FF0000"/>
                  </a:solidFill>
                  <a:latin typeface="Comic Sans MS" charset="0"/>
                </a:rPr>
                <a:t>)</a:t>
              </a:r>
              <a:r>
                <a:rPr lang="en-US" sz="2800">
                  <a:solidFill>
                    <a:srgbClr val="FF0000"/>
                  </a:solidFill>
                  <a:latin typeface="Comic Sans MS" charset="0"/>
                </a:rPr>
                <a:t>  </a:t>
              </a:r>
              <a:endParaRPr lang="en-US" sz="2800">
                <a:latin typeface="Comic Sans MS" charset="0"/>
              </a:endParaRPr>
            </a:p>
          </p:txBody>
        </p:sp>
        <p:sp>
          <p:nvSpPr>
            <p:cNvPr id="7" name="Text Box 34"/>
            <p:cNvSpPr txBox="1">
              <a:spLocks noChangeArrowheads="1"/>
            </p:cNvSpPr>
            <p:nvPr/>
          </p:nvSpPr>
          <p:spPr bwMode="auto">
            <a:xfrm>
              <a:off x="3018" y="1887"/>
              <a:ext cx="23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charset="0"/>
                </a:rPr>
                <a:t>B</a:t>
              </a:r>
              <a:endParaRPr lang="en-US" sz="2800">
                <a:latin typeface="Comic Sans MS" charset="0"/>
              </a:endParaRPr>
            </a:p>
          </p:txBody>
        </p:sp>
        <p:sp>
          <p:nvSpPr>
            <p:cNvPr id="8" name="Text Box 35"/>
            <p:cNvSpPr txBox="1">
              <a:spLocks noChangeArrowheads="1"/>
            </p:cNvSpPr>
            <p:nvPr/>
          </p:nvSpPr>
          <p:spPr bwMode="auto">
            <a:xfrm>
              <a:off x="2663" y="1891"/>
              <a:ext cx="23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charset="0"/>
                </a:rPr>
                <a:t>B</a:t>
              </a:r>
              <a:endParaRPr lang="en-US" sz="2800">
                <a:latin typeface="Comic Sans MS" charset="0"/>
              </a:endParaRPr>
            </a:p>
          </p:txBody>
        </p:sp>
        <p:sp>
          <p:nvSpPr>
            <p:cNvPr id="9" name="Text Box 36"/>
            <p:cNvSpPr txBox="1">
              <a:spLocks noChangeArrowheads="1"/>
            </p:cNvSpPr>
            <p:nvPr/>
          </p:nvSpPr>
          <p:spPr bwMode="auto">
            <a:xfrm>
              <a:off x="2654" y="1636"/>
              <a:ext cx="2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charset="0"/>
                </a:rPr>
                <a:t>+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0" name="Text Box 37"/>
            <p:cNvSpPr txBox="1">
              <a:spLocks noChangeArrowheads="1"/>
            </p:cNvSpPr>
            <p:nvPr/>
          </p:nvSpPr>
          <p:spPr bwMode="auto">
            <a:xfrm>
              <a:off x="3011" y="1606"/>
              <a:ext cx="1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charset="0"/>
                </a:rPr>
                <a:t>-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" name="Text Box 38"/>
            <p:cNvSpPr txBox="1">
              <a:spLocks noChangeArrowheads="1"/>
            </p:cNvSpPr>
            <p:nvPr/>
          </p:nvSpPr>
          <p:spPr bwMode="auto">
            <a:xfrm>
              <a:off x="2261" y="1755"/>
              <a:ext cx="21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charset="0"/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495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luck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remember to fill in teaching evaluation!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40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593</Words>
  <Application>Microsoft Macintosh PowerPoint</Application>
  <PresentationFormat>On-screen Show (4:3)</PresentationFormat>
  <Paragraphs>124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Final Review</vt:lpstr>
      <vt:lpstr>The exam</vt:lpstr>
      <vt:lpstr>Materials covered since midterm</vt:lpstr>
      <vt:lpstr>Network layer</vt:lpstr>
      <vt:lpstr>homework 3, Problem 1</vt:lpstr>
      <vt:lpstr>homework 3, Problem 4</vt:lpstr>
      <vt:lpstr>Data link layer</vt:lpstr>
      <vt:lpstr>Security</vt:lpstr>
      <vt:lpstr>Good luck</vt:lpstr>
    </vt:vector>
  </TitlesOfParts>
  <Company>University of Houston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Rong Zheng</dc:creator>
  <cp:lastModifiedBy>Rong Zheng</cp:lastModifiedBy>
  <cp:revision>23</cp:revision>
  <dcterms:created xsi:type="dcterms:W3CDTF">2015-02-08T23:43:10Z</dcterms:created>
  <dcterms:modified xsi:type="dcterms:W3CDTF">2015-04-07T01:51:45Z</dcterms:modified>
</cp:coreProperties>
</file>