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notesMasterIdLst>
    <p:notesMasterId r:id="rId45"/>
  </p:notesMasterIdLst>
  <p:sldIdLst>
    <p:sldId id="465" r:id="rId2"/>
    <p:sldId id="466" r:id="rId3"/>
    <p:sldId id="467" r:id="rId4"/>
    <p:sldId id="468" r:id="rId5"/>
    <p:sldId id="469" r:id="rId6"/>
    <p:sldId id="470" r:id="rId7"/>
    <p:sldId id="471" r:id="rId8"/>
    <p:sldId id="472" r:id="rId9"/>
    <p:sldId id="473" r:id="rId10"/>
    <p:sldId id="474" r:id="rId11"/>
    <p:sldId id="475" r:id="rId12"/>
    <p:sldId id="476" r:id="rId13"/>
    <p:sldId id="477" r:id="rId14"/>
    <p:sldId id="478" r:id="rId15"/>
    <p:sldId id="479" r:id="rId16"/>
    <p:sldId id="480" r:id="rId17"/>
    <p:sldId id="481" r:id="rId18"/>
    <p:sldId id="482" r:id="rId19"/>
    <p:sldId id="483" r:id="rId20"/>
    <p:sldId id="484" r:id="rId21"/>
    <p:sldId id="485" r:id="rId22"/>
    <p:sldId id="486" r:id="rId23"/>
    <p:sldId id="487" r:id="rId24"/>
    <p:sldId id="488" r:id="rId25"/>
    <p:sldId id="489" r:id="rId26"/>
    <p:sldId id="490" r:id="rId27"/>
    <p:sldId id="491" r:id="rId28"/>
    <p:sldId id="492" r:id="rId29"/>
    <p:sldId id="493" r:id="rId30"/>
    <p:sldId id="494" r:id="rId31"/>
    <p:sldId id="495" r:id="rId32"/>
    <p:sldId id="496" r:id="rId33"/>
    <p:sldId id="497" r:id="rId34"/>
    <p:sldId id="498" r:id="rId35"/>
    <p:sldId id="499" r:id="rId36"/>
    <p:sldId id="500" r:id="rId37"/>
    <p:sldId id="501" r:id="rId38"/>
    <p:sldId id="502" r:id="rId39"/>
    <p:sldId id="503" r:id="rId40"/>
    <p:sldId id="504" r:id="rId41"/>
    <p:sldId id="505" r:id="rId42"/>
    <p:sldId id="506" r:id="rId43"/>
    <p:sldId id="507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77226" autoAdjust="0"/>
  </p:normalViewPr>
  <p:slideViewPr>
    <p:cSldViewPr snapToGrid="0" snapToObjects="1">
      <p:cViewPr varScale="1">
        <p:scale>
          <a:sx n="83" d="100"/>
          <a:sy n="83" d="100"/>
        </p:scale>
        <p:origin x="-21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D8A2E-D104-A44F-8B7E-765B34A08C91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37EBA-65C6-9245-8534-C6E2CAC7A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93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Comic Sans MS" charset="0"/>
              </a:rPr>
              <a:t>What does CPU scheduling have to do with efficient use of the disk? </a:t>
            </a:r>
          </a:p>
          <a:p>
            <a:r>
              <a:rPr lang="en-US">
                <a:latin typeface="Comic Sans MS" charset="0"/>
              </a:rPr>
              <a:t>A lot! Have to have the CPU to make a disk request</a:t>
            </a:r>
          </a:p>
          <a:p>
            <a:r>
              <a:rPr lang="en-US">
                <a:latin typeface="Comic Sans MS" charset="0"/>
              </a:rPr>
              <a:t>Fairness: Minimize # of angry phone calls? Minimize my response time?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omic Sans MS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omic Sans MS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omic Sans M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ko-KR" altLang="en-US">
              <a:latin typeface="Comic Sans MS" charset="0"/>
              <a:ea typeface="굴림" charset="0"/>
              <a:cs typeface="굴림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62000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76700" cy="4724400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4076700" cy="4724400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3400" y="6324600"/>
            <a:ext cx="1905000" cy="3794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October 3,  2005</a:t>
            </a: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CIS 700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286000" cy="379413"/>
          </a:xfrm>
        </p:spPr>
        <p:txBody>
          <a:bodyPr/>
          <a:lstStyle>
            <a:lvl1pPr>
              <a:defRPr/>
            </a:lvl1pPr>
          </a:lstStyle>
          <a:p>
            <a:fld id="{4F9D421B-EC36-4049-8BDF-4472EE1C8E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79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7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b="1" kern="1200" cap="all" spc="-6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1.xls"/><Relationship Id="rId4" Type="http://schemas.openxmlformats.org/officeDocument/2006/relationships/image" Target="../media/image8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CPU scheduling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Rong Zheng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395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scheduling?</a:t>
            </a:r>
          </a:p>
          <a:p>
            <a:r>
              <a:rPr lang="en-US" dirty="0" smtClean="0"/>
              <a:t>Non-preemptive </a:t>
            </a:r>
            <a:r>
              <a:rPr lang="en-US" dirty="0" err="1" smtClean="0"/>
              <a:t>vs</a:t>
            </a:r>
            <a:r>
              <a:rPr lang="en-US" dirty="0" smtClean="0"/>
              <a:t> Preemptive policies</a:t>
            </a:r>
            <a:endParaRPr lang="en-US" dirty="0" smtClean="0"/>
          </a:p>
          <a:p>
            <a:pPr marL="0" lvl="1" indent="0">
              <a:spcAft>
                <a:spcPts val="600"/>
              </a:spcAft>
              <a:buClrTx/>
              <a:buNone/>
            </a:pPr>
            <a:r>
              <a:rPr lang="en-US" b="1" dirty="0"/>
              <a:t>FCFS, </a:t>
            </a:r>
            <a:r>
              <a:rPr lang="en-US" b="1" dirty="0"/>
              <a:t>SJF, Round robin, multilevel queues with feedback, guaranteed scheduling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52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Short-term, mid-term, long-term scheduler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34682"/>
            <a:ext cx="7620000" cy="1693118"/>
          </a:xfrm>
        </p:spPr>
        <p:txBody>
          <a:bodyPr>
            <a:normAutofit/>
          </a:bodyPr>
          <a:lstStyle/>
          <a:p>
            <a:r>
              <a:rPr lang="en-US" dirty="0" smtClean="0"/>
              <a:t>Long-term scheduler: admission control</a:t>
            </a:r>
          </a:p>
          <a:p>
            <a:r>
              <a:rPr lang="en-US" dirty="0" smtClean="0"/>
              <a:t>Mid-term scheduler: who gets to be loaded in memory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Short-term scheduler: who (in ready queue) gets to be executed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3</a:t>
            </a:fld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974445" y="2246101"/>
            <a:ext cx="18466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1100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4348791" y="1724624"/>
            <a:ext cx="1061645" cy="465080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/>
              <a:t>Running</a:t>
            </a: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6248761" y="1724624"/>
            <a:ext cx="1228842" cy="465080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/>
              <a:t>Terminated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1204780" y="2848077"/>
            <a:ext cx="1061645" cy="465080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/>
              <a:t>New</a:t>
            </a: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3055643" y="2875550"/>
            <a:ext cx="1061644" cy="465080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/>
              <a:t>Ready</a:t>
            </a: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5347299" y="2875550"/>
            <a:ext cx="1061644" cy="465080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/>
              <a:t>Waiting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881754" y="2586880"/>
            <a:ext cx="1484601" cy="525913"/>
            <a:chOff x="1881754" y="2586880"/>
            <a:chExt cx="1484601" cy="525913"/>
          </a:xfrm>
        </p:grpSpPr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2267594" y="3112793"/>
              <a:ext cx="782203" cy="0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>
              <a:off x="1881754" y="2586880"/>
              <a:ext cx="148460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Admit process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173410" y="3108090"/>
            <a:ext cx="1334754" cy="380542"/>
            <a:chOff x="4173410" y="3108090"/>
            <a:chExt cx="1334754" cy="380542"/>
          </a:xfrm>
        </p:grpSpPr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H="1">
              <a:off x="4173410" y="3108090"/>
              <a:ext cx="1061644" cy="0"/>
            </a:xfrm>
            <a:prstGeom prst="line">
              <a:avLst/>
            </a:prstGeom>
            <a:solidFill>
              <a:srgbClr val="F5C201"/>
            </a:solidFill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4285654" y="3150078"/>
              <a:ext cx="122251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Completion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0983" y="2182633"/>
            <a:ext cx="1389590" cy="775134"/>
            <a:chOff x="3900983" y="2182633"/>
            <a:chExt cx="1389590" cy="775134"/>
          </a:xfrm>
        </p:grpSpPr>
        <p:sp>
          <p:nvSpPr>
            <p:cNvPr id="17" name="Line 15"/>
            <p:cNvSpPr>
              <a:spLocks noChangeShapeType="1"/>
            </p:cNvSpPr>
            <p:nvPr/>
          </p:nvSpPr>
          <p:spPr bwMode="auto">
            <a:xfrm flipV="1">
              <a:off x="3900983" y="2182633"/>
              <a:ext cx="839494" cy="775134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triangl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>
              <a:off x="4341776" y="2493667"/>
              <a:ext cx="94879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Interrupt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832323" y="2105119"/>
            <a:ext cx="1572590" cy="775134"/>
            <a:chOff x="2832323" y="2105119"/>
            <a:chExt cx="1572590" cy="775134"/>
          </a:xfrm>
        </p:grpSpPr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3565419" y="2105119"/>
              <a:ext cx="839494" cy="775134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>
                <a:solidFill>
                  <a:srgbClr val="FF0000"/>
                </a:solidFill>
              </a:endParaRP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2832323" y="2117875"/>
              <a:ext cx="100560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solidFill>
                    <a:srgbClr val="FF0000"/>
                  </a:solidFill>
                  <a:latin typeface="+mn-lt"/>
                </a:rPr>
                <a:t>Get CPU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466558" y="1601773"/>
            <a:ext cx="782203" cy="348319"/>
            <a:chOff x="5466558" y="1601773"/>
            <a:chExt cx="782203" cy="348319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5466558" y="1950092"/>
              <a:ext cx="782203" cy="0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5466558" y="1601773"/>
              <a:ext cx="52670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Exit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188286" y="2182633"/>
            <a:ext cx="1994522" cy="697620"/>
            <a:chOff x="5188286" y="2182633"/>
            <a:chExt cx="1994522" cy="697620"/>
          </a:xfrm>
        </p:grpSpPr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H="1" flipV="1">
              <a:off x="5188286" y="2182633"/>
              <a:ext cx="501592" cy="697620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triangl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5515665" y="2299393"/>
              <a:ext cx="166714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System  request</a:t>
              </a:r>
            </a:p>
          </p:txBody>
        </p:sp>
      </p:grpSp>
      <p:sp>
        <p:nvSpPr>
          <p:cNvPr id="25" name="Oval 29"/>
          <p:cNvSpPr>
            <a:spLocks noChangeArrowheads="1"/>
          </p:cNvSpPr>
          <p:nvPr/>
        </p:nvSpPr>
        <p:spPr bwMode="auto">
          <a:xfrm>
            <a:off x="2944568" y="4048063"/>
            <a:ext cx="1341086" cy="610295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 dirty="0"/>
              <a:t>Suspended</a:t>
            </a:r>
            <a:br>
              <a:rPr lang="en-US" sz="1600" b="1" dirty="0"/>
            </a:br>
            <a:r>
              <a:rPr lang="en-US" sz="1600" b="1" dirty="0"/>
              <a:t>Ready</a:t>
            </a:r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5236224" y="4048063"/>
            <a:ext cx="1397208" cy="610295"/>
          </a:xfrm>
          <a:prstGeom prst="ellipse">
            <a:avLst/>
          </a:prstGeom>
          <a:solidFill>
            <a:srgbClr val="F5C20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 dirty="0"/>
              <a:t>Suspended</a:t>
            </a:r>
            <a:br>
              <a:rPr lang="en-US" sz="1600" b="1" dirty="0"/>
            </a:br>
            <a:r>
              <a:rPr lang="en-US" sz="1600" b="1" dirty="0"/>
              <a:t>Waiting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2329562" y="3381637"/>
            <a:ext cx="1061645" cy="659354"/>
            <a:chOff x="2329562" y="3381637"/>
            <a:chExt cx="1061645" cy="659354"/>
          </a:xfrm>
        </p:grpSpPr>
        <p:sp>
          <p:nvSpPr>
            <p:cNvPr id="30" name="Line 34"/>
            <p:cNvSpPr>
              <a:spLocks noChangeShapeType="1"/>
            </p:cNvSpPr>
            <p:nvPr/>
          </p:nvSpPr>
          <p:spPr bwMode="auto">
            <a:xfrm flipH="1">
              <a:off x="3391207" y="3381637"/>
              <a:ext cx="0" cy="659354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triangl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32" name="Text Box 36"/>
            <p:cNvSpPr txBox="1">
              <a:spLocks noChangeArrowheads="1"/>
            </p:cNvSpPr>
            <p:nvPr/>
          </p:nvSpPr>
          <p:spPr bwMode="auto">
            <a:xfrm>
              <a:off x="2329562" y="3673048"/>
              <a:ext cx="91453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>
                  <a:latin typeface="+mn-lt"/>
                </a:rPr>
                <a:t>Activate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782893" y="3381637"/>
            <a:ext cx="1377401" cy="659354"/>
            <a:chOff x="3782893" y="3381637"/>
            <a:chExt cx="1377401" cy="659354"/>
          </a:xfrm>
        </p:grpSpPr>
        <p:sp>
          <p:nvSpPr>
            <p:cNvPr id="29" name="Line 33"/>
            <p:cNvSpPr>
              <a:spLocks noChangeShapeType="1"/>
            </p:cNvSpPr>
            <p:nvPr/>
          </p:nvSpPr>
          <p:spPr bwMode="auto">
            <a:xfrm flipH="1">
              <a:off x="3782893" y="3381637"/>
              <a:ext cx="0" cy="659354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33" name="Text Box 37"/>
            <p:cNvSpPr txBox="1">
              <a:spLocks noChangeArrowheads="1"/>
            </p:cNvSpPr>
            <p:nvPr/>
          </p:nvSpPr>
          <p:spPr bwMode="auto">
            <a:xfrm>
              <a:off x="4006212" y="3673048"/>
              <a:ext cx="115408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Deactivate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907351" y="3381637"/>
            <a:ext cx="1377402" cy="659354"/>
            <a:chOff x="5907351" y="3381637"/>
            <a:chExt cx="1377402" cy="659354"/>
          </a:xfrm>
        </p:grpSpPr>
        <p:sp>
          <p:nvSpPr>
            <p:cNvPr id="28" name="Line 32"/>
            <p:cNvSpPr>
              <a:spLocks noChangeShapeType="1"/>
            </p:cNvSpPr>
            <p:nvPr/>
          </p:nvSpPr>
          <p:spPr bwMode="auto">
            <a:xfrm flipH="1">
              <a:off x="5907351" y="3381637"/>
              <a:ext cx="0" cy="659354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34" name="Text Box 38"/>
            <p:cNvSpPr txBox="1">
              <a:spLocks noChangeArrowheads="1"/>
            </p:cNvSpPr>
            <p:nvPr/>
          </p:nvSpPr>
          <p:spPr bwMode="auto">
            <a:xfrm>
              <a:off x="6130671" y="3673048"/>
              <a:ext cx="115408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Deactivate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229532" y="4322590"/>
            <a:ext cx="1222510" cy="525960"/>
            <a:chOff x="4229532" y="4322590"/>
            <a:chExt cx="1222510" cy="525960"/>
          </a:xfrm>
        </p:grpSpPr>
        <p:sp>
          <p:nvSpPr>
            <p:cNvPr id="27" name="Line 31"/>
            <p:cNvSpPr>
              <a:spLocks noChangeShapeType="1"/>
            </p:cNvSpPr>
            <p:nvPr/>
          </p:nvSpPr>
          <p:spPr bwMode="auto">
            <a:xfrm flipH="1">
              <a:off x="4341776" y="4322590"/>
              <a:ext cx="838325" cy="2944"/>
            </a:xfrm>
            <a:prstGeom prst="line">
              <a:avLst/>
            </a:prstGeom>
            <a:noFill/>
            <a:ln w="2540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35" name="Text Box 39"/>
            <p:cNvSpPr txBox="1">
              <a:spLocks noChangeArrowheads="1"/>
            </p:cNvSpPr>
            <p:nvPr/>
          </p:nvSpPr>
          <p:spPr bwMode="auto">
            <a:xfrm>
              <a:off x="4229532" y="4509996"/>
              <a:ext cx="122251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Completion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1293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Scheduling Metrics</a:t>
            </a:r>
            <a:endParaRPr lang="en-US" altLang="ko-KR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Waiting </a:t>
            </a:r>
            <a:r>
              <a:rPr lang="en-US" dirty="0" smtClean="0"/>
              <a:t>time: </a:t>
            </a:r>
            <a:r>
              <a:rPr lang="en-US" b="0" dirty="0"/>
              <a:t>Waiting time is the sum of the periods spent waiting in the ready queue. </a:t>
            </a:r>
            <a:endParaRPr lang="en-US" dirty="0" smtClean="0"/>
          </a:p>
          <a:p>
            <a:r>
              <a:rPr lang="en-US" dirty="0" smtClean="0"/>
              <a:t>Turnaround time: </a:t>
            </a:r>
            <a:r>
              <a:rPr lang="en-US" b="0" dirty="0"/>
              <a:t>The interval from </a:t>
            </a:r>
            <a:r>
              <a:rPr lang="en-US" b="0" i="1" dirty="0"/>
              <a:t>the time of submission </a:t>
            </a:r>
            <a:r>
              <a:rPr lang="en-US" b="0" dirty="0"/>
              <a:t>of a process to </a:t>
            </a:r>
            <a:r>
              <a:rPr lang="en-US" b="0" i="1" dirty="0"/>
              <a:t>the time of completion </a:t>
            </a:r>
            <a:r>
              <a:rPr lang="en-US" b="0" dirty="0"/>
              <a:t>is the turnaround time. </a:t>
            </a:r>
            <a:endParaRPr lang="en-US" b="0" dirty="0" smtClean="0"/>
          </a:p>
          <a:p>
            <a:pPr marL="342900" indent="-342900">
              <a:buFont typeface="Arial"/>
              <a:buChar char="•"/>
            </a:pPr>
            <a:r>
              <a:rPr lang="en-US" b="0" dirty="0" smtClean="0"/>
              <a:t>The </a:t>
            </a:r>
            <a:r>
              <a:rPr lang="en-US" b="0" dirty="0"/>
              <a:t>sum of the periods spent waiting to get into memory, waiting in the ready queue, executing on the CPU, and doing I/O. </a:t>
            </a:r>
          </a:p>
          <a:p>
            <a:r>
              <a:rPr lang="en-US" dirty="0"/>
              <a:t>Response </a:t>
            </a:r>
            <a:r>
              <a:rPr lang="en-US" dirty="0" smtClean="0"/>
              <a:t>time</a:t>
            </a:r>
            <a:r>
              <a:rPr lang="en-US" dirty="0"/>
              <a:t> </a:t>
            </a:r>
            <a:r>
              <a:rPr lang="en-US" dirty="0" smtClean="0"/>
              <a:t>(interactive processes): </a:t>
            </a:r>
            <a:r>
              <a:rPr lang="en-US" sz="2100" b="0" dirty="0"/>
              <a:t>the time from the submission of a request until the first response is produced. </a:t>
            </a:r>
            <a:endParaRPr lang="en-US" altLang="ko-KR" dirty="0" smtClean="0"/>
          </a:p>
          <a:p>
            <a:r>
              <a:rPr lang="en-US" altLang="ko-KR" dirty="0" smtClean="0"/>
              <a:t>Throughput</a:t>
            </a:r>
            <a:r>
              <a:rPr lang="en-US" altLang="ko-KR" dirty="0" smtClean="0"/>
              <a:t>: number of jobs completed per unit of time </a:t>
            </a:r>
          </a:p>
          <a:p>
            <a:pPr lvl="1"/>
            <a:r>
              <a:rPr lang="en-US" altLang="ko-KR" dirty="0" smtClean="0"/>
              <a:t>Throughput related to </a:t>
            </a:r>
            <a:r>
              <a:rPr lang="en-US" altLang="ko-KR" dirty="0" err="1" smtClean="0"/>
              <a:t>turningaround</a:t>
            </a:r>
            <a:r>
              <a:rPr lang="en-US" altLang="ko-KR" dirty="0" smtClean="0"/>
              <a:t> time, </a:t>
            </a:r>
            <a:r>
              <a:rPr lang="en-US" altLang="ko-KR" dirty="0" smtClean="0"/>
              <a:t>but not same thing:</a:t>
            </a:r>
          </a:p>
        </p:txBody>
      </p:sp>
    </p:spTree>
    <p:extLst>
      <p:ext uri="{BB962C8B-B14F-4D97-AF65-F5344CB8AC3E}">
        <p14:creationId xmlns:p14="http://schemas.microsoft.com/office/powerpoint/2010/main" val="95436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Criteria of A Good scheduling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Maximize throughput/utilization</a:t>
            </a:r>
          </a:p>
          <a:p>
            <a:r>
              <a:rPr lang="en-US" dirty="0" smtClean="0"/>
              <a:t>Minimize response time, waiting time</a:t>
            </a:r>
          </a:p>
          <a:p>
            <a:pPr marL="800100" lvl="1" indent="-342900">
              <a:buFont typeface="Arial"/>
              <a:buChar char="•"/>
            </a:pPr>
            <a:r>
              <a:rPr lang="en-US" altLang="ko-KR" dirty="0" smtClean="0"/>
              <a:t>Throughput related to response time, but not same thing</a:t>
            </a:r>
            <a:endParaRPr lang="en-US" dirty="0" smtClean="0"/>
          </a:p>
          <a:p>
            <a:r>
              <a:rPr lang="en-US" dirty="0" smtClean="0"/>
              <a:t>No starvation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Starvation happens whenever some ready processes never get CPU time</a:t>
            </a:r>
          </a:p>
          <a:p>
            <a:r>
              <a:rPr lang="en-US" dirty="0" smtClean="0"/>
              <a:t>Be fair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How to measure fairness </a:t>
            </a:r>
          </a:p>
          <a:p>
            <a:endParaRPr lang="en-US" dirty="0"/>
          </a:p>
          <a:p>
            <a:r>
              <a:rPr lang="en-US" dirty="0" smtClean="0"/>
              <a:t>Tradeoff exists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981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 types of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non-preemptive CPU scheduler will never remove the CPU from a running process</a:t>
            </a:r>
          </a:p>
          <a:p>
            <a:pPr lvl="1"/>
            <a:r>
              <a:rPr lang="en-US" dirty="0" smtClean="0"/>
              <a:t>Will wait until the process releases the CPU  because </a:t>
            </a:r>
            <a:r>
              <a:rPr lang="en-US" dirty="0" err="1" smtClean="0"/>
              <a:t>i</a:t>
            </a:r>
            <a:r>
              <a:rPr lang="en-US" dirty="0" smtClean="0"/>
              <a:t>) It issues a system call, or ii) It terminates</a:t>
            </a:r>
          </a:p>
          <a:p>
            <a:pPr lvl="1"/>
            <a:r>
              <a:rPr lang="en-US" dirty="0" smtClean="0">
                <a:solidFill>
                  <a:srgbClr val="D1282E"/>
                </a:solidFill>
              </a:rPr>
              <a:t>Obsolete</a:t>
            </a:r>
          </a:p>
          <a:p>
            <a:r>
              <a:rPr lang="en-US" dirty="0" smtClean="0"/>
              <a:t>A preemptive CPU scheduler can temporarily return a running process to the ready queue whenever another process requires that CPU in a more urgent fashion </a:t>
            </a:r>
          </a:p>
          <a:p>
            <a:pPr lvl="1"/>
            <a:r>
              <a:rPr lang="en-US" dirty="0" smtClean="0"/>
              <a:t>Has been waiting for too long</a:t>
            </a:r>
          </a:p>
          <a:p>
            <a:pPr lvl="1"/>
            <a:r>
              <a:rPr lang="en-US" dirty="0" smtClean="0"/>
              <a:t>Has higher priority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183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execution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854200"/>
            <a:ext cx="2146300" cy="38989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400" y="2324100"/>
            <a:ext cx="4445000" cy="29718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47700" y="5944675"/>
            <a:ext cx="7899400" cy="54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With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time slicing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, thread may be forced to give up CPU before finishing current CPU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burst. Length of slices?</a:t>
            </a:r>
            <a:endParaRPr lang="en-US" altLang="ko-KR" dirty="0">
              <a:latin typeface="Helvetica" charset="0"/>
              <a:ea typeface="굴림" charset="-127"/>
              <a:cs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3516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First- Come First-Served  (FCFS)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Simplest and easiest to implement</a:t>
            </a:r>
          </a:p>
          <a:p>
            <a:pPr lvl="1"/>
            <a:r>
              <a:rPr lang="en-US" dirty="0" smtClean="0"/>
              <a:t>Uses a FIFO (First-in-first-out) queue</a:t>
            </a:r>
          </a:p>
          <a:p>
            <a:r>
              <a:rPr lang="en-US" dirty="0" smtClean="0"/>
              <a:t>Previously for non-preemptive scheduling</a:t>
            </a:r>
          </a:p>
          <a:p>
            <a:r>
              <a:rPr lang="en-US" dirty="0" smtClean="0"/>
              <a:t>Example: single cashier grocery store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32000" y="3634821"/>
            <a:ext cx="4572000" cy="987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3032125" algn="ctr"/>
                <a:tab pos="4635500" algn="ctr"/>
              </a:tabLst>
              <a:defRPr/>
            </a:pP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Process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Burst Time</a:t>
            </a:r>
            <a:b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1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24</a:t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2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3</a:t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3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3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 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2563" y="952500"/>
            <a:ext cx="2286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43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FCFS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Suppose processes arrive in the order: P1 , P2 , P3 </a:t>
            </a:r>
            <a:endParaRPr lang="en-US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Waiting time for P1  = 0; P2  = 24; P3 = 27</a:t>
            </a:r>
          </a:p>
          <a:p>
            <a:r>
              <a:rPr lang="en-US" altLang="ko-KR" dirty="0" smtClean="0"/>
              <a:t>Average waiting time:  (0 + 24 + 27)/3 = 17</a:t>
            </a:r>
          </a:p>
          <a:p>
            <a:r>
              <a:rPr lang="en-US" altLang="ko-KR" dirty="0" smtClean="0"/>
              <a:t>Average completion time: (24 + 27 + 30)/3 = 27</a:t>
            </a:r>
          </a:p>
          <a:p>
            <a:r>
              <a:rPr lang="en-US" altLang="ko-KR" dirty="0" smtClean="0">
                <a:solidFill>
                  <a:srgbClr val="D1282E"/>
                </a:solidFill>
              </a:rPr>
              <a:t>Convoy effect: short process behind long process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1273176" y="2400299"/>
            <a:ext cx="5580062" cy="1120775"/>
            <a:chOff x="1099" y="3408"/>
            <a:chExt cx="3515" cy="706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8" y="3408"/>
              <a:ext cx="3312" cy="38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5" y="3462"/>
              <a:ext cx="284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ko-KR" b="0">
                  <a:latin typeface="Helvetica" charset="0"/>
                  <a:ea typeface="굴림" charset="0"/>
                  <a:cs typeface="굴림" charset="0"/>
                </a:rPr>
                <a:t>P</a:t>
              </a:r>
              <a:r>
                <a:rPr lang="en-US" altLang="ko-KR" b="0" baseline="-25000">
                  <a:latin typeface="Helvetica" charset="0"/>
                  <a:ea typeface="굴림" charset="0"/>
                  <a:cs typeface="굴림" charset="0"/>
                </a:rPr>
                <a:t>1</a:t>
              </a:r>
              <a:endParaRPr lang="en-US" altLang="ko-KR" b="0">
                <a:latin typeface="Helvetica" charset="0"/>
                <a:ea typeface="굴림" charset="0"/>
                <a:cs typeface="굴림" charset="0"/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503" y="3462"/>
              <a:ext cx="284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ko-KR" b="0">
                  <a:latin typeface="Helvetica" charset="0"/>
                  <a:ea typeface="굴림" charset="0"/>
                  <a:cs typeface="굴림" charset="0"/>
                </a:rPr>
                <a:t>P</a:t>
              </a:r>
              <a:r>
                <a:rPr lang="en-US" altLang="ko-KR" b="0" baseline="-25000">
                  <a:latin typeface="Helvetica" charset="0"/>
                  <a:ea typeface="굴림" charset="0"/>
                  <a:cs typeface="굴림" charset="0"/>
                </a:rPr>
                <a:t>2</a:t>
              </a:r>
              <a:endParaRPr lang="en-US" altLang="ko-KR" b="0">
                <a:latin typeface="Helvetica" charset="0"/>
                <a:ea typeface="굴림" charset="0"/>
                <a:cs typeface="굴림" charset="0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4079" y="3462"/>
              <a:ext cx="284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ko-KR" b="0">
                  <a:latin typeface="Helvetica" charset="0"/>
                  <a:ea typeface="굴림" charset="0"/>
                  <a:cs typeface="굴림" charset="0"/>
                </a:rPr>
                <a:t>P</a:t>
              </a:r>
              <a:r>
                <a:rPr lang="en-US" altLang="ko-KR" b="0" baseline="-25000">
                  <a:latin typeface="Helvetica" charset="0"/>
                  <a:ea typeface="굴림" charset="0"/>
                  <a:cs typeface="굴림" charset="0"/>
                </a:rPr>
                <a:t>3</a:t>
              </a:r>
              <a:endParaRPr lang="en-US" altLang="ko-KR" b="0">
                <a:latin typeface="Helvetica" charset="0"/>
                <a:ea typeface="굴림" charset="0"/>
                <a:cs typeface="굴림" charset="0"/>
              </a:endParaRPr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208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5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320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896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3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3896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3166" y="3894"/>
              <a:ext cx="296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ko-KR" b="0">
                  <a:latin typeface="Helvetica" charset="0"/>
                  <a:ea typeface="굴림" charset="0"/>
                  <a:cs typeface="굴림" charset="0"/>
                </a:rPr>
                <a:t>24</a:t>
              </a:r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3742" y="3894"/>
              <a:ext cx="296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ko-KR" b="0">
                  <a:latin typeface="Helvetica" charset="0"/>
                  <a:ea typeface="굴림" charset="0"/>
                  <a:cs typeface="굴림" charset="0"/>
                </a:rPr>
                <a:t>27</a:t>
              </a: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4318" y="3894"/>
              <a:ext cx="296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ko-KR" b="0">
                  <a:latin typeface="Helvetica" charset="0"/>
                  <a:ea typeface="굴림" charset="0"/>
                  <a:cs typeface="굴림" charset="0"/>
                </a:rPr>
                <a:t>30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099" y="3894"/>
              <a:ext cx="206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ko-KR" b="0">
                  <a:latin typeface="Helvetica" charset="0"/>
                  <a:ea typeface="굴림" charset="0"/>
                  <a:cs typeface="굴림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0572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FCFS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Suppose processes arrive in the order: P2, P1 , P3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Waiting time? P1 = 6; P2 = 0; P3 = 3</a:t>
            </a:r>
          </a:p>
          <a:p>
            <a:r>
              <a:rPr lang="en-US" altLang="ko-KR" dirty="0" smtClean="0"/>
              <a:t>Average waiting time? 3</a:t>
            </a:r>
          </a:p>
          <a:p>
            <a:r>
              <a:rPr lang="en-US" altLang="ko-KR" dirty="0" smtClean="0"/>
              <a:t>Average completion time? (3+6+30)/3 = 13</a:t>
            </a:r>
          </a:p>
          <a:p>
            <a:r>
              <a:rPr lang="en-US" dirty="0" smtClean="0"/>
              <a:t>Good to schedule to shorter jobs first</a:t>
            </a:r>
          </a:p>
          <a:p>
            <a:pPr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1563688" y="2462213"/>
            <a:ext cx="5599112" cy="1120775"/>
            <a:chOff x="1185" y="1641"/>
            <a:chExt cx="3527" cy="706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 flipH="1">
              <a:off x="1286" y="1641"/>
              <a:ext cx="3312" cy="384"/>
            </a:xfrm>
            <a:prstGeom prst="rect">
              <a:avLst/>
            </a:prstGeom>
            <a:solidFill>
              <a:srgbClr val="BFBF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 flipH="1">
              <a:off x="3508" y="1695"/>
              <a:ext cx="284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1</a:t>
              </a:r>
              <a:endParaRPr lang="en-US" b="0">
                <a:latin typeface="Helvetica" charset="0"/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 flipH="1">
              <a:off x="2020" y="1695"/>
              <a:ext cx="284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3</a:t>
              </a:r>
              <a:endParaRPr lang="en-US" b="0">
                <a:latin typeface="Helvetica" charset="0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 flipH="1">
              <a:off x="1444" y="1695"/>
              <a:ext cx="284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2</a:t>
              </a:r>
              <a:endParaRPr lang="en-US" b="0">
                <a:latin typeface="Helvetica" charset="0"/>
              </a:endParaRPr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 flipH="1">
              <a:off x="4598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H="1">
              <a:off x="1286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H="1">
              <a:off x="2486" y="1641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H="1">
              <a:off x="1910" y="1641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2486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H="1">
              <a:off x="1910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 flipH="1">
              <a:off x="2389" y="2127"/>
              <a:ext cx="206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6</a:t>
              </a:r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 flipH="1">
              <a:off x="1813" y="2127"/>
              <a:ext cx="206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3</a:t>
              </a: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 flipH="1">
              <a:off x="4416" y="2127"/>
              <a:ext cx="296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30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 flipH="1">
              <a:off x="1185" y="2127"/>
              <a:ext cx="206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8766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Shortest job first (SJF)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Gives the CPU to the process requesting the least amount  of CPU time</a:t>
            </a:r>
          </a:p>
          <a:p>
            <a:pPr lvl="1"/>
            <a:r>
              <a:rPr lang="en-US" dirty="0" smtClean="0"/>
              <a:t>Will reduce average wait</a:t>
            </a:r>
          </a:p>
          <a:p>
            <a:pPr lvl="1"/>
            <a:r>
              <a:rPr lang="en-US" dirty="0" smtClean="0"/>
              <a:t>Must know ahead of time how much CPU time each process needs</a:t>
            </a:r>
          </a:p>
          <a:p>
            <a:pPr lvl="1"/>
            <a:r>
              <a:rPr lang="en-US" dirty="0" smtClean="0">
                <a:solidFill>
                  <a:srgbClr val="D1282E"/>
                </a:solidFill>
              </a:rPr>
              <a:t>Provably achieving shortest waiting time among non-preemptive policies</a:t>
            </a:r>
          </a:p>
          <a:p>
            <a:pPr lvl="1"/>
            <a:r>
              <a:rPr lang="en-US" dirty="0" smtClean="0">
                <a:solidFill>
                  <a:srgbClr val="D1282E"/>
                </a:solidFill>
              </a:rPr>
              <a:t>Need to know the execution time of processes ahead of time – not realistic!</a:t>
            </a:r>
            <a:endParaRPr lang="en-US" dirty="0">
              <a:solidFill>
                <a:srgbClr val="D1282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59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Round robin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processes have the same priority</a:t>
            </a:r>
          </a:p>
          <a:p>
            <a:r>
              <a:rPr lang="en-US" dirty="0" smtClean="0"/>
              <a:t>Similar to FCFS but processes only get the CPU for a fixed amount of time T</a:t>
            </a:r>
            <a:r>
              <a:rPr lang="en-US" baseline="-25000" dirty="0" smtClean="0"/>
              <a:t>CPU</a:t>
            </a:r>
          </a:p>
          <a:p>
            <a:pPr lvl="1"/>
            <a:r>
              <a:rPr lang="en-US" dirty="0" smtClean="0"/>
              <a:t>Time slice or time quantum </a:t>
            </a:r>
          </a:p>
          <a:p>
            <a:r>
              <a:rPr lang="en-US" dirty="0" smtClean="0"/>
              <a:t>Processes that exceed their time slice return to the end of the ready queue</a:t>
            </a:r>
          </a:p>
          <a:p>
            <a:r>
              <a:rPr lang="en-US" dirty="0" smtClean="0"/>
              <a:t>The choice of is T</a:t>
            </a:r>
            <a:r>
              <a:rPr lang="en-US" baseline="-25000" dirty="0" smtClean="0"/>
              <a:t>CPU</a:t>
            </a:r>
            <a:r>
              <a:rPr lang="en-US" dirty="0" smtClean="0"/>
              <a:t> important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Large </a:t>
            </a:r>
            <a:r>
              <a:rPr lang="en-US" dirty="0" smtClean="0">
                <a:sym typeface="Wingdings"/>
              </a:rPr>
              <a:t> FCFS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>
                <a:sym typeface="Wingdings"/>
              </a:rPr>
              <a:t>Small  Too much context switch overhead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78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RR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54400"/>
            <a:ext cx="7620000" cy="2671763"/>
          </a:xfrm>
        </p:spPr>
        <p:txBody>
          <a:bodyPr/>
          <a:lstStyle/>
          <a:p>
            <a:r>
              <a:rPr lang="en-US" dirty="0" smtClean="0"/>
              <a:t>RR schedule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79499" y="1859341"/>
            <a:ext cx="64166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tabLst>
                <a:tab pos="2630488" algn="ctr"/>
                <a:tab pos="3206750" algn="l"/>
                <a:tab pos="4459288" algn="ctr"/>
              </a:tabLst>
              <a:defRPr/>
            </a:pP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Process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 smtClean="0">
                <a:latin typeface="Helvetica" charset="0"/>
                <a:ea typeface="굴림" charset="-127"/>
                <a:cs typeface="굴림" charset="-127"/>
              </a:rPr>
              <a:t>Burst 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Time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Remaining Time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1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53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		53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2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	 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3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68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             68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4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24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		24</a:t>
            </a:r>
            <a:endParaRPr lang="en-US" altLang="ko-KR" dirty="0">
              <a:latin typeface="Helvetica" charset="0"/>
              <a:ea typeface="굴림" charset="-127"/>
              <a:cs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1423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RR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54400"/>
            <a:ext cx="7620000" cy="2671763"/>
          </a:xfrm>
        </p:spPr>
        <p:txBody>
          <a:bodyPr/>
          <a:lstStyle/>
          <a:p>
            <a:r>
              <a:rPr lang="en-US" dirty="0" smtClean="0"/>
              <a:t>RR schedule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79499" y="1859341"/>
            <a:ext cx="64166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tabLst>
                <a:tab pos="2630488" algn="ctr"/>
                <a:tab pos="3206750" algn="l"/>
                <a:tab pos="4459288" algn="ctr"/>
              </a:tabLst>
              <a:defRPr/>
            </a:pP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Process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 smtClean="0">
                <a:latin typeface="Helvetica" charset="0"/>
                <a:ea typeface="굴림" charset="-127"/>
                <a:cs typeface="굴림" charset="-127"/>
              </a:rPr>
              <a:t>Burst 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Time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Remaining Time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1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53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		</a:t>
            </a:r>
            <a:r>
              <a:rPr lang="en-US" altLang="ko-KR" dirty="0" smtClean="0">
                <a:solidFill>
                  <a:srgbClr val="D1282E"/>
                </a:solidFill>
                <a:latin typeface="Helvetica" charset="0"/>
                <a:ea typeface="굴림" charset="-127"/>
                <a:cs typeface="굴림" charset="-127"/>
              </a:rPr>
              <a:t>33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2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	 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3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68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             68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4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24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		24</a:t>
            </a:r>
            <a:endParaRPr lang="en-US" altLang="ko-KR" dirty="0">
              <a:latin typeface="Helvetica" charset="0"/>
              <a:ea typeface="굴림" charset="-127"/>
              <a:cs typeface="굴림" charset="-127"/>
            </a:endParaRPr>
          </a:p>
        </p:txBody>
      </p: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1289686" y="4027488"/>
            <a:ext cx="931862" cy="968375"/>
            <a:chOff x="1560513" y="2528888"/>
            <a:chExt cx="931863" cy="968375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20851" y="2528888"/>
              <a:ext cx="563880" cy="6096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1</a:t>
              </a:r>
              <a:endParaRPr lang="en-US" b="0">
                <a:latin typeface="Helvetica" charset="0"/>
              </a:endParaRPr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1560513" y="3148013"/>
              <a:ext cx="32702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0</a:t>
              </a:r>
            </a:p>
          </p:txBody>
        </p:sp>
        <p:sp>
          <p:nvSpPr>
            <p:cNvPr id="9" name="Text Box 17"/>
            <p:cNvSpPr txBox="1">
              <a:spLocks noChangeArrowheads="1"/>
            </p:cNvSpPr>
            <p:nvPr/>
          </p:nvSpPr>
          <p:spPr bwMode="auto">
            <a:xfrm>
              <a:off x="20224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 dirty="0">
                  <a:latin typeface="Helvetica" charset="0"/>
                </a:rPr>
                <a:t>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9785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RR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54400"/>
            <a:ext cx="7620000" cy="2671763"/>
          </a:xfrm>
        </p:spPr>
        <p:txBody>
          <a:bodyPr/>
          <a:lstStyle/>
          <a:p>
            <a:r>
              <a:rPr lang="en-US" dirty="0" smtClean="0"/>
              <a:t>RR schedule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79499" y="1859341"/>
            <a:ext cx="64166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tabLst>
                <a:tab pos="2630488" algn="ctr"/>
                <a:tab pos="3206750" algn="l"/>
                <a:tab pos="4459288" algn="ctr"/>
              </a:tabLst>
              <a:defRPr/>
            </a:pP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Process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 smtClean="0">
                <a:latin typeface="Helvetica" charset="0"/>
                <a:ea typeface="굴림" charset="-127"/>
                <a:cs typeface="굴림" charset="-127"/>
              </a:rPr>
              <a:t>Burst 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Time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Remaining Time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1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53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		33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2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	          </a:t>
            </a:r>
            <a:r>
              <a:rPr lang="en-US" altLang="ko-KR" dirty="0" smtClean="0">
                <a:solidFill>
                  <a:schemeClr val="tx2"/>
                </a:solidFill>
                <a:latin typeface="Helvetica" charset="0"/>
                <a:ea typeface="굴림" charset="-127"/>
                <a:cs typeface="굴림" charset="-127"/>
              </a:rPr>
              <a:t>0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3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68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             68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4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24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		24</a:t>
            </a:r>
            <a:endParaRPr lang="en-US" altLang="ko-KR" dirty="0">
              <a:latin typeface="Helvetica" charset="0"/>
              <a:ea typeface="굴림" charset="-127"/>
              <a:cs typeface="굴림" charset="-127"/>
            </a:endParaRPr>
          </a:p>
        </p:txBody>
      </p: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1289686" y="4027488"/>
            <a:ext cx="931862" cy="968375"/>
            <a:chOff x="1560513" y="2528888"/>
            <a:chExt cx="931863" cy="968375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20851" y="2528888"/>
              <a:ext cx="563880" cy="6096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1</a:t>
              </a:r>
              <a:endParaRPr lang="en-US" b="0">
                <a:latin typeface="Helvetica" charset="0"/>
              </a:endParaRPr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1560513" y="3148013"/>
              <a:ext cx="32702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0</a:t>
              </a:r>
            </a:p>
          </p:txBody>
        </p:sp>
        <p:sp>
          <p:nvSpPr>
            <p:cNvPr id="9" name="Text Box 17"/>
            <p:cNvSpPr txBox="1">
              <a:spLocks noChangeArrowheads="1"/>
            </p:cNvSpPr>
            <p:nvPr/>
          </p:nvSpPr>
          <p:spPr bwMode="auto">
            <a:xfrm>
              <a:off x="20224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 dirty="0">
                  <a:latin typeface="Helvetica" charset="0"/>
                </a:rPr>
                <a:t>20</a:t>
              </a:r>
            </a:p>
          </p:txBody>
        </p:sp>
      </p:grp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2013903" y="4027488"/>
            <a:ext cx="741362" cy="968375"/>
            <a:chOff x="2284731" y="2528888"/>
            <a:chExt cx="741045" cy="968375"/>
          </a:xfrm>
        </p:grpSpPr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2284731" y="2528888"/>
              <a:ext cx="563321" cy="6096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r>
                <a:rPr lang="en-US" b="0" dirty="0">
                  <a:latin typeface="Helvetica" charset="0"/>
                </a:rPr>
                <a:t>P</a:t>
              </a:r>
              <a:r>
                <a:rPr lang="en-US" b="0" baseline="-25000" dirty="0">
                  <a:latin typeface="Helvetica" charset="0"/>
                </a:rPr>
                <a:t>2</a:t>
              </a:r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25558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28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3230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RR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54400"/>
            <a:ext cx="7620000" cy="2671763"/>
          </a:xfrm>
        </p:spPr>
        <p:txBody>
          <a:bodyPr/>
          <a:lstStyle/>
          <a:p>
            <a:r>
              <a:rPr lang="en-US" dirty="0" smtClean="0"/>
              <a:t>RR schedule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79499" y="1859341"/>
            <a:ext cx="64166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tabLst>
                <a:tab pos="2630488" algn="ctr"/>
                <a:tab pos="3206750" algn="l"/>
                <a:tab pos="4459288" algn="ctr"/>
              </a:tabLst>
              <a:defRPr/>
            </a:pP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Process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 smtClean="0">
                <a:latin typeface="Helvetica" charset="0"/>
                <a:ea typeface="굴림" charset="-127"/>
                <a:cs typeface="굴림" charset="-127"/>
              </a:rPr>
              <a:t>Burst 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Time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Remaining Time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1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53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		33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2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	 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0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3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68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             </a:t>
            </a:r>
            <a:r>
              <a:rPr lang="en-US" altLang="ko-KR" dirty="0" smtClean="0">
                <a:solidFill>
                  <a:schemeClr val="tx2"/>
                </a:solidFill>
                <a:latin typeface="Helvetica" charset="0"/>
                <a:ea typeface="굴림" charset="-127"/>
                <a:cs typeface="굴림" charset="-127"/>
              </a:rPr>
              <a:t>48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4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24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		24</a:t>
            </a:r>
            <a:endParaRPr lang="en-US" altLang="ko-KR" dirty="0">
              <a:latin typeface="Helvetica" charset="0"/>
              <a:ea typeface="굴림" charset="-127"/>
              <a:cs typeface="굴림" charset="-127"/>
            </a:endParaRPr>
          </a:p>
        </p:txBody>
      </p: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1289686" y="4027488"/>
            <a:ext cx="931862" cy="968375"/>
            <a:chOff x="1560513" y="2528888"/>
            <a:chExt cx="931863" cy="968375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20851" y="2528888"/>
              <a:ext cx="563880" cy="6096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1</a:t>
              </a:r>
              <a:endParaRPr lang="en-US" b="0">
                <a:latin typeface="Helvetica" charset="0"/>
              </a:endParaRPr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1560513" y="3148013"/>
              <a:ext cx="32702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0</a:t>
              </a:r>
            </a:p>
          </p:txBody>
        </p:sp>
        <p:sp>
          <p:nvSpPr>
            <p:cNvPr id="9" name="Text Box 17"/>
            <p:cNvSpPr txBox="1">
              <a:spLocks noChangeArrowheads="1"/>
            </p:cNvSpPr>
            <p:nvPr/>
          </p:nvSpPr>
          <p:spPr bwMode="auto">
            <a:xfrm>
              <a:off x="20224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 dirty="0">
                  <a:latin typeface="Helvetica" charset="0"/>
                </a:rPr>
                <a:t>20</a:t>
              </a:r>
            </a:p>
          </p:txBody>
        </p:sp>
      </p:grp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2013903" y="4027488"/>
            <a:ext cx="741362" cy="968375"/>
            <a:chOff x="2284731" y="2528888"/>
            <a:chExt cx="741045" cy="968375"/>
          </a:xfrm>
        </p:grpSpPr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2284731" y="2528888"/>
              <a:ext cx="563321" cy="6096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2</a:t>
              </a:r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25558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 dirty="0">
                  <a:latin typeface="Helvetica" charset="0"/>
                </a:rPr>
                <a:t>28</a:t>
              </a:r>
            </a:p>
          </p:txBody>
        </p:sp>
      </p:grpSp>
      <p:grpSp>
        <p:nvGrpSpPr>
          <p:cNvPr id="13" name="Group 9"/>
          <p:cNvGrpSpPr>
            <a:grpSpLocks/>
          </p:cNvGrpSpPr>
          <p:nvPr/>
        </p:nvGrpSpPr>
        <p:grpSpPr bwMode="auto">
          <a:xfrm>
            <a:off x="2577465" y="4027488"/>
            <a:ext cx="781050" cy="968375"/>
            <a:chOff x="2848611" y="2528888"/>
            <a:chExt cx="780415" cy="968375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2848611" y="2528888"/>
              <a:ext cx="563880" cy="6096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3</a:t>
              </a:r>
            </a:p>
          </p:txBody>
        </p:sp>
        <p:sp>
          <p:nvSpPr>
            <p:cNvPr id="15" name="Text Box 19"/>
            <p:cNvSpPr txBox="1">
              <a:spLocks noChangeArrowheads="1"/>
            </p:cNvSpPr>
            <p:nvPr/>
          </p:nvSpPr>
          <p:spPr bwMode="auto">
            <a:xfrm>
              <a:off x="315912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48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0058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RR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54400"/>
            <a:ext cx="7620000" cy="2671763"/>
          </a:xfrm>
        </p:spPr>
        <p:txBody>
          <a:bodyPr/>
          <a:lstStyle/>
          <a:p>
            <a:r>
              <a:rPr lang="en-US" dirty="0" smtClean="0"/>
              <a:t>RR schedule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79499" y="1859341"/>
            <a:ext cx="64166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tabLst>
                <a:tab pos="2630488" algn="ctr"/>
                <a:tab pos="3206750" algn="l"/>
                <a:tab pos="4459288" algn="ctr"/>
              </a:tabLst>
              <a:defRPr/>
            </a:pP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Process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 smtClean="0">
                <a:latin typeface="Helvetica" charset="0"/>
                <a:ea typeface="굴림" charset="-127"/>
                <a:cs typeface="굴림" charset="-127"/>
              </a:rPr>
              <a:t>Burst 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Time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Remaining Time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1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53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		33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2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	 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0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3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68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             48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4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24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		  </a:t>
            </a:r>
            <a:r>
              <a:rPr lang="en-US" altLang="ko-KR" dirty="0" smtClean="0">
                <a:solidFill>
                  <a:schemeClr val="tx2"/>
                </a:solidFill>
                <a:latin typeface="Helvetica" charset="0"/>
                <a:ea typeface="굴림" charset="-127"/>
                <a:cs typeface="굴림" charset="-127"/>
              </a:rPr>
              <a:t>4</a:t>
            </a:r>
            <a:endParaRPr lang="en-US" altLang="ko-KR" dirty="0">
              <a:solidFill>
                <a:schemeClr val="tx2"/>
              </a:solidFill>
              <a:latin typeface="Helvetica" charset="0"/>
              <a:ea typeface="굴림" charset="-127"/>
              <a:cs typeface="굴림" charset="-127"/>
            </a:endParaRPr>
          </a:p>
        </p:txBody>
      </p: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1289686" y="4027488"/>
            <a:ext cx="931862" cy="968375"/>
            <a:chOff x="1560513" y="2528888"/>
            <a:chExt cx="931863" cy="968375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20851" y="2528888"/>
              <a:ext cx="563880" cy="6096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1</a:t>
              </a:r>
              <a:endParaRPr lang="en-US" b="0">
                <a:latin typeface="Helvetica" charset="0"/>
              </a:endParaRPr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1560513" y="3148013"/>
              <a:ext cx="32702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0</a:t>
              </a:r>
            </a:p>
          </p:txBody>
        </p:sp>
        <p:sp>
          <p:nvSpPr>
            <p:cNvPr id="9" name="Text Box 17"/>
            <p:cNvSpPr txBox="1">
              <a:spLocks noChangeArrowheads="1"/>
            </p:cNvSpPr>
            <p:nvPr/>
          </p:nvSpPr>
          <p:spPr bwMode="auto">
            <a:xfrm>
              <a:off x="20224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 dirty="0">
                  <a:latin typeface="Helvetica" charset="0"/>
                </a:rPr>
                <a:t>20</a:t>
              </a:r>
            </a:p>
          </p:txBody>
        </p:sp>
      </p:grp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2013903" y="4027488"/>
            <a:ext cx="741362" cy="968375"/>
            <a:chOff x="2284731" y="2528888"/>
            <a:chExt cx="741045" cy="968375"/>
          </a:xfrm>
        </p:grpSpPr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2284731" y="2528888"/>
              <a:ext cx="563321" cy="6096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2</a:t>
              </a:r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25558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 dirty="0">
                  <a:latin typeface="Helvetica" charset="0"/>
                </a:rPr>
                <a:t>28</a:t>
              </a:r>
            </a:p>
          </p:txBody>
        </p:sp>
      </p:grpSp>
      <p:grpSp>
        <p:nvGrpSpPr>
          <p:cNvPr id="13" name="Group 9"/>
          <p:cNvGrpSpPr>
            <a:grpSpLocks/>
          </p:cNvGrpSpPr>
          <p:nvPr/>
        </p:nvGrpSpPr>
        <p:grpSpPr bwMode="auto">
          <a:xfrm>
            <a:off x="2577465" y="4027488"/>
            <a:ext cx="781050" cy="968375"/>
            <a:chOff x="2848611" y="2528888"/>
            <a:chExt cx="780415" cy="968375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2848611" y="2528888"/>
              <a:ext cx="563880" cy="6096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3</a:t>
              </a:r>
            </a:p>
          </p:txBody>
        </p:sp>
        <p:sp>
          <p:nvSpPr>
            <p:cNvPr id="15" name="Text Box 19"/>
            <p:cNvSpPr txBox="1">
              <a:spLocks noChangeArrowheads="1"/>
            </p:cNvSpPr>
            <p:nvPr/>
          </p:nvSpPr>
          <p:spPr bwMode="auto">
            <a:xfrm>
              <a:off x="315912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48</a:t>
              </a:r>
            </a:p>
          </p:txBody>
        </p:sp>
      </p:grpSp>
      <p:grpSp>
        <p:nvGrpSpPr>
          <p:cNvPr id="16" name="Group 8"/>
          <p:cNvGrpSpPr>
            <a:grpSpLocks/>
          </p:cNvGrpSpPr>
          <p:nvPr/>
        </p:nvGrpSpPr>
        <p:grpSpPr bwMode="auto">
          <a:xfrm>
            <a:off x="3141804" y="4027488"/>
            <a:ext cx="831850" cy="968375"/>
            <a:chOff x="3412491" y="2528888"/>
            <a:chExt cx="832485" cy="968375"/>
          </a:xfrm>
        </p:grpSpPr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3412491" y="2528888"/>
              <a:ext cx="563880" cy="609600"/>
            </a:xfrm>
            <a:prstGeom prst="rect">
              <a:avLst/>
            </a:prstGeom>
            <a:solidFill>
              <a:srgbClr val="53FB2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4</a:t>
              </a:r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37750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68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8436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RR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54400"/>
            <a:ext cx="7620000" cy="2671763"/>
          </a:xfrm>
        </p:spPr>
        <p:txBody>
          <a:bodyPr/>
          <a:lstStyle/>
          <a:p>
            <a:r>
              <a:rPr lang="en-US" dirty="0" smtClean="0"/>
              <a:t>RR schedule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79499" y="1859341"/>
            <a:ext cx="64166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tabLst>
                <a:tab pos="2630488" algn="ctr"/>
                <a:tab pos="3206750" algn="l"/>
                <a:tab pos="4459288" algn="ctr"/>
              </a:tabLst>
              <a:defRPr/>
            </a:pP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Process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 smtClean="0">
                <a:latin typeface="Helvetica" charset="0"/>
                <a:ea typeface="굴림" charset="-127"/>
                <a:cs typeface="굴림" charset="-127"/>
              </a:rPr>
              <a:t>Burst 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Time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u="sng" dirty="0">
                <a:latin typeface="Helvetica" charset="0"/>
                <a:ea typeface="굴림" charset="-127"/>
                <a:cs typeface="굴림" charset="-127"/>
              </a:rPr>
              <a:t>Remaining Time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1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53 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		  0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2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	 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0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3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68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               </a:t>
            </a:r>
            <a:r>
              <a:rPr lang="en-US" altLang="ko-KR" dirty="0" smtClean="0">
                <a:solidFill>
                  <a:srgbClr val="D1282E"/>
                </a:solidFill>
                <a:latin typeface="Helvetica" charset="0"/>
                <a:ea typeface="굴림" charset="-127"/>
                <a:cs typeface="굴림" charset="-127"/>
              </a:rPr>
              <a:t>0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/>
            </a:r>
            <a:br>
              <a:rPr lang="en-US" altLang="ko-KR" dirty="0">
                <a:latin typeface="Helvetica" charset="0"/>
                <a:ea typeface="굴림" charset="-127"/>
                <a:cs typeface="굴림" charset="-127"/>
              </a:rPr>
            </a:br>
            <a:r>
              <a:rPr lang="en-US" altLang="ko-KR" i="1" dirty="0" smtClean="0">
                <a:latin typeface="Helvetica" charset="0"/>
                <a:ea typeface="굴림" charset="-127"/>
                <a:cs typeface="굴림" charset="-127"/>
              </a:rPr>
              <a:t>P</a:t>
            </a:r>
            <a:r>
              <a:rPr lang="en-US" altLang="ko-KR" i="1" baseline="-25000" dirty="0" smtClean="0">
                <a:latin typeface="Helvetica" charset="0"/>
                <a:ea typeface="굴림" charset="-127"/>
                <a:cs typeface="굴림" charset="-127"/>
              </a:rPr>
              <a:t>4</a:t>
            </a:r>
            <a:r>
              <a:rPr lang="en-US" altLang="ko-KR" i="1" baseline="-25000" dirty="0">
                <a:latin typeface="Helvetica" charset="0"/>
                <a:ea typeface="굴림" charset="-127"/>
                <a:cs typeface="굴림" charset="-127"/>
              </a:rPr>
              <a:t>	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24</a:t>
            </a:r>
            <a:r>
              <a:rPr lang="en-US" altLang="ko-KR" dirty="0">
                <a:latin typeface="Helvetica" charset="0"/>
                <a:ea typeface="굴림" charset="-127"/>
                <a:cs typeface="굴림" charset="-127"/>
              </a:rPr>
              <a:t>	         </a:t>
            </a:r>
            <a:r>
              <a:rPr lang="en-US" altLang="ko-KR" dirty="0" smtClean="0">
                <a:latin typeface="Helvetica" charset="0"/>
                <a:ea typeface="굴림" charset="-127"/>
                <a:cs typeface="굴림" charset="-127"/>
              </a:rPr>
              <a:t>		   0</a:t>
            </a:r>
            <a:endParaRPr lang="en-US" altLang="ko-KR" dirty="0">
              <a:latin typeface="Helvetica" charset="0"/>
              <a:ea typeface="굴림" charset="-127"/>
              <a:cs typeface="굴림" charset="-127"/>
            </a:endParaRPr>
          </a:p>
        </p:txBody>
      </p: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1289686" y="4027488"/>
            <a:ext cx="931862" cy="968375"/>
            <a:chOff x="1560513" y="2528888"/>
            <a:chExt cx="931863" cy="968375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20851" y="2528888"/>
              <a:ext cx="563880" cy="6096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1</a:t>
              </a:r>
              <a:endParaRPr lang="en-US" b="0">
                <a:latin typeface="Helvetica" charset="0"/>
              </a:endParaRPr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1560513" y="3148013"/>
              <a:ext cx="32702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0</a:t>
              </a:r>
            </a:p>
          </p:txBody>
        </p:sp>
        <p:sp>
          <p:nvSpPr>
            <p:cNvPr id="9" name="Text Box 17"/>
            <p:cNvSpPr txBox="1">
              <a:spLocks noChangeArrowheads="1"/>
            </p:cNvSpPr>
            <p:nvPr/>
          </p:nvSpPr>
          <p:spPr bwMode="auto">
            <a:xfrm>
              <a:off x="20224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 dirty="0">
                  <a:latin typeface="Helvetica" charset="0"/>
                </a:rPr>
                <a:t>20</a:t>
              </a:r>
            </a:p>
          </p:txBody>
        </p:sp>
      </p:grp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2013903" y="4027488"/>
            <a:ext cx="741362" cy="968375"/>
            <a:chOff x="2284731" y="2528888"/>
            <a:chExt cx="741045" cy="968375"/>
          </a:xfrm>
        </p:grpSpPr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2284731" y="2528888"/>
              <a:ext cx="563321" cy="6096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2</a:t>
              </a:r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25558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 dirty="0">
                  <a:latin typeface="Helvetica" charset="0"/>
                </a:rPr>
                <a:t>28</a:t>
              </a:r>
            </a:p>
          </p:txBody>
        </p:sp>
      </p:grpSp>
      <p:grpSp>
        <p:nvGrpSpPr>
          <p:cNvPr id="13" name="Group 9"/>
          <p:cNvGrpSpPr>
            <a:grpSpLocks/>
          </p:cNvGrpSpPr>
          <p:nvPr/>
        </p:nvGrpSpPr>
        <p:grpSpPr bwMode="auto">
          <a:xfrm>
            <a:off x="2577465" y="4027488"/>
            <a:ext cx="781050" cy="968375"/>
            <a:chOff x="2848611" y="2528888"/>
            <a:chExt cx="780415" cy="968375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2848611" y="2528888"/>
              <a:ext cx="563880" cy="6096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3</a:t>
              </a:r>
            </a:p>
          </p:txBody>
        </p:sp>
        <p:sp>
          <p:nvSpPr>
            <p:cNvPr id="15" name="Text Box 19"/>
            <p:cNvSpPr txBox="1">
              <a:spLocks noChangeArrowheads="1"/>
            </p:cNvSpPr>
            <p:nvPr/>
          </p:nvSpPr>
          <p:spPr bwMode="auto">
            <a:xfrm>
              <a:off x="315912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48</a:t>
              </a:r>
            </a:p>
          </p:txBody>
        </p:sp>
      </p:grpSp>
      <p:grpSp>
        <p:nvGrpSpPr>
          <p:cNvPr id="16" name="Group 8"/>
          <p:cNvGrpSpPr>
            <a:grpSpLocks/>
          </p:cNvGrpSpPr>
          <p:nvPr/>
        </p:nvGrpSpPr>
        <p:grpSpPr bwMode="auto">
          <a:xfrm>
            <a:off x="3141804" y="4027488"/>
            <a:ext cx="831850" cy="968375"/>
            <a:chOff x="3412491" y="2528888"/>
            <a:chExt cx="832485" cy="968375"/>
          </a:xfrm>
        </p:grpSpPr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3412491" y="2528888"/>
              <a:ext cx="563880" cy="609600"/>
            </a:xfrm>
            <a:prstGeom prst="rect">
              <a:avLst/>
            </a:prstGeom>
            <a:solidFill>
              <a:srgbClr val="53FB2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4</a:t>
              </a:r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37750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68</a:t>
              </a:r>
            </a:p>
          </p:txBody>
        </p:sp>
      </p:grpSp>
      <p:grpSp>
        <p:nvGrpSpPr>
          <p:cNvPr id="19" name="Group 7"/>
          <p:cNvGrpSpPr>
            <a:grpSpLocks/>
          </p:cNvGrpSpPr>
          <p:nvPr/>
        </p:nvGrpSpPr>
        <p:grpSpPr bwMode="auto">
          <a:xfrm>
            <a:off x="3698661" y="4027488"/>
            <a:ext cx="801687" cy="968375"/>
            <a:chOff x="3976371" y="2528888"/>
            <a:chExt cx="802005" cy="968375"/>
          </a:xfrm>
        </p:grpSpPr>
        <p:sp>
          <p:nvSpPr>
            <p:cNvPr id="20" name="Rectangle 10"/>
            <p:cNvSpPr>
              <a:spLocks noChangeArrowheads="1"/>
            </p:cNvSpPr>
            <p:nvPr/>
          </p:nvSpPr>
          <p:spPr bwMode="auto">
            <a:xfrm>
              <a:off x="3976371" y="2528888"/>
              <a:ext cx="563880" cy="6096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1</a:t>
              </a:r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43084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88</a:t>
              </a:r>
            </a:p>
          </p:txBody>
        </p:sp>
      </p:grpSp>
      <p:grpSp>
        <p:nvGrpSpPr>
          <p:cNvPr id="22" name="Group 6"/>
          <p:cNvGrpSpPr>
            <a:grpSpLocks/>
          </p:cNvGrpSpPr>
          <p:nvPr/>
        </p:nvGrpSpPr>
        <p:grpSpPr bwMode="auto">
          <a:xfrm>
            <a:off x="4262223" y="4027488"/>
            <a:ext cx="842963" cy="968375"/>
            <a:chOff x="4540251" y="2528888"/>
            <a:chExt cx="842962" cy="968375"/>
          </a:xfrm>
        </p:grpSpPr>
        <p:sp>
          <p:nvSpPr>
            <p:cNvPr id="23" name="Rectangle 11"/>
            <p:cNvSpPr>
              <a:spLocks noChangeArrowheads="1"/>
            </p:cNvSpPr>
            <p:nvPr/>
          </p:nvSpPr>
          <p:spPr bwMode="auto">
            <a:xfrm>
              <a:off x="4540251" y="2528888"/>
              <a:ext cx="563880" cy="6096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3</a:t>
              </a:r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4770438" y="3148013"/>
              <a:ext cx="61277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108</a:t>
              </a:r>
            </a:p>
          </p:txBody>
        </p:sp>
      </p:grpSp>
      <p:grpSp>
        <p:nvGrpSpPr>
          <p:cNvPr id="25" name="Group 22"/>
          <p:cNvGrpSpPr>
            <a:grpSpLocks/>
          </p:cNvGrpSpPr>
          <p:nvPr/>
        </p:nvGrpSpPr>
        <p:grpSpPr bwMode="auto">
          <a:xfrm>
            <a:off x="4825786" y="4027488"/>
            <a:ext cx="881062" cy="968375"/>
            <a:chOff x="5104131" y="2528888"/>
            <a:chExt cx="880745" cy="968375"/>
          </a:xfrm>
        </p:grpSpPr>
        <p:sp>
          <p:nvSpPr>
            <p:cNvPr id="26" name="Rectangle 12"/>
            <p:cNvSpPr>
              <a:spLocks noChangeArrowheads="1"/>
            </p:cNvSpPr>
            <p:nvPr/>
          </p:nvSpPr>
          <p:spPr bwMode="auto">
            <a:xfrm>
              <a:off x="5104131" y="2528888"/>
              <a:ext cx="563880" cy="609600"/>
            </a:xfrm>
            <a:prstGeom prst="rect">
              <a:avLst/>
            </a:prstGeom>
            <a:solidFill>
              <a:srgbClr val="53FB2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4</a:t>
              </a:r>
            </a:p>
          </p:txBody>
        </p:sp>
        <p:sp>
          <p:nvSpPr>
            <p:cNvPr id="27" name="Text Box 23"/>
            <p:cNvSpPr txBox="1">
              <a:spLocks noChangeArrowheads="1"/>
            </p:cNvSpPr>
            <p:nvPr/>
          </p:nvSpPr>
          <p:spPr bwMode="auto">
            <a:xfrm>
              <a:off x="5389563" y="3148013"/>
              <a:ext cx="595313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112</a:t>
              </a:r>
            </a:p>
          </p:txBody>
        </p:sp>
      </p:grpSp>
      <p:grpSp>
        <p:nvGrpSpPr>
          <p:cNvPr id="28" name="Group 25"/>
          <p:cNvGrpSpPr>
            <a:grpSpLocks/>
          </p:cNvGrpSpPr>
          <p:nvPr/>
        </p:nvGrpSpPr>
        <p:grpSpPr bwMode="auto">
          <a:xfrm>
            <a:off x="5389348" y="4027488"/>
            <a:ext cx="858838" cy="968375"/>
            <a:chOff x="5668011" y="2528888"/>
            <a:chExt cx="858202" cy="968375"/>
          </a:xfrm>
        </p:grpSpPr>
        <p:sp>
          <p:nvSpPr>
            <p:cNvPr id="29" name="Rectangle 13"/>
            <p:cNvSpPr>
              <a:spLocks noChangeArrowheads="1"/>
            </p:cNvSpPr>
            <p:nvPr/>
          </p:nvSpPr>
          <p:spPr bwMode="auto">
            <a:xfrm>
              <a:off x="5668011" y="2528888"/>
              <a:ext cx="563880" cy="6096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1</a:t>
              </a:r>
            </a:p>
          </p:txBody>
        </p:sp>
        <p:sp>
          <p:nvSpPr>
            <p:cNvPr id="30" name="Text Box 24"/>
            <p:cNvSpPr txBox="1">
              <a:spLocks noChangeArrowheads="1"/>
            </p:cNvSpPr>
            <p:nvPr/>
          </p:nvSpPr>
          <p:spPr bwMode="auto">
            <a:xfrm>
              <a:off x="5913438" y="3148013"/>
              <a:ext cx="61277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125</a:t>
              </a:r>
            </a:p>
          </p:txBody>
        </p:sp>
      </p:grpSp>
      <p:grpSp>
        <p:nvGrpSpPr>
          <p:cNvPr id="31" name="Group 28"/>
          <p:cNvGrpSpPr>
            <a:grpSpLocks/>
          </p:cNvGrpSpPr>
          <p:nvPr/>
        </p:nvGrpSpPr>
        <p:grpSpPr bwMode="auto">
          <a:xfrm>
            <a:off x="5954498" y="4027488"/>
            <a:ext cx="877888" cy="968375"/>
            <a:chOff x="6231891" y="2528888"/>
            <a:chExt cx="878522" cy="968375"/>
          </a:xfrm>
        </p:grpSpPr>
        <p:sp>
          <p:nvSpPr>
            <p:cNvPr id="32" name="Rectangle 14"/>
            <p:cNvSpPr>
              <a:spLocks noChangeArrowheads="1"/>
            </p:cNvSpPr>
            <p:nvPr/>
          </p:nvSpPr>
          <p:spPr bwMode="auto">
            <a:xfrm>
              <a:off x="6231891" y="2528888"/>
              <a:ext cx="563880" cy="6096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3</a:t>
              </a:r>
            </a:p>
          </p:txBody>
        </p:sp>
        <p:sp>
          <p:nvSpPr>
            <p:cNvPr id="33" name="Text Box 25"/>
            <p:cNvSpPr txBox="1">
              <a:spLocks noChangeArrowheads="1"/>
            </p:cNvSpPr>
            <p:nvPr/>
          </p:nvSpPr>
          <p:spPr bwMode="auto">
            <a:xfrm>
              <a:off x="6497638" y="3148013"/>
              <a:ext cx="61277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145</a:t>
              </a:r>
            </a:p>
          </p:txBody>
        </p:sp>
      </p:grpSp>
      <p:grpSp>
        <p:nvGrpSpPr>
          <p:cNvPr id="34" name="Group 31"/>
          <p:cNvGrpSpPr>
            <a:grpSpLocks/>
          </p:cNvGrpSpPr>
          <p:nvPr/>
        </p:nvGrpSpPr>
        <p:grpSpPr bwMode="auto">
          <a:xfrm>
            <a:off x="6518061" y="4027488"/>
            <a:ext cx="847725" cy="968375"/>
            <a:chOff x="6795771" y="2528888"/>
            <a:chExt cx="848042" cy="968375"/>
          </a:xfrm>
        </p:grpSpPr>
        <p:sp>
          <p:nvSpPr>
            <p:cNvPr id="35" name="Rectangle 15"/>
            <p:cNvSpPr>
              <a:spLocks noChangeArrowheads="1"/>
            </p:cNvSpPr>
            <p:nvPr/>
          </p:nvSpPr>
          <p:spPr bwMode="auto">
            <a:xfrm>
              <a:off x="6795771" y="2528888"/>
              <a:ext cx="563880" cy="6096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3</a:t>
              </a:r>
            </a:p>
          </p:txBody>
        </p:sp>
        <p:sp>
          <p:nvSpPr>
            <p:cNvPr id="36" name="Text Box 26"/>
            <p:cNvSpPr txBox="1">
              <a:spLocks noChangeArrowheads="1"/>
            </p:cNvSpPr>
            <p:nvPr/>
          </p:nvSpPr>
          <p:spPr bwMode="auto">
            <a:xfrm>
              <a:off x="7031038" y="3148013"/>
              <a:ext cx="61277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153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742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RR with Quantum = 20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924" y="3594100"/>
            <a:ext cx="7620000" cy="2443163"/>
          </a:xfrm>
        </p:spPr>
        <p:txBody>
          <a:bodyPr/>
          <a:lstStyle/>
          <a:p>
            <a:r>
              <a:rPr lang="en-US" altLang="ko-KR" dirty="0" smtClean="0"/>
              <a:t>Waiting time for P1=(68-20)+(112-88)=72		   		               P2=(20-0)=20</a:t>
            </a:r>
            <a:br>
              <a:rPr lang="en-US" altLang="ko-KR" dirty="0" smtClean="0"/>
            </a:br>
            <a:r>
              <a:rPr lang="en-US" altLang="ko-KR" dirty="0" smtClean="0"/>
              <a:t>	               P3=(28-0)+(88-48)+(125-108)=85</a:t>
            </a:r>
            <a:br>
              <a:rPr lang="en-US" altLang="ko-KR" dirty="0" smtClean="0"/>
            </a:br>
            <a:r>
              <a:rPr lang="en-US" altLang="ko-KR" dirty="0" smtClean="0"/>
              <a:t>	               P4=(48-0)+(108-68)=88</a:t>
            </a:r>
          </a:p>
          <a:p>
            <a:r>
              <a:rPr lang="en-US" altLang="ko-KR" dirty="0" smtClean="0"/>
              <a:t>Average waiting time = (72+20+85+88)/4=66¼</a:t>
            </a:r>
          </a:p>
          <a:p>
            <a:r>
              <a:rPr lang="en-US" altLang="ko-KR" dirty="0" smtClean="0"/>
              <a:t>Average completion time = (125+28+153+112)/4 = 104½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1105876" y="1970088"/>
            <a:ext cx="931862" cy="968375"/>
            <a:chOff x="1560513" y="2528888"/>
            <a:chExt cx="931863" cy="968375"/>
          </a:xfrm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720851" y="2528888"/>
              <a:ext cx="563880" cy="6096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1</a:t>
              </a:r>
              <a:endParaRPr lang="en-US" b="0">
                <a:latin typeface="Helvetica" charset="0"/>
              </a:endParaRPr>
            </a:p>
          </p:txBody>
        </p:sp>
        <p:sp>
          <p:nvSpPr>
            <p:cNvPr id="10" name="Text Box 16"/>
            <p:cNvSpPr txBox="1">
              <a:spLocks noChangeArrowheads="1"/>
            </p:cNvSpPr>
            <p:nvPr/>
          </p:nvSpPr>
          <p:spPr bwMode="auto">
            <a:xfrm>
              <a:off x="1560513" y="3148013"/>
              <a:ext cx="32702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0</a:t>
              </a:r>
            </a:p>
          </p:txBody>
        </p:sp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20224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 dirty="0">
                  <a:latin typeface="Helvetica" charset="0"/>
                </a:rPr>
                <a:t>20</a:t>
              </a:r>
            </a:p>
          </p:txBody>
        </p:sp>
      </p:grpSp>
      <p:grpSp>
        <p:nvGrpSpPr>
          <p:cNvPr id="12" name="Group 10"/>
          <p:cNvGrpSpPr>
            <a:grpSpLocks/>
          </p:cNvGrpSpPr>
          <p:nvPr/>
        </p:nvGrpSpPr>
        <p:grpSpPr bwMode="auto">
          <a:xfrm>
            <a:off x="1830093" y="1970088"/>
            <a:ext cx="741362" cy="968375"/>
            <a:chOff x="2284731" y="2528888"/>
            <a:chExt cx="741045" cy="968375"/>
          </a:xfrm>
        </p:grpSpPr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2284731" y="2528888"/>
              <a:ext cx="563321" cy="6096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2</a:t>
              </a:r>
            </a:p>
          </p:txBody>
        </p:sp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>
              <a:off x="25558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 dirty="0">
                  <a:latin typeface="Helvetica" charset="0"/>
                </a:rPr>
                <a:t>28</a:t>
              </a:r>
            </a:p>
          </p:txBody>
        </p:sp>
      </p:grpSp>
      <p:grpSp>
        <p:nvGrpSpPr>
          <p:cNvPr id="15" name="Group 9"/>
          <p:cNvGrpSpPr>
            <a:grpSpLocks/>
          </p:cNvGrpSpPr>
          <p:nvPr/>
        </p:nvGrpSpPr>
        <p:grpSpPr bwMode="auto">
          <a:xfrm>
            <a:off x="2393655" y="1970088"/>
            <a:ext cx="781050" cy="968375"/>
            <a:chOff x="2848611" y="2528888"/>
            <a:chExt cx="780415" cy="968375"/>
          </a:xfrm>
        </p:grpSpPr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2848611" y="2528888"/>
              <a:ext cx="563880" cy="6096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3</a:t>
              </a:r>
            </a:p>
          </p:txBody>
        </p:sp>
        <p:sp>
          <p:nvSpPr>
            <p:cNvPr id="17" name="Text Box 19"/>
            <p:cNvSpPr txBox="1">
              <a:spLocks noChangeArrowheads="1"/>
            </p:cNvSpPr>
            <p:nvPr/>
          </p:nvSpPr>
          <p:spPr bwMode="auto">
            <a:xfrm>
              <a:off x="315912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48</a:t>
              </a:r>
            </a:p>
          </p:txBody>
        </p:sp>
      </p:grpSp>
      <p:grpSp>
        <p:nvGrpSpPr>
          <p:cNvPr id="18" name="Group 8"/>
          <p:cNvGrpSpPr>
            <a:grpSpLocks/>
          </p:cNvGrpSpPr>
          <p:nvPr/>
        </p:nvGrpSpPr>
        <p:grpSpPr bwMode="auto">
          <a:xfrm>
            <a:off x="2957994" y="1970088"/>
            <a:ext cx="831850" cy="968375"/>
            <a:chOff x="3412491" y="2528888"/>
            <a:chExt cx="832485" cy="968375"/>
          </a:xfrm>
        </p:grpSpPr>
        <p:sp>
          <p:nvSpPr>
            <p:cNvPr id="19" name="Rectangle 9"/>
            <p:cNvSpPr>
              <a:spLocks noChangeArrowheads="1"/>
            </p:cNvSpPr>
            <p:nvPr/>
          </p:nvSpPr>
          <p:spPr bwMode="auto">
            <a:xfrm>
              <a:off x="3412491" y="2528888"/>
              <a:ext cx="563880" cy="609600"/>
            </a:xfrm>
            <a:prstGeom prst="rect">
              <a:avLst/>
            </a:prstGeom>
            <a:solidFill>
              <a:srgbClr val="53FB2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4</a:t>
              </a: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7750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68</a:t>
              </a:r>
            </a:p>
          </p:txBody>
        </p:sp>
      </p:grpSp>
      <p:grpSp>
        <p:nvGrpSpPr>
          <p:cNvPr id="21" name="Group 7"/>
          <p:cNvGrpSpPr>
            <a:grpSpLocks/>
          </p:cNvGrpSpPr>
          <p:nvPr/>
        </p:nvGrpSpPr>
        <p:grpSpPr bwMode="auto">
          <a:xfrm>
            <a:off x="3514851" y="1970088"/>
            <a:ext cx="801687" cy="968375"/>
            <a:chOff x="3976371" y="2528888"/>
            <a:chExt cx="802005" cy="968375"/>
          </a:xfrm>
        </p:grpSpPr>
        <p:sp>
          <p:nvSpPr>
            <p:cNvPr id="22" name="Rectangle 10"/>
            <p:cNvSpPr>
              <a:spLocks noChangeArrowheads="1"/>
            </p:cNvSpPr>
            <p:nvPr/>
          </p:nvSpPr>
          <p:spPr bwMode="auto">
            <a:xfrm>
              <a:off x="3976371" y="2528888"/>
              <a:ext cx="563880" cy="6096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1</a:t>
              </a: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4308476" y="3148013"/>
              <a:ext cx="469900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88</a:t>
              </a:r>
            </a:p>
          </p:txBody>
        </p:sp>
      </p:grpSp>
      <p:grpSp>
        <p:nvGrpSpPr>
          <p:cNvPr id="24" name="Group 6"/>
          <p:cNvGrpSpPr>
            <a:grpSpLocks/>
          </p:cNvGrpSpPr>
          <p:nvPr/>
        </p:nvGrpSpPr>
        <p:grpSpPr bwMode="auto">
          <a:xfrm>
            <a:off x="4078413" y="1970088"/>
            <a:ext cx="842963" cy="968375"/>
            <a:chOff x="4540251" y="2528888"/>
            <a:chExt cx="842962" cy="968375"/>
          </a:xfrm>
        </p:grpSpPr>
        <p:sp>
          <p:nvSpPr>
            <p:cNvPr id="25" name="Rectangle 11"/>
            <p:cNvSpPr>
              <a:spLocks noChangeArrowheads="1"/>
            </p:cNvSpPr>
            <p:nvPr/>
          </p:nvSpPr>
          <p:spPr bwMode="auto">
            <a:xfrm>
              <a:off x="4540251" y="2528888"/>
              <a:ext cx="563880" cy="6096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3</a:t>
              </a:r>
            </a:p>
          </p:txBody>
        </p:sp>
        <p:sp>
          <p:nvSpPr>
            <p:cNvPr id="26" name="Text Box 22"/>
            <p:cNvSpPr txBox="1">
              <a:spLocks noChangeArrowheads="1"/>
            </p:cNvSpPr>
            <p:nvPr/>
          </p:nvSpPr>
          <p:spPr bwMode="auto">
            <a:xfrm>
              <a:off x="4770438" y="3148013"/>
              <a:ext cx="61277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108</a:t>
              </a:r>
            </a:p>
          </p:txBody>
        </p:sp>
      </p:grpSp>
      <p:grpSp>
        <p:nvGrpSpPr>
          <p:cNvPr id="27" name="Group 22"/>
          <p:cNvGrpSpPr>
            <a:grpSpLocks/>
          </p:cNvGrpSpPr>
          <p:nvPr/>
        </p:nvGrpSpPr>
        <p:grpSpPr bwMode="auto">
          <a:xfrm>
            <a:off x="4641976" y="1970088"/>
            <a:ext cx="881062" cy="968375"/>
            <a:chOff x="5104131" y="2528888"/>
            <a:chExt cx="880745" cy="968375"/>
          </a:xfrm>
        </p:grpSpPr>
        <p:sp>
          <p:nvSpPr>
            <p:cNvPr id="28" name="Rectangle 12"/>
            <p:cNvSpPr>
              <a:spLocks noChangeArrowheads="1"/>
            </p:cNvSpPr>
            <p:nvPr/>
          </p:nvSpPr>
          <p:spPr bwMode="auto">
            <a:xfrm>
              <a:off x="5104131" y="2528888"/>
              <a:ext cx="563880" cy="609600"/>
            </a:xfrm>
            <a:prstGeom prst="rect">
              <a:avLst/>
            </a:prstGeom>
            <a:solidFill>
              <a:srgbClr val="53FB2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4</a:t>
              </a:r>
            </a:p>
          </p:txBody>
        </p:sp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5389563" y="3148013"/>
              <a:ext cx="595313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112</a:t>
              </a:r>
            </a:p>
          </p:txBody>
        </p:sp>
      </p:grpSp>
      <p:grpSp>
        <p:nvGrpSpPr>
          <p:cNvPr id="30" name="Group 25"/>
          <p:cNvGrpSpPr>
            <a:grpSpLocks/>
          </p:cNvGrpSpPr>
          <p:nvPr/>
        </p:nvGrpSpPr>
        <p:grpSpPr bwMode="auto">
          <a:xfrm>
            <a:off x="5205538" y="1970088"/>
            <a:ext cx="858838" cy="968375"/>
            <a:chOff x="5668011" y="2528888"/>
            <a:chExt cx="858202" cy="968375"/>
          </a:xfrm>
        </p:grpSpPr>
        <p:sp>
          <p:nvSpPr>
            <p:cNvPr id="31" name="Rectangle 13"/>
            <p:cNvSpPr>
              <a:spLocks noChangeArrowheads="1"/>
            </p:cNvSpPr>
            <p:nvPr/>
          </p:nvSpPr>
          <p:spPr bwMode="auto">
            <a:xfrm>
              <a:off x="5668011" y="2528888"/>
              <a:ext cx="563880" cy="6096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1</a:t>
              </a:r>
            </a:p>
          </p:txBody>
        </p:sp>
        <p:sp>
          <p:nvSpPr>
            <p:cNvPr id="32" name="Text Box 24"/>
            <p:cNvSpPr txBox="1">
              <a:spLocks noChangeArrowheads="1"/>
            </p:cNvSpPr>
            <p:nvPr/>
          </p:nvSpPr>
          <p:spPr bwMode="auto">
            <a:xfrm>
              <a:off x="5913438" y="3148013"/>
              <a:ext cx="61277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125</a:t>
              </a:r>
            </a:p>
          </p:txBody>
        </p:sp>
      </p:grpSp>
      <p:grpSp>
        <p:nvGrpSpPr>
          <p:cNvPr id="33" name="Group 28"/>
          <p:cNvGrpSpPr>
            <a:grpSpLocks/>
          </p:cNvGrpSpPr>
          <p:nvPr/>
        </p:nvGrpSpPr>
        <p:grpSpPr bwMode="auto">
          <a:xfrm>
            <a:off x="5770688" y="1970088"/>
            <a:ext cx="877888" cy="968375"/>
            <a:chOff x="6231891" y="2528888"/>
            <a:chExt cx="878522" cy="968375"/>
          </a:xfrm>
        </p:grpSpPr>
        <p:sp>
          <p:nvSpPr>
            <p:cNvPr id="34" name="Rectangle 14"/>
            <p:cNvSpPr>
              <a:spLocks noChangeArrowheads="1"/>
            </p:cNvSpPr>
            <p:nvPr/>
          </p:nvSpPr>
          <p:spPr bwMode="auto">
            <a:xfrm>
              <a:off x="6231891" y="2528888"/>
              <a:ext cx="563880" cy="6096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3</a:t>
              </a:r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6497638" y="3148013"/>
              <a:ext cx="61277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145</a:t>
              </a:r>
            </a:p>
          </p:txBody>
        </p:sp>
      </p:grpSp>
      <p:grpSp>
        <p:nvGrpSpPr>
          <p:cNvPr id="36" name="Group 31"/>
          <p:cNvGrpSpPr>
            <a:grpSpLocks/>
          </p:cNvGrpSpPr>
          <p:nvPr/>
        </p:nvGrpSpPr>
        <p:grpSpPr bwMode="auto">
          <a:xfrm>
            <a:off x="6334251" y="1970088"/>
            <a:ext cx="847725" cy="968375"/>
            <a:chOff x="6795771" y="2528888"/>
            <a:chExt cx="848042" cy="968375"/>
          </a:xfrm>
        </p:grpSpPr>
        <p:sp>
          <p:nvSpPr>
            <p:cNvPr id="37" name="Rectangle 15"/>
            <p:cNvSpPr>
              <a:spLocks noChangeArrowheads="1"/>
            </p:cNvSpPr>
            <p:nvPr/>
          </p:nvSpPr>
          <p:spPr bwMode="auto">
            <a:xfrm>
              <a:off x="6795771" y="2528888"/>
              <a:ext cx="563880" cy="6096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b="0">
                  <a:latin typeface="Helvetica" charset="0"/>
                </a:rPr>
                <a:t>P</a:t>
              </a:r>
              <a:r>
                <a:rPr lang="en-US" b="0" baseline="-25000">
                  <a:latin typeface="Helvetica" charset="0"/>
                </a:rPr>
                <a:t>3</a:t>
              </a: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7031038" y="3148013"/>
              <a:ext cx="612775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b="0">
                  <a:latin typeface="Helvetica" charset="0"/>
                </a:rPr>
                <a:t>153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8448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5" name="Group 502"/>
          <p:cNvGrpSpPr>
            <a:grpSpLocks/>
          </p:cNvGrpSpPr>
          <p:nvPr/>
        </p:nvGrpSpPr>
        <p:grpSpPr bwMode="auto">
          <a:xfrm>
            <a:off x="1752600" y="4386263"/>
            <a:ext cx="6858000" cy="2166937"/>
            <a:chOff x="1104" y="2763"/>
            <a:chExt cx="4320" cy="1365"/>
          </a:xfrm>
        </p:grpSpPr>
        <p:sp>
          <p:nvSpPr>
            <p:cNvPr id="47227" name="Rectangle 104"/>
            <p:cNvSpPr>
              <a:spLocks noChangeArrowheads="1"/>
            </p:cNvSpPr>
            <p:nvPr/>
          </p:nvSpPr>
          <p:spPr bwMode="auto">
            <a:xfrm>
              <a:off x="4711" y="393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28" name="Rectangle 103"/>
            <p:cNvSpPr>
              <a:spLocks noChangeArrowheads="1"/>
            </p:cNvSpPr>
            <p:nvPr/>
          </p:nvSpPr>
          <p:spPr bwMode="auto">
            <a:xfrm>
              <a:off x="4032" y="393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29" name="Rectangle 102"/>
            <p:cNvSpPr>
              <a:spLocks noChangeArrowheads="1"/>
            </p:cNvSpPr>
            <p:nvPr/>
          </p:nvSpPr>
          <p:spPr bwMode="auto">
            <a:xfrm>
              <a:off x="3360" y="393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30" name="Rectangle 101"/>
            <p:cNvSpPr>
              <a:spLocks noChangeArrowheads="1"/>
            </p:cNvSpPr>
            <p:nvPr/>
          </p:nvSpPr>
          <p:spPr bwMode="auto">
            <a:xfrm>
              <a:off x="2688" y="393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31" name="Rectangle 100"/>
            <p:cNvSpPr>
              <a:spLocks noChangeArrowheads="1"/>
            </p:cNvSpPr>
            <p:nvPr/>
          </p:nvSpPr>
          <p:spPr bwMode="auto">
            <a:xfrm>
              <a:off x="2112" y="393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32" name="Rectangle 99"/>
            <p:cNvSpPr>
              <a:spLocks noChangeArrowheads="1"/>
            </p:cNvSpPr>
            <p:nvPr/>
          </p:nvSpPr>
          <p:spPr bwMode="auto">
            <a:xfrm>
              <a:off x="1104" y="393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33" name="Rectangle 62"/>
            <p:cNvSpPr>
              <a:spLocks noChangeArrowheads="1"/>
            </p:cNvSpPr>
            <p:nvPr/>
          </p:nvSpPr>
          <p:spPr bwMode="auto">
            <a:xfrm>
              <a:off x="4711" y="276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34" name="Rectangle 61"/>
            <p:cNvSpPr>
              <a:spLocks noChangeArrowheads="1"/>
            </p:cNvSpPr>
            <p:nvPr/>
          </p:nvSpPr>
          <p:spPr bwMode="auto">
            <a:xfrm>
              <a:off x="4032" y="276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35" name="Rectangle 60"/>
            <p:cNvSpPr>
              <a:spLocks noChangeArrowheads="1"/>
            </p:cNvSpPr>
            <p:nvPr/>
          </p:nvSpPr>
          <p:spPr bwMode="auto">
            <a:xfrm>
              <a:off x="3360" y="276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36" name="Rectangle 59"/>
            <p:cNvSpPr>
              <a:spLocks noChangeArrowheads="1"/>
            </p:cNvSpPr>
            <p:nvPr/>
          </p:nvSpPr>
          <p:spPr bwMode="auto">
            <a:xfrm>
              <a:off x="2688" y="276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37" name="Rectangle 58"/>
            <p:cNvSpPr>
              <a:spLocks noChangeArrowheads="1"/>
            </p:cNvSpPr>
            <p:nvPr/>
          </p:nvSpPr>
          <p:spPr bwMode="auto">
            <a:xfrm>
              <a:off x="2112" y="276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38" name="Rectangle 57"/>
            <p:cNvSpPr>
              <a:spLocks noChangeArrowheads="1"/>
            </p:cNvSpPr>
            <p:nvPr/>
          </p:nvSpPr>
          <p:spPr bwMode="auto">
            <a:xfrm>
              <a:off x="1104" y="276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39" name="Rectangle 97"/>
            <p:cNvSpPr>
              <a:spLocks noChangeArrowheads="1"/>
            </p:cNvSpPr>
            <p:nvPr/>
          </p:nvSpPr>
          <p:spPr bwMode="auto">
            <a:xfrm>
              <a:off x="4711" y="3738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40" name="Rectangle 96"/>
            <p:cNvSpPr>
              <a:spLocks noChangeArrowheads="1"/>
            </p:cNvSpPr>
            <p:nvPr/>
          </p:nvSpPr>
          <p:spPr bwMode="auto">
            <a:xfrm>
              <a:off x="4032" y="3738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41" name="Rectangle 95"/>
            <p:cNvSpPr>
              <a:spLocks noChangeArrowheads="1"/>
            </p:cNvSpPr>
            <p:nvPr/>
          </p:nvSpPr>
          <p:spPr bwMode="auto">
            <a:xfrm>
              <a:off x="3360" y="373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42" name="Rectangle 94"/>
            <p:cNvSpPr>
              <a:spLocks noChangeArrowheads="1"/>
            </p:cNvSpPr>
            <p:nvPr/>
          </p:nvSpPr>
          <p:spPr bwMode="auto">
            <a:xfrm>
              <a:off x="2688" y="373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43" name="Rectangle 93"/>
            <p:cNvSpPr>
              <a:spLocks noChangeArrowheads="1"/>
            </p:cNvSpPr>
            <p:nvPr/>
          </p:nvSpPr>
          <p:spPr bwMode="auto">
            <a:xfrm>
              <a:off x="2112" y="3738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44" name="Rectangle 92"/>
            <p:cNvSpPr>
              <a:spLocks noChangeArrowheads="1"/>
            </p:cNvSpPr>
            <p:nvPr/>
          </p:nvSpPr>
          <p:spPr bwMode="auto">
            <a:xfrm>
              <a:off x="1104" y="3738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45" name="Rectangle 90"/>
            <p:cNvSpPr>
              <a:spLocks noChangeArrowheads="1"/>
            </p:cNvSpPr>
            <p:nvPr/>
          </p:nvSpPr>
          <p:spPr bwMode="auto">
            <a:xfrm>
              <a:off x="4711" y="354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46" name="Rectangle 89"/>
            <p:cNvSpPr>
              <a:spLocks noChangeArrowheads="1"/>
            </p:cNvSpPr>
            <p:nvPr/>
          </p:nvSpPr>
          <p:spPr bwMode="auto">
            <a:xfrm>
              <a:off x="4032" y="354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47" name="Rectangle 88"/>
            <p:cNvSpPr>
              <a:spLocks noChangeArrowheads="1"/>
            </p:cNvSpPr>
            <p:nvPr/>
          </p:nvSpPr>
          <p:spPr bwMode="auto">
            <a:xfrm>
              <a:off x="3360" y="354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48" name="Rectangle 87"/>
            <p:cNvSpPr>
              <a:spLocks noChangeArrowheads="1"/>
            </p:cNvSpPr>
            <p:nvPr/>
          </p:nvSpPr>
          <p:spPr bwMode="auto">
            <a:xfrm>
              <a:off x="2688" y="354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49" name="Rectangle 86"/>
            <p:cNvSpPr>
              <a:spLocks noChangeArrowheads="1"/>
            </p:cNvSpPr>
            <p:nvPr/>
          </p:nvSpPr>
          <p:spPr bwMode="auto">
            <a:xfrm>
              <a:off x="2112" y="354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50" name="Rectangle 85"/>
            <p:cNvSpPr>
              <a:spLocks noChangeArrowheads="1"/>
            </p:cNvSpPr>
            <p:nvPr/>
          </p:nvSpPr>
          <p:spPr bwMode="auto">
            <a:xfrm>
              <a:off x="1104" y="354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51" name="Rectangle 83"/>
            <p:cNvSpPr>
              <a:spLocks noChangeArrowheads="1"/>
            </p:cNvSpPr>
            <p:nvPr/>
          </p:nvSpPr>
          <p:spPr bwMode="auto">
            <a:xfrm>
              <a:off x="4711" y="3348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52" name="Rectangle 82"/>
            <p:cNvSpPr>
              <a:spLocks noChangeArrowheads="1"/>
            </p:cNvSpPr>
            <p:nvPr/>
          </p:nvSpPr>
          <p:spPr bwMode="auto">
            <a:xfrm>
              <a:off x="4032" y="3348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53" name="Rectangle 81"/>
            <p:cNvSpPr>
              <a:spLocks noChangeArrowheads="1"/>
            </p:cNvSpPr>
            <p:nvPr/>
          </p:nvSpPr>
          <p:spPr bwMode="auto">
            <a:xfrm>
              <a:off x="3360" y="334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54" name="Rectangle 80"/>
            <p:cNvSpPr>
              <a:spLocks noChangeArrowheads="1"/>
            </p:cNvSpPr>
            <p:nvPr/>
          </p:nvSpPr>
          <p:spPr bwMode="auto">
            <a:xfrm>
              <a:off x="2688" y="334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55" name="Rectangle 79"/>
            <p:cNvSpPr>
              <a:spLocks noChangeArrowheads="1"/>
            </p:cNvSpPr>
            <p:nvPr/>
          </p:nvSpPr>
          <p:spPr bwMode="auto">
            <a:xfrm>
              <a:off x="2112" y="3348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56" name="Rectangle 78"/>
            <p:cNvSpPr>
              <a:spLocks noChangeArrowheads="1"/>
            </p:cNvSpPr>
            <p:nvPr/>
          </p:nvSpPr>
          <p:spPr bwMode="auto">
            <a:xfrm>
              <a:off x="1104" y="3348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57" name="Rectangle 76"/>
            <p:cNvSpPr>
              <a:spLocks noChangeArrowheads="1"/>
            </p:cNvSpPr>
            <p:nvPr/>
          </p:nvSpPr>
          <p:spPr bwMode="auto">
            <a:xfrm>
              <a:off x="4711" y="315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58" name="Rectangle 75"/>
            <p:cNvSpPr>
              <a:spLocks noChangeArrowheads="1"/>
            </p:cNvSpPr>
            <p:nvPr/>
          </p:nvSpPr>
          <p:spPr bwMode="auto">
            <a:xfrm>
              <a:off x="4032" y="315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59" name="Rectangle 74"/>
            <p:cNvSpPr>
              <a:spLocks noChangeArrowheads="1"/>
            </p:cNvSpPr>
            <p:nvPr/>
          </p:nvSpPr>
          <p:spPr bwMode="auto">
            <a:xfrm>
              <a:off x="3360" y="315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60" name="Rectangle 73"/>
            <p:cNvSpPr>
              <a:spLocks noChangeArrowheads="1"/>
            </p:cNvSpPr>
            <p:nvPr/>
          </p:nvSpPr>
          <p:spPr bwMode="auto">
            <a:xfrm>
              <a:off x="2688" y="315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61" name="Rectangle 72"/>
            <p:cNvSpPr>
              <a:spLocks noChangeArrowheads="1"/>
            </p:cNvSpPr>
            <p:nvPr/>
          </p:nvSpPr>
          <p:spPr bwMode="auto">
            <a:xfrm>
              <a:off x="2112" y="315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62" name="Rectangle 71"/>
            <p:cNvSpPr>
              <a:spLocks noChangeArrowheads="1"/>
            </p:cNvSpPr>
            <p:nvPr/>
          </p:nvSpPr>
          <p:spPr bwMode="auto">
            <a:xfrm>
              <a:off x="1104" y="315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63" name="Rectangle 69"/>
            <p:cNvSpPr>
              <a:spLocks noChangeArrowheads="1"/>
            </p:cNvSpPr>
            <p:nvPr/>
          </p:nvSpPr>
          <p:spPr bwMode="auto">
            <a:xfrm>
              <a:off x="4711" y="2958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64" name="Rectangle 68"/>
            <p:cNvSpPr>
              <a:spLocks noChangeArrowheads="1"/>
            </p:cNvSpPr>
            <p:nvPr/>
          </p:nvSpPr>
          <p:spPr bwMode="auto">
            <a:xfrm>
              <a:off x="4032" y="2958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65" name="Rectangle 67"/>
            <p:cNvSpPr>
              <a:spLocks noChangeArrowheads="1"/>
            </p:cNvSpPr>
            <p:nvPr/>
          </p:nvSpPr>
          <p:spPr bwMode="auto">
            <a:xfrm>
              <a:off x="3360" y="295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66" name="Rectangle 66"/>
            <p:cNvSpPr>
              <a:spLocks noChangeArrowheads="1"/>
            </p:cNvSpPr>
            <p:nvPr/>
          </p:nvSpPr>
          <p:spPr bwMode="auto">
            <a:xfrm>
              <a:off x="2688" y="295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67" name="Rectangle 65"/>
            <p:cNvSpPr>
              <a:spLocks noChangeArrowheads="1"/>
            </p:cNvSpPr>
            <p:nvPr/>
          </p:nvSpPr>
          <p:spPr bwMode="auto">
            <a:xfrm>
              <a:off x="2112" y="2958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68" name="Rectangle 64"/>
            <p:cNvSpPr>
              <a:spLocks noChangeArrowheads="1"/>
            </p:cNvSpPr>
            <p:nvPr/>
          </p:nvSpPr>
          <p:spPr bwMode="auto">
            <a:xfrm>
              <a:off x="1104" y="2958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</p:grpSp>
      <p:grpSp>
        <p:nvGrpSpPr>
          <p:cNvPr id="47106" name="Group 501"/>
          <p:cNvGrpSpPr>
            <a:grpSpLocks/>
          </p:cNvGrpSpPr>
          <p:nvPr/>
        </p:nvGrpSpPr>
        <p:grpSpPr bwMode="auto">
          <a:xfrm>
            <a:off x="1752600" y="2219325"/>
            <a:ext cx="6858000" cy="2166938"/>
            <a:chOff x="1104" y="1398"/>
            <a:chExt cx="4320" cy="1365"/>
          </a:xfrm>
        </p:grpSpPr>
        <p:sp>
          <p:nvSpPr>
            <p:cNvPr id="47185" name="Rectangle 55"/>
            <p:cNvSpPr>
              <a:spLocks noChangeArrowheads="1"/>
            </p:cNvSpPr>
            <p:nvPr/>
          </p:nvSpPr>
          <p:spPr bwMode="auto">
            <a:xfrm>
              <a:off x="4711" y="256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186" name="Rectangle 54"/>
            <p:cNvSpPr>
              <a:spLocks noChangeArrowheads="1"/>
            </p:cNvSpPr>
            <p:nvPr/>
          </p:nvSpPr>
          <p:spPr bwMode="auto">
            <a:xfrm>
              <a:off x="4032" y="256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187" name="Rectangle 53"/>
            <p:cNvSpPr>
              <a:spLocks noChangeArrowheads="1"/>
            </p:cNvSpPr>
            <p:nvPr/>
          </p:nvSpPr>
          <p:spPr bwMode="auto">
            <a:xfrm>
              <a:off x="3360" y="256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188" name="Rectangle 52"/>
            <p:cNvSpPr>
              <a:spLocks noChangeArrowheads="1"/>
            </p:cNvSpPr>
            <p:nvPr/>
          </p:nvSpPr>
          <p:spPr bwMode="auto">
            <a:xfrm>
              <a:off x="2688" y="256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189" name="Rectangle 51"/>
            <p:cNvSpPr>
              <a:spLocks noChangeArrowheads="1"/>
            </p:cNvSpPr>
            <p:nvPr/>
          </p:nvSpPr>
          <p:spPr bwMode="auto">
            <a:xfrm>
              <a:off x="2112" y="256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190" name="Rectangle 50"/>
            <p:cNvSpPr>
              <a:spLocks noChangeArrowheads="1"/>
            </p:cNvSpPr>
            <p:nvPr/>
          </p:nvSpPr>
          <p:spPr bwMode="auto">
            <a:xfrm>
              <a:off x="1104" y="256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191" name="Rectangle 48"/>
            <p:cNvSpPr>
              <a:spLocks noChangeArrowheads="1"/>
            </p:cNvSpPr>
            <p:nvPr/>
          </p:nvSpPr>
          <p:spPr bwMode="auto">
            <a:xfrm>
              <a:off x="4711" y="2373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 </a:t>
              </a:r>
            </a:p>
          </p:txBody>
        </p:sp>
        <p:sp>
          <p:nvSpPr>
            <p:cNvPr id="47192" name="Rectangle 47"/>
            <p:cNvSpPr>
              <a:spLocks noChangeArrowheads="1"/>
            </p:cNvSpPr>
            <p:nvPr/>
          </p:nvSpPr>
          <p:spPr bwMode="auto">
            <a:xfrm>
              <a:off x="4032" y="2373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193" name="Rectangle 46"/>
            <p:cNvSpPr>
              <a:spLocks noChangeArrowheads="1"/>
            </p:cNvSpPr>
            <p:nvPr/>
          </p:nvSpPr>
          <p:spPr bwMode="auto">
            <a:xfrm>
              <a:off x="3360" y="237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194" name="Rectangle 45"/>
            <p:cNvSpPr>
              <a:spLocks noChangeArrowheads="1"/>
            </p:cNvSpPr>
            <p:nvPr/>
          </p:nvSpPr>
          <p:spPr bwMode="auto">
            <a:xfrm>
              <a:off x="2688" y="237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195" name="Rectangle 44"/>
            <p:cNvSpPr>
              <a:spLocks noChangeArrowheads="1"/>
            </p:cNvSpPr>
            <p:nvPr/>
          </p:nvSpPr>
          <p:spPr bwMode="auto">
            <a:xfrm>
              <a:off x="2112" y="2373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196" name="Rectangle 43"/>
            <p:cNvSpPr>
              <a:spLocks noChangeArrowheads="1"/>
            </p:cNvSpPr>
            <p:nvPr/>
          </p:nvSpPr>
          <p:spPr bwMode="auto">
            <a:xfrm>
              <a:off x="1104" y="2373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197" name="Rectangle 41"/>
            <p:cNvSpPr>
              <a:spLocks noChangeArrowheads="1"/>
            </p:cNvSpPr>
            <p:nvPr/>
          </p:nvSpPr>
          <p:spPr bwMode="auto">
            <a:xfrm>
              <a:off x="4711" y="217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198" name="Rectangle 40"/>
            <p:cNvSpPr>
              <a:spLocks noChangeArrowheads="1"/>
            </p:cNvSpPr>
            <p:nvPr/>
          </p:nvSpPr>
          <p:spPr bwMode="auto">
            <a:xfrm>
              <a:off x="4032" y="217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199" name="Rectangle 39"/>
            <p:cNvSpPr>
              <a:spLocks noChangeArrowheads="1"/>
            </p:cNvSpPr>
            <p:nvPr/>
          </p:nvSpPr>
          <p:spPr bwMode="auto">
            <a:xfrm>
              <a:off x="3360" y="217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00" name="Rectangle 38"/>
            <p:cNvSpPr>
              <a:spLocks noChangeArrowheads="1"/>
            </p:cNvSpPr>
            <p:nvPr/>
          </p:nvSpPr>
          <p:spPr bwMode="auto">
            <a:xfrm>
              <a:off x="2688" y="217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01" name="Rectangle 37"/>
            <p:cNvSpPr>
              <a:spLocks noChangeArrowheads="1"/>
            </p:cNvSpPr>
            <p:nvPr/>
          </p:nvSpPr>
          <p:spPr bwMode="auto">
            <a:xfrm>
              <a:off x="2112" y="217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02" name="Rectangle 36"/>
            <p:cNvSpPr>
              <a:spLocks noChangeArrowheads="1"/>
            </p:cNvSpPr>
            <p:nvPr/>
          </p:nvSpPr>
          <p:spPr bwMode="auto">
            <a:xfrm>
              <a:off x="1104" y="217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03" name="Rectangle 32"/>
            <p:cNvSpPr>
              <a:spLocks noChangeArrowheads="1"/>
            </p:cNvSpPr>
            <p:nvPr/>
          </p:nvSpPr>
          <p:spPr bwMode="auto">
            <a:xfrm>
              <a:off x="3360" y="198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04" name="Rectangle 31"/>
            <p:cNvSpPr>
              <a:spLocks noChangeArrowheads="1"/>
            </p:cNvSpPr>
            <p:nvPr/>
          </p:nvSpPr>
          <p:spPr bwMode="auto">
            <a:xfrm>
              <a:off x="2688" y="198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05" name="Rectangle 30"/>
            <p:cNvSpPr>
              <a:spLocks noChangeArrowheads="1"/>
            </p:cNvSpPr>
            <p:nvPr/>
          </p:nvSpPr>
          <p:spPr bwMode="auto">
            <a:xfrm>
              <a:off x="2112" y="1983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06" name="Rectangle 29"/>
            <p:cNvSpPr>
              <a:spLocks noChangeArrowheads="1"/>
            </p:cNvSpPr>
            <p:nvPr/>
          </p:nvSpPr>
          <p:spPr bwMode="auto">
            <a:xfrm>
              <a:off x="1104" y="1983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07" name="Rectangle 25"/>
            <p:cNvSpPr>
              <a:spLocks noChangeArrowheads="1"/>
            </p:cNvSpPr>
            <p:nvPr/>
          </p:nvSpPr>
          <p:spPr bwMode="auto">
            <a:xfrm>
              <a:off x="3360" y="178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08" name="Rectangle 24"/>
            <p:cNvSpPr>
              <a:spLocks noChangeArrowheads="1"/>
            </p:cNvSpPr>
            <p:nvPr/>
          </p:nvSpPr>
          <p:spPr bwMode="auto">
            <a:xfrm>
              <a:off x="2688" y="178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09" name="Rectangle 23"/>
            <p:cNvSpPr>
              <a:spLocks noChangeArrowheads="1"/>
            </p:cNvSpPr>
            <p:nvPr/>
          </p:nvSpPr>
          <p:spPr bwMode="auto">
            <a:xfrm>
              <a:off x="2112" y="178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10" name="Rectangle 22"/>
            <p:cNvSpPr>
              <a:spLocks noChangeArrowheads="1"/>
            </p:cNvSpPr>
            <p:nvPr/>
          </p:nvSpPr>
          <p:spPr bwMode="auto">
            <a:xfrm>
              <a:off x="1104" y="178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11" name="Rectangle 33"/>
            <p:cNvSpPr>
              <a:spLocks noChangeArrowheads="1"/>
            </p:cNvSpPr>
            <p:nvPr/>
          </p:nvSpPr>
          <p:spPr bwMode="auto">
            <a:xfrm>
              <a:off x="4032" y="1983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12" name="Rectangle 26"/>
            <p:cNvSpPr>
              <a:spLocks noChangeArrowheads="1"/>
            </p:cNvSpPr>
            <p:nvPr/>
          </p:nvSpPr>
          <p:spPr bwMode="auto">
            <a:xfrm>
              <a:off x="4032" y="178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13" name="Rectangle 34"/>
            <p:cNvSpPr>
              <a:spLocks noChangeArrowheads="1"/>
            </p:cNvSpPr>
            <p:nvPr/>
          </p:nvSpPr>
          <p:spPr bwMode="auto">
            <a:xfrm>
              <a:off x="4711" y="1983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14" name="Rectangle 27"/>
            <p:cNvSpPr>
              <a:spLocks noChangeArrowheads="1"/>
            </p:cNvSpPr>
            <p:nvPr/>
          </p:nvSpPr>
          <p:spPr bwMode="auto">
            <a:xfrm>
              <a:off x="4711" y="178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15" name="Rectangle 20"/>
            <p:cNvSpPr>
              <a:spLocks noChangeArrowheads="1"/>
            </p:cNvSpPr>
            <p:nvPr/>
          </p:nvSpPr>
          <p:spPr bwMode="auto">
            <a:xfrm>
              <a:off x="4711" y="1593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16" name="Rectangle 19"/>
            <p:cNvSpPr>
              <a:spLocks noChangeArrowheads="1"/>
            </p:cNvSpPr>
            <p:nvPr/>
          </p:nvSpPr>
          <p:spPr bwMode="auto">
            <a:xfrm>
              <a:off x="4032" y="1593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17" name="Rectangle 18"/>
            <p:cNvSpPr>
              <a:spLocks noChangeArrowheads="1"/>
            </p:cNvSpPr>
            <p:nvPr/>
          </p:nvSpPr>
          <p:spPr bwMode="auto">
            <a:xfrm>
              <a:off x="3360" y="159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18" name="Rectangle 17"/>
            <p:cNvSpPr>
              <a:spLocks noChangeArrowheads="1"/>
            </p:cNvSpPr>
            <p:nvPr/>
          </p:nvSpPr>
          <p:spPr bwMode="auto">
            <a:xfrm>
              <a:off x="2688" y="159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19" name="Rectangle 16"/>
            <p:cNvSpPr>
              <a:spLocks noChangeArrowheads="1"/>
            </p:cNvSpPr>
            <p:nvPr/>
          </p:nvSpPr>
          <p:spPr bwMode="auto">
            <a:xfrm>
              <a:off x="2112" y="1593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20" name="Rectangle 15"/>
            <p:cNvSpPr>
              <a:spLocks noChangeArrowheads="1"/>
            </p:cNvSpPr>
            <p:nvPr/>
          </p:nvSpPr>
          <p:spPr bwMode="auto">
            <a:xfrm>
              <a:off x="1104" y="1593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21" name="Rectangle 8"/>
            <p:cNvSpPr>
              <a:spLocks noChangeArrowheads="1"/>
            </p:cNvSpPr>
            <p:nvPr/>
          </p:nvSpPr>
          <p:spPr bwMode="auto">
            <a:xfrm>
              <a:off x="1104" y="139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22" name="Rectangle 9"/>
            <p:cNvSpPr>
              <a:spLocks noChangeArrowheads="1"/>
            </p:cNvSpPr>
            <p:nvPr/>
          </p:nvSpPr>
          <p:spPr bwMode="auto">
            <a:xfrm>
              <a:off x="2112" y="139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23" name="Rectangle 10"/>
            <p:cNvSpPr>
              <a:spLocks noChangeArrowheads="1"/>
            </p:cNvSpPr>
            <p:nvPr/>
          </p:nvSpPr>
          <p:spPr bwMode="auto">
            <a:xfrm>
              <a:off x="2688" y="139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24" name="Rectangle 11"/>
            <p:cNvSpPr>
              <a:spLocks noChangeArrowheads="1"/>
            </p:cNvSpPr>
            <p:nvPr/>
          </p:nvSpPr>
          <p:spPr bwMode="auto">
            <a:xfrm>
              <a:off x="3360" y="139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25" name="Rectangle 12"/>
            <p:cNvSpPr>
              <a:spLocks noChangeArrowheads="1"/>
            </p:cNvSpPr>
            <p:nvPr/>
          </p:nvSpPr>
          <p:spPr bwMode="auto">
            <a:xfrm>
              <a:off x="4032" y="139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7226" name="Rectangle 13"/>
            <p:cNvSpPr>
              <a:spLocks noChangeArrowheads="1"/>
            </p:cNvSpPr>
            <p:nvPr/>
          </p:nvSpPr>
          <p:spPr bwMode="auto">
            <a:xfrm>
              <a:off x="4711" y="139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</p:grpSp>
      <p:sp>
        <p:nvSpPr>
          <p:cNvPr id="47107" name="Rectangle 498"/>
          <p:cNvSpPr>
            <a:spLocks noChangeArrowheads="1"/>
          </p:cNvSpPr>
          <p:nvPr/>
        </p:nvSpPr>
        <p:spPr bwMode="auto">
          <a:xfrm>
            <a:off x="1752600" y="2209800"/>
            <a:ext cx="6858000" cy="4343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47108" name="Line 129"/>
          <p:cNvSpPr>
            <a:spLocks noChangeShapeType="1"/>
          </p:cNvSpPr>
          <p:nvPr/>
        </p:nvSpPr>
        <p:spPr bwMode="auto">
          <a:xfrm>
            <a:off x="1752600" y="252888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09" name="Line 130"/>
          <p:cNvSpPr>
            <a:spLocks noChangeShapeType="1"/>
          </p:cNvSpPr>
          <p:nvPr/>
        </p:nvSpPr>
        <p:spPr bwMode="auto">
          <a:xfrm>
            <a:off x="1752600" y="283845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10" name="Line 136"/>
          <p:cNvSpPr>
            <a:spLocks noChangeShapeType="1"/>
          </p:cNvSpPr>
          <p:nvPr/>
        </p:nvSpPr>
        <p:spPr bwMode="auto">
          <a:xfrm>
            <a:off x="1752600" y="4695825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11" name="Rectangle 146"/>
          <p:cNvSpPr>
            <a:spLocks noChangeArrowheads="1"/>
          </p:cNvSpPr>
          <p:nvPr/>
        </p:nvSpPr>
        <p:spPr bwMode="auto">
          <a:xfrm>
            <a:off x="1752600" y="1890713"/>
            <a:ext cx="16002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Quantum</a:t>
            </a:r>
          </a:p>
        </p:txBody>
      </p:sp>
      <p:sp>
        <p:nvSpPr>
          <p:cNvPr id="47112" name="Rectangle 144"/>
          <p:cNvSpPr>
            <a:spLocks noChangeArrowheads="1"/>
          </p:cNvSpPr>
          <p:nvPr/>
        </p:nvSpPr>
        <p:spPr bwMode="auto">
          <a:xfrm>
            <a:off x="381000" y="1890713"/>
            <a:ext cx="13716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47113" name="Rectangle 56"/>
          <p:cNvSpPr>
            <a:spLocks noChangeArrowheads="1"/>
          </p:cNvSpPr>
          <p:nvPr/>
        </p:nvSpPr>
        <p:spPr bwMode="auto">
          <a:xfrm>
            <a:off x="381000" y="4386263"/>
            <a:ext cx="1371600" cy="2166937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Completion</a:t>
            </a:r>
          </a:p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Time</a:t>
            </a:r>
          </a:p>
        </p:txBody>
      </p:sp>
      <p:sp>
        <p:nvSpPr>
          <p:cNvPr id="47114" name="Rectangle 7"/>
          <p:cNvSpPr>
            <a:spLocks noChangeArrowheads="1"/>
          </p:cNvSpPr>
          <p:nvPr/>
        </p:nvSpPr>
        <p:spPr bwMode="auto">
          <a:xfrm>
            <a:off x="381000" y="2219325"/>
            <a:ext cx="1371600" cy="2166938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Wait</a:t>
            </a:r>
          </a:p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Time</a:t>
            </a:r>
          </a:p>
        </p:txBody>
      </p:sp>
      <p:sp>
        <p:nvSpPr>
          <p:cNvPr id="47115" name="Rectangle 156"/>
          <p:cNvSpPr>
            <a:spLocks noChangeArrowheads="1"/>
          </p:cNvSpPr>
          <p:nvPr/>
        </p:nvSpPr>
        <p:spPr bwMode="auto">
          <a:xfrm>
            <a:off x="7478713" y="1890713"/>
            <a:ext cx="1131887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Average</a:t>
            </a:r>
          </a:p>
        </p:txBody>
      </p:sp>
      <p:sp>
        <p:nvSpPr>
          <p:cNvPr id="47116" name="Rectangle 154"/>
          <p:cNvSpPr>
            <a:spLocks noChangeArrowheads="1"/>
          </p:cNvSpPr>
          <p:nvPr/>
        </p:nvSpPr>
        <p:spPr bwMode="auto">
          <a:xfrm>
            <a:off x="6400800" y="1890713"/>
            <a:ext cx="1077913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4</a:t>
            </a:r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47117" name="Rectangle 152"/>
          <p:cNvSpPr>
            <a:spLocks noChangeArrowheads="1"/>
          </p:cNvSpPr>
          <p:nvPr/>
        </p:nvSpPr>
        <p:spPr bwMode="auto">
          <a:xfrm>
            <a:off x="5334000" y="1890713"/>
            <a:ext cx="10668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3</a:t>
            </a:r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47118" name="Rectangle 150"/>
          <p:cNvSpPr>
            <a:spLocks noChangeArrowheads="1"/>
          </p:cNvSpPr>
          <p:nvPr/>
        </p:nvSpPr>
        <p:spPr bwMode="auto">
          <a:xfrm>
            <a:off x="4267200" y="1890713"/>
            <a:ext cx="10668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2</a:t>
            </a:r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47119" name="Rectangle 148"/>
          <p:cNvSpPr>
            <a:spLocks noChangeArrowheads="1"/>
          </p:cNvSpPr>
          <p:nvPr/>
        </p:nvSpPr>
        <p:spPr bwMode="auto">
          <a:xfrm>
            <a:off x="3352800" y="1890713"/>
            <a:ext cx="9144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1</a:t>
            </a:r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47120" name="Line 105"/>
          <p:cNvSpPr>
            <a:spLocks noChangeShapeType="1"/>
          </p:cNvSpPr>
          <p:nvPr/>
        </p:nvSpPr>
        <p:spPr bwMode="auto">
          <a:xfrm>
            <a:off x="381000" y="1890713"/>
            <a:ext cx="82296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21" name="Line 141"/>
          <p:cNvSpPr>
            <a:spLocks noChangeShapeType="1"/>
          </p:cNvSpPr>
          <p:nvPr/>
        </p:nvSpPr>
        <p:spPr bwMode="auto">
          <a:xfrm>
            <a:off x="1752600" y="624363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22" name="Line 140"/>
          <p:cNvSpPr>
            <a:spLocks noChangeShapeType="1"/>
          </p:cNvSpPr>
          <p:nvPr/>
        </p:nvSpPr>
        <p:spPr bwMode="auto">
          <a:xfrm>
            <a:off x="1752600" y="5934075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23" name="Line 139"/>
          <p:cNvSpPr>
            <a:spLocks noChangeShapeType="1"/>
          </p:cNvSpPr>
          <p:nvPr/>
        </p:nvSpPr>
        <p:spPr bwMode="auto">
          <a:xfrm>
            <a:off x="1752600" y="5624513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24" name="Line 138"/>
          <p:cNvSpPr>
            <a:spLocks noChangeShapeType="1"/>
          </p:cNvSpPr>
          <p:nvPr/>
        </p:nvSpPr>
        <p:spPr bwMode="auto">
          <a:xfrm>
            <a:off x="1752600" y="531495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25" name="Line 137"/>
          <p:cNvSpPr>
            <a:spLocks noChangeShapeType="1"/>
          </p:cNvSpPr>
          <p:nvPr/>
        </p:nvSpPr>
        <p:spPr bwMode="auto">
          <a:xfrm>
            <a:off x="1752600" y="500538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26" name="Line 134"/>
          <p:cNvSpPr>
            <a:spLocks noChangeShapeType="1"/>
          </p:cNvSpPr>
          <p:nvPr/>
        </p:nvSpPr>
        <p:spPr bwMode="auto">
          <a:xfrm>
            <a:off x="1752600" y="407670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27" name="Line 133"/>
          <p:cNvSpPr>
            <a:spLocks noChangeShapeType="1"/>
          </p:cNvSpPr>
          <p:nvPr/>
        </p:nvSpPr>
        <p:spPr bwMode="auto">
          <a:xfrm>
            <a:off x="1752600" y="376713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28" name="Line 132"/>
          <p:cNvSpPr>
            <a:spLocks noChangeShapeType="1"/>
          </p:cNvSpPr>
          <p:nvPr/>
        </p:nvSpPr>
        <p:spPr bwMode="auto">
          <a:xfrm>
            <a:off x="1752600" y="3457575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29" name="Line 131"/>
          <p:cNvSpPr>
            <a:spLocks noChangeShapeType="1"/>
          </p:cNvSpPr>
          <p:nvPr/>
        </p:nvSpPr>
        <p:spPr bwMode="auto">
          <a:xfrm>
            <a:off x="1752600" y="3148013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30" name="Line 119"/>
          <p:cNvSpPr>
            <a:spLocks noChangeShapeType="1"/>
          </p:cNvSpPr>
          <p:nvPr/>
        </p:nvSpPr>
        <p:spPr bwMode="auto">
          <a:xfrm>
            <a:off x="381000" y="6553200"/>
            <a:ext cx="82296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31" name="Line 122"/>
          <p:cNvSpPr>
            <a:spLocks noChangeShapeType="1"/>
          </p:cNvSpPr>
          <p:nvPr/>
        </p:nvSpPr>
        <p:spPr bwMode="auto">
          <a:xfrm>
            <a:off x="3352800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32" name="Line 123"/>
          <p:cNvSpPr>
            <a:spLocks noChangeShapeType="1"/>
          </p:cNvSpPr>
          <p:nvPr/>
        </p:nvSpPr>
        <p:spPr bwMode="auto">
          <a:xfrm>
            <a:off x="4267200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33" name="Line 124"/>
          <p:cNvSpPr>
            <a:spLocks noChangeShapeType="1"/>
          </p:cNvSpPr>
          <p:nvPr/>
        </p:nvSpPr>
        <p:spPr bwMode="auto">
          <a:xfrm>
            <a:off x="5334000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34" name="Line 125"/>
          <p:cNvSpPr>
            <a:spLocks noChangeShapeType="1"/>
          </p:cNvSpPr>
          <p:nvPr/>
        </p:nvSpPr>
        <p:spPr bwMode="auto">
          <a:xfrm>
            <a:off x="6400800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35" name="Line 126"/>
          <p:cNvSpPr>
            <a:spLocks noChangeShapeType="1"/>
          </p:cNvSpPr>
          <p:nvPr/>
        </p:nvSpPr>
        <p:spPr bwMode="auto">
          <a:xfrm>
            <a:off x="7478713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36" name="Line 127"/>
          <p:cNvSpPr>
            <a:spLocks noChangeShapeType="1"/>
          </p:cNvSpPr>
          <p:nvPr/>
        </p:nvSpPr>
        <p:spPr bwMode="auto">
          <a:xfrm>
            <a:off x="8610600" y="1890713"/>
            <a:ext cx="0" cy="46624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37" name="Line 120"/>
          <p:cNvSpPr>
            <a:spLocks noChangeShapeType="1"/>
          </p:cNvSpPr>
          <p:nvPr/>
        </p:nvSpPr>
        <p:spPr bwMode="auto">
          <a:xfrm>
            <a:off x="381000" y="1890713"/>
            <a:ext cx="0" cy="46624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38" name="Line 121"/>
          <p:cNvSpPr>
            <a:spLocks noChangeShapeType="1"/>
          </p:cNvSpPr>
          <p:nvPr/>
        </p:nvSpPr>
        <p:spPr bwMode="auto">
          <a:xfrm>
            <a:off x="1752600" y="1890713"/>
            <a:ext cx="0" cy="4662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6660" name="Rectangle 5"/>
          <p:cNvSpPr>
            <a:spLocks noGrp="1" noChangeArrowheads="1"/>
          </p:cNvSpPr>
          <p:nvPr>
            <p:ph type="title"/>
          </p:nvPr>
        </p:nvSpPr>
        <p:spPr>
          <a:xfrm>
            <a:off x="457199" y="152718"/>
            <a:ext cx="7021513" cy="685482"/>
          </a:xfrm>
        </p:spPr>
        <p:txBody>
          <a:bodyPr/>
          <a:lstStyle/>
          <a:p>
            <a:r>
              <a:rPr lang="en-US" altLang="ko-KR" dirty="0" smtClean="0"/>
              <a:t>with Different Time Quantum</a:t>
            </a:r>
            <a:endParaRPr lang="en-US" altLang="ko-K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8708" name="Group 196"/>
          <p:cNvGrpSpPr>
            <a:grpSpLocks/>
          </p:cNvGrpSpPr>
          <p:nvPr/>
        </p:nvGrpSpPr>
        <p:grpSpPr bwMode="auto">
          <a:xfrm>
            <a:off x="955675" y="838200"/>
            <a:ext cx="7353300" cy="955675"/>
            <a:chOff x="650" y="624"/>
            <a:chExt cx="4632" cy="602"/>
          </a:xfrm>
        </p:grpSpPr>
        <p:grpSp>
          <p:nvGrpSpPr>
            <p:cNvPr id="47174" name="Group 197"/>
            <p:cNvGrpSpPr>
              <a:grpSpLocks/>
            </p:cNvGrpSpPr>
            <p:nvPr/>
          </p:nvGrpSpPr>
          <p:grpSpPr bwMode="auto">
            <a:xfrm>
              <a:off x="1467" y="624"/>
              <a:ext cx="3815" cy="602"/>
              <a:chOff x="1247" y="624"/>
              <a:chExt cx="3815" cy="602"/>
            </a:xfrm>
          </p:grpSpPr>
          <p:sp>
            <p:nvSpPr>
              <p:cNvPr id="26830" name="Rectangle 198"/>
              <p:cNvSpPr>
                <a:spLocks noChangeArrowheads="1"/>
              </p:cNvSpPr>
              <p:nvPr/>
            </p:nvSpPr>
            <p:spPr bwMode="auto">
              <a:xfrm>
                <a:off x="1344" y="624"/>
                <a:ext cx="288" cy="38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r>
                  <a:rPr lang="en-US" sz="1800" b="0" dirty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 dirty="0">
                    <a:latin typeface="Helvetica" charset="0"/>
                    <a:cs typeface="Helvetica" charset="0"/>
                  </a:rPr>
                  <a:t>2</a:t>
                </a:r>
                <a:endParaRPr lang="en-US" sz="1800" b="0" dirty="0">
                  <a:latin typeface="Helvetica" charset="0"/>
                  <a:cs typeface="Helvetica" charset="0"/>
                </a:endParaRPr>
              </a:p>
              <a:p>
                <a:pPr>
                  <a:buFontTx/>
                  <a:buNone/>
                  <a:defRPr/>
                </a:pPr>
                <a:r>
                  <a:rPr lang="en-US" sz="1800" b="0" dirty="0">
                    <a:latin typeface="Helvetica" charset="0"/>
                    <a:cs typeface="Helvetica" charset="0"/>
                  </a:rPr>
                  <a:t>[8]</a:t>
                </a:r>
              </a:p>
            </p:txBody>
          </p:sp>
          <p:sp>
            <p:nvSpPr>
              <p:cNvPr id="47177" name="Rectangle 199"/>
              <p:cNvSpPr>
                <a:spLocks noChangeArrowheads="1"/>
              </p:cNvSpPr>
              <p:nvPr/>
            </p:nvSpPr>
            <p:spPr bwMode="auto">
              <a:xfrm>
                <a:off x="1632" y="624"/>
                <a:ext cx="778" cy="38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4</a:t>
                </a:r>
                <a:endParaRPr lang="en-US" sz="1800" b="0">
                  <a:latin typeface="Helvetica" charset="0"/>
                  <a:cs typeface="Helvetica" charset="0"/>
                </a:endParaRPr>
              </a:p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[24]</a:t>
                </a:r>
                <a:endParaRPr lang="en-US" sz="1800" b="0" baseline="-250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7178" name="Rectangle 200"/>
              <p:cNvSpPr>
                <a:spLocks noChangeArrowheads="1"/>
              </p:cNvSpPr>
              <p:nvPr/>
            </p:nvSpPr>
            <p:spPr bwMode="auto">
              <a:xfrm>
                <a:off x="2410" y="624"/>
                <a:ext cx="1046" cy="384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1</a:t>
                </a:r>
                <a:endParaRPr lang="en-US" sz="1800" b="0">
                  <a:latin typeface="Helvetica" charset="0"/>
                  <a:cs typeface="Helvetica" charset="0"/>
                </a:endParaRPr>
              </a:p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[53]</a:t>
                </a:r>
                <a:endParaRPr lang="en-US" sz="1800" b="0" baseline="-250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7179" name="Rectangle 201"/>
              <p:cNvSpPr>
                <a:spLocks noChangeArrowheads="1"/>
              </p:cNvSpPr>
              <p:nvPr/>
            </p:nvSpPr>
            <p:spPr bwMode="auto">
              <a:xfrm>
                <a:off x="3456" y="624"/>
                <a:ext cx="1440" cy="384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3</a:t>
                </a:r>
                <a:endParaRPr lang="en-US" sz="1800" b="0">
                  <a:latin typeface="Helvetica" charset="0"/>
                  <a:cs typeface="Helvetica" charset="0"/>
                </a:endParaRPr>
              </a:p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[68]</a:t>
                </a:r>
                <a:endParaRPr lang="en-US" sz="1800" b="0" baseline="-250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7180" name="Text Box 202"/>
              <p:cNvSpPr txBox="1">
                <a:spLocks noChangeArrowheads="1"/>
              </p:cNvSpPr>
              <p:nvPr/>
            </p:nvSpPr>
            <p:spPr bwMode="auto">
              <a:xfrm>
                <a:off x="1247" y="1022"/>
                <a:ext cx="197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0</a:t>
                </a:r>
              </a:p>
            </p:txBody>
          </p:sp>
          <p:sp>
            <p:nvSpPr>
              <p:cNvPr id="47181" name="Text Box 203"/>
              <p:cNvSpPr txBox="1">
                <a:spLocks noChangeArrowheads="1"/>
              </p:cNvSpPr>
              <p:nvPr/>
            </p:nvSpPr>
            <p:spPr bwMode="auto">
              <a:xfrm>
                <a:off x="1527" y="1022"/>
                <a:ext cx="197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</a:t>
                </a:r>
              </a:p>
            </p:txBody>
          </p:sp>
          <p:sp>
            <p:nvSpPr>
              <p:cNvPr id="47182" name="Text Box 204"/>
              <p:cNvSpPr txBox="1">
                <a:spLocks noChangeArrowheads="1"/>
              </p:cNvSpPr>
              <p:nvPr/>
            </p:nvSpPr>
            <p:spPr bwMode="auto">
              <a:xfrm>
                <a:off x="2259" y="1022"/>
                <a:ext cx="278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32</a:t>
                </a:r>
              </a:p>
            </p:txBody>
          </p:sp>
          <p:sp>
            <p:nvSpPr>
              <p:cNvPr id="47183" name="Text Box 205"/>
              <p:cNvSpPr txBox="1">
                <a:spLocks noChangeArrowheads="1"/>
              </p:cNvSpPr>
              <p:nvPr/>
            </p:nvSpPr>
            <p:spPr bwMode="auto">
              <a:xfrm>
                <a:off x="3319" y="1022"/>
                <a:ext cx="278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85</a:t>
                </a:r>
              </a:p>
            </p:txBody>
          </p:sp>
          <p:sp>
            <p:nvSpPr>
              <p:cNvPr id="47184" name="Text Box 206"/>
              <p:cNvSpPr txBox="1">
                <a:spLocks noChangeArrowheads="1"/>
              </p:cNvSpPr>
              <p:nvPr/>
            </p:nvSpPr>
            <p:spPr bwMode="auto">
              <a:xfrm>
                <a:off x="4703" y="1022"/>
                <a:ext cx="359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153</a:t>
                </a:r>
              </a:p>
            </p:txBody>
          </p:sp>
        </p:grpSp>
        <p:sp>
          <p:nvSpPr>
            <p:cNvPr id="47175" name="Text Box 207"/>
            <p:cNvSpPr txBox="1">
              <a:spLocks noChangeArrowheads="1"/>
            </p:cNvSpPr>
            <p:nvPr/>
          </p:nvSpPr>
          <p:spPr bwMode="auto">
            <a:xfrm>
              <a:off x="650" y="728"/>
              <a:ext cx="900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buFontTx/>
                <a:buNone/>
              </a:pPr>
              <a:r>
                <a:rPr lang="en-US" sz="1800">
                  <a:latin typeface="Helvetica" charset="0"/>
                  <a:cs typeface="Helvetica" charset="0"/>
                </a:rPr>
                <a:t>Best FCFS:</a:t>
              </a:r>
            </a:p>
          </p:txBody>
        </p:sp>
      </p:grpSp>
      <p:sp>
        <p:nvSpPr>
          <p:cNvPr id="47141" name="Line 145"/>
          <p:cNvSpPr>
            <a:spLocks noChangeShapeType="1"/>
          </p:cNvSpPr>
          <p:nvPr/>
        </p:nvSpPr>
        <p:spPr bwMode="auto">
          <a:xfrm>
            <a:off x="381000" y="2219325"/>
            <a:ext cx="822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142" name="Line 112"/>
          <p:cNvSpPr>
            <a:spLocks noChangeShapeType="1"/>
          </p:cNvSpPr>
          <p:nvPr/>
        </p:nvSpPr>
        <p:spPr bwMode="auto">
          <a:xfrm>
            <a:off x="381000" y="4386263"/>
            <a:ext cx="822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grpSp>
        <p:nvGrpSpPr>
          <p:cNvPr id="11" name="Group 483"/>
          <p:cNvGrpSpPr>
            <a:grpSpLocks/>
          </p:cNvGrpSpPr>
          <p:nvPr/>
        </p:nvGrpSpPr>
        <p:grpSpPr bwMode="auto">
          <a:xfrm>
            <a:off x="1752600" y="2224088"/>
            <a:ext cx="6858000" cy="4333875"/>
            <a:chOff x="1104" y="1401"/>
            <a:chExt cx="4320" cy="2730"/>
          </a:xfrm>
        </p:grpSpPr>
        <p:grpSp>
          <p:nvGrpSpPr>
            <p:cNvPr id="47144" name="Group 378"/>
            <p:cNvGrpSpPr>
              <a:grpSpLocks/>
            </p:cNvGrpSpPr>
            <p:nvPr/>
          </p:nvGrpSpPr>
          <p:grpSpPr bwMode="auto">
            <a:xfrm>
              <a:off x="1104" y="1401"/>
              <a:ext cx="4320" cy="195"/>
              <a:chOff x="1104" y="1398"/>
              <a:chExt cx="4320" cy="195"/>
            </a:xfrm>
          </p:grpSpPr>
          <p:sp>
            <p:nvSpPr>
              <p:cNvPr id="47167" name="Rectangle 379"/>
              <p:cNvSpPr>
                <a:spLocks noChangeArrowheads="1"/>
              </p:cNvSpPr>
              <p:nvPr/>
            </p:nvSpPr>
            <p:spPr bwMode="auto">
              <a:xfrm>
                <a:off x="4711" y="139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31¼</a:t>
                </a:r>
              </a:p>
            </p:txBody>
          </p:sp>
          <p:sp>
            <p:nvSpPr>
              <p:cNvPr id="47168" name="Rectangle 380"/>
              <p:cNvSpPr>
                <a:spLocks noChangeArrowheads="1"/>
              </p:cNvSpPr>
              <p:nvPr/>
            </p:nvSpPr>
            <p:spPr bwMode="auto">
              <a:xfrm>
                <a:off x="4032" y="139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</a:t>
                </a:r>
              </a:p>
            </p:txBody>
          </p:sp>
          <p:sp>
            <p:nvSpPr>
              <p:cNvPr id="47169" name="Rectangle 381"/>
              <p:cNvSpPr>
                <a:spLocks noChangeArrowheads="1"/>
              </p:cNvSpPr>
              <p:nvPr/>
            </p:nvSpPr>
            <p:spPr bwMode="auto">
              <a:xfrm>
                <a:off x="3360" y="139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85</a:t>
                </a:r>
              </a:p>
            </p:txBody>
          </p:sp>
          <p:sp>
            <p:nvSpPr>
              <p:cNvPr id="47170" name="Rectangle 382"/>
              <p:cNvSpPr>
                <a:spLocks noChangeArrowheads="1"/>
              </p:cNvSpPr>
              <p:nvPr/>
            </p:nvSpPr>
            <p:spPr bwMode="auto">
              <a:xfrm>
                <a:off x="2688" y="139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0</a:t>
                </a:r>
              </a:p>
            </p:txBody>
          </p:sp>
          <p:sp>
            <p:nvSpPr>
              <p:cNvPr id="47171" name="Rectangle 383"/>
              <p:cNvSpPr>
                <a:spLocks noChangeArrowheads="1"/>
              </p:cNvSpPr>
              <p:nvPr/>
            </p:nvSpPr>
            <p:spPr bwMode="auto">
              <a:xfrm>
                <a:off x="2112" y="139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32</a:t>
                </a:r>
              </a:p>
            </p:txBody>
          </p:sp>
          <p:sp>
            <p:nvSpPr>
              <p:cNvPr id="47172" name="Rectangle 384"/>
              <p:cNvSpPr>
                <a:spLocks noChangeArrowheads="1"/>
              </p:cNvSpPr>
              <p:nvPr/>
            </p:nvSpPr>
            <p:spPr bwMode="auto">
              <a:xfrm>
                <a:off x="1104" y="139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Best FCFS</a:t>
                </a:r>
              </a:p>
            </p:txBody>
          </p:sp>
          <p:sp>
            <p:nvSpPr>
              <p:cNvPr id="47173" name="Line 385"/>
              <p:cNvSpPr>
                <a:spLocks noChangeShapeType="1"/>
              </p:cNvSpPr>
              <p:nvPr/>
            </p:nvSpPr>
            <p:spPr bwMode="auto">
              <a:xfrm>
                <a:off x="1104" y="159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47145" name="Group 386"/>
            <p:cNvGrpSpPr>
              <a:grpSpLocks/>
            </p:cNvGrpSpPr>
            <p:nvPr/>
          </p:nvGrpSpPr>
          <p:grpSpPr bwMode="auto">
            <a:xfrm>
              <a:off x="1104" y="3936"/>
              <a:ext cx="4320" cy="195"/>
              <a:chOff x="1104" y="3933"/>
              <a:chExt cx="4320" cy="195"/>
            </a:xfrm>
          </p:grpSpPr>
          <p:sp>
            <p:nvSpPr>
              <p:cNvPr id="47161" name="Rectangle 387"/>
              <p:cNvSpPr>
                <a:spLocks noChangeArrowheads="1"/>
              </p:cNvSpPr>
              <p:nvPr/>
            </p:nvSpPr>
            <p:spPr bwMode="auto">
              <a:xfrm>
                <a:off x="4711" y="393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7162" name="Rectangle 388"/>
              <p:cNvSpPr>
                <a:spLocks noChangeArrowheads="1"/>
              </p:cNvSpPr>
              <p:nvPr/>
            </p:nvSpPr>
            <p:spPr bwMode="auto">
              <a:xfrm>
                <a:off x="4032" y="393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7163" name="Rectangle 389"/>
              <p:cNvSpPr>
                <a:spLocks noChangeArrowheads="1"/>
              </p:cNvSpPr>
              <p:nvPr/>
            </p:nvSpPr>
            <p:spPr bwMode="auto">
              <a:xfrm>
                <a:off x="3360" y="393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7164" name="Rectangle 390"/>
              <p:cNvSpPr>
                <a:spLocks noChangeArrowheads="1"/>
              </p:cNvSpPr>
              <p:nvPr/>
            </p:nvSpPr>
            <p:spPr bwMode="auto">
              <a:xfrm>
                <a:off x="2688" y="393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7165" name="Rectangle 391"/>
              <p:cNvSpPr>
                <a:spLocks noChangeArrowheads="1"/>
              </p:cNvSpPr>
              <p:nvPr/>
            </p:nvSpPr>
            <p:spPr bwMode="auto">
              <a:xfrm>
                <a:off x="2112" y="393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7166" name="Rectangle 392"/>
              <p:cNvSpPr>
                <a:spLocks noChangeArrowheads="1"/>
              </p:cNvSpPr>
              <p:nvPr/>
            </p:nvSpPr>
            <p:spPr bwMode="auto">
              <a:xfrm>
                <a:off x="1104" y="393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</p:grpSp>
        <p:grpSp>
          <p:nvGrpSpPr>
            <p:cNvPr id="47146" name="Group 393"/>
            <p:cNvGrpSpPr>
              <a:grpSpLocks/>
            </p:cNvGrpSpPr>
            <p:nvPr/>
          </p:nvGrpSpPr>
          <p:grpSpPr bwMode="auto">
            <a:xfrm>
              <a:off x="1104" y="2766"/>
              <a:ext cx="4320" cy="195"/>
              <a:chOff x="1104" y="2763"/>
              <a:chExt cx="4320" cy="195"/>
            </a:xfrm>
          </p:grpSpPr>
          <p:sp>
            <p:nvSpPr>
              <p:cNvPr id="47154" name="Rectangle 394"/>
              <p:cNvSpPr>
                <a:spLocks noChangeArrowheads="1"/>
              </p:cNvSpPr>
              <p:nvPr/>
            </p:nvSpPr>
            <p:spPr bwMode="auto">
              <a:xfrm>
                <a:off x="4711" y="276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69½</a:t>
                </a:r>
              </a:p>
            </p:txBody>
          </p:sp>
          <p:sp>
            <p:nvSpPr>
              <p:cNvPr id="47155" name="Rectangle 395"/>
              <p:cNvSpPr>
                <a:spLocks noChangeArrowheads="1"/>
              </p:cNvSpPr>
              <p:nvPr/>
            </p:nvSpPr>
            <p:spPr bwMode="auto">
              <a:xfrm>
                <a:off x="4032" y="276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32</a:t>
                </a:r>
              </a:p>
            </p:txBody>
          </p:sp>
          <p:sp>
            <p:nvSpPr>
              <p:cNvPr id="47156" name="Rectangle 396"/>
              <p:cNvSpPr>
                <a:spLocks noChangeArrowheads="1"/>
              </p:cNvSpPr>
              <p:nvPr/>
            </p:nvSpPr>
            <p:spPr bwMode="auto">
              <a:xfrm>
                <a:off x="3360" y="276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153</a:t>
                </a:r>
              </a:p>
            </p:txBody>
          </p:sp>
          <p:sp>
            <p:nvSpPr>
              <p:cNvPr id="47157" name="Rectangle 397"/>
              <p:cNvSpPr>
                <a:spLocks noChangeArrowheads="1"/>
              </p:cNvSpPr>
              <p:nvPr/>
            </p:nvSpPr>
            <p:spPr bwMode="auto">
              <a:xfrm>
                <a:off x="2688" y="276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</a:t>
                </a:r>
              </a:p>
            </p:txBody>
          </p:sp>
          <p:sp>
            <p:nvSpPr>
              <p:cNvPr id="47158" name="Rectangle 398"/>
              <p:cNvSpPr>
                <a:spLocks noChangeArrowheads="1"/>
              </p:cNvSpPr>
              <p:nvPr/>
            </p:nvSpPr>
            <p:spPr bwMode="auto">
              <a:xfrm>
                <a:off x="2112" y="276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85</a:t>
                </a:r>
              </a:p>
            </p:txBody>
          </p:sp>
          <p:sp>
            <p:nvSpPr>
              <p:cNvPr id="47159" name="Rectangle 399"/>
              <p:cNvSpPr>
                <a:spLocks noChangeArrowheads="1"/>
              </p:cNvSpPr>
              <p:nvPr/>
            </p:nvSpPr>
            <p:spPr bwMode="auto">
              <a:xfrm>
                <a:off x="1104" y="276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Best FCFS</a:t>
                </a:r>
              </a:p>
            </p:txBody>
          </p:sp>
          <p:sp>
            <p:nvSpPr>
              <p:cNvPr id="47160" name="Line 400"/>
              <p:cNvSpPr>
                <a:spLocks noChangeShapeType="1"/>
              </p:cNvSpPr>
              <p:nvPr/>
            </p:nvSpPr>
            <p:spPr bwMode="auto">
              <a:xfrm>
                <a:off x="1104" y="295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47147" name="Group 401"/>
            <p:cNvGrpSpPr>
              <a:grpSpLocks/>
            </p:cNvGrpSpPr>
            <p:nvPr/>
          </p:nvGrpSpPr>
          <p:grpSpPr bwMode="auto">
            <a:xfrm>
              <a:off x="1104" y="2571"/>
              <a:ext cx="4320" cy="195"/>
              <a:chOff x="1104" y="2568"/>
              <a:chExt cx="4320" cy="195"/>
            </a:xfrm>
          </p:grpSpPr>
          <p:sp>
            <p:nvSpPr>
              <p:cNvPr id="47148" name="Rectangle 402"/>
              <p:cNvSpPr>
                <a:spLocks noChangeArrowheads="1"/>
              </p:cNvSpPr>
              <p:nvPr/>
            </p:nvSpPr>
            <p:spPr bwMode="auto">
              <a:xfrm>
                <a:off x="4711" y="256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7149" name="Rectangle 403"/>
              <p:cNvSpPr>
                <a:spLocks noChangeArrowheads="1"/>
              </p:cNvSpPr>
              <p:nvPr/>
            </p:nvSpPr>
            <p:spPr bwMode="auto">
              <a:xfrm>
                <a:off x="4032" y="256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7150" name="Rectangle 404"/>
              <p:cNvSpPr>
                <a:spLocks noChangeArrowheads="1"/>
              </p:cNvSpPr>
              <p:nvPr/>
            </p:nvSpPr>
            <p:spPr bwMode="auto">
              <a:xfrm>
                <a:off x="3360" y="256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7151" name="Rectangle 405"/>
              <p:cNvSpPr>
                <a:spLocks noChangeArrowheads="1"/>
              </p:cNvSpPr>
              <p:nvPr/>
            </p:nvSpPr>
            <p:spPr bwMode="auto">
              <a:xfrm>
                <a:off x="2688" y="256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7152" name="Rectangle 406"/>
              <p:cNvSpPr>
                <a:spLocks noChangeArrowheads="1"/>
              </p:cNvSpPr>
              <p:nvPr/>
            </p:nvSpPr>
            <p:spPr bwMode="auto">
              <a:xfrm>
                <a:off x="2112" y="256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7153" name="Rectangle 407"/>
              <p:cNvSpPr>
                <a:spLocks noChangeArrowheads="1"/>
              </p:cNvSpPr>
              <p:nvPr/>
            </p:nvSpPr>
            <p:spPr bwMode="auto">
              <a:xfrm>
                <a:off x="1104" y="256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753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502"/>
          <p:cNvGrpSpPr>
            <a:grpSpLocks/>
          </p:cNvGrpSpPr>
          <p:nvPr/>
        </p:nvGrpSpPr>
        <p:grpSpPr bwMode="auto">
          <a:xfrm>
            <a:off x="1752600" y="4386263"/>
            <a:ext cx="6858000" cy="2166937"/>
            <a:chOff x="1104" y="2763"/>
            <a:chExt cx="4320" cy="1365"/>
          </a:xfrm>
        </p:grpSpPr>
        <p:sp>
          <p:nvSpPr>
            <p:cNvPr id="49306" name="Rectangle 104"/>
            <p:cNvSpPr>
              <a:spLocks noChangeArrowheads="1"/>
            </p:cNvSpPr>
            <p:nvPr/>
          </p:nvSpPr>
          <p:spPr bwMode="auto">
            <a:xfrm>
              <a:off x="4711" y="393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07" name="Rectangle 103"/>
            <p:cNvSpPr>
              <a:spLocks noChangeArrowheads="1"/>
            </p:cNvSpPr>
            <p:nvPr/>
          </p:nvSpPr>
          <p:spPr bwMode="auto">
            <a:xfrm>
              <a:off x="4032" y="393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08" name="Rectangle 102"/>
            <p:cNvSpPr>
              <a:spLocks noChangeArrowheads="1"/>
            </p:cNvSpPr>
            <p:nvPr/>
          </p:nvSpPr>
          <p:spPr bwMode="auto">
            <a:xfrm>
              <a:off x="3360" y="393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09" name="Rectangle 101"/>
            <p:cNvSpPr>
              <a:spLocks noChangeArrowheads="1"/>
            </p:cNvSpPr>
            <p:nvPr/>
          </p:nvSpPr>
          <p:spPr bwMode="auto">
            <a:xfrm>
              <a:off x="2688" y="393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10" name="Rectangle 100"/>
            <p:cNvSpPr>
              <a:spLocks noChangeArrowheads="1"/>
            </p:cNvSpPr>
            <p:nvPr/>
          </p:nvSpPr>
          <p:spPr bwMode="auto">
            <a:xfrm>
              <a:off x="2112" y="393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11" name="Rectangle 99"/>
            <p:cNvSpPr>
              <a:spLocks noChangeArrowheads="1"/>
            </p:cNvSpPr>
            <p:nvPr/>
          </p:nvSpPr>
          <p:spPr bwMode="auto">
            <a:xfrm>
              <a:off x="1104" y="393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12" name="Rectangle 62"/>
            <p:cNvSpPr>
              <a:spLocks noChangeArrowheads="1"/>
            </p:cNvSpPr>
            <p:nvPr/>
          </p:nvSpPr>
          <p:spPr bwMode="auto">
            <a:xfrm>
              <a:off x="4711" y="276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13" name="Rectangle 61"/>
            <p:cNvSpPr>
              <a:spLocks noChangeArrowheads="1"/>
            </p:cNvSpPr>
            <p:nvPr/>
          </p:nvSpPr>
          <p:spPr bwMode="auto">
            <a:xfrm>
              <a:off x="4032" y="276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14" name="Rectangle 60"/>
            <p:cNvSpPr>
              <a:spLocks noChangeArrowheads="1"/>
            </p:cNvSpPr>
            <p:nvPr/>
          </p:nvSpPr>
          <p:spPr bwMode="auto">
            <a:xfrm>
              <a:off x="3360" y="276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15" name="Rectangle 59"/>
            <p:cNvSpPr>
              <a:spLocks noChangeArrowheads="1"/>
            </p:cNvSpPr>
            <p:nvPr/>
          </p:nvSpPr>
          <p:spPr bwMode="auto">
            <a:xfrm>
              <a:off x="2688" y="276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16" name="Rectangle 58"/>
            <p:cNvSpPr>
              <a:spLocks noChangeArrowheads="1"/>
            </p:cNvSpPr>
            <p:nvPr/>
          </p:nvSpPr>
          <p:spPr bwMode="auto">
            <a:xfrm>
              <a:off x="2112" y="276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17" name="Rectangle 57"/>
            <p:cNvSpPr>
              <a:spLocks noChangeArrowheads="1"/>
            </p:cNvSpPr>
            <p:nvPr/>
          </p:nvSpPr>
          <p:spPr bwMode="auto">
            <a:xfrm>
              <a:off x="1104" y="276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18" name="Rectangle 97"/>
            <p:cNvSpPr>
              <a:spLocks noChangeArrowheads="1"/>
            </p:cNvSpPr>
            <p:nvPr/>
          </p:nvSpPr>
          <p:spPr bwMode="auto">
            <a:xfrm>
              <a:off x="4711" y="3738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19" name="Rectangle 96"/>
            <p:cNvSpPr>
              <a:spLocks noChangeArrowheads="1"/>
            </p:cNvSpPr>
            <p:nvPr/>
          </p:nvSpPr>
          <p:spPr bwMode="auto">
            <a:xfrm>
              <a:off x="4032" y="3738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20" name="Rectangle 95"/>
            <p:cNvSpPr>
              <a:spLocks noChangeArrowheads="1"/>
            </p:cNvSpPr>
            <p:nvPr/>
          </p:nvSpPr>
          <p:spPr bwMode="auto">
            <a:xfrm>
              <a:off x="3360" y="373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21" name="Rectangle 94"/>
            <p:cNvSpPr>
              <a:spLocks noChangeArrowheads="1"/>
            </p:cNvSpPr>
            <p:nvPr/>
          </p:nvSpPr>
          <p:spPr bwMode="auto">
            <a:xfrm>
              <a:off x="2688" y="373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22" name="Rectangle 93"/>
            <p:cNvSpPr>
              <a:spLocks noChangeArrowheads="1"/>
            </p:cNvSpPr>
            <p:nvPr/>
          </p:nvSpPr>
          <p:spPr bwMode="auto">
            <a:xfrm>
              <a:off x="2112" y="3738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23" name="Rectangle 92"/>
            <p:cNvSpPr>
              <a:spLocks noChangeArrowheads="1"/>
            </p:cNvSpPr>
            <p:nvPr/>
          </p:nvSpPr>
          <p:spPr bwMode="auto">
            <a:xfrm>
              <a:off x="1104" y="3738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24" name="Rectangle 90"/>
            <p:cNvSpPr>
              <a:spLocks noChangeArrowheads="1"/>
            </p:cNvSpPr>
            <p:nvPr/>
          </p:nvSpPr>
          <p:spPr bwMode="auto">
            <a:xfrm>
              <a:off x="4711" y="354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25" name="Rectangle 89"/>
            <p:cNvSpPr>
              <a:spLocks noChangeArrowheads="1"/>
            </p:cNvSpPr>
            <p:nvPr/>
          </p:nvSpPr>
          <p:spPr bwMode="auto">
            <a:xfrm>
              <a:off x="4032" y="354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26" name="Rectangle 88"/>
            <p:cNvSpPr>
              <a:spLocks noChangeArrowheads="1"/>
            </p:cNvSpPr>
            <p:nvPr/>
          </p:nvSpPr>
          <p:spPr bwMode="auto">
            <a:xfrm>
              <a:off x="3360" y="354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27" name="Rectangle 87"/>
            <p:cNvSpPr>
              <a:spLocks noChangeArrowheads="1"/>
            </p:cNvSpPr>
            <p:nvPr/>
          </p:nvSpPr>
          <p:spPr bwMode="auto">
            <a:xfrm>
              <a:off x="2688" y="354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28" name="Rectangle 86"/>
            <p:cNvSpPr>
              <a:spLocks noChangeArrowheads="1"/>
            </p:cNvSpPr>
            <p:nvPr/>
          </p:nvSpPr>
          <p:spPr bwMode="auto">
            <a:xfrm>
              <a:off x="2112" y="354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29" name="Rectangle 85"/>
            <p:cNvSpPr>
              <a:spLocks noChangeArrowheads="1"/>
            </p:cNvSpPr>
            <p:nvPr/>
          </p:nvSpPr>
          <p:spPr bwMode="auto">
            <a:xfrm>
              <a:off x="1104" y="354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30" name="Rectangle 83"/>
            <p:cNvSpPr>
              <a:spLocks noChangeArrowheads="1"/>
            </p:cNvSpPr>
            <p:nvPr/>
          </p:nvSpPr>
          <p:spPr bwMode="auto">
            <a:xfrm>
              <a:off x="4711" y="3348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31" name="Rectangle 82"/>
            <p:cNvSpPr>
              <a:spLocks noChangeArrowheads="1"/>
            </p:cNvSpPr>
            <p:nvPr/>
          </p:nvSpPr>
          <p:spPr bwMode="auto">
            <a:xfrm>
              <a:off x="4032" y="3348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32" name="Rectangle 81"/>
            <p:cNvSpPr>
              <a:spLocks noChangeArrowheads="1"/>
            </p:cNvSpPr>
            <p:nvPr/>
          </p:nvSpPr>
          <p:spPr bwMode="auto">
            <a:xfrm>
              <a:off x="3360" y="334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33" name="Rectangle 80"/>
            <p:cNvSpPr>
              <a:spLocks noChangeArrowheads="1"/>
            </p:cNvSpPr>
            <p:nvPr/>
          </p:nvSpPr>
          <p:spPr bwMode="auto">
            <a:xfrm>
              <a:off x="2688" y="334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34" name="Rectangle 79"/>
            <p:cNvSpPr>
              <a:spLocks noChangeArrowheads="1"/>
            </p:cNvSpPr>
            <p:nvPr/>
          </p:nvSpPr>
          <p:spPr bwMode="auto">
            <a:xfrm>
              <a:off x="2112" y="3348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35" name="Rectangle 78"/>
            <p:cNvSpPr>
              <a:spLocks noChangeArrowheads="1"/>
            </p:cNvSpPr>
            <p:nvPr/>
          </p:nvSpPr>
          <p:spPr bwMode="auto">
            <a:xfrm>
              <a:off x="1104" y="3348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36" name="Rectangle 76"/>
            <p:cNvSpPr>
              <a:spLocks noChangeArrowheads="1"/>
            </p:cNvSpPr>
            <p:nvPr/>
          </p:nvSpPr>
          <p:spPr bwMode="auto">
            <a:xfrm>
              <a:off x="4711" y="315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37" name="Rectangle 75"/>
            <p:cNvSpPr>
              <a:spLocks noChangeArrowheads="1"/>
            </p:cNvSpPr>
            <p:nvPr/>
          </p:nvSpPr>
          <p:spPr bwMode="auto">
            <a:xfrm>
              <a:off x="4032" y="315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38" name="Rectangle 74"/>
            <p:cNvSpPr>
              <a:spLocks noChangeArrowheads="1"/>
            </p:cNvSpPr>
            <p:nvPr/>
          </p:nvSpPr>
          <p:spPr bwMode="auto">
            <a:xfrm>
              <a:off x="3360" y="315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39" name="Rectangle 73"/>
            <p:cNvSpPr>
              <a:spLocks noChangeArrowheads="1"/>
            </p:cNvSpPr>
            <p:nvPr/>
          </p:nvSpPr>
          <p:spPr bwMode="auto">
            <a:xfrm>
              <a:off x="2688" y="315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40" name="Rectangle 72"/>
            <p:cNvSpPr>
              <a:spLocks noChangeArrowheads="1"/>
            </p:cNvSpPr>
            <p:nvPr/>
          </p:nvSpPr>
          <p:spPr bwMode="auto">
            <a:xfrm>
              <a:off x="2112" y="315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41" name="Rectangle 71"/>
            <p:cNvSpPr>
              <a:spLocks noChangeArrowheads="1"/>
            </p:cNvSpPr>
            <p:nvPr/>
          </p:nvSpPr>
          <p:spPr bwMode="auto">
            <a:xfrm>
              <a:off x="1104" y="315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42" name="Rectangle 69"/>
            <p:cNvSpPr>
              <a:spLocks noChangeArrowheads="1"/>
            </p:cNvSpPr>
            <p:nvPr/>
          </p:nvSpPr>
          <p:spPr bwMode="auto">
            <a:xfrm>
              <a:off x="4711" y="2958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43" name="Rectangle 68"/>
            <p:cNvSpPr>
              <a:spLocks noChangeArrowheads="1"/>
            </p:cNvSpPr>
            <p:nvPr/>
          </p:nvSpPr>
          <p:spPr bwMode="auto">
            <a:xfrm>
              <a:off x="4032" y="2958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44" name="Rectangle 67"/>
            <p:cNvSpPr>
              <a:spLocks noChangeArrowheads="1"/>
            </p:cNvSpPr>
            <p:nvPr/>
          </p:nvSpPr>
          <p:spPr bwMode="auto">
            <a:xfrm>
              <a:off x="3360" y="295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45" name="Rectangle 66"/>
            <p:cNvSpPr>
              <a:spLocks noChangeArrowheads="1"/>
            </p:cNvSpPr>
            <p:nvPr/>
          </p:nvSpPr>
          <p:spPr bwMode="auto">
            <a:xfrm>
              <a:off x="2688" y="295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46" name="Rectangle 65"/>
            <p:cNvSpPr>
              <a:spLocks noChangeArrowheads="1"/>
            </p:cNvSpPr>
            <p:nvPr/>
          </p:nvSpPr>
          <p:spPr bwMode="auto">
            <a:xfrm>
              <a:off x="2112" y="2958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47" name="Rectangle 64"/>
            <p:cNvSpPr>
              <a:spLocks noChangeArrowheads="1"/>
            </p:cNvSpPr>
            <p:nvPr/>
          </p:nvSpPr>
          <p:spPr bwMode="auto">
            <a:xfrm>
              <a:off x="1104" y="2958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</p:grpSp>
      <p:grpSp>
        <p:nvGrpSpPr>
          <p:cNvPr id="49154" name="Group 501"/>
          <p:cNvGrpSpPr>
            <a:grpSpLocks/>
          </p:cNvGrpSpPr>
          <p:nvPr/>
        </p:nvGrpSpPr>
        <p:grpSpPr bwMode="auto">
          <a:xfrm>
            <a:off x="1752600" y="2219325"/>
            <a:ext cx="6858000" cy="2166938"/>
            <a:chOff x="1104" y="1398"/>
            <a:chExt cx="4320" cy="1365"/>
          </a:xfrm>
        </p:grpSpPr>
        <p:sp>
          <p:nvSpPr>
            <p:cNvPr id="49264" name="Rectangle 55"/>
            <p:cNvSpPr>
              <a:spLocks noChangeArrowheads="1"/>
            </p:cNvSpPr>
            <p:nvPr/>
          </p:nvSpPr>
          <p:spPr bwMode="auto">
            <a:xfrm>
              <a:off x="4711" y="256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65" name="Rectangle 54"/>
            <p:cNvSpPr>
              <a:spLocks noChangeArrowheads="1"/>
            </p:cNvSpPr>
            <p:nvPr/>
          </p:nvSpPr>
          <p:spPr bwMode="auto">
            <a:xfrm>
              <a:off x="4032" y="256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66" name="Rectangle 53"/>
            <p:cNvSpPr>
              <a:spLocks noChangeArrowheads="1"/>
            </p:cNvSpPr>
            <p:nvPr/>
          </p:nvSpPr>
          <p:spPr bwMode="auto">
            <a:xfrm>
              <a:off x="3360" y="256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67" name="Rectangle 52"/>
            <p:cNvSpPr>
              <a:spLocks noChangeArrowheads="1"/>
            </p:cNvSpPr>
            <p:nvPr/>
          </p:nvSpPr>
          <p:spPr bwMode="auto">
            <a:xfrm>
              <a:off x="2688" y="256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68" name="Rectangle 51"/>
            <p:cNvSpPr>
              <a:spLocks noChangeArrowheads="1"/>
            </p:cNvSpPr>
            <p:nvPr/>
          </p:nvSpPr>
          <p:spPr bwMode="auto">
            <a:xfrm>
              <a:off x="2112" y="256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69" name="Rectangle 50"/>
            <p:cNvSpPr>
              <a:spLocks noChangeArrowheads="1"/>
            </p:cNvSpPr>
            <p:nvPr/>
          </p:nvSpPr>
          <p:spPr bwMode="auto">
            <a:xfrm>
              <a:off x="1104" y="256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70" name="Rectangle 48"/>
            <p:cNvSpPr>
              <a:spLocks noChangeArrowheads="1"/>
            </p:cNvSpPr>
            <p:nvPr/>
          </p:nvSpPr>
          <p:spPr bwMode="auto">
            <a:xfrm>
              <a:off x="4711" y="2373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 </a:t>
              </a:r>
            </a:p>
          </p:txBody>
        </p:sp>
        <p:sp>
          <p:nvSpPr>
            <p:cNvPr id="49271" name="Rectangle 47"/>
            <p:cNvSpPr>
              <a:spLocks noChangeArrowheads="1"/>
            </p:cNvSpPr>
            <p:nvPr/>
          </p:nvSpPr>
          <p:spPr bwMode="auto">
            <a:xfrm>
              <a:off x="4032" y="2373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72" name="Rectangle 46"/>
            <p:cNvSpPr>
              <a:spLocks noChangeArrowheads="1"/>
            </p:cNvSpPr>
            <p:nvPr/>
          </p:nvSpPr>
          <p:spPr bwMode="auto">
            <a:xfrm>
              <a:off x="3360" y="237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73" name="Rectangle 45"/>
            <p:cNvSpPr>
              <a:spLocks noChangeArrowheads="1"/>
            </p:cNvSpPr>
            <p:nvPr/>
          </p:nvSpPr>
          <p:spPr bwMode="auto">
            <a:xfrm>
              <a:off x="2688" y="237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74" name="Rectangle 44"/>
            <p:cNvSpPr>
              <a:spLocks noChangeArrowheads="1"/>
            </p:cNvSpPr>
            <p:nvPr/>
          </p:nvSpPr>
          <p:spPr bwMode="auto">
            <a:xfrm>
              <a:off x="2112" y="2373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75" name="Rectangle 43"/>
            <p:cNvSpPr>
              <a:spLocks noChangeArrowheads="1"/>
            </p:cNvSpPr>
            <p:nvPr/>
          </p:nvSpPr>
          <p:spPr bwMode="auto">
            <a:xfrm>
              <a:off x="1104" y="2373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76" name="Rectangle 41"/>
            <p:cNvSpPr>
              <a:spLocks noChangeArrowheads="1"/>
            </p:cNvSpPr>
            <p:nvPr/>
          </p:nvSpPr>
          <p:spPr bwMode="auto">
            <a:xfrm>
              <a:off x="4711" y="217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77" name="Rectangle 40"/>
            <p:cNvSpPr>
              <a:spLocks noChangeArrowheads="1"/>
            </p:cNvSpPr>
            <p:nvPr/>
          </p:nvSpPr>
          <p:spPr bwMode="auto">
            <a:xfrm>
              <a:off x="4032" y="217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78" name="Rectangle 39"/>
            <p:cNvSpPr>
              <a:spLocks noChangeArrowheads="1"/>
            </p:cNvSpPr>
            <p:nvPr/>
          </p:nvSpPr>
          <p:spPr bwMode="auto">
            <a:xfrm>
              <a:off x="3360" y="217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79" name="Rectangle 38"/>
            <p:cNvSpPr>
              <a:spLocks noChangeArrowheads="1"/>
            </p:cNvSpPr>
            <p:nvPr/>
          </p:nvSpPr>
          <p:spPr bwMode="auto">
            <a:xfrm>
              <a:off x="2688" y="217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80" name="Rectangle 37"/>
            <p:cNvSpPr>
              <a:spLocks noChangeArrowheads="1"/>
            </p:cNvSpPr>
            <p:nvPr/>
          </p:nvSpPr>
          <p:spPr bwMode="auto">
            <a:xfrm>
              <a:off x="2112" y="217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81" name="Rectangle 36"/>
            <p:cNvSpPr>
              <a:spLocks noChangeArrowheads="1"/>
            </p:cNvSpPr>
            <p:nvPr/>
          </p:nvSpPr>
          <p:spPr bwMode="auto">
            <a:xfrm>
              <a:off x="1104" y="217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82" name="Rectangle 32"/>
            <p:cNvSpPr>
              <a:spLocks noChangeArrowheads="1"/>
            </p:cNvSpPr>
            <p:nvPr/>
          </p:nvSpPr>
          <p:spPr bwMode="auto">
            <a:xfrm>
              <a:off x="3360" y="198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83" name="Rectangle 31"/>
            <p:cNvSpPr>
              <a:spLocks noChangeArrowheads="1"/>
            </p:cNvSpPr>
            <p:nvPr/>
          </p:nvSpPr>
          <p:spPr bwMode="auto">
            <a:xfrm>
              <a:off x="2688" y="198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84" name="Rectangle 30"/>
            <p:cNvSpPr>
              <a:spLocks noChangeArrowheads="1"/>
            </p:cNvSpPr>
            <p:nvPr/>
          </p:nvSpPr>
          <p:spPr bwMode="auto">
            <a:xfrm>
              <a:off x="2112" y="1983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85" name="Rectangle 29"/>
            <p:cNvSpPr>
              <a:spLocks noChangeArrowheads="1"/>
            </p:cNvSpPr>
            <p:nvPr/>
          </p:nvSpPr>
          <p:spPr bwMode="auto">
            <a:xfrm>
              <a:off x="1104" y="1983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86" name="Rectangle 25"/>
            <p:cNvSpPr>
              <a:spLocks noChangeArrowheads="1"/>
            </p:cNvSpPr>
            <p:nvPr/>
          </p:nvSpPr>
          <p:spPr bwMode="auto">
            <a:xfrm>
              <a:off x="3360" y="178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87" name="Rectangle 24"/>
            <p:cNvSpPr>
              <a:spLocks noChangeArrowheads="1"/>
            </p:cNvSpPr>
            <p:nvPr/>
          </p:nvSpPr>
          <p:spPr bwMode="auto">
            <a:xfrm>
              <a:off x="2688" y="178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88" name="Rectangle 23"/>
            <p:cNvSpPr>
              <a:spLocks noChangeArrowheads="1"/>
            </p:cNvSpPr>
            <p:nvPr/>
          </p:nvSpPr>
          <p:spPr bwMode="auto">
            <a:xfrm>
              <a:off x="2112" y="178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89" name="Rectangle 22"/>
            <p:cNvSpPr>
              <a:spLocks noChangeArrowheads="1"/>
            </p:cNvSpPr>
            <p:nvPr/>
          </p:nvSpPr>
          <p:spPr bwMode="auto">
            <a:xfrm>
              <a:off x="1104" y="178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90" name="Rectangle 33"/>
            <p:cNvSpPr>
              <a:spLocks noChangeArrowheads="1"/>
            </p:cNvSpPr>
            <p:nvPr/>
          </p:nvSpPr>
          <p:spPr bwMode="auto">
            <a:xfrm>
              <a:off x="4032" y="1983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91" name="Rectangle 26"/>
            <p:cNvSpPr>
              <a:spLocks noChangeArrowheads="1"/>
            </p:cNvSpPr>
            <p:nvPr/>
          </p:nvSpPr>
          <p:spPr bwMode="auto">
            <a:xfrm>
              <a:off x="4032" y="178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92" name="Rectangle 34"/>
            <p:cNvSpPr>
              <a:spLocks noChangeArrowheads="1"/>
            </p:cNvSpPr>
            <p:nvPr/>
          </p:nvSpPr>
          <p:spPr bwMode="auto">
            <a:xfrm>
              <a:off x="4711" y="1983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93" name="Rectangle 27"/>
            <p:cNvSpPr>
              <a:spLocks noChangeArrowheads="1"/>
            </p:cNvSpPr>
            <p:nvPr/>
          </p:nvSpPr>
          <p:spPr bwMode="auto">
            <a:xfrm>
              <a:off x="4711" y="178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94" name="Rectangle 20"/>
            <p:cNvSpPr>
              <a:spLocks noChangeArrowheads="1"/>
            </p:cNvSpPr>
            <p:nvPr/>
          </p:nvSpPr>
          <p:spPr bwMode="auto">
            <a:xfrm>
              <a:off x="4711" y="1593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95" name="Rectangle 19"/>
            <p:cNvSpPr>
              <a:spLocks noChangeArrowheads="1"/>
            </p:cNvSpPr>
            <p:nvPr/>
          </p:nvSpPr>
          <p:spPr bwMode="auto">
            <a:xfrm>
              <a:off x="4032" y="1593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96" name="Rectangle 18"/>
            <p:cNvSpPr>
              <a:spLocks noChangeArrowheads="1"/>
            </p:cNvSpPr>
            <p:nvPr/>
          </p:nvSpPr>
          <p:spPr bwMode="auto">
            <a:xfrm>
              <a:off x="3360" y="159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97" name="Rectangle 17"/>
            <p:cNvSpPr>
              <a:spLocks noChangeArrowheads="1"/>
            </p:cNvSpPr>
            <p:nvPr/>
          </p:nvSpPr>
          <p:spPr bwMode="auto">
            <a:xfrm>
              <a:off x="2688" y="159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98" name="Rectangle 16"/>
            <p:cNvSpPr>
              <a:spLocks noChangeArrowheads="1"/>
            </p:cNvSpPr>
            <p:nvPr/>
          </p:nvSpPr>
          <p:spPr bwMode="auto">
            <a:xfrm>
              <a:off x="2112" y="1593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299" name="Rectangle 15"/>
            <p:cNvSpPr>
              <a:spLocks noChangeArrowheads="1"/>
            </p:cNvSpPr>
            <p:nvPr/>
          </p:nvSpPr>
          <p:spPr bwMode="auto">
            <a:xfrm>
              <a:off x="1104" y="1593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00" name="Rectangle 8"/>
            <p:cNvSpPr>
              <a:spLocks noChangeArrowheads="1"/>
            </p:cNvSpPr>
            <p:nvPr/>
          </p:nvSpPr>
          <p:spPr bwMode="auto">
            <a:xfrm>
              <a:off x="1104" y="139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01" name="Rectangle 9"/>
            <p:cNvSpPr>
              <a:spLocks noChangeArrowheads="1"/>
            </p:cNvSpPr>
            <p:nvPr/>
          </p:nvSpPr>
          <p:spPr bwMode="auto">
            <a:xfrm>
              <a:off x="2112" y="139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02" name="Rectangle 10"/>
            <p:cNvSpPr>
              <a:spLocks noChangeArrowheads="1"/>
            </p:cNvSpPr>
            <p:nvPr/>
          </p:nvSpPr>
          <p:spPr bwMode="auto">
            <a:xfrm>
              <a:off x="2688" y="139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03" name="Rectangle 11"/>
            <p:cNvSpPr>
              <a:spLocks noChangeArrowheads="1"/>
            </p:cNvSpPr>
            <p:nvPr/>
          </p:nvSpPr>
          <p:spPr bwMode="auto">
            <a:xfrm>
              <a:off x="3360" y="139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04" name="Rectangle 12"/>
            <p:cNvSpPr>
              <a:spLocks noChangeArrowheads="1"/>
            </p:cNvSpPr>
            <p:nvPr/>
          </p:nvSpPr>
          <p:spPr bwMode="auto">
            <a:xfrm>
              <a:off x="4032" y="139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49305" name="Rectangle 13"/>
            <p:cNvSpPr>
              <a:spLocks noChangeArrowheads="1"/>
            </p:cNvSpPr>
            <p:nvPr/>
          </p:nvSpPr>
          <p:spPr bwMode="auto">
            <a:xfrm>
              <a:off x="4711" y="139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</p:grpSp>
      <p:sp>
        <p:nvSpPr>
          <p:cNvPr id="49155" name="Rectangle 498"/>
          <p:cNvSpPr>
            <a:spLocks noChangeArrowheads="1"/>
          </p:cNvSpPr>
          <p:nvPr/>
        </p:nvSpPr>
        <p:spPr bwMode="auto">
          <a:xfrm>
            <a:off x="1752600" y="2209800"/>
            <a:ext cx="6858000" cy="4343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49156" name="Line 129"/>
          <p:cNvSpPr>
            <a:spLocks noChangeShapeType="1"/>
          </p:cNvSpPr>
          <p:nvPr/>
        </p:nvSpPr>
        <p:spPr bwMode="auto">
          <a:xfrm>
            <a:off x="1752600" y="252888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57" name="Line 130"/>
          <p:cNvSpPr>
            <a:spLocks noChangeShapeType="1"/>
          </p:cNvSpPr>
          <p:nvPr/>
        </p:nvSpPr>
        <p:spPr bwMode="auto">
          <a:xfrm>
            <a:off x="1752600" y="283845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58" name="Line 136"/>
          <p:cNvSpPr>
            <a:spLocks noChangeShapeType="1"/>
          </p:cNvSpPr>
          <p:nvPr/>
        </p:nvSpPr>
        <p:spPr bwMode="auto">
          <a:xfrm>
            <a:off x="1752600" y="4695825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59" name="Rectangle 146"/>
          <p:cNvSpPr>
            <a:spLocks noChangeArrowheads="1"/>
          </p:cNvSpPr>
          <p:nvPr/>
        </p:nvSpPr>
        <p:spPr bwMode="auto">
          <a:xfrm>
            <a:off x="1752600" y="1890713"/>
            <a:ext cx="16002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Quantum</a:t>
            </a:r>
          </a:p>
        </p:txBody>
      </p:sp>
      <p:sp>
        <p:nvSpPr>
          <p:cNvPr id="49160" name="Rectangle 144"/>
          <p:cNvSpPr>
            <a:spLocks noChangeArrowheads="1"/>
          </p:cNvSpPr>
          <p:nvPr/>
        </p:nvSpPr>
        <p:spPr bwMode="auto">
          <a:xfrm>
            <a:off x="381000" y="1890713"/>
            <a:ext cx="13716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49161" name="Rectangle 56"/>
          <p:cNvSpPr>
            <a:spLocks noChangeArrowheads="1"/>
          </p:cNvSpPr>
          <p:nvPr/>
        </p:nvSpPr>
        <p:spPr bwMode="auto">
          <a:xfrm>
            <a:off x="381000" y="4386263"/>
            <a:ext cx="1371600" cy="2166937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Completion</a:t>
            </a:r>
          </a:p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Time</a:t>
            </a:r>
          </a:p>
        </p:txBody>
      </p:sp>
      <p:sp>
        <p:nvSpPr>
          <p:cNvPr id="49162" name="Rectangle 7"/>
          <p:cNvSpPr>
            <a:spLocks noChangeArrowheads="1"/>
          </p:cNvSpPr>
          <p:nvPr/>
        </p:nvSpPr>
        <p:spPr bwMode="auto">
          <a:xfrm>
            <a:off x="381000" y="2219325"/>
            <a:ext cx="1371600" cy="2166938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Wait</a:t>
            </a:r>
          </a:p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Time</a:t>
            </a:r>
          </a:p>
        </p:txBody>
      </p:sp>
      <p:sp>
        <p:nvSpPr>
          <p:cNvPr id="49163" name="Rectangle 156"/>
          <p:cNvSpPr>
            <a:spLocks noChangeArrowheads="1"/>
          </p:cNvSpPr>
          <p:nvPr/>
        </p:nvSpPr>
        <p:spPr bwMode="auto">
          <a:xfrm>
            <a:off x="7478713" y="1890713"/>
            <a:ext cx="1131887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Average</a:t>
            </a:r>
          </a:p>
        </p:txBody>
      </p:sp>
      <p:sp>
        <p:nvSpPr>
          <p:cNvPr id="49164" name="Rectangle 154"/>
          <p:cNvSpPr>
            <a:spLocks noChangeArrowheads="1"/>
          </p:cNvSpPr>
          <p:nvPr/>
        </p:nvSpPr>
        <p:spPr bwMode="auto">
          <a:xfrm>
            <a:off x="6400800" y="1890713"/>
            <a:ext cx="1077913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4</a:t>
            </a:r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49165" name="Rectangle 152"/>
          <p:cNvSpPr>
            <a:spLocks noChangeArrowheads="1"/>
          </p:cNvSpPr>
          <p:nvPr/>
        </p:nvSpPr>
        <p:spPr bwMode="auto">
          <a:xfrm>
            <a:off x="5334000" y="1890713"/>
            <a:ext cx="10668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3</a:t>
            </a:r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49166" name="Rectangle 150"/>
          <p:cNvSpPr>
            <a:spLocks noChangeArrowheads="1"/>
          </p:cNvSpPr>
          <p:nvPr/>
        </p:nvSpPr>
        <p:spPr bwMode="auto">
          <a:xfrm>
            <a:off x="4267200" y="1890713"/>
            <a:ext cx="10668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2</a:t>
            </a:r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49167" name="Rectangle 148"/>
          <p:cNvSpPr>
            <a:spLocks noChangeArrowheads="1"/>
          </p:cNvSpPr>
          <p:nvPr/>
        </p:nvSpPr>
        <p:spPr bwMode="auto">
          <a:xfrm>
            <a:off x="3352800" y="1890713"/>
            <a:ext cx="9144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1</a:t>
            </a:r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49168" name="Line 105"/>
          <p:cNvSpPr>
            <a:spLocks noChangeShapeType="1"/>
          </p:cNvSpPr>
          <p:nvPr/>
        </p:nvSpPr>
        <p:spPr bwMode="auto">
          <a:xfrm>
            <a:off x="381000" y="1890713"/>
            <a:ext cx="82296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69" name="Line 141"/>
          <p:cNvSpPr>
            <a:spLocks noChangeShapeType="1"/>
          </p:cNvSpPr>
          <p:nvPr/>
        </p:nvSpPr>
        <p:spPr bwMode="auto">
          <a:xfrm>
            <a:off x="1752600" y="624363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70" name="Line 140"/>
          <p:cNvSpPr>
            <a:spLocks noChangeShapeType="1"/>
          </p:cNvSpPr>
          <p:nvPr/>
        </p:nvSpPr>
        <p:spPr bwMode="auto">
          <a:xfrm>
            <a:off x="1752600" y="5934075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71" name="Line 139"/>
          <p:cNvSpPr>
            <a:spLocks noChangeShapeType="1"/>
          </p:cNvSpPr>
          <p:nvPr/>
        </p:nvSpPr>
        <p:spPr bwMode="auto">
          <a:xfrm>
            <a:off x="1752600" y="5624513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72" name="Line 138"/>
          <p:cNvSpPr>
            <a:spLocks noChangeShapeType="1"/>
          </p:cNvSpPr>
          <p:nvPr/>
        </p:nvSpPr>
        <p:spPr bwMode="auto">
          <a:xfrm>
            <a:off x="1752600" y="531495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73" name="Line 137"/>
          <p:cNvSpPr>
            <a:spLocks noChangeShapeType="1"/>
          </p:cNvSpPr>
          <p:nvPr/>
        </p:nvSpPr>
        <p:spPr bwMode="auto">
          <a:xfrm>
            <a:off x="1752600" y="500538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74" name="Line 134"/>
          <p:cNvSpPr>
            <a:spLocks noChangeShapeType="1"/>
          </p:cNvSpPr>
          <p:nvPr/>
        </p:nvSpPr>
        <p:spPr bwMode="auto">
          <a:xfrm>
            <a:off x="1752600" y="407670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75" name="Line 133"/>
          <p:cNvSpPr>
            <a:spLocks noChangeShapeType="1"/>
          </p:cNvSpPr>
          <p:nvPr/>
        </p:nvSpPr>
        <p:spPr bwMode="auto">
          <a:xfrm>
            <a:off x="1752600" y="376713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76" name="Line 132"/>
          <p:cNvSpPr>
            <a:spLocks noChangeShapeType="1"/>
          </p:cNvSpPr>
          <p:nvPr/>
        </p:nvSpPr>
        <p:spPr bwMode="auto">
          <a:xfrm>
            <a:off x="1752600" y="3457575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77" name="Line 131"/>
          <p:cNvSpPr>
            <a:spLocks noChangeShapeType="1"/>
          </p:cNvSpPr>
          <p:nvPr/>
        </p:nvSpPr>
        <p:spPr bwMode="auto">
          <a:xfrm>
            <a:off x="1752600" y="3148013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78" name="Line 119"/>
          <p:cNvSpPr>
            <a:spLocks noChangeShapeType="1"/>
          </p:cNvSpPr>
          <p:nvPr/>
        </p:nvSpPr>
        <p:spPr bwMode="auto">
          <a:xfrm>
            <a:off x="381000" y="6553200"/>
            <a:ext cx="82296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79" name="Line 122"/>
          <p:cNvSpPr>
            <a:spLocks noChangeShapeType="1"/>
          </p:cNvSpPr>
          <p:nvPr/>
        </p:nvSpPr>
        <p:spPr bwMode="auto">
          <a:xfrm>
            <a:off x="3352800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80" name="Line 123"/>
          <p:cNvSpPr>
            <a:spLocks noChangeShapeType="1"/>
          </p:cNvSpPr>
          <p:nvPr/>
        </p:nvSpPr>
        <p:spPr bwMode="auto">
          <a:xfrm>
            <a:off x="4267200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81" name="Line 124"/>
          <p:cNvSpPr>
            <a:spLocks noChangeShapeType="1"/>
          </p:cNvSpPr>
          <p:nvPr/>
        </p:nvSpPr>
        <p:spPr bwMode="auto">
          <a:xfrm>
            <a:off x="5334000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82" name="Line 125"/>
          <p:cNvSpPr>
            <a:spLocks noChangeShapeType="1"/>
          </p:cNvSpPr>
          <p:nvPr/>
        </p:nvSpPr>
        <p:spPr bwMode="auto">
          <a:xfrm>
            <a:off x="6400800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83" name="Line 126"/>
          <p:cNvSpPr>
            <a:spLocks noChangeShapeType="1"/>
          </p:cNvSpPr>
          <p:nvPr/>
        </p:nvSpPr>
        <p:spPr bwMode="auto">
          <a:xfrm>
            <a:off x="7478713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84" name="Line 127"/>
          <p:cNvSpPr>
            <a:spLocks noChangeShapeType="1"/>
          </p:cNvSpPr>
          <p:nvPr/>
        </p:nvSpPr>
        <p:spPr bwMode="auto">
          <a:xfrm>
            <a:off x="8610600" y="1890713"/>
            <a:ext cx="0" cy="46624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85" name="Line 120"/>
          <p:cNvSpPr>
            <a:spLocks noChangeShapeType="1"/>
          </p:cNvSpPr>
          <p:nvPr/>
        </p:nvSpPr>
        <p:spPr bwMode="auto">
          <a:xfrm>
            <a:off x="381000" y="1890713"/>
            <a:ext cx="0" cy="46624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86" name="Line 121"/>
          <p:cNvSpPr>
            <a:spLocks noChangeShapeType="1"/>
          </p:cNvSpPr>
          <p:nvPr/>
        </p:nvSpPr>
        <p:spPr bwMode="auto">
          <a:xfrm>
            <a:off x="1752600" y="1890713"/>
            <a:ext cx="0" cy="4662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88" name="Line 145"/>
          <p:cNvSpPr>
            <a:spLocks noChangeShapeType="1"/>
          </p:cNvSpPr>
          <p:nvPr/>
        </p:nvSpPr>
        <p:spPr bwMode="auto">
          <a:xfrm>
            <a:off x="381000" y="2219325"/>
            <a:ext cx="822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189" name="Line 112"/>
          <p:cNvSpPr>
            <a:spLocks noChangeShapeType="1"/>
          </p:cNvSpPr>
          <p:nvPr/>
        </p:nvSpPr>
        <p:spPr bwMode="auto">
          <a:xfrm>
            <a:off x="381000" y="4386263"/>
            <a:ext cx="822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grpSp>
        <p:nvGrpSpPr>
          <p:cNvPr id="49190" name="Group 483"/>
          <p:cNvGrpSpPr>
            <a:grpSpLocks/>
          </p:cNvGrpSpPr>
          <p:nvPr/>
        </p:nvGrpSpPr>
        <p:grpSpPr bwMode="auto">
          <a:xfrm>
            <a:off x="1752600" y="2224088"/>
            <a:ext cx="6858000" cy="4333875"/>
            <a:chOff x="1104" y="1401"/>
            <a:chExt cx="4320" cy="2730"/>
          </a:xfrm>
        </p:grpSpPr>
        <p:grpSp>
          <p:nvGrpSpPr>
            <p:cNvPr id="49234" name="Group 378"/>
            <p:cNvGrpSpPr>
              <a:grpSpLocks/>
            </p:cNvGrpSpPr>
            <p:nvPr/>
          </p:nvGrpSpPr>
          <p:grpSpPr bwMode="auto">
            <a:xfrm>
              <a:off x="1104" y="1401"/>
              <a:ext cx="4320" cy="195"/>
              <a:chOff x="1104" y="1398"/>
              <a:chExt cx="4320" cy="195"/>
            </a:xfrm>
          </p:grpSpPr>
          <p:sp>
            <p:nvSpPr>
              <p:cNvPr id="49257" name="Rectangle 379"/>
              <p:cNvSpPr>
                <a:spLocks noChangeArrowheads="1"/>
              </p:cNvSpPr>
              <p:nvPr/>
            </p:nvSpPr>
            <p:spPr bwMode="auto">
              <a:xfrm>
                <a:off x="4711" y="139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31¼</a:t>
                </a:r>
              </a:p>
            </p:txBody>
          </p:sp>
          <p:sp>
            <p:nvSpPr>
              <p:cNvPr id="49258" name="Rectangle 380"/>
              <p:cNvSpPr>
                <a:spLocks noChangeArrowheads="1"/>
              </p:cNvSpPr>
              <p:nvPr/>
            </p:nvSpPr>
            <p:spPr bwMode="auto">
              <a:xfrm>
                <a:off x="4032" y="139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</a:t>
                </a:r>
              </a:p>
            </p:txBody>
          </p:sp>
          <p:sp>
            <p:nvSpPr>
              <p:cNvPr id="49259" name="Rectangle 381"/>
              <p:cNvSpPr>
                <a:spLocks noChangeArrowheads="1"/>
              </p:cNvSpPr>
              <p:nvPr/>
            </p:nvSpPr>
            <p:spPr bwMode="auto">
              <a:xfrm>
                <a:off x="3360" y="139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85</a:t>
                </a:r>
              </a:p>
            </p:txBody>
          </p:sp>
          <p:sp>
            <p:nvSpPr>
              <p:cNvPr id="49260" name="Rectangle 382"/>
              <p:cNvSpPr>
                <a:spLocks noChangeArrowheads="1"/>
              </p:cNvSpPr>
              <p:nvPr/>
            </p:nvSpPr>
            <p:spPr bwMode="auto">
              <a:xfrm>
                <a:off x="2688" y="139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0</a:t>
                </a:r>
              </a:p>
            </p:txBody>
          </p:sp>
          <p:sp>
            <p:nvSpPr>
              <p:cNvPr id="49261" name="Rectangle 383"/>
              <p:cNvSpPr>
                <a:spLocks noChangeArrowheads="1"/>
              </p:cNvSpPr>
              <p:nvPr/>
            </p:nvSpPr>
            <p:spPr bwMode="auto">
              <a:xfrm>
                <a:off x="2112" y="139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32</a:t>
                </a:r>
              </a:p>
            </p:txBody>
          </p:sp>
          <p:sp>
            <p:nvSpPr>
              <p:cNvPr id="49262" name="Rectangle 384"/>
              <p:cNvSpPr>
                <a:spLocks noChangeArrowheads="1"/>
              </p:cNvSpPr>
              <p:nvPr/>
            </p:nvSpPr>
            <p:spPr bwMode="auto">
              <a:xfrm>
                <a:off x="1104" y="139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Best FCFS</a:t>
                </a:r>
              </a:p>
            </p:txBody>
          </p:sp>
          <p:sp>
            <p:nvSpPr>
              <p:cNvPr id="49263" name="Line 385"/>
              <p:cNvSpPr>
                <a:spLocks noChangeShapeType="1"/>
              </p:cNvSpPr>
              <p:nvPr/>
            </p:nvSpPr>
            <p:spPr bwMode="auto">
              <a:xfrm>
                <a:off x="1104" y="159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49235" name="Group 386"/>
            <p:cNvGrpSpPr>
              <a:grpSpLocks/>
            </p:cNvGrpSpPr>
            <p:nvPr/>
          </p:nvGrpSpPr>
          <p:grpSpPr bwMode="auto">
            <a:xfrm>
              <a:off x="1104" y="3936"/>
              <a:ext cx="4320" cy="195"/>
              <a:chOff x="1104" y="3933"/>
              <a:chExt cx="4320" cy="195"/>
            </a:xfrm>
          </p:grpSpPr>
          <p:sp>
            <p:nvSpPr>
              <p:cNvPr id="49251" name="Rectangle 387"/>
              <p:cNvSpPr>
                <a:spLocks noChangeArrowheads="1"/>
              </p:cNvSpPr>
              <p:nvPr/>
            </p:nvSpPr>
            <p:spPr bwMode="auto">
              <a:xfrm>
                <a:off x="4711" y="393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52" name="Rectangle 388"/>
              <p:cNvSpPr>
                <a:spLocks noChangeArrowheads="1"/>
              </p:cNvSpPr>
              <p:nvPr/>
            </p:nvSpPr>
            <p:spPr bwMode="auto">
              <a:xfrm>
                <a:off x="4032" y="393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53" name="Rectangle 389"/>
              <p:cNvSpPr>
                <a:spLocks noChangeArrowheads="1"/>
              </p:cNvSpPr>
              <p:nvPr/>
            </p:nvSpPr>
            <p:spPr bwMode="auto">
              <a:xfrm>
                <a:off x="3360" y="393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54" name="Rectangle 390"/>
              <p:cNvSpPr>
                <a:spLocks noChangeArrowheads="1"/>
              </p:cNvSpPr>
              <p:nvPr/>
            </p:nvSpPr>
            <p:spPr bwMode="auto">
              <a:xfrm>
                <a:off x="2688" y="393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55" name="Rectangle 391"/>
              <p:cNvSpPr>
                <a:spLocks noChangeArrowheads="1"/>
              </p:cNvSpPr>
              <p:nvPr/>
            </p:nvSpPr>
            <p:spPr bwMode="auto">
              <a:xfrm>
                <a:off x="2112" y="393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56" name="Rectangle 392"/>
              <p:cNvSpPr>
                <a:spLocks noChangeArrowheads="1"/>
              </p:cNvSpPr>
              <p:nvPr/>
            </p:nvSpPr>
            <p:spPr bwMode="auto">
              <a:xfrm>
                <a:off x="1104" y="393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</p:grpSp>
        <p:grpSp>
          <p:nvGrpSpPr>
            <p:cNvPr id="49236" name="Group 393"/>
            <p:cNvGrpSpPr>
              <a:grpSpLocks/>
            </p:cNvGrpSpPr>
            <p:nvPr/>
          </p:nvGrpSpPr>
          <p:grpSpPr bwMode="auto">
            <a:xfrm>
              <a:off x="1104" y="2766"/>
              <a:ext cx="4320" cy="195"/>
              <a:chOff x="1104" y="2763"/>
              <a:chExt cx="4320" cy="195"/>
            </a:xfrm>
          </p:grpSpPr>
          <p:sp>
            <p:nvSpPr>
              <p:cNvPr id="49244" name="Rectangle 394"/>
              <p:cNvSpPr>
                <a:spLocks noChangeArrowheads="1"/>
              </p:cNvSpPr>
              <p:nvPr/>
            </p:nvSpPr>
            <p:spPr bwMode="auto">
              <a:xfrm>
                <a:off x="4711" y="276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69½</a:t>
                </a:r>
              </a:p>
            </p:txBody>
          </p:sp>
          <p:sp>
            <p:nvSpPr>
              <p:cNvPr id="49245" name="Rectangle 395"/>
              <p:cNvSpPr>
                <a:spLocks noChangeArrowheads="1"/>
              </p:cNvSpPr>
              <p:nvPr/>
            </p:nvSpPr>
            <p:spPr bwMode="auto">
              <a:xfrm>
                <a:off x="4032" y="276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32</a:t>
                </a:r>
              </a:p>
            </p:txBody>
          </p:sp>
          <p:sp>
            <p:nvSpPr>
              <p:cNvPr id="49246" name="Rectangle 396"/>
              <p:cNvSpPr>
                <a:spLocks noChangeArrowheads="1"/>
              </p:cNvSpPr>
              <p:nvPr/>
            </p:nvSpPr>
            <p:spPr bwMode="auto">
              <a:xfrm>
                <a:off x="3360" y="276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153</a:t>
                </a:r>
              </a:p>
            </p:txBody>
          </p:sp>
          <p:sp>
            <p:nvSpPr>
              <p:cNvPr id="49247" name="Rectangle 397"/>
              <p:cNvSpPr>
                <a:spLocks noChangeArrowheads="1"/>
              </p:cNvSpPr>
              <p:nvPr/>
            </p:nvSpPr>
            <p:spPr bwMode="auto">
              <a:xfrm>
                <a:off x="2688" y="276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</a:t>
                </a:r>
              </a:p>
            </p:txBody>
          </p:sp>
          <p:sp>
            <p:nvSpPr>
              <p:cNvPr id="49248" name="Rectangle 398"/>
              <p:cNvSpPr>
                <a:spLocks noChangeArrowheads="1"/>
              </p:cNvSpPr>
              <p:nvPr/>
            </p:nvSpPr>
            <p:spPr bwMode="auto">
              <a:xfrm>
                <a:off x="2112" y="276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85</a:t>
                </a:r>
              </a:p>
            </p:txBody>
          </p:sp>
          <p:sp>
            <p:nvSpPr>
              <p:cNvPr id="49249" name="Rectangle 399"/>
              <p:cNvSpPr>
                <a:spLocks noChangeArrowheads="1"/>
              </p:cNvSpPr>
              <p:nvPr/>
            </p:nvSpPr>
            <p:spPr bwMode="auto">
              <a:xfrm>
                <a:off x="1104" y="276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Best FCFS</a:t>
                </a:r>
              </a:p>
            </p:txBody>
          </p:sp>
          <p:sp>
            <p:nvSpPr>
              <p:cNvPr id="49250" name="Line 400"/>
              <p:cNvSpPr>
                <a:spLocks noChangeShapeType="1"/>
              </p:cNvSpPr>
              <p:nvPr/>
            </p:nvSpPr>
            <p:spPr bwMode="auto">
              <a:xfrm>
                <a:off x="1104" y="295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49237" name="Group 401"/>
            <p:cNvGrpSpPr>
              <a:grpSpLocks/>
            </p:cNvGrpSpPr>
            <p:nvPr/>
          </p:nvGrpSpPr>
          <p:grpSpPr bwMode="auto">
            <a:xfrm>
              <a:off x="1104" y="2571"/>
              <a:ext cx="4320" cy="195"/>
              <a:chOff x="1104" y="2568"/>
              <a:chExt cx="4320" cy="195"/>
            </a:xfrm>
          </p:grpSpPr>
          <p:sp>
            <p:nvSpPr>
              <p:cNvPr id="49238" name="Rectangle 402"/>
              <p:cNvSpPr>
                <a:spLocks noChangeArrowheads="1"/>
              </p:cNvSpPr>
              <p:nvPr/>
            </p:nvSpPr>
            <p:spPr bwMode="auto">
              <a:xfrm>
                <a:off x="4711" y="256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39" name="Rectangle 403"/>
              <p:cNvSpPr>
                <a:spLocks noChangeArrowheads="1"/>
              </p:cNvSpPr>
              <p:nvPr/>
            </p:nvSpPr>
            <p:spPr bwMode="auto">
              <a:xfrm>
                <a:off x="4032" y="256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40" name="Rectangle 404"/>
              <p:cNvSpPr>
                <a:spLocks noChangeArrowheads="1"/>
              </p:cNvSpPr>
              <p:nvPr/>
            </p:nvSpPr>
            <p:spPr bwMode="auto">
              <a:xfrm>
                <a:off x="3360" y="256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41" name="Rectangle 405"/>
              <p:cNvSpPr>
                <a:spLocks noChangeArrowheads="1"/>
              </p:cNvSpPr>
              <p:nvPr/>
            </p:nvSpPr>
            <p:spPr bwMode="auto">
              <a:xfrm>
                <a:off x="2688" y="256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42" name="Rectangle 406"/>
              <p:cNvSpPr>
                <a:spLocks noChangeArrowheads="1"/>
              </p:cNvSpPr>
              <p:nvPr/>
            </p:nvSpPr>
            <p:spPr bwMode="auto">
              <a:xfrm>
                <a:off x="2112" y="256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43" name="Rectangle 407"/>
              <p:cNvSpPr>
                <a:spLocks noChangeArrowheads="1"/>
              </p:cNvSpPr>
              <p:nvPr/>
            </p:nvSpPr>
            <p:spPr bwMode="auto">
              <a:xfrm>
                <a:off x="1104" y="256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</p:grpSp>
      </p:grpSp>
      <p:grpSp>
        <p:nvGrpSpPr>
          <p:cNvPr id="166" name="Group 483"/>
          <p:cNvGrpSpPr>
            <a:grpSpLocks/>
          </p:cNvGrpSpPr>
          <p:nvPr/>
        </p:nvGrpSpPr>
        <p:grpSpPr bwMode="auto">
          <a:xfrm>
            <a:off x="1752600" y="2219325"/>
            <a:ext cx="6858000" cy="4333875"/>
            <a:chOff x="1104" y="1401"/>
            <a:chExt cx="4320" cy="2730"/>
          </a:xfrm>
        </p:grpSpPr>
        <p:grpSp>
          <p:nvGrpSpPr>
            <p:cNvPr id="49204" name="Group 378"/>
            <p:cNvGrpSpPr>
              <a:grpSpLocks/>
            </p:cNvGrpSpPr>
            <p:nvPr/>
          </p:nvGrpSpPr>
          <p:grpSpPr bwMode="auto">
            <a:xfrm>
              <a:off x="1104" y="1401"/>
              <a:ext cx="4320" cy="195"/>
              <a:chOff x="1104" y="1398"/>
              <a:chExt cx="4320" cy="195"/>
            </a:xfrm>
          </p:grpSpPr>
          <p:sp>
            <p:nvSpPr>
              <p:cNvPr id="49227" name="Rectangle 379"/>
              <p:cNvSpPr>
                <a:spLocks noChangeArrowheads="1"/>
              </p:cNvSpPr>
              <p:nvPr/>
            </p:nvSpPr>
            <p:spPr bwMode="auto">
              <a:xfrm>
                <a:off x="4711" y="139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28" name="Rectangle 380"/>
              <p:cNvSpPr>
                <a:spLocks noChangeArrowheads="1"/>
              </p:cNvSpPr>
              <p:nvPr/>
            </p:nvSpPr>
            <p:spPr bwMode="auto">
              <a:xfrm>
                <a:off x="4032" y="139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29" name="Rectangle 381"/>
              <p:cNvSpPr>
                <a:spLocks noChangeArrowheads="1"/>
              </p:cNvSpPr>
              <p:nvPr/>
            </p:nvSpPr>
            <p:spPr bwMode="auto">
              <a:xfrm>
                <a:off x="3360" y="139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30" name="Rectangle 382"/>
              <p:cNvSpPr>
                <a:spLocks noChangeArrowheads="1"/>
              </p:cNvSpPr>
              <p:nvPr/>
            </p:nvSpPr>
            <p:spPr bwMode="auto">
              <a:xfrm>
                <a:off x="2688" y="139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31" name="Rectangle 383"/>
              <p:cNvSpPr>
                <a:spLocks noChangeArrowheads="1"/>
              </p:cNvSpPr>
              <p:nvPr/>
            </p:nvSpPr>
            <p:spPr bwMode="auto">
              <a:xfrm>
                <a:off x="2112" y="139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32" name="Rectangle 384"/>
              <p:cNvSpPr>
                <a:spLocks noChangeArrowheads="1"/>
              </p:cNvSpPr>
              <p:nvPr/>
            </p:nvSpPr>
            <p:spPr bwMode="auto">
              <a:xfrm>
                <a:off x="1104" y="139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33" name="Line 385"/>
              <p:cNvSpPr>
                <a:spLocks noChangeShapeType="1"/>
              </p:cNvSpPr>
              <p:nvPr/>
            </p:nvSpPr>
            <p:spPr bwMode="auto">
              <a:xfrm>
                <a:off x="1104" y="159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49205" name="Group 386"/>
            <p:cNvGrpSpPr>
              <a:grpSpLocks/>
            </p:cNvGrpSpPr>
            <p:nvPr/>
          </p:nvGrpSpPr>
          <p:grpSpPr bwMode="auto">
            <a:xfrm>
              <a:off x="1104" y="3936"/>
              <a:ext cx="4320" cy="195"/>
              <a:chOff x="1104" y="3933"/>
              <a:chExt cx="4320" cy="195"/>
            </a:xfrm>
          </p:grpSpPr>
          <p:sp>
            <p:nvSpPr>
              <p:cNvPr id="49221" name="Rectangle 387"/>
              <p:cNvSpPr>
                <a:spLocks noChangeArrowheads="1"/>
              </p:cNvSpPr>
              <p:nvPr/>
            </p:nvSpPr>
            <p:spPr bwMode="auto">
              <a:xfrm>
                <a:off x="4711" y="393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121¾</a:t>
                </a:r>
              </a:p>
            </p:txBody>
          </p:sp>
          <p:sp>
            <p:nvSpPr>
              <p:cNvPr id="49222" name="Rectangle 388"/>
              <p:cNvSpPr>
                <a:spLocks noChangeArrowheads="1"/>
              </p:cNvSpPr>
              <p:nvPr/>
            </p:nvSpPr>
            <p:spPr bwMode="auto">
              <a:xfrm>
                <a:off x="4032" y="393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145</a:t>
                </a:r>
              </a:p>
            </p:txBody>
          </p:sp>
          <p:sp>
            <p:nvSpPr>
              <p:cNvPr id="49223" name="Rectangle 389"/>
              <p:cNvSpPr>
                <a:spLocks noChangeArrowheads="1"/>
              </p:cNvSpPr>
              <p:nvPr/>
            </p:nvSpPr>
            <p:spPr bwMode="auto">
              <a:xfrm>
                <a:off x="3360" y="393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68</a:t>
                </a:r>
              </a:p>
            </p:txBody>
          </p:sp>
          <p:sp>
            <p:nvSpPr>
              <p:cNvPr id="49224" name="Rectangle 390"/>
              <p:cNvSpPr>
                <a:spLocks noChangeArrowheads="1"/>
              </p:cNvSpPr>
              <p:nvPr/>
            </p:nvSpPr>
            <p:spPr bwMode="auto">
              <a:xfrm>
                <a:off x="2688" y="393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153</a:t>
                </a:r>
              </a:p>
            </p:txBody>
          </p:sp>
          <p:sp>
            <p:nvSpPr>
              <p:cNvPr id="49225" name="Rectangle 391"/>
              <p:cNvSpPr>
                <a:spLocks noChangeArrowheads="1"/>
              </p:cNvSpPr>
              <p:nvPr/>
            </p:nvSpPr>
            <p:spPr bwMode="auto">
              <a:xfrm>
                <a:off x="2112" y="393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121</a:t>
                </a:r>
              </a:p>
            </p:txBody>
          </p:sp>
          <p:sp>
            <p:nvSpPr>
              <p:cNvPr id="49226" name="Rectangle 392"/>
              <p:cNvSpPr>
                <a:spLocks noChangeArrowheads="1"/>
              </p:cNvSpPr>
              <p:nvPr/>
            </p:nvSpPr>
            <p:spPr bwMode="auto">
              <a:xfrm>
                <a:off x="1104" y="393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Worst FCFS</a:t>
                </a:r>
              </a:p>
            </p:txBody>
          </p:sp>
        </p:grpSp>
        <p:grpSp>
          <p:nvGrpSpPr>
            <p:cNvPr id="49206" name="Group 393"/>
            <p:cNvGrpSpPr>
              <a:grpSpLocks/>
            </p:cNvGrpSpPr>
            <p:nvPr/>
          </p:nvGrpSpPr>
          <p:grpSpPr bwMode="auto">
            <a:xfrm>
              <a:off x="1104" y="2766"/>
              <a:ext cx="4320" cy="195"/>
              <a:chOff x="1104" y="2763"/>
              <a:chExt cx="4320" cy="195"/>
            </a:xfrm>
          </p:grpSpPr>
          <p:sp>
            <p:nvSpPr>
              <p:cNvPr id="49214" name="Rectangle 394"/>
              <p:cNvSpPr>
                <a:spLocks noChangeArrowheads="1"/>
              </p:cNvSpPr>
              <p:nvPr/>
            </p:nvSpPr>
            <p:spPr bwMode="auto">
              <a:xfrm>
                <a:off x="4711" y="276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15" name="Rectangle 395"/>
              <p:cNvSpPr>
                <a:spLocks noChangeArrowheads="1"/>
              </p:cNvSpPr>
              <p:nvPr/>
            </p:nvSpPr>
            <p:spPr bwMode="auto">
              <a:xfrm>
                <a:off x="4032" y="276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16" name="Rectangle 396"/>
              <p:cNvSpPr>
                <a:spLocks noChangeArrowheads="1"/>
              </p:cNvSpPr>
              <p:nvPr/>
            </p:nvSpPr>
            <p:spPr bwMode="auto">
              <a:xfrm>
                <a:off x="3360" y="276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17" name="Rectangle 397"/>
              <p:cNvSpPr>
                <a:spLocks noChangeArrowheads="1"/>
              </p:cNvSpPr>
              <p:nvPr/>
            </p:nvSpPr>
            <p:spPr bwMode="auto">
              <a:xfrm>
                <a:off x="2688" y="276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18" name="Rectangle 398"/>
              <p:cNvSpPr>
                <a:spLocks noChangeArrowheads="1"/>
              </p:cNvSpPr>
              <p:nvPr/>
            </p:nvSpPr>
            <p:spPr bwMode="auto">
              <a:xfrm>
                <a:off x="2112" y="276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19" name="Rectangle 399"/>
              <p:cNvSpPr>
                <a:spLocks noChangeArrowheads="1"/>
              </p:cNvSpPr>
              <p:nvPr/>
            </p:nvSpPr>
            <p:spPr bwMode="auto">
              <a:xfrm>
                <a:off x="1104" y="276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9220" name="Line 400"/>
              <p:cNvSpPr>
                <a:spLocks noChangeShapeType="1"/>
              </p:cNvSpPr>
              <p:nvPr/>
            </p:nvSpPr>
            <p:spPr bwMode="auto">
              <a:xfrm>
                <a:off x="1104" y="295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49207" name="Group 401"/>
            <p:cNvGrpSpPr>
              <a:grpSpLocks/>
            </p:cNvGrpSpPr>
            <p:nvPr/>
          </p:nvGrpSpPr>
          <p:grpSpPr bwMode="auto">
            <a:xfrm>
              <a:off x="1104" y="2571"/>
              <a:ext cx="4320" cy="195"/>
              <a:chOff x="1104" y="2568"/>
              <a:chExt cx="4320" cy="195"/>
            </a:xfrm>
          </p:grpSpPr>
          <p:sp>
            <p:nvSpPr>
              <p:cNvPr id="49208" name="Rectangle 402"/>
              <p:cNvSpPr>
                <a:spLocks noChangeArrowheads="1"/>
              </p:cNvSpPr>
              <p:nvPr/>
            </p:nvSpPr>
            <p:spPr bwMode="auto">
              <a:xfrm>
                <a:off x="4711" y="256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83½</a:t>
                </a:r>
              </a:p>
            </p:txBody>
          </p:sp>
          <p:sp>
            <p:nvSpPr>
              <p:cNvPr id="49209" name="Rectangle 403"/>
              <p:cNvSpPr>
                <a:spLocks noChangeArrowheads="1"/>
              </p:cNvSpPr>
              <p:nvPr/>
            </p:nvSpPr>
            <p:spPr bwMode="auto">
              <a:xfrm>
                <a:off x="4032" y="256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121</a:t>
                </a:r>
              </a:p>
            </p:txBody>
          </p:sp>
          <p:sp>
            <p:nvSpPr>
              <p:cNvPr id="49210" name="Rectangle 404"/>
              <p:cNvSpPr>
                <a:spLocks noChangeArrowheads="1"/>
              </p:cNvSpPr>
              <p:nvPr/>
            </p:nvSpPr>
            <p:spPr bwMode="auto">
              <a:xfrm>
                <a:off x="3360" y="256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0</a:t>
                </a:r>
              </a:p>
            </p:txBody>
          </p:sp>
          <p:sp>
            <p:nvSpPr>
              <p:cNvPr id="49211" name="Rectangle 405"/>
              <p:cNvSpPr>
                <a:spLocks noChangeArrowheads="1"/>
              </p:cNvSpPr>
              <p:nvPr/>
            </p:nvSpPr>
            <p:spPr bwMode="auto">
              <a:xfrm>
                <a:off x="2688" y="256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145</a:t>
                </a:r>
              </a:p>
            </p:txBody>
          </p:sp>
          <p:sp>
            <p:nvSpPr>
              <p:cNvPr id="49212" name="Rectangle 406"/>
              <p:cNvSpPr>
                <a:spLocks noChangeArrowheads="1"/>
              </p:cNvSpPr>
              <p:nvPr/>
            </p:nvSpPr>
            <p:spPr bwMode="auto">
              <a:xfrm>
                <a:off x="2112" y="256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68</a:t>
                </a:r>
              </a:p>
            </p:txBody>
          </p:sp>
          <p:sp>
            <p:nvSpPr>
              <p:cNvPr id="49213" name="Rectangle 407"/>
              <p:cNvSpPr>
                <a:spLocks noChangeArrowheads="1"/>
              </p:cNvSpPr>
              <p:nvPr/>
            </p:nvSpPr>
            <p:spPr bwMode="auto">
              <a:xfrm>
                <a:off x="1104" y="256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Worst FCFS</a:t>
                </a:r>
              </a:p>
            </p:txBody>
          </p:sp>
        </p:grpSp>
      </p:grpSp>
      <p:sp>
        <p:nvSpPr>
          <p:cNvPr id="49192" name="Line 105"/>
          <p:cNvSpPr>
            <a:spLocks noChangeShapeType="1"/>
          </p:cNvSpPr>
          <p:nvPr/>
        </p:nvSpPr>
        <p:spPr bwMode="auto">
          <a:xfrm>
            <a:off x="381000" y="1890713"/>
            <a:ext cx="82296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881063" y="838200"/>
            <a:ext cx="7500937" cy="955675"/>
            <a:chOff x="880937" y="838200"/>
            <a:chExt cx="7501063" cy="955675"/>
          </a:xfrm>
        </p:grpSpPr>
        <p:sp>
          <p:nvSpPr>
            <p:cNvPr id="49194" name="Rectangle 198"/>
            <p:cNvSpPr>
              <a:spLocks noChangeArrowheads="1"/>
            </p:cNvSpPr>
            <p:nvPr/>
          </p:nvSpPr>
          <p:spPr bwMode="auto">
            <a:xfrm>
              <a:off x="7620000" y="838200"/>
              <a:ext cx="457200" cy="609600"/>
            </a:xfrm>
            <a:prstGeom prst="rect">
              <a:avLst/>
            </a:prstGeom>
            <a:solidFill>
              <a:srgbClr val="C0D2F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P</a:t>
              </a:r>
              <a:r>
                <a:rPr lang="en-US" sz="1800" b="0" baseline="-25000">
                  <a:latin typeface="Helvetica" charset="0"/>
                  <a:cs typeface="Helvetica" charset="0"/>
                </a:rPr>
                <a:t>2</a:t>
              </a:r>
              <a:endParaRPr lang="en-US" sz="1800" b="0">
                <a:latin typeface="Helvetica" charset="0"/>
                <a:cs typeface="Helvetica" charset="0"/>
              </a:endParaRPr>
            </a:p>
            <a:p>
              <a:pPr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[8]</a:t>
              </a:r>
            </a:p>
          </p:txBody>
        </p:sp>
        <p:sp>
          <p:nvSpPr>
            <p:cNvPr id="49195" name="Rectangle 199"/>
            <p:cNvSpPr>
              <a:spLocks noChangeArrowheads="1"/>
            </p:cNvSpPr>
            <p:nvPr/>
          </p:nvSpPr>
          <p:spPr bwMode="auto">
            <a:xfrm>
              <a:off x="6384925" y="838200"/>
              <a:ext cx="1235075" cy="6096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P</a:t>
              </a:r>
              <a:r>
                <a:rPr lang="en-US" sz="1800" b="0" baseline="-25000">
                  <a:latin typeface="Helvetica" charset="0"/>
                  <a:cs typeface="Helvetica" charset="0"/>
                </a:rPr>
                <a:t>4</a:t>
              </a:r>
              <a:endParaRPr lang="en-US" sz="1800" b="0">
                <a:latin typeface="Helvetica" charset="0"/>
                <a:cs typeface="Helvetica" charset="0"/>
              </a:endParaRPr>
            </a:p>
            <a:p>
              <a:pPr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[24]</a:t>
              </a:r>
              <a:endParaRPr lang="en-US" sz="1800" b="0" baseline="-25000">
                <a:latin typeface="Helvetica" charset="0"/>
                <a:cs typeface="Helvetica" charset="0"/>
              </a:endParaRPr>
            </a:p>
          </p:txBody>
        </p:sp>
        <p:sp>
          <p:nvSpPr>
            <p:cNvPr id="49196" name="Rectangle 200"/>
            <p:cNvSpPr>
              <a:spLocks noChangeArrowheads="1"/>
            </p:cNvSpPr>
            <p:nvPr/>
          </p:nvSpPr>
          <p:spPr bwMode="auto">
            <a:xfrm>
              <a:off x="4724400" y="838200"/>
              <a:ext cx="1660525" cy="6096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P</a:t>
              </a:r>
              <a:r>
                <a:rPr lang="en-US" sz="1800" b="0" baseline="-25000">
                  <a:latin typeface="Helvetica" charset="0"/>
                  <a:cs typeface="Helvetica" charset="0"/>
                </a:rPr>
                <a:t>1</a:t>
              </a:r>
              <a:endParaRPr lang="en-US" sz="1800" b="0">
                <a:latin typeface="Helvetica" charset="0"/>
                <a:cs typeface="Helvetica" charset="0"/>
              </a:endParaRPr>
            </a:p>
            <a:p>
              <a:pPr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[53]</a:t>
              </a:r>
              <a:endParaRPr lang="en-US" sz="1800" b="0" baseline="-25000">
                <a:latin typeface="Helvetica" charset="0"/>
                <a:cs typeface="Helvetica" charset="0"/>
              </a:endParaRPr>
            </a:p>
          </p:txBody>
        </p:sp>
        <p:sp>
          <p:nvSpPr>
            <p:cNvPr id="49197" name="Rectangle 201"/>
            <p:cNvSpPr>
              <a:spLocks noChangeArrowheads="1"/>
            </p:cNvSpPr>
            <p:nvPr/>
          </p:nvSpPr>
          <p:spPr bwMode="auto">
            <a:xfrm>
              <a:off x="2438400" y="838200"/>
              <a:ext cx="2286000" cy="6096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P</a:t>
              </a:r>
              <a:r>
                <a:rPr lang="en-US" sz="1800" b="0" baseline="-25000">
                  <a:latin typeface="Helvetica" charset="0"/>
                  <a:cs typeface="Helvetica" charset="0"/>
                </a:rPr>
                <a:t>3</a:t>
              </a:r>
              <a:endParaRPr lang="en-US" sz="1800" b="0">
                <a:latin typeface="Helvetica" charset="0"/>
                <a:cs typeface="Helvetica" charset="0"/>
              </a:endParaRPr>
            </a:p>
            <a:p>
              <a:pPr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[68]</a:t>
              </a:r>
              <a:endParaRPr lang="en-US" sz="1800" b="0" baseline="-25000">
                <a:latin typeface="Helvetica" charset="0"/>
                <a:cs typeface="Helvetica" charset="0"/>
              </a:endParaRPr>
            </a:p>
          </p:txBody>
        </p:sp>
        <p:sp>
          <p:nvSpPr>
            <p:cNvPr id="49198" name="Text Box 202"/>
            <p:cNvSpPr txBox="1">
              <a:spLocks noChangeArrowheads="1"/>
            </p:cNvSpPr>
            <p:nvPr/>
          </p:nvSpPr>
          <p:spPr bwMode="auto">
            <a:xfrm>
              <a:off x="2252663" y="1470025"/>
              <a:ext cx="312738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0</a:t>
              </a:r>
            </a:p>
          </p:txBody>
        </p:sp>
        <p:sp>
          <p:nvSpPr>
            <p:cNvPr id="49199" name="Text Box 203"/>
            <p:cNvSpPr txBox="1">
              <a:spLocks noChangeArrowheads="1"/>
            </p:cNvSpPr>
            <p:nvPr/>
          </p:nvSpPr>
          <p:spPr bwMode="auto">
            <a:xfrm>
              <a:off x="4511578" y="1470367"/>
              <a:ext cx="44142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68</a:t>
              </a:r>
            </a:p>
          </p:txBody>
        </p:sp>
        <p:sp>
          <p:nvSpPr>
            <p:cNvPr id="49200" name="Text Box 204"/>
            <p:cNvSpPr txBox="1">
              <a:spLocks noChangeArrowheads="1"/>
            </p:cNvSpPr>
            <p:nvPr/>
          </p:nvSpPr>
          <p:spPr bwMode="auto">
            <a:xfrm>
              <a:off x="6123837" y="1470367"/>
              <a:ext cx="5698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121</a:t>
              </a:r>
            </a:p>
          </p:txBody>
        </p:sp>
        <p:sp>
          <p:nvSpPr>
            <p:cNvPr id="49201" name="Text Box 205"/>
            <p:cNvSpPr txBox="1">
              <a:spLocks noChangeArrowheads="1"/>
            </p:cNvSpPr>
            <p:nvPr/>
          </p:nvSpPr>
          <p:spPr bwMode="auto">
            <a:xfrm>
              <a:off x="7343037" y="1470367"/>
              <a:ext cx="5698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145</a:t>
              </a:r>
            </a:p>
          </p:txBody>
        </p:sp>
        <p:sp>
          <p:nvSpPr>
            <p:cNvPr id="49202" name="Text Box 206"/>
            <p:cNvSpPr txBox="1">
              <a:spLocks noChangeArrowheads="1"/>
            </p:cNvSpPr>
            <p:nvPr/>
          </p:nvSpPr>
          <p:spPr bwMode="auto">
            <a:xfrm>
              <a:off x="7812087" y="1470025"/>
              <a:ext cx="569913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153</a:t>
              </a:r>
            </a:p>
          </p:txBody>
        </p:sp>
        <p:sp>
          <p:nvSpPr>
            <p:cNvPr id="49203" name="Text Box 207"/>
            <p:cNvSpPr txBox="1">
              <a:spLocks noChangeArrowheads="1"/>
            </p:cNvSpPr>
            <p:nvPr/>
          </p:nvSpPr>
          <p:spPr bwMode="auto">
            <a:xfrm>
              <a:off x="880937" y="1003300"/>
              <a:ext cx="157822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buFontTx/>
                <a:buNone/>
              </a:pPr>
              <a:r>
                <a:rPr lang="en-US" sz="1800">
                  <a:latin typeface="Helvetica" charset="0"/>
                  <a:cs typeface="Helvetica" charset="0"/>
                </a:rPr>
                <a:t>Worst FCFS:</a:t>
              </a:r>
            </a:p>
          </p:txBody>
        </p:sp>
      </p:grpSp>
      <p:sp>
        <p:nvSpPr>
          <p:cNvPr id="198" name="Rectangle 5"/>
          <p:cNvSpPr txBox="1">
            <a:spLocks noChangeArrowheads="1"/>
          </p:cNvSpPr>
          <p:nvPr/>
        </p:nvSpPr>
        <p:spPr>
          <a:xfrm>
            <a:off x="457199" y="152718"/>
            <a:ext cx="7021513" cy="6854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mtClean="0"/>
              <a:t>with Different Time Quantum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85440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Group 502"/>
          <p:cNvGrpSpPr>
            <a:grpSpLocks/>
          </p:cNvGrpSpPr>
          <p:nvPr/>
        </p:nvGrpSpPr>
        <p:grpSpPr bwMode="auto">
          <a:xfrm>
            <a:off x="1752600" y="4386263"/>
            <a:ext cx="6858000" cy="2166937"/>
            <a:chOff x="1104" y="2763"/>
            <a:chExt cx="4320" cy="1365"/>
          </a:xfrm>
        </p:grpSpPr>
        <p:sp>
          <p:nvSpPr>
            <p:cNvPr id="51456" name="Rectangle 104"/>
            <p:cNvSpPr>
              <a:spLocks noChangeArrowheads="1"/>
            </p:cNvSpPr>
            <p:nvPr/>
          </p:nvSpPr>
          <p:spPr bwMode="auto">
            <a:xfrm>
              <a:off x="4711" y="393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57" name="Rectangle 103"/>
            <p:cNvSpPr>
              <a:spLocks noChangeArrowheads="1"/>
            </p:cNvSpPr>
            <p:nvPr/>
          </p:nvSpPr>
          <p:spPr bwMode="auto">
            <a:xfrm>
              <a:off x="4032" y="393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58" name="Rectangle 102"/>
            <p:cNvSpPr>
              <a:spLocks noChangeArrowheads="1"/>
            </p:cNvSpPr>
            <p:nvPr/>
          </p:nvSpPr>
          <p:spPr bwMode="auto">
            <a:xfrm>
              <a:off x="3360" y="393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59" name="Rectangle 101"/>
            <p:cNvSpPr>
              <a:spLocks noChangeArrowheads="1"/>
            </p:cNvSpPr>
            <p:nvPr/>
          </p:nvSpPr>
          <p:spPr bwMode="auto">
            <a:xfrm>
              <a:off x="2688" y="393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60" name="Rectangle 100"/>
            <p:cNvSpPr>
              <a:spLocks noChangeArrowheads="1"/>
            </p:cNvSpPr>
            <p:nvPr/>
          </p:nvSpPr>
          <p:spPr bwMode="auto">
            <a:xfrm>
              <a:off x="2112" y="393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61" name="Rectangle 99"/>
            <p:cNvSpPr>
              <a:spLocks noChangeArrowheads="1"/>
            </p:cNvSpPr>
            <p:nvPr/>
          </p:nvSpPr>
          <p:spPr bwMode="auto">
            <a:xfrm>
              <a:off x="1104" y="393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62" name="Rectangle 62"/>
            <p:cNvSpPr>
              <a:spLocks noChangeArrowheads="1"/>
            </p:cNvSpPr>
            <p:nvPr/>
          </p:nvSpPr>
          <p:spPr bwMode="auto">
            <a:xfrm>
              <a:off x="4711" y="276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63" name="Rectangle 61"/>
            <p:cNvSpPr>
              <a:spLocks noChangeArrowheads="1"/>
            </p:cNvSpPr>
            <p:nvPr/>
          </p:nvSpPr>
          <p:spPr bwMode="auto">
            <a:xfrm>
              <a:off x="4032" y="276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64" name="Rectangle 60"/>
            <p:cNvSpPr>
              <a:spLocks noChangeArrowheads="1"/>
            </p:cNvSpPr>
            <p:nvPr/>
          </p:nvSpPr>
          <p:spPr bwMode="auto">
            <a:xfrm>
              <a:off x="3360" y="276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65" name="Rectangle 59"/>
            <p:cNvSpPr>
              <a:spLocks noChangeArrowheads="1"/>
            </p:cNvSpPr>
            <p:nvPr/>
          </p:nvSpPr>
          <p:spPr bwMode="auto">
            <a:xfrm>
              <a:off x="2688" y="276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66" name="Rectangle 58"/>
            <p:cNvSpPr>
              <a:spLocks noChangeArrowheads="1"/>
            </p:cNvSpPr>
            <p:nvPr/>
          </p:nvSpPr>
          <p:spPr bwMode="auto">
            <a:xfrm>
              <a:off x="2112" y="276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67" name="Rectangle 57"/>
            <p:cNvSpPr>
              <a:spLocks noChangeArrowheads="1"/>
            </p:cNvSpPr>
            <p:nvPr/>
          </p:nvSpPr>
          <p:spPr bwMode="auto">
            <a:xfrm>
              <a:off x="1104" y="276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68" name="Rectangle 97"/>
            <p:cNvSpPr>
              <a:spLocks noChangeArrowheads="1"/>
            </p:cNvSpPr>
            <p:nvPr/>
          </p:nvSpPr>
          <p:spPr bwMode="auto">
            <a:xfrm>
              <a:off x="4711" y="3738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69" name="Rectangle 96"/>
            <p:cNvSpPr>
              <a:spLocks noChangeArrowheads="1"/>
            </p:cNvSpPr>
            <p:nvPr/>
          </p:nvSpPr>
          <p:spPr bwMode="auto">
            <a:xfrm>
              <a:off x="4032" y="3738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70" name="Rectangle 95"/>
            <p:cNvSpPr>
              <a:spLocks noChangeArrowheads="1"/>
            </p:cNvSpPr>
            <p:nvPr/>
          </p:nvSpPr>
          <p:spPr bwMode="auto">
            <a:xfrm>
              <a:off x="3360" y="373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71" name="Rectangle 94"/>
            <p:cNvSpPr>
              <a:spLocks noChangeArrowheads="1"/>
            </p:cNvSpPr>
            <p:nvPr/>
          </p:nvSpPr>
          <p:spPr bwMode="auto">
            <a:xfrm>
              <a:off x="2688" y="373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72" name="Rectangle 93"/>
            <p:cNvSpPr>
              <a:spLocks noChangeArrowheads="1"/>
            </p:cNvSpPr>
            <p:nvPr/>
          </p:nvSpPr>
          <p:spPr bwMode="auto">
            <a:xfrm>
              <a:off x="2112" y="3738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73" name="Rectangle 92"/>
            <p:cNvSpPr>
              <a:spLocks noChangeArrowheads="1"/>
            </p:cNvSpPr>
            <p:nvPr/>
          </p:nvSpPr>
          <p:spPr bwMode="auto">
            <a:xfrm>
              <a:off x="1104" y="3738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74" name="Rectangle 90"/>
            <p:cNvSpPr>
              <a:spLocks noChangeArrowheads="1"/>
            </p:cNvSpPr>
            <p:nvPr/>
          </p:nvSpPr>
          <p:spPr bwMode="auto">
            <a:xfrm>
              <a:off x="4711" y="354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75" name="Rectangle 89"/>
            <p:cNvSpPr>
              <a:spLocks noChangeArrowheads="1"/>
            </p:cNvSpPr>
            <p:nvPr/>
          </p:nvSpPr>
          <p:spPr bwMode="auto">
            <a:xfrm>
              <a:off x="4032" y="354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76" name="Rectangle 88"/>
            <p:cNvSpPr>
              <a:spLocks noChangeArrowheads="1"/>
            </p:cNvSpPr>
            <p:nvPr/>
          </p:nvSpPr>
          <p:spPr bwMode="auto">
            <a:xfrm>
              <a:off x="3360" y="354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77" name="Rectangle 87"/>
            <p:cNvSpPr>
              <a:spLocks noChangeArrowheads="1"/>
            </p:cNvSpPr>
            <p:nvPr/>
          </p:nvSpPr>
          <p:spPr bwMode="auto">
            <a:xfrm>
              <a:off x="2688" y="354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78" name="Rectangle 86"/>
            <p:cNvSpPr>
              <a:spLocks noChangeArrowheads="1"/>
            </p:cNvSpPr>
            <p:nvPr/>
          </p:nvSpPr>
          <p:spPr bwMode="auto">
            <a:xfrm>
              <a:off x="2112" y="354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79" name="Rectangle 85"/>
            <p:cNvSpPr>
              <a:spLocks noChangeArrowheads="1"/>
            </p:cNvSpPr>
            <p:nvPr/>
          </p:nvSpPr>
          <p:spPr bwMode="auto">
            <a:xfrm>
              <a:off x="1104" y="354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80" name="Rectangle 83"/>
            <p:cNvSpPr>
              <a:spLocks noChangeArrowheads="1"/>
            </p:cNvSpPr>
            <p:nvPr/>
          </p:nvSpPr>
          <p:spPr bwMode="auto">
            <a:xfrm>
              <a:off x="4711" y="3348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81" name="Rectangle 82"/>
            <p:cNvSpPr>
              <a:spLocks noChangeArrowheads="1"/>
            </p:cNvSpPr>
            <p:nvPr/>
          </p:nvSpPr>
          <p:spPr bwMode="auto">
            <a:xfrm>
              <a:off x="4032" y="3348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82" name="Rectangle 81"/>
            <p:cNvSpPr>
              <a:spLocks noChangeArrowheads="1"/>
            </p:cNvSpPr>
            <p:nvPr/>
          </p:nvSpPr>
          <p:spPr bwMode="auto">
            <a:xfrm>
              <a:off x="3360" y="334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83" name="Rectangle 80"/>
            <p:cNvSpPr>
              <a:spLocks noChangeArrowheads="1"/>
            </p:cNvSpPr>
            <p:nvPr/>
          </p:nvSpPr>
          <p:spPr bwMode="auto">
            <a:xfrm>
              <a:off x="2688" y="334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84" name="Rectangle 79"/>
            <p:cNvSpPr>
              <a:spLocks noChangeArrowheads="1"/>
            </p:cNvSpPr>
            <p:nvPr/>
          </p:nvSpPr>
          <p:spPr bwMode="auto">
            <a:xfrm>
              <a:off x="2112" y="3348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85" name="Rectangle 78"/>
            <p:cNvSpPr>
              <a:spLocks noChangeArrowheads="1"/>
            </p:cNvSpPr>
            <p:nvPr/>
          </p:nvSpPr>
          <p:spPr bwMode="auto">
            <a:xfrm>
              <a:off x="1104" y="3348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86" name="Rectangle 76"/>
            <p:cNvSpPr>
              <a:spLocks noChangeArrowheads="1"/>
            </p:cNvSpPr>
            <p:nvPr/>
          </p:nvSpPr>
          <p:spPr bwMode="auto">
            <a:xfrm>
              <a:off x="4711" y="3153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87" name="Rectangle 75"/>
            <p:cNvSpPr>
              <a:spLocks noChangeArrowheads="1"/>
            </p:cNvSpPr>
            <p:nvPr/>
          </p:nvSpPr>
          <p:spPr bwMode="auto">
            <a:xfrm>
              <a:off x="4032" y="3153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88" name="Rectangle 74"/>
            <p:cNvSpPr>
              <a:spLocks noChangeArrowheads="1"/>
            </p:cNvSpPr>
            <p:nvPr/>
          </p:nvSpPr>
          <p:spPr bwMode="auto">
            <a:xfrm>
              <a:off x="3360" y="315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89" name="Rectangle 73"/>
            <p:cNvSpPr>
              <a:spLocks noChangeArrowheads="1"/>
            </p:cNvSpPr>
            <p:nvPr/>
          </p:nvSpPr>
          <p:spPr bwMode="auto">
            <a:xfrm>
              <a:off x="2688" y="3153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90" name="Rectangle 72"/>
            <p:cNvSpPr>
              <a:spLocks noChangeArrowheads="1"/>
            </p:cNvSpPr>
            <p:nvPr/>
          </p:nvSpPr>
          <p:spPr bwMode="auto">
            <a:xfrm>
              <a:off x="2112" y="3153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91" name="Rectangle 71"/>
            <p:cNvSpPr>
              <a:spLocks noChangeArrowheads="1"/>
            </p:cNvSpPr>
            <p:nvPr/>
          </p:nvSpPr>
          <p:spPr bwMode="auto">
            <a:xfrm>
              <a:off x="1104" y="3153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92" name="Rectangle 69"/>
            <p:cNvSpPr>
              <a:spLocks noChangeArrowheads="1"/>
            </p:cNvSpPr>
            <p:nvPr/>
          </p:nvSpPr>
          <p:spPr bwMode="auto">
            <a:xfrm>
              <a:off x="4711" y="2958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93" name="Rectangle 68"/>
            <p:cNvSpPr>
              <a:spLocks noChangeArrowheads="1"/>
            </p:cNvSpPr>
            <p:nvPr/>
          </p:nvSpPr>
          <p:spPr bwMode="auto">
            <a:xfrm>
              <a:off x="4032" y="2958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94" name="Rectangle 67"/>
            <p:cNvSpPr>
              <a:spLocks noChangeArrowheads="1"/>
            </p:cNvSpPr>
            <p:nvPr/>
          </p:nvSpPr>
          <p:spPr bwMode="auto">
            <a:xfrm>
              <a:off x="3360" y="295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95" name="Rectangle 66"/>
            <p:cNvSpPr>
              <a:spLocks noChangeArrowheads="1"/>
            </p:cNvSpPr>
            <p:nvPr/>
          </p:nvSpPr>
          <p:spPr bwMode="auto">
            <a:xfrm>
              <a:off x="2688" y="2958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96" name="Rectangle 65"/>
            <p:cNvSpPr>
              <a:spLocks noChangeArrowheads="1"/>
            </p:cNvSpPr>
            <p:nvPr/>
          </p:nvSpPr>
          <p:spPr bwMode="auto">
            <a:xfrm>
              <a:off x="2112" y="2958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97" name="Rectangle 64"/>
            <p:cNvSpPr>
              <a:spLocks noChangeArrowheads="1"/>
            </p:cNvSpPr>
            <p:nvPr/>
          </p:nvSpPr>
          <p:spPr bwMode="auto">
            <a:xfrm>
              <a:off x="1104" y="2958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</p:grpSp>
      <p:grpSp>
        <p:nvGrpSpPr>
          <p:cNvPr id="51202" name="Group 501"/>
          <p:cNvGrpSpPr>
            <a:grpSpLocks/>
          </p:cNvGrpSpPr>
          <p:nvPr/>
        </p:nvGrpSpPr>
        <p:grpSpPr bwMode="auto">
          <a:xfrm>
            <a:off x="1752600" y="2219325"/>
            <a:ext cx="6858000" cy="2166938"/>
            <a:chOff x="1104" y="1398"/>
            <a:chExt cx="4320" cy="1365"/>
          </a:xfrm>
        </p:grpSpPr>
        <p:sp>
          <p:nvSpPr>
            <p:cNvPr id="51414" name="Rectangle 55"/>
            <p:cNvSpPr>
              <a:spLocks noChangeArrowheads="1"/>
            </p:cNvSpPr>
            <p:nvPr/>
          </p:nvSpPr>
          <p:spPr bwMode="auto">
            <a:xfrm>
              <a:off x="4711" y="256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15" name="Rectangle 54"/>
            <p:cNvSpPr>
              <a:spLocks noChangeArrowheads="1"/>
            </p:cNvSpPr>
            <p:nvPr/>
          </p:nvSpPr>
          <p:spPr bwMode="auto">
            <a:xfrm>
              <a:off x="4032" y="256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16" name="Rectangle 53"/>
            <p:cNvSpPr>
              <a:spLocks noChangeArrowheads="1"/>
            </p:cNvSpPr>
            <p:nvPr/>
          </p:nvSpPr>
          <p:spPr bwMode="auto">
            <a:xfrm>
              <a:off x="3360" y="256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17" name="Rectangle 52"/>
            <p:cNvSpPr>
              <a:spLocks noChangeArrowheads="1"/>
            </p:cNvSpPr>
            <p:nvPr/>
          </p:nvSpPr>
          <p:spPr bwMode="auto">
            <a:xfrm>
              <a:off x="2688" y="256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18" name="Rectangle 51"/>
            <p:cNvSpPr>
              <a:spLocks noChangeArrowheads="1"/>
            </p:cNvSpPr>
            <p:nvPr/>
          </p:nvSpPr>
          <p:spPr bwMode="auto">
            <a:xfrm>
              <a:off x="2112" y="256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19" name="Rectangle 50"/>
            <p:cNvSpPr>
              <a:spLocks noChangeArrowheads="1"/>
            </p:cNvSpPr>
            <p:nvPr/>
          </p:nvSpPr>
          <p:spPr bwMode="auto">
            <a:xfrm>
              <a:off x="1104" y="256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20" name="Rectangle 48"/>
            <p:cNvSpPr>
              <a:spLocks noChangeArrowheads="1"/>
            </p:cNvSpPr>
            <p:nvPr/>
          </p:nvSpPr>
          <p:spPr bwMode="auto">
            <a:xfrm>
              <a:off x="4711" y="2373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buFontTx/>
                <a:buNone/>
              </a:pPr>
              <a:r>
                <a:rPr lang="en-US" sz="1800" b="0">
                  <a:latin typeface="Helvetica" charset="0"/>
                  <a:cs typeface="Helvetica" charset="0"/>
                </a:rPr>
                <a:t> </a:t>
              </a:r>
            </a:p>
          </p:txBody>
        </p:sp>
        <p:sp>
          <p:nvSpPr>
            <p:cNvPr id="51421" name="Rectangle 47"/>
            <p:cNvSpPr>
              <a:spLocks noChangeArrowheads="1"/>
            </p:cNvSpPr>
            <p:nvPr/>
          </p:nvSpPr>
          <p:spPr bwMode="auto">
            <a:xfrm>
              <a:off x="4032" y="2373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22" name="Rectangle 46"/>
            <p:cNvSpPr>
              <a:spLocks noChangeArrowheads="1"/>
            </p:cNvSpPr>
            <p:nvPr/>
          </p:nvSpPr>
          <p:spPr bwMode="auto">
            <a:xfrm>
              <a:off x="3360" y="237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23" name="Rectangle 45"/>
            <p:cNvSpPr>
              <a:spLocks noChangeArrowheads="1"/>
            </p:cNvSpPr>
            <p:nvPr/>
          </p:nvSpPr>
          <p:spPr bwMode="auto">
            <a:xfrm>
              <a:off x="2688" y="237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24" name="Rectangle 44"/>
            <p:cNvSpPr>
              <a:spLocks noChangeArrowheads="1"/>
            </p:cNvSpPr>
            <p:nvPr/>
          </p:nvSpPr>
          <p:spPr bwMode="auto">
            <a:xfrm>
              <a:off x="2112" y="2373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25" name="Rectangle 43"/>
            <p:cNvSpPr>
              <a:spLocks noChangeArrowheads="1"/>
            </p:cNvSpPr>
            <p:nvPr/>
          </p:nvSpPr>
          <p:spPr bwMode="auto">
            <a:xfrm>
              <a:off x="1104" y="2373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26" name="Rectangle 41"/>
            <p:cNvSpPr>
              <a:spLocks noChangeArrowheads="1"/>
            </p:cNvSpPr>
            <p:nvPr/>
          </p:nvSpPr>
          <p:spPr bwMode="auto">
            <a:xfrm>
              <a:off x="4711" y="217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27" name="Rectangle 40"/>
            <p:cNvSpPr>
              <a:spLocks noChangeArrowheads="1"/>
            </p:cNvSpPr>
            <p:nvPr/>
          </p:nvSpPr>
          <p:spPr bwMode="auto">
            <a:xfrm>
              <a:off x="4032" y="217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28" name="Rectangle 39"/>
            <p:cNvSpPr>
              <a:spLocks noChangeArrowheads="1"/>
            </p:cNvSpPr>
            <p:nvPr/>
          </p:nvSpPr>
          <p:spPr bwMode="auto">
            <a:xfrm>
              <a:off x="3360" y="217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29" name="Rectangle 38"/>
            <p:cNvSpPr>
              <a:spLocks noChangeArrowheads="1"/>
            </p:cNvSpPr>
            <p:nvPr/>
          </p:nvSpPr>
          <p:spPr bwMode="auto">
            <a:xfrm>
              <a:off x="2688" y="217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30" name="Rectangle 37"/>
            <p:cNvSpPr>
              <a:spLocks noChangeArrowheads="1"/>
            </p:cNvSpPr>
            <p:nvPr/>
          </p:nvSpPr>
          <p:spPr bwMode="auto">
            <a:xfrm>
              <a:off x="2112" y="217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31" name="Rectangle 36"/>
            <p:cNvSpPr>
              <a:spLocks noChangeArrowheads="1"/>
            </p:cNvSpPr>
            <p:nvPr/>
          </p:nvSpPr>
          <p:spPr bwMode="auto">
            <a:xfrm>
              <a:off x="1104" y="217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32" name="Rectangle 32"/>
            <p:cNvSpPr>
              <a:spLocks noChangeArrowheads="1"/>
            </p:cNvSpPr>
            <p:nvPr/>
          </p:nvSpPr>
          <p:spPr bwMode="auto">
            <a:xfrm>
              <a:off x="3360" y="198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33" name="Rectangle 31"/>
            <p:cNvSpPr>
              <a:spLocks noChangeArrowheads="1"/>
            </p:cNvSpPr>
            <p:nvPr/>
          </p:nvSpPr>
          <p:spPr bwMode="auto">
            <a:xfrm>
              <a:off x="2688" y="198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34" name="Rectangle 30"/>
            <p:cNvSpPr>
              <a:spLocks noChangeArrowheads="1"/>
            </p:cNvSpPr>
            <p:nvPr/>
          </p:nvSpPr>
          <p:spPr bwMode="auto">
            <a:xfrm>
              <a:off x="2112" y="1983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35" name="Rectangle 29"/>
            <p:cNvSpPr>
              <a:spLocks noChangeArrowheads="1"/>
            </p:cNvSpPr>
            <p:nvPr/>
          </p:nvSpPr>
          <p:spPr bwMode="auto">
            <a:xfrm>
              <a:off x="1104" y="1983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36" name="Rectangle 25"/>
            <p:cNvSpPr>
              <a:spLocks noChangeArrowheads="1"/>
            </p:cNvSpPr>
            <p:nvPr/>
          </p:nvSpPr>
          <p:spPr bwMode="auto">
            <a:xfrm>
              <a:off x="3360" y="178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37" name="Rectangle 24"/>
            <p:cNvSpPr>
              <a:spLocks noChangeArrowheads="1"/>
            </p:cNvSpPr>
            <p:nvPr/>
          </p:nvSpPr>
          <p:spPr bwMode="auto">
            <a:xfrm>
              <a:off x="2688" y="178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38" name="Rectangle 23"/>
            <p:cNvSpPr>
              <a:spLocks noChangeArrowheads="1"/>
            </p:cNvSpPr>
            <p:nvPr/>
          </p:nvSpPr>
          <p:spPr bwMode="auto">
            <a:xfrm>
              <a:off x="2112" y="178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39" name="Rectangle 22"/>
            <p:cNvSpPr>
              <a:spLocks noChangeArrowheads="1"/>
            </p:cNvSpPr>
            <p:nvPr/>
          </p:nvSpPr>
          <p:spPr bwMode="auto">
            <a:xfrm>
              <a:off x="1104" y="178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40" name="Rectangle 33"/>
            <p:cNvSpPr>
              <a:spLocks noChangeArrowheads="1"/>
            </p:cNvSpPr>
            <p:nvPr/>
          </p:nvSpPr>
          <p:spPr bwMode="auto">
            <a:xfrm>
              <a:off x="4032" y="1983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41" name="Rectangle 26"/>
            <p:cNvSpPr>
              <a:spLocks noChangeArrowheads="1"/>
            </p:cNvSpPr>
            <p:nvPr/>
          </p:nvSpPr>
          <p:spPr bwMode="auto">
            <a:xfrm>
              <a:off x="4032" y="178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42" name="Rectangle 34"/>
            <p:cNvSpPr>
              <a:spLocks noChangeArrowheads="1"/>
            </p:cNvSpPr>
            <p:nvPr/>
          </p:nvSpPr>
          <p:spPr bwMode="auto">
            <a:xfrm>
              <a:off x="4711" y="1983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43" name="Rectangle 27"/>
            <p:cNvSpPr>
              <a:spLocks noChangeArrowheads="1"/>
            </p:cNvSpPr>
            <p:nvPr/>
          </p:nvSpPr>
          <p:spPr bwMode="auto">
            <a:xfrm>
              <a:off x="4711" y="178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44" name="Rectangle 20"/>
            <p:cNvSpPr>
              <a:spLocks noChangeArrowheads="1"/>
            </p:cNvSpPr>
            <p:nvPr/>
          </p:nvSpPr>
          <p:spPr bwMode="auto">
            <a:xfrm>
              <a:off x="4711" y="1593"/>
              <a:ext cx="713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45" name="Rectangle 19"/>
            <p:cNvSpPr>
              <a:spLocks noChangeArrowheads="1"/>
            </p:cNvSpPr>
            <p:nvPr/>
          </p:nvSpPr>
          <p:spPr bwMode="auto">
            <a:xfrm>
              <a:off x="4032" y="1593"/>
              <a:ext cx="679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46" name="Rectangle 18"/>
            <p:cNvSpPr>
              <a:spLocks noChangeArrowheads="1"/>
            </p:cNvSpPr>
            <p:nvPr/>
          </p:nvSpPr>
          <p:spPr bwMode="auto">
            <a:xfrm>
              <a:off x="3360" y="159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47" name="Rectangle 17"/>
            <p:cNvSpPr>
              <a:spLocks noChangeArrowheads="1"/>
            </p:cNvSpPr>
            <p:nvPr/>
          </p:nvSpPr>
          <p:spPr bwMode="auto">
            <a:xfrm>
              <a:off x="2688" y="1593"/>
              <a:ext cx="672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48" name="Rectangle 16"/>
            <p:cNvSpPr>
              <a:spLocks noChangeArrowheads="1"/>
            </p:cNvSpPr>
            <p:nvPr/>
          </p:nvSpPr>
          <p:spPr bwMode="auto">
            <a:xfrm>
              <a:off x="2112" y="1593"/>
              <a:ext cx="576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49" name="Rectangle 15"/>
            <p:cNvSpPr>
              <a:spLocks noChangeArrowheads="1"/>
            </p:cNvSpPr>
            <p:nvPr/>
          </p:nvSpPr>
          <p:spPr bwMode="auto">
            <a:xfrm>
              <a:off x="1104" y="1593"/>
              <a:ext cx="1008" cy="195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50" name="Rectangle 8"/>
            <p:cNvSpPr>
              <a:spLocks noChangeArrowheads="1"/>
            </p:cNvSpPr>
            <p:nvPr/>
          </p:nvSpPr>
          <p:spPr bwMode="auto">
            <a:xfrm>
              <a:off x="1104" y="1398"/>
              <a:ext cx="1008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51" name="Rectangle 9"/>
            <p:cNvSpPr>
              <a:spLocks noChangeArrowheads="1"/>
            </p:cNvSpPr>
            <p:nvPr/>
          </p:nvSpPr>
          <p:spPr bwMode="auto">
            <a:xfrm>
              <a:off x="2112" y="1398"/>
              <a:ext cx="576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52" name="Rectangle 10"/>
            <p:cNvSpPr>
              <a:spLocks noChangeArrowheads="1"/>
            </p:cNvSpPr>
            <p:nvPr/>
          </p:nvSpPr>
          <p:spPr bwMode="auto">
            <a:xfrm>
              <a:off x="2688" y="139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53" name="Rectangle 11"/>
            <p:cNvSpPr>
              <a:spLocks noChangeArrowheads="1"/>
            </p:cNvSpPr>
            <p:nvPr/>
          </p:nvSpPr>
          <p:spPr bwMode="auto">
            <a:xfrm>
              <a:off x="3360" y="1398"/>
              <a:ext cx="672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54" name="Rectangle 12"/>
            <p:cNvSpPr>
              <a:spLocks noChangeArrowheads="1"/>
            </p:cNvSpPr>
            <p:nvPr/>
          </p:nvSpPr>
          <p:spPr bwMode="auto">
            <a:xfrm>
              <a:off x="4032" y="1398"/>
              <a:ext cx="679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  <p:sp>
          <p:nvSpPr>
            <p:cNvPr id="51455" name="Rectangle 13"/>
            <p:cNvSpPr>
              <a:spLocks noChangeArrowheads="1"/>
            </p:cNvSpPr>
            <p:nvPr/>
          </p:nvSpPr>
          <p:spPr bwMode="auto">
            <a:xfrm>
              <a:off x="4711" y="1398"/>
              <a:ext cx="713" cy="195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800" b="0">
                <a:latin typeface="Helvetica" charset="0"/>
                <a:cs typeface="Helvetica" charset="0"/>
              </a:endParaRPr>
            </a:p>
          </p:txBody>
        </p:sp>
      </p:grpSp>
      <p:sp>
        <p:nvSpPr>
          <p:cNvPr id="51203" name="Rectangle 498"/>
          <p:cNvSpPr>
            <a:spLocks noChangeArrowheads="1"/>
          </p:cNvSpPr>
          <p:nvPr/>
        </p:nvSpPr>
        <p:spPr bwMode="auto">
          <a:xfrm>
            <a:off x="1752600" y="2209800"/>
            <a:ext cx="6858000" cy="4343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51204" name="Line 129"/>
          <p:cNvSpPr>
            <a:spLocks noChangeShapeType="1"/>
          </p:cNvSpPr>
          <p:nvPr/>
        </p:nvSpPr>
        <p:spPr bwMode="auto">
          <a:xfrm>
            <a:off x="1752600" y="252888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05" name="Line 130"/>
          <p:cNvSpPr>
            <a:spLocks noChangeShapeType="1"/>
          </p:cNvSpPr>
          <p:nvPr/>
        </p:nvSpPr>
        <p:spPr bwMode="auto">
          <a:xfrm>
            <a:off x="1752600" y="283845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06" name="Line 136"/>
          <p:cNvSpPr>
            <a:spLocks noChangeShapeType="1"/>
          </p:cNvSpPr>
          <p:nvPr/>
        </p:nvSpPr>
        <p:spPr bwMode="auto">
          <a:xfrm>
            <a:off x="1752600" y="4695825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07" name="Rectangle 146"/>
          <p:cNvSpPr>
            <a:spLocks noChangeArrowheads="1"/>
          </p:cNvSpPr>
          <p:nvPr/>
        </p:nvSpPr>
        <p:spPr bwMode="auto">
          <a:xfrm>
            <a:off x="1752600" y="1890713"/>
            <a:ext cx="16002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Quantum</a:t>
            </a:r>
          </a:p>
        </p:txBody>
      </p:sp>
      <p:sp>
        <p:nvSpPr>
          <p:cNvPr id="51208" name="Rectangle 144"/>
          <p:cNvSpPr>
            <a:spLocks noChangeArrowheads="1"/>
          </p:cNvSpPr>
          <p:nvPr/>
        </p:nvSpPr>
        <p:spPr bwMode="auto">
          <a:xfrm>
            <a:off x="381000" y="1890713"/>
            <a:ext cx="13716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51209" name="Rectangle 56"/>
          <p:cNvSpPr>
            <a:spLocks noChangeArrowheads="1"/>
          </p:cNvSpPr>
          <p:nvPr/>
        </p:nvSpPr>
        <p:spPr bwMode="auto">
          <a:xfrm>
            <a:off x="381000" y="4386263"/>
            <a:ext cx="1371600" cy="2166937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Completion</a:t>
            </a:r>
          </a:p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Time</a:t>
            </a:r>
          </a:p>
        </p:txBody>
      </p:sp>
      <p:sp>
        <p:nvSpPr>
          <p:cNvPr id="51210" name="Rectangle 7"/>
          <p:cNvSpPr>
            <a:spLocks noChangeArrowheads="1"/>
          </p:cNvSpPr>
          <p:nvPr/>
        </p:nvSpPr>
        <p:spPr bwMode="auto">
          <a:xfrm>
            <a:off x="381000" y="2219325"/>
            <a:ext cx="1371600" cy="2166938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Wait</a:t>
            </a:r>
          </a:p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Time</a:t>
            </a:r>
          </a:p>
        </p:txBody>
      </p:sp>
      <p:sp>
        <p:nvSpPr>
          <p:cNvPr id="51211" name="Rectangle 156"/>
          <p:cNvSpPr>
            <a:spLocks noChangeArrowheads="1"/>
          </p:cNvSpPr>
          <p:nvPr/>
        </p:nvSpPr>
        <p:spPr bwMode="auto">
          <a:xfrm>
            <a:off x="7478713" y="1890713"/>
            <a:ext cx="1131887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Average</a:t>
            </a:r>
          </a:p>
        </p:txBody>
      </p:sp>
      <p:sp>
        <p:nvSpPr>
          <p:cNvPr id="51212" name="Rectangle 154"/>
          <p:cNvSpPr>
            <a:spLocks noChangeArrowheads="1"/>
          </p:cNvSpPr>
          <p:nvPr/>
        </p:nvSpPr>
        <p:spPr bwMode="auto">
          <a:xfrm>
            <a:off x="6400800" y="1890713"/>
            <a:ext cx="1077913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4</a:t>
            </a:r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51213" name="Rectangle 152"/>
          <p:cNvSpPr>
            <a:spLocks noChangeArrowheads="1"/>
          </p:cNvSpPr>
          <p:nvPr/>
        </p:nvSpPr>
        <p:spPr bwMode="auto">
          <a:xfrm>
            <a:off x="5334000" y="1890713"/>
            <a:ext cx="10668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3</a:t>
            </a:r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51214" name="Rectangle 150"/>
          <p:cNvSpPr>
            <a:spLocks noChangeArrowheads="1"/>
          </p:cNvSpPr>
          <p:nvPr/>
        </p:nvSpPr>
        <p:spPr bwMode="auto">
          <a:xfrm>
            <a:off x="4267200" y="1890713"/>
            <a:ext cx="10668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2</a:t>
            </a:r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51215" name="Rectangle 148"/>
          <p:cNvSpPr>
            <a:spLocks noChangeArrowheads="1"/>
          </p:cNvSpPr>
          <p:nvPr/>
        </p:nvSpPr>
        <p:spPr bwMode="auto">
          <a:xfrm>
            <a:off x="3352800" y="1890713"/>
            <a:ext cx="914400" cy="328612"/>
          </a:xfrm>
          <a:prstGeom prst="rect">
            <a:avLst/>
          </a:prstGeom>
          <a:solidFill>
            <a:srgbClr val="53FB25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1</a:t>
            </a:r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51216" name="Line 105"/>
          <p:cNvSpPr>
            <a:spLocks noChangeShapeType="1"/>
          </p:cNvSpPr>
          <p:nvPr/>
        </p:nvSpPr>
        <p:spPr bwMode="auto">
          <a:xfrm>
            <a:off x="381000" y="1890713"/>
            <a:ext cx="82296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17" name="Line 141"/>
          <p:cNvSpPr>
            <a:spLocks noChangeShapeType="1"/>
          </p:cNvSpPr>
          <p:nvPr/>
        </p:nvSpPr>
        <p:spPr bwMode="auto">
          <a:xfrm>
            <a:off x="1752600" y="624363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18" name="Line 140"/>
          <p:cNvSpPr>
            <a:spLocks noChangeShapeType="1"/>
          </p:cNvSpPr>
          <p:nvPr/>
        </p:nvSpPr>
        <p:spPr bwMode="auto">
          <a:xfrm>
            <a:off x="1752600" y="5934075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19" name="Line 139"/>
          <p:cNvSpPr>
            <a:spLocks noChangeShapeType="1"/>
          </p:cNvSpPr>
          <p:nvPr/>
        </p:nvSpPr>
        <p:spPr bwMode="auto">
          <a:xfrm>
            <a:off x="1752600" y="5624513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20" name="Line 138"/>
          <p:cNvSpPr>
            <a:spLocks noChangeShapeType="1"/>
          </p:cNvSpPr>
          <p:nvPr/>
        </p:nvSpPr>
        <p:spPr bwMode="auto">
          <a:xfrm>
            <a:off x="1752600" y="531495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21" name="Line 137"/>
          <p:cNvSpPr>
            <a:spLocks noChangeShapeType="1"/>
          </p:cNvSpPr>
          <p:nvPr/>
        </p:nvSpPr>
        <p:spPr bwMode="auto">
          <a:xfrm>
            <a:off x="1752600" y="500538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22" name="Line 134"/>
          <p:cNvSpPr>
            <a:spLocks noChangeShapeType="1"/>
          </p:cNvSpPr>
          <p:nvPr/>
        </p:nvSpPr>
        <p:spPr bwMode="auto">
          <a:xfrm>
            <a:off x="1752600" y="4076700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23" name="Line 133"/>
          <p:cNvSpPr>
            <a:spLocks noChangeShapeType="1"/>
          </p:cNvSpPr>
          <p:nvPr/>
        </p:nvSpPr>
        <p:spPr bwMode="auto">
          <a:xfrm>
            <a:off x="1752600" y="3767138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24" name="Line 132"/>
          <p:cNvSpPr>
            <a:spLocks noChangeShapeType="1"/>
          </p:cNvSpPr>
          <p:nvPr/>
        </p:nvSpPr>
        <p:spPr bwMode="auto">
          <a:xfrm>
            <a:off x="1752600" y="3457575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25" name="Line 131"/>
          <p:cNvSpPr>
            <a:spLocks noChangeShapeType="1"/>
          </p:cNvSpPr>
          <p:nvPr/>
        </p:nvSpPr>
        <p:spPr bwMode="auto">
          <a:xfrm>
            <a:off x="1752600" y="3148013"/>
            <a:ext cx="685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26" name="Line 119"/>
          <p:cNvSpPr>
            <a:spLocks noChangeShapeType="1"/>
          </p:cNvSpPr>
          <p:nvPr/>
        </p:nvSpPr>
        <p:spPr bwMode="auto">
          <a:xfrm>
            <a:off x="381000" y="6553200"/>
            <a:ext cx="82296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27" name="Line 122"/>
          <p:cNvSpPr>
            <a:spLocks noChangeShapeType="1"/>
          </p:cNvSpPr>
          <p:nvPr/>
        </p:nvSpPr>
        <p:spPr bwMode="auto">
          <a:xfrm>
            <a:off x="3352800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28" name="Line 123"/>
          <p:cNvSpPr>
            <a:spLocks noChangeShapeType="1"/>
          </p:cNvSpPr>
          <p:nvPr/>
        </p:nvSpPr>
        <p:spPr bwMode="auto">
          <a:xfrm>
            <a:off x="4267200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29" name="Line 124"/>
          <p:cNvSpPr>
            <a:spLocks noChangeShapeType="1"/>
          </p:cNvSpPr>
          <p:nvPr/>
        </p:nvSpPr>
        <p:spPr bwMode="auto">
          <a:xfrm>
            <a:off x="5334000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30" name="Line 125"/>
          <p:cNvSpPr>
            <a:spLocks noChangeShapeType="1"/>
          </p:cNvSpPr>
          <p:nvPr/>
        </p:nvSpPr>
        <p:spPr bwMode="auto">
          <a:xfrm>
            <a:off x="6400800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31" name="Line 126"/>
          <p:cNvSpPr>
            <a:spLocks noChangeShapeType="1"/>
          </p:cNvSpPr>
          <p:nvPr/>
        </p:nvSpPr>
        <p:spPr bwMode="auto">
          <a:xfrm>
            <a:off x="7478713" y="1890713"/>
            <a:ext cx="0" cy="466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32" name="Line 127"/>
          <p:cNvSpPr>
            <a:spLocks noChangeShapeType="1"/>
          </p:cNvSpPr>
          <p:nvPr/>
        </p:nvSpPr>
        <p:spPr bwMode="auto">
          <a:xfrm>
            <a:off x="8610600" y="1890713"/>
            <a:ext cx="0" cy="46624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33" name="Line 120"/>
          <p:cNvSpPr>
            <a:spLocks noChangeShapeType="1"/>
          </p:cNvSpPr>
          <p:nvPr/>
        </p:nvSpPr>
        <p:spPr bwMode="auto">
          <a:xfrm>
            <a:off x="381000" y="1890713"/>
            <a:ext cx="0" cy="46624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34" name="Line 121"/>
          <p:cNvSpPr>
            <a:spLocks noChangeShapeType="1"/>
          </p:cNvSpPr>
          <p:nvPr/>
        </p:nvSpPr>
        <p:spPr bwMode="auto">
          <a:xfrm>
            <a:off x="1752600" y="1890713"/>
            <a:ext cx="0" cy="4662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36" name="Line 145"/>
          <p:cNvSpPr>
            <a:spLocks noChangeShapeType="1"/>
          </p:cNvSpPr>
          <p:nvPr/>
        </p:nvSpPr>
        <p:spPr bwMode="auto">
          <a:xfrm>
            <a:off x="381000" y="2219325"/>
            <a:ext cx="822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37" name="Line 112"/>
          <p:cNvSpPr>
            <a:spLocks noChangeShapeType="1"/>
          </p:cNvSpPr>
          <p:nvPr/>
        </p:nvSpPr>
        <p:spPr bwMode="auto">
          <a:xfrm>
            <a:off x="381000" y="4386263"/>
            <a:ext cx="822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87255" name="Rectangle 503"/>
          <p:cNvSpPr>
            <a:spLocks noChangeArrowheads="1"/>
          </p:cNvSpPr>
          <p:nvPr/>
        </p:nvSpPr>
        <p:spPr bwMode="auto">
          <a:xfrm>
            <a:off x="4267200" y="2222500"/>
            <a:ext cx="1066800" cy="2152650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587256" name="Rectangle 504"/>
          <p:cNvSpPr>
            <a:spLocks noChangeArrowheads="1"/>
          </p:cNvSpPr>
          <p:nvPr/>
        </p:nvSpPr>
        <p:spPr bwMode="auto">
          <a:xfrm>
            <a:off x="4267200" y="4387850"/>
            <a:ext cx="1066800" cy="2165350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587257" name="Rectangle 505"/>
          <p:cNvSpPr>
            <a:spLocks noChangeArrowheads="1"/>
          </p:cNvSpPr>
          <p:nvPr/>
        </p:nvSpPr>
        <p:spPr bwMode="auto">
          <a:xfrm>
            <a:off x="5334000" y="2222500"/>
            <a:ext cx="1066800" cy="2152650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>
              <a:buFontTx/>
              <a:buNone/>
            </a:pPr>
            <a:endParaRPr lang="en-US" sz="1800" b="0">
              <a:latin typeface="Helvetica" charset="0"/>
              <a:cs typeface="Helvetica" charset="0"/>
            </a:endParaRPr>
          </a:p>
        </p:txBody>
      </p:sp>
      <p:sp>
        <p:nvSpPr>
          <p:cNvPr id="587258" name="Rectangle 506"/>
          <p:cNvSpPr>
            <a:spLocks noChangeArrowheads="1"/>
          </p:cNvSpPr>
          <p:nvPr/>
        </p:nvSpPr>
        <p:spPr bwMode="auto">
          <a:xfrm>
            <a:off x="5334000" y="4387850"/>
            <a:ext cx="1066800" cy="2165350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sz="1800" b="0">
              <a:latin typeface="Helvetica" charset="0"/>
              <a:cs typeface="Helvetica" charset="0"/>
            </a:endParaRPr>
          </a:p>
        </p:txBody>
      </p:sp>
      <p:grpSp>
        <p:nvGrpSpPr>
          <p:cNvPr id="6" name="Group 485"/>
          <p:cNvGrpSpPr>
            <a:grpSpLocks/>
          </p:cNvGrpSpPr>
          <p:nvPr/>
        </p:nvGrpSpPr>
        <p:grpSpPr bwMode="auto">
          <a:xfrm>
            <a:off x="1752600" y="2533650"/>
            <a:ext cx="6858000" cy="3714750"/>
            <a:chOff x="1104" y="1596"/>
            <a:chExt cx="4320" cy="2340"/>
          </a:xfrm>
        </p:grpSpPr>
        <p:grpSp>
          <p:nvGrpSpPr>
            <p:cNvPr id="51382" name="Group 370"/>
            <p:cNvGrpSpPr>
              <a:grpSpLocks/>
            </p:cNvGrpSpPr>
            <p:nvPr/>
          </p:nvGrpSpPr>
          <p:grpSpPr bwMode="auto">
            <a:xfrm>
              <a:off x="1104" y="1596"/>
              <a:ext cx="4320" cy="195"/>
              <a:chOff x="1104" y="1593"/>
              <a:chExt cx="4320" cy="195"/>
            </a:xfrm>
          </p:grpSpPr>
          <p:sp>
            <p:nvSpPr>
              <p:cNvPr id="51407" name="Rectangle 371"/>
              <p:cNvSpPr>
                <a:spLocks noChangeArrowheads="1"/>
              </p:cNvSpPr>
              <p:nvPr/>
            </p:nvSpPr>
            <p:spPr bwMode="auto">
              <a:xfrm>
                <a:off x="4711" y="159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62</a:t>
                </a:r>
              </a:p>
            </p:txBody>
          </p:sp>
          <p:sp>
            <p:nvSpPr>
              <p:cNvPr id="51408" name="Rectangle 372"/>
              <p:cNvSpPr>
                <a:spLocks noChangeArrowheads="1"/>
              </p:cNvSpPr>
              <p:nvPr/>
            </p:nvSpPr>
            <p:spPr bwMode="auto">
              <a:xfrm>
                <a:off x="4032" y="159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57</a:t>
                </a:r>
              </a:p>
            </p:txBody>
          </p:sp>
          <p:sp>
            <p:nvSpPr>
              <p:cNvPr id="51409" name="Rectangle 373"/>
              <p:cNvSpPr>
                <a:spLocks noChangeArrowheads="1"/>
              </p:cNvSpPr>
              <p:nvPr/>
            </p:nvSpPr>
            <p:spPr bwMode="auto">
              <a:xfrm>
                <a:off x="3360" y="159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85</a:t>
                </a:r>
              </a:p>
            </p:txBody>
          </p:sp>
          <p:sp>
            <p:nvSpPr>
              <p:cNvPr id="51410" name="Rectangle 374"/>
              <p:cNvSpPr>
                <a:spLocks noChangeArrowheads="1"/>
              </p:cNvSpPr>
              <p:nvPr/>
            </p:nvSpPr>
            <p:spPr bwMode="auto">
              <a:xfrm>
                <a:off x="2688" y="159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22</a:t>
                </a:r>
              </a:p>
            </p:txBody>
          </p:sp>
          <p:sp>
            <p:nvSpPr>
              <p:cNvPr id="51411" name="Rectangle 375"/>
              <p:cNvSpPr>
                <a:spLocks noChangeArrowheads="1"/>
              </p:cNvSpPr>
              <p:nvPr/>
            </p:nvSpPr>
            <p:spPr bwMode="auto">
              <a:xfrm>
                <a:off x="2112" y="159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84</a:t>
                </a:r>
              </a:p>
            </p:txBody>
          </p:sp>
          <p:sp>
            <p:nvSpPr>
              <p:cNvPr id="51412" name="Rectangle 376"/>
              <p:cNvSpPr>
                <a:spLocks noChangeArrowheads="1"/>
              </p:cNvSpPr>
              <p:nvPr/>
            </p:nvSpPr>
            <p:spPr bwMode="auto">
              <a:xfrm>
                <a:off x="1104" y="159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Q = 1</a:t>
                </a:r>
              </a:p>
            </p:txBody>
          </p:sp>
          <p:sp>
            <p:nvSpPr>
              <p:cNvPr id="51413" name="Line 377"/>
              <p:cNvSpPr>
                <a:spLocks noChangeShapeType="1"/>
              </p:cNvSpPr>
              <p:nvPr/>
            </p:nvSpPr>
            <p:spPr bwMode="auto">
              <a:xfrm>
                <a:off x="1104" y="178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51383" name="Group 408"/>
            <p:cNvGrpSpPr>
              <a:grpSpLocks/>
            </p:cNvGrpSpPr>
            <p:nvPr/>
          </p:nvGrpSpPr>
          <p:grpSpPr bwMode="auto">
            <a:xfrm>
              <a:off x="1104" y="3741"/>
              <a:ext cx="4320" cy="195"/>
              <a:chOff x="1104" y="3738"/>
              <a:chExt cx="4320" cy="195"/>
            </a:xfrm>
          </p:grpSpPr>
          <p:sp>
            <p:nvSpPr>
              <p:cNvPr id="51400" name="Rectangle 409"/>
              <p:cNvSpPr>
                <a:spLocks noChangeArrowheads="1"/>
              </p:cNvSpPr>
              <p:nvPr/>
            </p:nvSpPr>
            <p:spPr bwMode="auto">
              <a:xfrm>
                <a:off x="4711" y="373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104½</a:t>
                </a:r>
              </a:p>
            </p:txBody>
          </p:sp>
          <p:sp>
            <p:nvSpPr>
              <p:cNvPr id="51401" name="Rectangle 410"/>
              <p:cNvSpPr>
                <a:spLocks noChangeArrowheads="1"/>
              </p:cNvSpPr>
              <p:nvPr/>
            </p:nvSpPr>
            <p:spPr bwMode="auto">
              <a:xfrm>
                <a:off x="4032" y="373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112</a:t>
                </a:r>
              </a:p>
            </p:txBody>
          </p:sp>
          <p:sp>
            <p:nvSpPr>
              <p:cNvPr id="51402" name="Rectangle 411"/>
              <p:cNvSpPr>
                <a:spLocks noChangeArrowheads="1"/>
              </p:cNvSpPr>
              <p:nvPr/>
            </p:nvSpPr>
            <p:spPr bwMode="auto">
              <a:xfrm>
                <a:off x="3360" y="373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153</a:t>
                </a:r>
              </a:p>
            </p:txBody>
          </p:sp>
          <p:sp>
            <p:nvSpPr>
              <p:cNvPr id="51403" name="Rectangle 412"/>
              <p:cNvSpPr>
                <a:spLocks noChangeArrowheads="1"/>
              </p:cNvSpPr>
              <p:nvPr/>
            </p:nvSpPr>
            <p:spPr bwMode="auto">
              <a:xfrm>
                <a:off x="2688" y="373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28</a:t>
                </a:r>
              </a:p>
            </p:txBody>
          </p:sp>
          <p:sp>
            <p:nvSpPr>
              <p:cNvPr id="51404" name="Rectangle 413"/>
              <p:cNvSpPr>
                <a:spLocks noChangeArrowheads="1"/>
              </p:cNvSpPr>
              <p:nvPr/>
            </p:nvSpPr>
            <p:spPr bwMode="auto">
              <a:xfrm>
                <a:off x="2112" y="373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125</a:t>
                </a:r>
              </a:p>
            </p:txBody>
          </p:sp>
          <p:sp>
            <p:nvSpPr>
              <p:cNvPr id="51405" name="Rectangle 414"/>
              <p:cNvSpPr>
                <a:spLocks noChangeArrowheads="1"/>
              </p:cNvSpPr>
              <p:nvPr/>
            </p:nvSpPr>
            <p:spPr bwMode="auto">
              <a:xfrm>
                <a:off x="1104" y="373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Q = 20</a:t>
                </a:r>
              </a:p>
            </p:txBody>
          </p:sp>
          <p:sp>
            <p:nvSpPr>
              <p:cNvPr id="51406" name="Line 415"/>
              <p:cNvSpPr>
                <a:spLocks noChangeShapeType="1"/>
              </p:cNvSpPr>
              <p:nvPr/>
            </p:nvSpPr>
            <p:spPr bwMode="auto">
              <a:xfrm>
                <a:off x="1104" y="393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51384" name="Group 440"/>
            <p:cNvGrpSpPr>
              <a:grpSpLocks/>
            </p:cNvGrpSpPr>
            <p:nvPr/>
          </p:nvGrpSpPr>
          <p:grpSpPr bwMode="auto">
            <a:xfrm>
              <a:off x="1104" y="2961"/>
              <a:ext cx="4320" cy="195"/>
              <a:chOff x="1104" y="2958"/>
              <a:chExt cx="4320" cy="195"/>
            </a:xfrm>
          </p:grpSpPr>
          <p:sp>
            <p:nvSpPr>
              <p:cNvPr id="51393" name="Rectangle 441"/>
              <p:cNvSpPr>
                <a:spLocks noChangeArrowheads="1"/>
              </p:cNvSpPr>
              <p:nvPr/>
            </p:nvSpPr>
            <p:spPr bwMode="auto">
              <a:xfrm>
                <a:off x="4711" y="295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100½</a:t>
                </a:r>
              </a:p>
            </p:txBody>
          </p:sp>
          <p:sp>
            <p:nvSpPr>
              <p:cNvPr id="51394" name="Rectangle 442"/>
              <p:cNvSpPr>
                <a:spLocks noChangeArrowheads="1"/>
              </p:cNvSpPr>
              <p:nvPr/>
            </p:nvSpPr>
            <p:spPr bwMode="auto">
              <a:xfrm>
                <a:off x="4032" y="295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81</a:t>
                </a:r>
              </a:p>
            </p:txBody>
          </p:sp>
          <p:sp>
            <p:nvSpPr>
              <p:cNvPr id="51395" name="Rectangle 443"/>
              <p:cNvSpPr>
                <a:spLocks noChangeArrowheads="1"/>
              </p:cNvSpPr>
              <p:nvPr/>
            </p:nvSpPr>
            <p:spPr bwMode="auto">
              <a:xfrm>
                <a:off x="3360" y="295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153</a:t>
                </a:r>
              </a:p>
            </p:txBody>
          </p:sp>
          <p:sp>
            <p:nvSpPr>
              <p:cNvPr id="51396" name="Rectangle 444"/>
              <p:cNvSpPr>
                <a:spLocks noChangeArrowheads="1"/>
              </p:cNvSpPr>
              <p:nvPr/>
            </p:nvSpPr>
            <p:spPr bwMode="auto">
              <a:xfrm>
                <a:off x="2688" y="295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30</a:t>
                </a:r>
              </a:p>
            </p:txBody>
          </p:sp>
          <p:sp>
            <p:nvSpPr>
              <p:cNvPr id="51397" name="Rectangle 445"/>
              <p:cNvSpPr>
                <a:spLocks noChangeArrowheads="1"/>
              </p:cNvSpPr>
              <p:nvPr/>
            </p:nvSpPr>
            <p:spPr bwMode="auto">
              <a:xfrm>
                <a:off x="2112" y="295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137</a:t>
                </a:r>
              </a:p>
            </p:txBody>
          </p:sp>
          <p:sp>
            <p:nvSpPr>
              <p:cNvPr id="51398" name="Rectangle 446"/>
              <p:cNvSpPr>
                <a:spLocks noChangeArrowheads="1"/>
              </p:cNvSpPr>
              <p:nvPr/>
            </p:nvSpPr>
            <p:spPr bwMode="auto">
              <a:xfrm>
                <a:off x="1104" y="295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Q = 1</a:t>
                </a:r>
              </a:p>
            </p:txBody>
          </p:sp>
          <p:sp>
            <p:nvSpPr>
              <p:cNvPr id="51399" name="Line 447"/>
              <p:cNvSpPr>
                <a:spLocks noChangeShapeType="1"/>
              </p:cNvSpPr>
              <p:nvPr/>
            </p:nvSpPr>
            <p:spPr bwMode="auto">
              <a:xfrm>
                <a:off x="1104" y="315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51385" name="Group 448"/>
            <p:cNvGrpSpPr>
              <a:grpSpLocks/>
            </p:cNvGrpSpPr>
            <p:nvPr/>
          </p:nvGrpSpPr>
          <p:grpSpPr bwMode="auto">
            <a:xfrm>
              <a:off x="1104" y="2376"/>
              <a:ext cx="4320" cy="195"/>
              <a:chOff x="1104" y="2373"/>
              <a:chExt cx="4320" cy="195"/>
            </a:xfrm>
          </p:grpSpPr>
          <p:sp>
            <p:nvSpPr>
              <p:cNvPr id="51386" name="Rectangle 449"/>
              <p:cNvSpPr>
                <a:spLocks noChangeArrowheads="1"/>
              </p:cNvSpPr>
              <p:nvPr/>
            </p:nvSpPr>
            <p:spPr bwMode="auto">
              <a:xfrm>
                <a:off x="4711" y="237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66¼ </a:t>
                </a:r>
              </a:p>
            </p:txBody>
          </p:sp>
          <p:sp>
            <p:nvSpPr>
              <p:cNvPr id="51387" name="Rectangle 450"/>
              <p:cNvSpPr>
                <a:spLocks noChangeArrowheads="1"/>
              </p:cNvSpPr>
              <p:nvPr/>
            </p:nvSpPr>
            <p:spPr bwMode="auto">
              <a:xfrm>
                <a:off x="4032" y="237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88</a:t>
                </a:r>
              </a:p>
            </p:txBody>
          </p:sp>
          <p:sp>
            <p:nvSpPr>
              <p:cNvPr id="51388" name="Rectangle 451"/>
              <p:cNvSpPr>
                <a:spLocks noChangeArrowheads="1"/>
              </p:cNvSpPr>
              <p:nvPr/>
            </p:nvSpPr>
            <p:spPr bwMode="auto">
              <a:xfrm>
                <a:off x="3360" y="237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85</a:t>
                </a:r>
              </a:p>
            </p:txBody>
          </p:sp>
          <p:sp>
            <p:nvSpPr>
              <p:cNvPr id="51389" name="Rectangle 452"/>
              <p:cNvSpPr>
                <a:spLocks noChangeArrowheads="1"/>
              </p:cNvSpPr>
              <p:nvPr/>
            </p:nvSpPr>
            <p:spPr bwMode="auto">
              <a:xfrm>
                <a:off x="2688" y="237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20</a:t>
                </a:r>
              </a:p>
            </p:txBody>
          </p:sp>
          <p:sp>
            <p:nvSpPr>
              <p:cNvPr id="51390" name="Rectangle 453"/>
              <p:cNvSpPr>
                <a:spLocks noChangeArrowheads="1"/>
              </p:cNvSpPr>
              <p:nvPr/>
            </p:nvSpPr>
            <p:spPr bwMode="auto">
              <a:xfrm>
                <a:off x="2112" y="237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72</a:t>
                </a:r>
              </a:p>
            </p:txBody>
          </p:sp>
          <p:sp>
            <p:nvSpPr>
              <p:cNvPr id="51391" name="Rectangle 454"/>
              <p:cNvSpPr>
                <a:spLocks noChangeArrowheads="1"/>
              </p:cNvSpPr>
              <p:nvPr/>
            </p:nvSpPr>
            <p:spPr bwMode="auto">
              <a:xfrm>
                <a:off x="1104" y="237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Q = 20</a:t>
                </a:r>
              </a:p>
            </p:txBody>
          </p:sp>
          <p:sp>
            <p:nvSpPr>
              <p:cNvPr id="51392" name="Line 455"/>
              <p:cNvSpPr>
                <a:spLocks noChangeShapeType="1"/>
              </p:cNvSpPr>
              <p:nvPr/>
            </p:nvSpPr>
            <p:spPr bwMode="auto">
              <a:xfrm>
                <a:off x="1104" y="256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1243" name="Group 483"/>
          <p:cNvGrpSpPr>
            <a:grpSpLocks/>
          </p:cNvGrpSpPr>
          <p:nvPr/>
        </p:nvGrpSpPr>
        <p:grpSpPr bwMode="auto">
          <a:xfrm>
            <a:off x="1752600" y="2224088"/>
            <a:ext cx="6858000" cy="4333875"/>
            <a:chOff x="1104" y="1401"/>
            <a:chExt cx="4320" cy="2730"/>
          </a:xfrm>
        </p:grpSpPr>
        <p:grpSp>
          <p:nvGrpSpPr>
            <p:cNvPr id="51352" name="Group 378"/>
            <p:cNvGrpSpPr>
              <a:grpSpLocks/>
            </p:cNvGrpSpPr>
            <p:nvPr/>
          </p:nvGrpSpPr>
          <p:grpSpPr bwMode="auto">
            <a:xfrm>
              <a:off x="1104" y="1401"/>
              <a:ext cx="4320" cy="195"/>
              <a:chOff x="1104" y="1398"/>
              <a:chExt cx="4320" cy="195"/>
            </a:xfrm>
          </p:grpSpPr>
          <p:sp>
            <p:nvSpPr>
              <p:cNvPr id="51375" name="Rectangle 379"/>
              <p:cNvSpPr>
                <a:spLocks noChangeArrowheads="1"/>
              </p:cNvSpPr>
              <p:nvPr/>
            </p:nvSpPr>
            <p:spPr bwMode="auto">
              <a:xfrm>
                <a:off x="4711" y="139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31¼</a:t>
                </a:r>
              </a:p>
            </p:txBody>
          </p:sp>
          <p:sp>
            <p:nvSpPr>
              <p:cNvPr id="51376" name="Rectangle 380"/>
              <p:cNvSpPr>
                <a:spLocks noChangeArrowheads="1"/>
              </p:cNvSpPr>
              <p:nvPr/>
            </p:nvSpPr>
            <p:spPr bwMode="auto">
              <a:xfrm>
                <a:off x="4032" y="139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</a:t>
                </a:r>
              </a:p>
            </p:txBody>
          </p:sp>
          <p:sp>
            <p:nvSpPr>
              <p:cNvPr id="51377" name="Rectangle 381"/>
              <p:cNvSpPr>
                <a:spLocks noChangeArrowheads="1"/>
              </p:cNvSpPr>
              <p:nvPr/>
            </p:nvSpPr>
            <p:spPr bwMode="auto">
              <a:xfrm>
                <a:off x="3360" y="139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85</a:t>
                </a:r>
              </a:p>
            </p:txBody>
          </p:sp>
          <p:sp>
            <p:nvSpPr>
              <p:cNvPr id="51378" name="Rectangle 382"/>
              <p:cNvSpPr>
                <a:spLocks noChangeArrowheads="1"/>
              </p:cNvSpPr>
              <p:nvPr/>
            </p:nvSpPr>
            <p:spPr bwMode="auto">
              <a:xfrm>
                <a:off x="2688" y="139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0</a:t>
                </a:r>
              </a:p>
            </p:txBody>
          </p:sp>
          <p:sp>
            <p:nvSpPr>
              <p:cNvPr id="51379" name="Rectangle 383"/>
              <p:cNvSpPr>
                <a:spLocks noChangeArrowheads="1"/>
              </p:cNvSpPr>
              <p:nvPr/>
            </p:nvSpPr>
            <p:spPr bwMode="auto">
              <a:xfrm>
                <a:off x="2112" y="139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32</a:t>
                </a:r>
              </a:p>
            </p:txBody>
          </p:sp>
          <p:sp>
            <p:nvSpPr>
              <p:cNvPr id="51380" name="Rectangle 384"/>
              <p:cNvSpPr>
                <a:spLocks noChangeArrowheads="1"/>
              </p:cNvSpPr>
              <p:nvPr/>
            </p:nvSpPr>
            <p:spPr bwMode="auto">
              <a:xfrm>
                <a:off x="1104" y="139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Best FCFS</a:t>
                </a:r>
              </a:p>
            </p:txBody>
          </p:sp>
          <p:sp>
            <p:nvSpPr>
              <p:cNvPr id="51381" name="Line 385"/>
              <p:cNvSpPr>
                <a:spLocks noChangeShapeType="1"/>
              </p:cNvSpPr>
              <p:nvPr/>
            </p:nvSpPr>
            <p:spPr bwMode="auto">
              <a:xfrm>
                <a:off x="1104" y="159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51353" name="Group 386"/>
            <p:cNvGrpSpPr>
              <a:grpSpLocks/>
            </p:cNvGrpSpPr>
            <p:nvPr/>
          </p:nvGrpSpPr>
          <p:grpSpPr bwMode="auto">
            <a:xfrm>
              <a:off x="1104" y="3936"/>
              <a:ext cx="4320" cy="195"/>
              <a:chOff x="1104" y="3933"/>
              <a:chExt cx="4320" cy="195"/>
            </a:xfrm>
          </p:grpSpPr>
          <p:sp>
            <p:nvSpPr>
              <p:cNvPr id="51369" name="Rectangle 387"/>
              <p:cNvSpPr>
                <a:spLocks noChangeArrowheads="1"/>
              </p:cNvSpPr>
              <p:nvPr/>
            </p:nvSpPr>
            <p:spPr bwMode="auto">
              <a:xfrm>
                <a:off x="4711" y="393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121¾</a:t>
                </a:r>
              </a:p>
            </p:txBody>
          </p:sp>
          <p:sp>
            <p:nvSpPr>
              <p:cNvPr id="51370" name="Rectangle 388"/>
              <p:cNvSpPr>
                <a:spLocks noChangeArrowheads="1"/>
              </p:cNvSpPr>
              <p:nvPr/>
            </p:nvSpPr>
            <p:spPr bwMode="auto">
              <a:xfrm>
                <a:off x="4032" y="393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145</a:t>
                </a:r>
              </a:p>
            </p:txBody>
          </p:sp>
          <p:sp>
            <p:nvSpPr>
              <p:cNvPr id="51371" name="Rectangle 389"/>
              <p:cNvSpPr>
                <a:spLocks noChangeArrowheads="1"/>
              </p:cNvSpPr>
              <p:nvPr/>
            </p:nvSpPr>
            <p:spPr bwMode="auto">
              <a:xfrm>
                <a:off x="3360" y="393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68</a:t>
                </a:r>
              </a:p>
            </p:txBody>
          </p:sp>
          <p:sp>
            <p:nvSpPr>
              <p:cNvPr id="51372" name="Rectangle 390"/>
              <p:cNvSpPr>
                <a:spLocks noChangeArrowheads="1"/>
              </p:cNvSpPr>
              <p:nvPr/>
            </p:nvSpPr>
            <p:spPr bwMode="auto">
              <a:xfrm>
                <a:off x="2688" y="393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153</a:t>
                </a:r>
              </a:p>
            </p:txBody>
          </p:sp>
          <p:sp>
            <p:nvSpPr>
              <p:cNvPr id="51373" name="Rectangle 391"/>
              <p:cNvSpPr>
                <a:spLocks noChangeArrowheads="1"/>
              </p:cNvSpPr>
              <p:nvPr/>
            </p:nvSpPr>
            <p:spPr bwMode="auto">
              <a:xfrm>
                <a:off x="2112" y="393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121</a:t>
                </a:r>
              </a:p>
            </p:txBody>
          </p:sp>
          <p:sp>
            <p:nvSpPr>
              <p:cNvPr id="51374" name="Rectangle 392"/>
              <p:cNvSpPr>
                <a:spLocks noChangeArrowheads="1"/>
              </p:cNvSpPr>
              <p:nvPr/>
            </p:nvSpPr>
            <p:spPr bwMode="auto">
              <a:xfrm>
                <a:off x="1104" y="393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Worst FCFS</a:t>
                </a:r>
              </a:p>
            </p:txBody>
          </p:sp>
        </p:grpSp>
        <p:grpSp>
          <p:nvGrpSpPr>
            <p:cNvPr id="51354" name="Group 393"/>
            <p:cNvGrpSpPr>
              <a:grpSpLocks/>
            </p:cNvGrpSpPr>
            <p:nvPr/>
          </p:nvGrpSpPr>
          <p:grpSpPr bwMode="auto">
            <a:xfrm>
              <a:off x="1104" y="2766"/>
              <a:ext cx="4320" cy="195"/>
              <a:chOff x="1104" y="2763"/>
              <a:chExt cx="4320" cy="195"/>
            </a:xfrm>
          </p:grpSpPr>
          <p:sp>
            <p:nvSpPr>
              <p:cNvPr id="51362" name="Rectangle 394"/>
              <p:cNvSpPr>
                <a:spLocks noChangeArrowheads="1"/>
              </p:cNvSpPr>
              <p:nvPr/>
            </p:nvSpPr>
            <p:spPr bwMode="auto">
              <a:xfrm>
                <a:off x="4711" y="276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69½</a:t>
                </a:r>
              </a:p>
            </p:txBody>
          </p:sp>
          <p:sp>
            <p:nvSpPr>
              <p:cNvPr id="51363" name="Rectangle 395"/>
              <p:cNvSpPr>
                <a:spLocks noChangeArrowheads="1"/>
              </p:cNvSpPr>
              <p:nvPr/>
            </p:nvSpPr>
            <p:spPr bwMode="auto">
              <a:xfrm>
                <a:off x="4032" y="276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32</a:t>
                </a:r>
              </a:p>
            </p:txBody>
          </p:sp>
          <p:sp>
            <p:nvSpPr>
              <p:cNvPr id="51364" name="Rectangle 396"/>
              <p:cNvSpPr>
                <a:spLocks noChangeArrowheads="1"/>
              </p:cNvSpPr>
              <p:nvPr/>
            </p:nvSpPr>
            <p:spPr bwMode="auto">
              <a:xfrm>
                <a:off x="3360" y="276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153</a:t>
                </a:r>
              </a:p>
            </p:txBody>
          </p:sp>
          <p:sp>
            <p:nvSpPr>
              <p:cNvPr id="51365" name="Rectangle 397"/>
              <p:cNvSpPr>
                <a:spLocks noChangeArrowheads="1"/>
              </p:cNvSpPr>
              <p:nvPr/>
            </p:nvSpPr>
            <p:spPr bwMode="auto">
              <a:xfrm>
                <a:off x="2688" y="276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</a:t>
                </a:r>
              </a:p>
            </p:txBody>
          </p:sp>
          <p:sp>
            <p:nvSpPr>
              <p:cNvPr id="51366" name="Rectangle 398"/>
              <p:cNvSpPr>
                <a:spLocks noChangeArrowheads="1"/>
              </p:cNvSpPr>
              <p:nvPr/>
            </p:nvSpPr>
            <p:spPr bwMode="auto">
              <a:xfrm>
                <a:off x="2112" y="276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85</a:t>
                </a:r>
              </a:p>
            </p:txBody>
          </p:sp>
          <p:sp>
            <p:nvSpPr>
              <p:cNvPr id="51367" name="Rectangle 399"/>
              <p:cNvSpPr>
                <a:spLocks noChangeArrowheads="1"/>
              </p:cNvSpPr>
              <p:nvPr/>
            </p:nvSpPr>
            <p:spPr bwMode="auto">
              <a:xfrm>
                <a:off x="1104" y="276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Best FCFS</a:t>
                </a:r>
              </a:p>
            </p:txBody>
          </p:sp>
          <p:sp>
            <p:nvSpPr>
              <p:cNvPr id="51368" name="Line 400"/>
              <p:cNvSpPr>
                <a:spLocks noChangeShapeType="1"/>
              </p:cNvSpPr>
              <p:nvPr/>
            </p:nvSpPr>
            <p:spPr bwMode="auto">
              <a:xfrm>
                <a:off x="1104" y="295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51355" name="Group 401"/>
            <p:cNvGrpSpPr>
              <a:grpSpLocks/>
            </p:cNvGrpSpPr>
            <p:nvPr/>
          </p:nvGrpSpPr>
          <p:grpSpPr bwMode="auto">
            <a:xfrm>
              <a:off x="1104" y="2571"/>
              <a:ext cx="4320" cy="195"/>
              <a:chOff x="1104" y="2568"/>
              <a:chExt cx="4320" cy="195"/>
            </a:xfrm>
          </p:grpSpPr>
          <p:sp>
            <p:nvSpPr>
              <p:cNvPr id="51356" name="Rectangle 402"/>
              <p:cNvSpPr>
                <a:spLocks noChangeArrowheads="1"/>
              </p:cNvSpPr>
              <p:nvPr/>
            </p:nvSpPr>
            <p:spPr bwMode="auto">
              <a:xfrm>
                <a:off x="4711" y="256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83½</a:t>
                </a:r>
              </a:p>
            </p:txBody>
          </p:sp>
          <p:sp>
            <p:nvSpPr>
              <p:cNvPr id="51357" name="Rectangle 403"/>
              <p:cNvSpPr>
                <a:spLocks noChangeArrowheads="1"/>
              </p:cNvSpPr>
              <p:nvPr/>
            </p:nvSpPr>
            <p:spPr bwMode="auto">
              <a:xfrm>
                <a:off x="4032" y="256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121</a:t>
                </a:r>
              </a:p>
            </p:txBody>
          </p:sp>
          <p:sp>
            <p:nvSpPr>
              <p:cNvPr id="51358" name="Rectangle 404"/>
              <p:cNvSpPr>
                <a:spLocks noChangeArrowheads="1"/>
              </p:cNvSpPr>
              <p:nvPr/>
            </p:nvSpPr>
            <p:spPr bwMode="auto">
              <a:xfrm>
                <a:off x="3360" y="256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0</a:t>
                </a:r>
              </a:p>
            </p:txBody>
          </p:sp>
          <p:sp>
            <p:nvSpPr>
              <p:cNvPr id="51359" name="Rectangle 405"/>
              <p:cNvSpPr>
                <a:spLocks noChangeArrowheads="1"/>
              </p:cNvSpPr>
              <p:nvPr/>
            </p:nvSpPr>
            <p:spPr bwMode="auto">
              <a:xfrm>
                <a:off x="2688" y="256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145</a:t>
                </a:r>
              </a:p>
            </p:txBody>
          </p:sp>
          <p:sp>
            <p:nvSpPr>
              <p:cNvPr id="51360" name="Rectangle 406"/>
              <p:cNvSpPr>
                <a:spLocks noChangeArrowheads="1"/>
              </p:cNvSpPr>
              <p:nvPr/>
            </p:nvSpPr>
            <p:spPr bwMode="auto">
              <a:xfrm>
                <a:off x="2112" y="256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68</a:t>
                </a:r>
              </a:p>
            </p:txBody>
          </p:sp>
          <p:sp>
            <p:nvSpPr>
              <p:cNvPr id="51361" name="Rectangle 407"/>
              <p:cNvSpPr>
                <a:spLocks noChangeArrowheads="1"/>
              </p:cNvSpPr>
              <p:nvPr/>
            </p:nvSpPr>
            <p:spPr bwMode="auto">
              <a:xfrm>
                <a:off x="1104" y="256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Worst FCFS</a:t>
                </a:r>
              </a:p>
            </p:txBody>
          </p:sp>
        </p:grpSp>
      </p:grpSp>
      <p:grpSp>
        <p:nvGrpSpPr>
          <p:cNvPr id="16" name="Group 484"/>
          <p:cNvGrpSpPr>
            <a:grpSpLocks/>
          </p:cNvGrpSpPr>
          <p:nvPr/>
        </p:nvGrpSpPr>
        <p:grpSpPr bwMode="auto">
          <a:xfrm>
            <a:off x="1752600" y="3152775"/>
            <a:ext cx="6858000" cy="2476500"/>
            <a:chOff x="1104" y="1986"/>
            <a:chExt cx="4320" cy="1560"/>
          </a:xfrm>
        </p:grpSpPr>
        <p:grpSp>
          <p:nvGrpSpPr>
            <p:cNvPr id="51336" name="Group 424"/>
            <p:cNvGrpSpPr>
              <a:grpSpLocks/>
            </p:cNvGrpSpPr>
            <p:nvPr/>
          </p:nvGrpSpPr>
          <p:grpSpPr bwMode="auto">
            <a:xfrm>
              <a:off x="1104" y="3351"/>
              <a:ext cx="4320" cy="195"/>
              <a:chOff x="1104" y="3348"/>
              <a:chExt cx="4320" cy="195"/>
            </a:xfrm>
          </p:grpSpPr>
          <p:sp>
            <p:nvSpPr>
              <p:cNvPr id="51345" name="Rectangle 425"/>
              <p:cNvSpPr>
                <a:spLocks noChangeArrowheads="1"/>
              </p:cNvSpPr>
              <p:nvPr/>
            </p:nvSpPr>
            <p:spPr bwMode="auto">
              <a:xfrm>
                <a:off x="4711" y="334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95½</a:t>
                </a:r>
              </a:p>
            </p:txBody>
          </p:sp>
          <p:sp>
            <p:nvSpPr>
              <p:cNvPr id="51346" name="Rectangle 426"/>
              <p:cNvSpPr>
                <a:spLocks noChangeArrowheads="1"/>
              </p:cNvSpPr>
              <p:nvPr/>
            </p:nvSpPr>
            <p:spPr bwMode="auto">
              <a:xfrm>
                <a:off x="4032" y="334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80</a:t>
                </a:r>
              </a:p>
            </p:txBody>
          </p:sp>
          <p:sp>
            <p:nvSpPr>
              <p:cNvPr id="51347" name="Rectangle 427"/>
              <p:cNvSpPr>
                <a:spLocks noChangeArrowheads="1"/>
              </p:cNvSpPr>
              <p:nvPr/>
            </p:nvSpPr>
            <p:spPr bwMode="auto">
              <a:xfrm>
                <a:off x="3360" y="334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153</a:t>
                </a:r>
              </a:p>
            </p:txBody>
          </p:sp>
          <p:sp>
            <p:nvSpPr>
              <p:cNvPr id="51348" name="Rectangle 428"/>
              <p:cNvSpPr>
                <a:spLocks noChangeArrowheads="1"/>
              </p:cNvSpPr>
              <p:nvPr/>
            </p:nvSpPr>
            <p:spPr bwMode="auto">
              <a:xfrm>
                <a:off x="2688" y="334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16</a:t>
                </a:r>
              </a:p>
            </p:txBody>
          </p:sp>
          <p:sp>
            <p:nvSpPr>
              <p:cNvPr id="51349" name="Rectangle 429"/>
              <p:cNvSpPr>
                <a:spLocks noChangeArrowheads="1"/>
              </p:cNvSpPr>
              <p:nvPr/>
            </p:nvSpPr>
            <p:spPr bwMode="auto">
              <a:xfrm>
                <a:off x="2112" y="334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133</a:t>
                </a:r>
              </a:p>
            </p:txBody>
          </p:sp>
          <p:sp>
            <p:nvSpPr>
              <p:cNvPr id="51350" name="Rectangle 430"/>
              <p:cNvSpPr>
                <a:spLocks noChangeArrowheads="1"/>
              </p:cNvSpPr>
              <p:nvPr/>
            </p:nvSpPr>
            <p:spPr bwMode="auto">
              <a:xfrm>
                <a:off x="1104" y="334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Q = 8</a:t>
                </a:r>
              </a:p>
            </p:txBody>
          </p:sp>
          <p:sp>
            <p:nvSpPr>
              <p:cNvPr id="51351" name="Line 431"/>
              <p:cNvSpPr>
                <a:spLocks noChangeShapeType="1"/>
              </p:cNvSpPr>
              <p:nvPr/>
            </p:nvSpPr>
            <p:spPr bwMode="auto">
              <a:xfrm>
                <a:off x="1104" y="354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51337" name="Group 464"/>
            <p:cNvGrpSpPr>
              <a:grpSpLocks/>
            </p:cNvGrpSpPr>
            <p:nvPr/>
          </p:nvGrpSpPr>
          <p:grpSpPr bwMode="auto">
            <a:xfrm>
              <a:off x="1104" y="1986"/>
              <a:ext cx="4320" cy="195"/>
              <a:chOff x="1104" y="1983"/>
              <a:chExt cx="4320" cy="195"/>
            </a:xfrm>
          </p:grpSpPr>
          <p:sp>
            <p:nvSpPr>
              <p:cNvPr id="51338" name="Rectangle 465"/>
              <p:cNvSpPr>
                <a:spLocks noChangeArrowheads="1"/>
              </p:cNvSpPr>
              <p:nvPr/>
            </p:nvSpPr>
            <p:spPr bwMode="auto">
              <a:xfrm>
                <a:off x="4711" y="198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57¼</a:t>
                </a:r>
              </a:p>
            </p:txBody>
          </p:sp>
          <p:sp>
            <p:nvSpPr>
              <p:cNvPr id="51339" name="Rectangle 466"/>
              <p:cNvSpPr>
                <a:spLocks noChangeArrowheads="1"/>
              </p:cNvSpPr>
              <p:nvPr/>
            </p:nvSpPr>
            <p:spPr bwMode="auto">
              <a:xfrm>
                <a:off x="4032" y="198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56</a:t>
                </a:r>
              </a:p>
            </p:txBody>
          </p:sp>
          <p:sp>
            <p:nvSpPr>
              <p:cNvPr id="51340" name="Rectangle 467"/>
              <p:cNvSpPr>
                <a:spLocks noChangeArrowheads="1"/>
              </p:cNvSpPr>
              <p:nvPr/>
            </p:nvSpPr>
            <p:spPr bwMode="auto">
              <a:xfrm>
                <a:off x="3360" y="198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85</a:t>
                </a:r>
              </a:p>
            </p:txBody>
          </p:sp>
          <p:sp>
            <p:nvSpPr>
              <p:cNvPr id="51341" name="Rectangle 468"/>
              <p:cNvSpPr>
                <a:spLocks noChangeArrowheads="1"/>
              </p:cNvSpPr>
              <p:nvPr/>
            </p:nvSpPr>
            <p:spPr bwMode="auto">
              <a:xfrm>
                <a:off x="2688" y="198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</a:t>
                </a:r>
              </a:p>
            </p:txBody>
          </p:sp>
          <p:sp>
            <p:nvSpPr>
              <p:cNvPr id="51342" name="Rectangle 469"/>
              <p:cNvSpPr>
                <a:spLocks noChangeArrowheads="1"/>
              </p:cNvSpPr>
              <p:nvPr/>
            </p:nvSpPr>
            <p:spPr bwMode="auto">
              <a:xfrm>
                <a:off x="2112" y="198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80</a:t>
                </a:r>
              </a:p>
            </p:txBody>
          </p:sp>
          <p:sp>
            <p:nvSpPr>
              <p:cNvPr id="51343" name="Rectangle 470"/>
              <p:cNvSpPr>
                <a:spLocks noChangeArrowheads="1"/>
              </p:cNvSpPr>
              <p:nvPr/>
            </p:nvSpPr>
            <p:spPr bwMode="auto">
              <a:xfrm>
                <a:off x="1104" y="198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Q = 8</a:t>
                </a:r>
              </a:p>
            </p:txBody>
          </p:sp>
          <p:sp>
            <p:nvSpPr>
              <p:cNvPr id="51344" name="Line 471"/>
              <p:cNvSpPr>
                <a:spLocks noChangeShapeType="1"/>
              </p:cNvSpPr>
              <p:nvPr/>
            </p:nvSpPr>
            <p:spPr bwMode="auto">
              <a:xfrm>
                <a:off x="1104" y="217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" name="Group 486"/>
          <p:cNvGrpSpPr>
            <a:grpSpLocks/>
          </p:cNvGrpSpPr>
          <p:nvPr/>
        </p:nvGrpSpPr>
        <p:grpSpPr bwMode="auto">
          <a:xfrm>
            <a:off x="1752600" y="2843213"/>
            <a:ext cx="6858000" cy="3095625"/>
            <a:chOff x="1104" y="1791"/>
            <a:chExt cx="4320" cy="1950"/>
          </a:xfrm>
        </p:grpSpPr>
        <p:grpSp>
          <p:nvGrpSpPr>
            <p:cNvPr id="51304" name="Group 416"/>
            <p:cNvGrpSpPr>
              <a:grpSpLocks/>
            </p:cNvGrpSpPr>
            <p:nvPr/>
          </p:nvGrpSpPr>
          <p:grpSpPr bwMode="auto">
            <a:xfrm>
              <a:off x="1104" y="3546"/>
              <a:ext cx="4320" cy="195"/>
              <a:chOff x="1104" y="3543"/>
              <a:chExt cx="4320" cy="195"/>
            </a:xfrm>
          </p:grpSpPr>
          <p:sp>
            <p:nvSpPr>
              <p:cNvPr id="51329" name="Rectangle 417"/>
              <p:cNvSpPr>
                <a:spLocks noChangeArrowheads="1"/>
              </p:cNvSpPr>
              <p:nvPr/>
            </p:nvSpPr>
            <p:spPr bwMode="auto">
              <a:xfrm>
                <a:off x="4711" y="354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99½</a:t>
                </a:r>
              </a:p>
            </p:txBody>
          </p:sp>
          <p:sp>
            <p:nvSpPr>
              <p:cNvPr id="51330" name="Rectangle 418"/>
              <p:cNvSpPr>
                <a:spLocks noChangeArrowheads="1"/>
              </p:cNvSpPr>
              <p:nvPr/>
            </p:nvSpPr>
            <p:spPr bwMode="auto">
              <a:xfrm>
                <a:off x="4032" y="354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92</a:t>
                </a:r>
              </a:p>
            </p:txBody>
          </p:sp>
          <p:sp>
            <p:nvSpPr>
              <p:cNvPr id="51331" name="Rectangle 419"/>
              <p:cNvSpPr>
                <a:spLocks noChangeArrowheads="1"/>
              </p:cNvSpPr>
              <p:nvPr/>
            </p:nvSpPr>
            <p:spPr bwMode="auto">
              <a:xfrm>
                <a:off x="3360" y="354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153</a:t>
                </a:r>
              </a:p>
            </p:txBody>
          </p:sp>
          <p:sp>
            <p:nvSpPr>
              <p:cNvPr id="51332" name="Rectangle 420"/>
              <p:cNvSpPr>
                <a:spLocks noChangeArrowheads="1"/>
              </p:cNvSpPr>
              <p:nvPr/>
            </p:nvSpPr>
            <p:spPr bwMode="auto">
              <a:xfrm>
                <a:off x="2688" y="354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18</a:t>
                </a:r>
              </a:p>
            </p:txBody>
          </p:sp>
          <p:sp>
            <p:nvSpPr>
              <p:cNvPr id="51333" name="Rectangle 421"/>
              <p:cNvSpPr>
                <a:spLocks noChangeArrowheads="1"/>
              </p:cNvSpPr>
              <p:nvPr/>
            </p:nvSpPr>
            <p:spPr bwMode="auto">
              <a:xfrm>
                <a:off x="2112" y="354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135</a:t>
                </a:r>
              </a:p>
            </p:txBody>
          </p:sp>
          <p:sp>
            <p:nvSpPr>
              <p:cNvPr id="51334" name="Rectangle 422"/>
              <p:cNvSpPr>
                <a:spLocks noChangeArrowheads="1"/>
              </p:cNvSpPr>
              <p:nvPr/>
            </p:nvSpPr>
            <p:spPr bwMode="auto">
              <a:xfrm>
                <a:off x="1104" y="354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Q = 10</a:t>
                </a:r>
              </a:p>
            </p:txBody>
          </p:sp>
          <p:sp>
            <p:nvSpPr>
              <p:cNvPr id="51335" name="Line 423"/>
              <p:cNvSpPr>
                <a:spLocks noChangeShapeType="1"/>
              </p:cNvSpPr>
              <p:nvPr/>
            </p:nvSpPr>
            <p:spPr bwMode="auto">
              <a:xfrm>
                <a:off x="1104" y="373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51305" name="Group 432"/>
            <p:cNvGrpSpPr>
              <a:grpSpLocks/>
            </p:cNvGrpSpPr>
            <p:nvPr/>
          </p:nvGrpSpPr>
          <p:grpSpPr bwMode="auto">
            <a:xfrm>
              <a:off x="1104" y="3156"/>
              <a:ext cx="4320" cy="195"/>
              <a:chOff x="1104" y="3153"/>
              <a:chExt cx="4320" cy="195"/>
            </a:xfrm>
          </p:grpSpPr>
          <p:sp>
            <p:nvSpPr>
              <p:cNvPr id="51322" name="Rectangle 433"/>
              <p:cNvSpPr>
                <a:spLocks noChangeArrowheads="1"/>
              </p:cNvSpPr>
              <p:nvPr/>
            </p:nvSpPr>
            <p:spPr bwMode="auto">
              <a:xfrm>
                <a:off x="4711" y="3153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99½</a:t>
                </a:r>
              </a:p>
            </p:txBody>
          </p:sp>
          <p:sp>
            <p:nvSpPr>
              <p:cNvPr id="51323" name="Rectangle 434"/>
              <p:cNvSpPr>
                <a:spLocks noChangeArrowheads="1"/>
              </p:cNvSpPr>
              <p:nvPr/>
            </p:nvSpPr>
            <p:spPr bwMode="auto">
              <a:xfrm>
                <a:off x="4032" y="3153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82</a:t>
                </a:r>
              </a:p>
            </p:txBody>
          </p:sp>
          <p:sp>
            <p:nvSpPr>
              <p:cNvPr id="51324" name="Rectangle 435"/>
              <p:cNvSpPr>
                <a:spLocks noChangeArrowheads="1"/>
              </p:cNvSpPr>
              <p:nvPr/>
            </p:nvSpPr>
            <p:spPr bwMode="auto">
              <a:xfrm>
                <a:off x="3360" y="315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153</a:t>
                </a:r>
              </a:p>
            </p:txBody>
          </p:sp>
          <p:sp>
            <p:nvSpPr>
              <p:cNvPr id="51325" name="Rectangle 436"/>
              <p:cNvSpPr>
                <a:spLocks noChangeArrowheads="1"/>
              </p:cNvSpPr>
              <p:nvPr/>
            </p:nvSpPr>
            <p:spPr bwMode="auto">
              <a:xfrm>
                <a:off x="2688" y="3153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28</a:t>
                </a:r>
              </a:p>
            </p:txBody>
          </p:sp>
          <p:sp>
            <p:nvSpPr>
              <p:cNvPr id="51326" name="Rectangle 437"/>
              <p:cNvSpPr>
                <a:spLocks noChangeArrowheads="1"/>
              </p:cNvSpPr>
              <p:nvPr/>
            </p:nvSpPr>
            <p:spPr bwMode="auto">
              <a:xfrm>
                <a:off x="2112" y="3153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135</a:t>
                </a:r>
              </a:p>
            </p:txBody>
          </p:sp>
          <p:sp>
            <p:nvSpPr>
              <p:cNvPr id="51327" name="Rectangle 438"/>
              <p:cNvSpPr>
                <a:spLocks noChangeArrowheads="1"/>
              </p:cNvSpPr>
              <p:nvPr/>
            </p:nvSpPr>
            <p:spPr bwMode="auto">
              <a:xfrm>
                <a:off x="1104" y="3153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Q = 5</a:t>
                </a:r>
              </a:p>
            </p:txBody>
          </p:sp>
          <p:sp>
            <p:nvSpPr>
              <p:cNvPr id="51328" name="Line 439"/>
              <p:cNvSpPr>
                <a:spLocks noChangeShapeType="1"/>
              </p:cNvSpPr>
              <p:nvPr/>
            </p:nvSpPr>
            <p:spPr bwMode="auto">
              <a:xfrm>
                <a:off x="1104" y="3348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51306" name="Group 456"/>
            <p:cNvGrpSpPr>
              <a:grpSpLocks/>
            </p:cNvGrpSpPr>
            <p:nvPr/>
          </p:nvGrpSpPr>
          <p:grpSpPr bwMode="auto">
            <a:xfrm>
              <a:off x="1104" y="2181"/>
              <a:ext cx="4320" cy="195"/>
              <a:chOff x="1104" y="2178"/>
              <a:chExt cx="4320" cy="195"/>
            </a:xfrm>
          </p:grpSpPr>
          <p:sp>
            <p:nvSpPr>
              <p:cNvPr id="51315" name="Rectangle 457"/>
              <p:cNvSpPr>
                <a:spLocks noChangeArrowheads="1"/>
              </p:cNvSpPr>
              <p:nvPr/>
            </p:nvSpPr>
            <p:spPr bwMode="auto">
              <a:xfrm>
                <a:off x="4711" y="217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61¼</a:t>
                </a:r>
              </a:p>
            </p:txBody>
          </p:sp>
          <p:sp>
            <p:nvSpPr>
              <p:cNvPr id="51316" name="Rectangle 458"/>
              <p:cNvSpPr>
                <a:spLocks noChangeArrowheads="1"/>
              </p:cNvSpPr>
              <p:nvPr/>
            </p:nvSpPr>
            <p:spPr bwMode="auto">
              <a:xfrm>
                <a:off x="4032" y="217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68</a:t>
                </a:r>
              </a:p>
            </p:txBody>
          </p:sp>
          <p:sp>
            <p:nvSpPr>
              <p:cNvPr id="51317" name="Rectangle 459"/>
              <p:cNvSpPr>
                <a:spLocks noChangeArrowheads="1"/>
              </p:cNvSpPr>
              <p:nvPr/>
            </p:nvSpPr>
            <p:spPr bwMode="auto">
              <a:xfrm>
                <a:off x="3360" y="217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85</a:t>
                </a:r>
              </a:p>
            </p:txBody>
          </p:sp>
          <p:sp>
            <p:nvSpPr>
              <p:cNvPr id="51318" name="Rectangle 460"/>
              <p:cNvSpPr>
                <a:spLocks noChangeArrowheads="1"/>
              </p:cNvSpPr>
              <p:nvPr/>
            </p:nvSpPr>
            <p:spPr bwMode="auto">
              <a:xfrm>
                <a:off x="2688" y="217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10</a:t>
                </a:r>
              </a:p>
            </p:txBody>
          </p:sp>
          <p:sp>
            <p:nvSpPr>
              <p:cNvPr id="51319" name="Rectangle 461"/>
              <p:cNvSpPr>
                <a:spLocks noChangeArrowheads="1"/>
              </p:cNvSpPr>
              <p:nvPr/>
            </p:nvSpPr>
            <p:spPr bwMode="auto">
              <a:xfrm>
                <a:off x="2112" y="217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82</a:t>
                </a:r>
              </a:p>
            </p:txBody>
          </p:sp>
          <p:sp>
            <p:nvSpPr>
              <p:cNvPr id="51320" name="Rectangle 462"/>
              <p:cNvSpPr>
                <a:spLocks noChangeArrowheads="1"/>
              </p:cNvSpPr>
              <p:nvPr/>
            </p:nvSpPr>
            <p:spPr bwMode="auto">
              <a:xfrm>
                <a:off x="1104" y="217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Q = 10</a:t>
                </a:r>
              </a:p>
            </p:txBody>
          </p:sp>
          <p:sp>
            <p:nvSpPr>
              <p:cNvPr id="51321" name="Line 463"/>
              <p:cNvSpPr>
                <a:spLocks noChangeShapeType="1"/>
              </p:cNvSpPr>
              <p:nvPr/>
            </p:nvSpPr>
            <p:spPr bwMode="auto">
              <a:xfrm>
                <a:off x="1104" y="237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51307" name="Group 472"/>
            <p:cNvGrpSpPr>
              <a:grpSpLocks/>
            </p:cNvGrpSpPr>
            <p:nvPr/>
          </p:nvGrpSpPr>
          <p:grpSpPr bwMode="auto">
            <a:xfrm>
              <a:off x="1104" y="1791"/>
              <a:ext cx="4320" cy="195"/>
              <a:chOff x="1104" y="1788"/>
              <a:chExt cx="4320" cy="195"/>
            </a:xfrm>
          </p:grpSpPr>
          <p:sp>
            <p:nvSpPr>
              <p:cNvPr id="51308" name="Rectangle 473"/>
              <p:cNvSpPr>
                <a:spLocks noChangeArrowheads="1"/>
              </p:cNvSpPr>
              <p:nvPr/>
            </p:nvSpPr>
            <p:spPr bwMode="auto">
              <a:xfrm>
                <a:off x="4711" y="1788"/>
                <a:ext cx="713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61¼</a:t>
                </a:r>
              </a:p>
            </p:txBody>
          </p:sp>
          <p:sp>
            <p:nvSpPr>
              <p:cNvPr id="51309" name="Rectangle 474"/>
              <p:cNvSpPr>
                <a:spLocks noChangeArrowheads="1"/>
              </p:cNvSpPr>
              <p:nvPr/>
            </p:nvSpPr>
            <p:spPr bwMode="auto">
              <a:xfrm>
                <a:off x="4032" y="1788"/>
                <a:ext cx="679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58</a:t>
                </a:r>
              </a:p>
            </p:txBody>
          </p:sp>
          <p:sp>
            <p:nvSpPr>
              <p:cNvPr id="51310" name="Rectangle 475"/>
              <p:cNvSpPr>
                <a:spLocks noChangeArrowheads="1"/>
              </p:cNvSpPr>
              <p:nvPr/>
            </p:nvSpPr>
            <p:spPr bwMode="auto">
              <a:xfrm>
                <a:off x="3360" y="178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85</a:t>
                </a:r>
              </a:p>
            </p:txBody>
          </p:sp>
          <p:sp>
            <p:nvSpPr>
              <p:cNvPr id="51311" name="Rectangle 476"/>
              <p:cNvSpPr>
                <a:spLocks noChangeArrowheads="1"/>
              </p:cNvSpPr>
              <p:nvPr/>
            </p:nvSpPr>
            <p:spPr bwMode="auto">
              <a:xfrm>
                <a:off x="2688" y="1788"/>
                <a:ext cx="67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20</a:t>
                </a:r>
              </a:p>
            </p:txBody>
          </p:sp>
          <p:sp>
            <p:nvSpPr>
              <p:cNvPr id="51312" name="Rectangle 477"/>
              <p:cNvSpPr>
                <a:spLocks noChangeArrowheads="1"/>
              </p:cNvSpPr>
              <p:nvPr/>
            </p:nvSpPr>
            <p:spPr bwMode="auto">
              <a:xfrm>
                <a:off x="2112" y="1788"/>
                <a:ext cx="57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82</a:t>
                </a:r>
              </a:p>
            </p:txBody>
          </p:sp>
          <p:sp>
            <p:nvSpPr>
              <p:cNvPr id="51313" name="Rectangle 478"/>
              <p:cNvSpPr>
                <a:spLocks noChangeArrowheads="1"/>
              </p:cNvSpPr>
              <p:nvPr/>
            </p:nvSpPr>
            <p:spPr bwMode="auto">
              <a:xfrm>
                <a:off x="1104" y="1788"/>
                <a:ext cx="1008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Q = 5</a:t>
                </a:r>
              </a:p>
            </p:txBody>
          </p:sp>
          <p:sp>
            <p:nvSpPr>
              <p:cNvPr id="51314" name="Line 479"/>
              <p:cNvSpPr>
                <a:spLocks noChangeShapeType="1"/>
              </p:cNvSpPr>
              <p:nvPr/>
            </p:nvSpPr>
            <p:spPr bwMode="auto">
              <a:xfrm>
                <a:off x="1104" y="1983"/>
                <a:ext cx="432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4" name="Group 253"/>
          <p:cNvGrpSpPr>
            <a:grpSpLocks/>
          </p:cNvGrpSpPr>
          <p:nvPr/>
        </p:nvGrpSpPr>
        <p:grpSpPr bwMode="auto">
          <a:xfrm>
            <a:off x="-76200" y="2133600"/>
            <a:ext cx="9297988" cy="3276600"/>
            <a:chOff x="-83496" y="685800"/>
            <a:chExt cx="9297302" cy="3276603"/>
          </a:xfrm>
        </p:grpSpPr>
        <p:grpSp>
          <p:nvGrpSpPr>
            <p:cNvPr id="51259" name="Group 298"/>
            <p:cNvGrpSpPr>
              <a:grpSpLocks/>
            </p:cNvGrpSpPr>
            <p:nvPr/>
          </p:nvGrpSpPr>
          <p:grpSpPr bwMode="auto">
            <a:xfrm>
              <a:off x="-83496" y="685800"/>
              <a:ext cx="9297302" cy="990600"/>
              <a:chOff x="-83496" y="762000"/>
              <a:chExt cx="9297302" cy="990600"/>
            </a:xfrm>
          </p:grpSpPr>
          <p:sp>
            <p:nvSpPr>
              <p:cNvPr id="51262" name="Rectangle 257"/>
              <p:cNvSpPr>
                <a:spLocks noChangeArrowheads="1"/>
              </p:cNvSpPr>
              <p:nvPr/>
            </p:nvSpPr>
            <p:spPr bwMode="auto">
              <a:xfrm>
                <a:off x="0" y="762000"/>
                <a:ext cx="9144000" cy="9906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63" name="Rectangle 198"/>
              <p:cNvSpPr>
                <a:spLocks noChangeArrowheads="1"/>
              </p:cNvSpPr>
              <p:nvPr/>
            </p:nvSpPr>
            <p:spPr bwMode="auto">
              <a:xfrm>
                <a:off x="0" y="838200"/>
                <a:ext cx="457200" cy="457200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1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64" name="Text Box 202"/>
              <p:cNvSpPr txBox="1">
                <a:spLocks noChangeArrowheads="1"/>
              </p:cNvSpPr>
              <p:nvPr/>
            </p:nvSpPr>
            <p:spPr bwMode="auto">
              <a:xfrm>
                <a:off x="-83496" y="1317174"/>
                <a:ext cx="313043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0</a:t>
                </a:r>
              </a:p>
            </p:txBody>
          </p:sp>
          <p:sp>
            <p:nvSpPr>
              <p:cNvPr id="51265" name="Text Box 203"/>
              <p:cNvSpPr txBox="1">
                <a:spLocks noChangeArrowheads="1"/>
              </p:cNvSpPr>
              <p:nvPr/>
            </p:nvSpPr>
            <p:spPr bwMode="auto">
              <a:xfrm>
                <a:off x="303854" y="1317174"/>
                <a:ext cx="313043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</a:t>
                </a:r>
              </a:p>
            </p:txBody>
          </p:sp>
          <p:sp>
            <p:nvSpPr>
              <p:cNvPr id="51266" name="Text Box 204"/>
              <p:cNvSpPr txBox="1">
                <a:spLocks noChangeArrowheads="1"/>
              </p:cNvSpPr>
              <p:nvPr/>
            </p:nvSpPr>
            <p:spPr bwMode="auto">
              <a:xfrm>
                <a:off x="2990851" y="1331461"/>
                <a:ext cx="441420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56</a:t>
                </a:r>
              </a:p>
            </p:txBody>
          </p:sp>
          <p:sp>
            <p:nvSpPr>
              <p:cNvPr id="263" name="Rectangle 198"/>
              <p:cNvSpPr>
                <a:spLocks noChangeArrowheads="1"/>
              </p:cNvSpPr>
              <p:nvPr/>
            </p:nvSpPr>
            <p:spPr bwMode="auto">
              <a:xfrm>
                <a:off x="457802" y="838200"/>
                <a:ext cx="457166" cy="4572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r>
                  <a:rPr lang="en-US" sz="1800" b="0" dirty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 dirty="0">
                    <a:latin typeface="Helvetica" charset="0"/>
                    <a:cs typeface="Helvetica" charset="0"/>
                  </a:rPr>
                  <a:t>2</a:t>
                </a:r>
                <a:endParaRPr lang="en-US" sz="1800" b="0" dirty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68" name="Rectangle 198"/>
              <p:cNvSpPr>
                <a:spLocks noChangeArrowheads="1"/>
              </p:cNvSpPr>
              <p:nvPr/>
            </p:nvSpPr>
            <p:spPr bwMode="auto">
              <a:xfrm>
                <a:off x="914400" y="838200"/>
                <a:ext cx="457200" cy="4572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3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69" name="Rectangle 198"/>
              <p:cNvSpPr>
                <a:spLocks noChangeArrowheads="1"/>
              </p:cNvSpPr>
              <p:nvPr/>
            </p:nvSpPr>
            <p:spPr bwMode="auto">
              <a:xfrm>
                <a:off x="1371600" y="838200"/>
                <a:ext cx="457200" cy="457200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4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70" name="Rectangle 198"/>
              <p:cNvSpPr>
                <a:spLocks noChangeArrowheads="1"/>
              </p:cNvSpPr>
              <p:nvPr/>
            </p:nvSpPr>
            <p:spPr bwMode="auto">
              <a:xfrm>
                <a:off x="1828800" y="838200"/>
                <a:ext cx="457200" cy="457200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1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71" name="Rectangle 198"/>
              <p:cNvSpPr>
                <a:spLocks noChangeArrowheads="1"/>
              </p:cNvSpPr>
              <p:nvPr/>
            </p:nvSpPr>
            <p:spPr bwMode="auto">
              <a:xfrm>
                <a:off x="2286000" y="838200"/>
                <a:ext cx="457200" cy="4572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3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72" name="Rectangle 198"/>
              <p:cNvSpPr>
                <a:spLocks noChangeArrowheads="1"/>
              </p:cNvSpPr>
              <p:nvPr/>
            </p:nvSpPr>
            <p:spPr bwMode="auto">
              <a:xfrm>
                <a:off x="2743200" y="838200"/>
                <a:ext cx="457200" cy="457200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4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73" name="Rectangle 198"/>
              <p:cNvSpPr>
                <a:spLocks noChangeArrowheads="1"/>
              </p:cNvSpPr>
              <p:nvPr/>
            </p:nvSpPr>
            <p:spPr bwMode="auto">
              <a:xfrm>
                <a:off x="3200400" y="838200"/>
                <a:ext cx="457200" cy="457200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1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74" name="Rectangle 198"/>
              <p:cNvSpPr>
                <a:spLocks noChangeArrowheads="1"/>
              </p:cNvSpPr>
              <p:nvPr/>
            </p:nvSpPr>
            <p:spPr bwMode="auto">
              <a:xfrm>
                <a:off x="3657600" y="838200"/>
                <a:ext cx="457200" cy="4572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3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75" name="Rectangle 198"/>
              <p:cNvSpPr>
                <a:spLocks noChangeArrowheads="1"/>
              </p:cNvSpPr>
              <p:nvPr/>
            </p:nvSpPr>
            <p:spPr bwMode="auto">
              <a:xfrm>
                <a:off x="4114800" y="838200"/>
                <a:ext cx="457200" cy="457200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4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76" name="Rectangle 198"/>
              <p:cNvSpPr>
                <a:spLocks noChangeArrowheads="1"/>
              </p:cNvSpPr>
              <p:nvPr/>
            </p:nvSpPr>
            <p:spPr bwMode="auto">
              <a:xfrm>
                <a:off x="4572000" y="838200"/>
                <a:ext cx="457200" cy="457200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1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77" name="Rectangle 198"/>
              <p:cNvSpPr>
                <a:spLocks noChangeArrowheads="1"/>
              </p:cNvSpPr>
              <p:nvPr/>
            </p:nvSpPr>
            <p:spPr bwMode="auto">
              <a:xfrm>
                <a:off x="5029200" y="838200"/>
                <a:ext cx="457200" cy="4572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3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78" name="Rectangle 198"/>
              <p:cNvSpPr>
                <a:spLocks noChangeArrowheads="1"/>
              </p:cNvSpPr>
              <p:nvPr/>
            </p:nvSpPr>
            <p:spPr bwMode="auto">
              <a:xfrm>
                <a:off x="5486400" y="838200"/>
                <a:ext cx="457200" cy="457200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1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79" name="Rectangle 198"/>
              <p:cNvSpPr>
                <a:spLocks noChangeArrowheads="1"/>
              </p:cNvSpPr>
              <p:nvPr/>
            </p:nvSpPr>
            <p:spPr bwMode="auto">
              <a:xfrm>
                <a:off x="5943600" y="838200"/>
                <a:ext cx="457200" cy="4572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3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80" name="Rectangle 198"/>
              <p:cNvSpPr>
                <a:spLocks noChangeArrowheads="1"/>
              </p:cNvSpPr>
              <p:nvPr/>
            </p:nvSpPr>
            <p:spPr bwMode="auto">
              <a:xfrm>
                <a:off x="8229600" y="838200"/>
                <a:ext cx="457200" cy="4572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3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81" name="Rectangle 198"/>
              <p:cNvSpPr>
                <a:spLocks noChangeArrowheads="1"/>
              </p:cNvSpPr>
              <p:nvPr/>
            </p:nvSpPr>
            <p:spPr bwMode="auto">
              <a:xfrm>
                <a:off x="7772400" y="838200"/>
                <a:ext cx="457200" cy="4572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3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82" name="Text Box 203"/>
              <p:cNvSpPr txBox="1">
                <a:spLocks noChangeArrowheads="1"/>
              </p:cNvSpPr>
              <p:nvPr/>
            </p:nvSpPr>
            <p:spPr bwMode="auto">
              <a:xfrm>
                <a:off x="685801" y="1317174"/>
                <a:ext cx="441420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>
                    <a:latin typeface="Helvetica" charset="0"/>
                    <a:cs typeface="Helvetica" charset="0"/>
                  </a:rPr>
                  <a:t>16</a:t>
                </a:r>
              </a:p>
            </p:txBody>
          </p:sp>
          <p:sp>
            <p:nvSpPr>
              <p:cNvPr id="51283" name="Text Box 203"/>
              <p:cNvSpPr txBox="1">
                <a:spLocks noChangeArrowheads="1"/>
              </p:cNvSpPr>
              <p:nvPr/>
            </p:nvSpPr>
            <p:spPr bwMode="auto">
              <a:xfrm>
                <a:off x="1158779" y="1318483"/>
                <a:ext cx="441420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24</a:t>
                </a:r>
              </a:p>
            </p:txBody>
          </p:sp>
          <p:sp>
            <p:nvSpPr>
              <p:cNvPr id="51284" name="Text Box 203"/>
              <p:cNvSpPr txBox="1">
                <a:spLocks noChangeArrowheads="1"/>
              </p:cNvSpPr>
              <p:nvPr/>
            </p:nvSpPr>
            <p:spPr bwMode="auto">
              <a:xfrm>
                <a:off x="1615979" y="1318483"/>
                <a:ext cx="441420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32</a:t>
                </a:r>
              </a:p>
            </p:txBody>
          </p:sp>
          <p:sp>
            <p:nvSpPr>
              <p:cNvPr id="51285" name="Text Box 203"/>
              <p:cNvSpPr txBox="1">
                <a:spLocks noChangeArrowheads="1"/>
              </p:cNvSpPr>
              <p:nvPr/>
            </p:nvSpPr>
            <p:spPr bwMode="auto">
              <a:xfrm>
                <a:off x="2073179" y="1318483"/>
                <a:ext cx="441420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40</a:t>
                </a:r>
              </a:p>
            </p:txBody>
          </p:sp>
          <p:sp>
            <p:nvSpPr>
              <p:cNvPr id="51286" name="Text Box 203"/>
              <p:cNvSpPr txBox="1">
                <a:spLocks noChangeArrowheads="1"/>
              </p:cNvSpPr>
              <p:nvPr/>
            </p:nvSpPr>
            <p:spPr bwMode="auto">
              <a:xfrm>
                <a:off x="2530379" y="1318483"/>
                <a:ext cx="441420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48</a:t>
                </a:r>
              </a:p>
            </p:txBody>
          </p:sp>
          <p:sp>
            <p:nvSpPr>
              <p:cNvPr id="51287" name="Text Box 204"/>
              <p:cNvSpPr txBox="1">
                <a:spLocks noChangeArrowheads="1"/>
              </p:cNvSpPr>
              <p:nvPr/>
            </p:nvSpPr>
            <p:spPr bwMode="auto">
              <a:xfrm>
                <a:off x="3505201" y="1318483"/>
                <a:ext cx="441420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64</a:t>
                </a:r>
              </a:p>
            </p:txBody>
          </p:sp>
          <p:sp>
            <p:nvSpPr>
              <p:cNvPr id="51288" name="Text Box 204"/>
              <p:cNvSpPr txBox="1">
                <a:spLocks noChangeArrowheads="1"/>
              </p:cNvSpPr>
              <p:nvPr/>
            </p:nvSpPr>
            <p:spPr bwMode="auto">
              <a:xfrm>
                <a:off x="3901979" y="1318483"/>
                <a:ext cx="441420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72</a:t>
                </a:r>
              </a:p>
            </p:txBody>
          </p:sp>
          <p:sp>
            <p:nvSpPr>
              <p:cNvPr id="51289" name="Text Box 204"/>
              <p:cNvSpPr txBox="1">
                <a:spLocks noChangeArrowheads="1"/>
              </p:cNvSpPr>
              <p:nvPr/>
            </p:nvSpPr>
            <p:spPr bwMode="auto">
              <a:xfrm>
                <a:off x="4359179" y="1318483"/>
                <a:ext cx="441420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>
                    <a:latin typeface="Helvetica" charset="0"/>
                    <a:cs typeface="Helvetica" charset="0"/>
                  </a:rPr>
                  <a:t>80</a:t>
                </a:r>
              </a:p>
            </p:txBody>
          </p:sp>
          <p:sp>
            <p:nvSpPr>
              <p:cNvPr id="51290" name="Text Box 204"/>
              <p:cNvSpPr txBox="1">
                <a:spLocks noChangeArrowheads="1"/>
              </p:cNvSpPr>
              <p:nvPr/>
            </p:nvSpPr>
            <p:spPr bwMode="auto">
              <a:xfrm>
                <a:off x="4816379" y="1330151"/>
                <a:ext cx="441420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88</a:t>
                </a:r>
              </a:p>
            </p:txBody>
          </p:sp>
          <p:sp>
            <p:nvSpPr>
              <p:cNvPr id="51291" name="Text Box 204"/>
              <p:cNvSpPr txBox="1">
                <a:spLocks noChangeArrowheads="1"/>
              </p:cNvSpPr>
              <p:nvPr/>
            </p:nvSpPr>
            <p:spPr bwMode="auto">
              <a:xfrm>
                <a:off x="5257801" y="1330151"/>
                <a:ext cx="441420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96</a:t>
                </a:r>
              </a:p>
            </p:txBody>
          </p:sp>
          <p:sp>
            <p:nvSpPr>
              <p:cNvPr id="51292" name="Text Box 204"/>
              <p:cNvSpPr txBox="1">
                <a:spLocks noChangeArrowheads="1"/>
              </p:cNvSpPr>
              <p:nvPr/>
            </p:nvSpPr>
            <p:spPr bwMode="auto">
              <a:xfrm>
                <a:off x="5638801" y="1318483"/>
                <a:ext cx="569797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104</a:t>
                </a:r>
              </a:p>
            </p:txBody>
          </p:sp>
          <p:sp>
            <p:nvSpPr>
              <p:cNvPr id="51293" name="Text Box 204"/>
              <p:cNvSpPr txBox="1">
                <a:spLocks noChangeArrowheads="1"/>
              </p:cNvSpPr>
              <p:nvPr/>
            </p:nvSpPr>
            <p:spPr bwMode="auto">
              <a:xfrm>
                <a:off x="6149038" y="1318483"/>
                <a:ext cx="556560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112</a:t>
                </a:r>
              </a:p>
            </p:txBody>
          </p:sp>
          <p:sp>
            <p:nvSpPr>
              <p:cNvPr id="51294" name="Rectangle 198"/>
              <p:cNvSpPr>
                <a:spLocks noChangeArrowheads="1"/>
              </p:cNvSpPr>
              <p:nvPr/>
            </p:nvSpPr>
            <p:spPr bwMode="auto">
              <a:xfrm>
                <a:off x="6400800" y="838200"/>
                <a:ext cx="457200" cy="457200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1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95" name="Rectangle 198"/>
              <p:cNvSpPr>
                <a:spLocks noChangeArrowheads="1"/>
              </p:cNvSpPr>
              <p:nvPr/>
            </p:nvSpPr>
            <p:spPr bwMode="auto">
              <a:xfrm>
                <a:off x="6858000" y="838200"/>
                <a:ext cx="457200" cy="4572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3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96" name="Rectangle 198"/>
              <p:cNvSpPr>
                <a:spLocks noChangeArrowheads="1"/>
              </p:cNvSpPr>
              <p:nvPr/>
            </p:nvSpPr>
            <p:spPr bwMode="auto">
              <a:xfrm>
                <a:off x="7315200" y="838200"/>
                <a:ext cx="457200" cy="457200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1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297" name="Text Box 204"/>
              <p:cNvSpPr txBox="1">
                <a:spLocks noChangeArrowheads="1"/>
              </p:cNvSpPr>
              <p:nvPr/>
            </p:nvSpPr>
            <p:spPr bwMode="auto">
              <a:xfrm>
                <a:off x="6606238" y="1331307"/>
                <a:ext cx="530913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600" b="0">
                    <a:latin typeface="Helvetica" charset="0"/>
                    <a:cs typeface="Helvetica" charset="0"/>
                  </a:rPr>
                  <a:t>120</a:t>
                </a:r>
              </a:p>
            </p:txBody>
          </p:sp>
          <p:sp>
            <p:nvSpPr>
              <p:cNvPr id="51298" name="Text Box 204"/>
              <p:cNvSpPr txBox="1">
                <a:spLocks noChangeArrowheads="1"/>
              </p:cNvSpPr>
              <p:nvPr/>
            </p:nvSpPr>
            <p:spPr bwMode="auto">
              <a:xfrm>
                <a:off x="7050201" y="1331307"/>
                <a:ext cx="530913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600" b="0">
                    <a:latin typeface="Helvetica" charset="0"/>
                    <a:cs typeface="Helvetica" charset="0"/>
                  </a:rPr>
                  <a:t>128</a:t>
                </a:r>
              </a:p>
            </p:txBody>
          </p:sp>
          <p:sp>
            <p:nvSpPr>
              <p:cNvPr id="51299" name="Text Box 204"/>
              <p:cNvSpPr txBox="1">
                <a:spLocks noChangeArrowheads="1"/>
              </p:cNvSpPr>
              <p:nvPr/>
            </p:nvSpPr>
            <p:spPr bwMode="auto">
              <a:xfrm>
                <a:off x="7507401" y="1331307"/>
                <a:ext cx="527005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600">
                    <a:latin typeface="Helvetica" charset="0"/>
                    <a:cs typeface="Helvetica" charset="0"/>
                  </a:rPr>
                  <a:t>133</a:t>
                </a:r>
              </a:p>
            </p:txBody>
          </p:sp>
          <p:sp>
            <p:nvSpPr>
              <p:cNvPr id="51300" name="Text Box 204"/>
              <p:cNvSpPr txBox="1">
                <a:spLocks noChangeArrowheads="1"/>
              </p:cNvSpPr>
              <p:nvPr/>
            </p:nvSpPr>
            <p:spPr bwMode="auto">
              <a:xfrm>
                <a:off x="7924801" y="1331307"/>
                <a:ext cx="527005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600" b="0">
                    <a:latin typeface="Helvetica" charset="0"/>
                    <a:cs typeface="Helvetica" charset="0"/>
                  </a:rPr>
                  <a:t>141</a:t>
                </a:r>
              </a:p>
            </p:txBody>
          </p:sp>
          <p:sp>
            <p:nvSpPr>
              <p:cNvPr id="51301" name="Text Box 204"/>
              <p:cNvSpPr txBox="1">
                <a:spLocks noChangeArrowheads="1"/>
              </p:cNvSpPr>
              <p:nvPr/>
            </p:nvSpPr>
            <p:spPr bwMode="auto">
              <a:xfrm>
                <a:off x="8305801" y="1331307"/>
                <a:ext cx="530913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600" b="0">
                    <a:latin typeface="Helvetica" charset="0"/>
                    <a:cs typeface="Helvetica" charset="0"/>
                  </a:rPr>
                  <a:t>149</a:t>
                </a:r>
              </a:p>
            </p:txBody>
          </p:sp>
          <p:sp>
            <p:nvSpPr>
              <p:cNvPr id="51302" name="Rectangle 198"/>
              <p:cNvSpPr>
                <a:spLocks noChangeArrowheads="1"/>
              </p:cNvSpPr>
              <p:nvPr/>
            </p:nvSpPr>
            <p:spPr bwMode="auto">
              <a:xfrm>
                <a:off x="8686800" y="838200"/>
                <a:ext cx="457200" cy="45720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</a:pPr>
                <a:r>
                  <a:rPr lang="en-US" sz="1800" b="0">
                    <a:latin typeface="Helvetica" charset="0"/>
                    <a:cs typeface="Helvetica" charset="0"/>
                  </a:rPr>
                  <a:t>P</a:t>
                </a:r>
                <a:r>
                  <a:rPr lang="en-US" sz="1800" b="0" baseline="-25000">
                    <a:latin typeface="Helvetica" charset="0"/>
                    <a:cs typeface="Helvetica" charset="0"/>
                  </a:rPr>
                  <a:t>3</a:t>
                </a:r>
                <a:endParaRPr lang="en-US" sz="1800" b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51303" name="Text Box 204"/>
              <p:cNvSpPr txBox="1">
                <a:spLocks noChangeArrowheads="1"/>
              </p:cNvSpPr>
              <p:nvPr/>
            </p:nvSpPr>
            <p:spPr bwMode="auto">
              <a:xfrm>
                <a:off x="8686801" y="1331307"/>
                <a:ext cx="527005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sz="1600">
                    <a:latin typeface="Helvetica" charset="0"/>
                    <a:cs typeface="Helvetica" charset="0"/>
                  </a:rPr>
                  <a:t>153</a:t>
                </a:r>
              </a:p>
            </p:txBody>
          </p:sp>
        </p:grpSp>
        <p:cxnSp>
          <p:nvCxnSpPr>
            <p:cNvPr id="51260" name="Straight Arrow Connector 255"/>
            <p:cNvCxnSpPr>
              <a:cxnSpLocks noChangeShapeType="1"/>
            </p:cNvCxnSpPr>
            <p:nvPr/>
          </p:nvCxnSpPr>
          <p:spPr bwMode="auto">
            <a:xfrm flipH="1">
              <a:off x="2888085" y="1676400"/>
              <a:ext cx="312318" cy="1524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61" name="Straight Arrow Connector 256"/>
            <p:cNvCxnSpPr>
              <a:cxnSpLocks noChangeShapeType="1"/>
            </p:cNvCxnSpPr>
            <p:nvPr/>
          </p:nvCxnSpPr>
          <p:spPr bwMode="auto">
            <a:xfrm rot="5400000">
              <a:off x="1866893" y="2476495"/>
              <a:ext cx="2286002" cy="68581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1247" name="Line 105"/>
          <p:cNvSpPr>
            <a:spLocks noChangeShapeType="1"/>
          </p:cNvSpPr>
          <p:nvPr/>
        </p:nvSpPr>
        <p:spPr bwMode="auto">
          <a:xfrm>
            <a:off x="381000" y="1890713"/>
            <a:ext cx="82296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48" name="Line 105"/>
          <p:cNvSpPr>
            <a:spLocks noChangeShapeType="1"/>
          </p:cNvSpPr>
          <p:nvPr/>
        </p:nvSpPr>
        <p:spPr bwMode="auto">
          <a:xfrm>
            <a:off x="381000" y="1890713"/>
            <a:ext cx="82296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1249" name="Rectangle 198"/>
          <p:cNvSpPr>
            <a:spLocks noChangeArrowheads="1"/>
          </p:cNvSpPr>
          <p:nvPr/>
        </p:nvSpPr>
        <p:spPr bwMode="auto">
          <a:xfrm>
            <a:off x="7620000" y="838200"/>
            <a:ext cx="457200" cy="609600"/>
          </a:xfrm>
          <a:prstGeom prst="rect">
            <a:avLst/>
          </a:prstGeom>
          <a:solidFill>
            <a:srgbClr val="C0D2F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2</a:t>
            </a:r>
            <a:endParaRPr lang="en-US" sz="1800" b="0">
              <a:latin typeface="Helvetica" charset="0"/>
              <a:cs typeface="Helvetica" charset="0"/>
            </a:endParaRPr>
          </a:p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[8]</a:t>
            </a:r>
          </a:p>
        </p:txBody>
      </p:sp>
      <p:sp>
        <p:nvSpPr>
          <p:cNvPr id="51250" name="Rectangle 199"/>
          <p:cNvSpPr>
            <a:spLocks noChangeArrowheads="1"/>
          </p:cNvSpPr>
          <p:nvPr/>
        </p:nvSpPr>
        <p:spPr bwMode="auto">
          <a:xfrm>
            <a:off x="6384925" y="838200"/>
            <a:ext cx="1235075" cy="6096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4</a:t>
            </a:r>
            <a:endParaRPr lang="en-US" sz="1800" b="0">
              <a:latin typeface="Helvetica" charset="0"/>
              <a:cs typeface="Helvetica" charset="0"/>
            </a:endParaRPr>
          </a:p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[24]</a:t>
            </a:r>
            <a:endParaRPr lang="en-US" sz="1800" b="0" baseline="-25000">
              <a:latin typeface="Helvetica" charset="0"/>
              <a:cs typeface="Helvetica" charset="0"/>
            </a:endParaRPr>
          </a:p>
        </p:txBody>
      </p:sp>
      <p:sp>
        <p:nvSpPr>
          <p:cNvPr id="51251" name="Rectangle 200"/>
          <p:cNvSpPr>
            <a:spLocks noChangeArrowheads="1"/>
          </p:cNvSpPr>
          <p:nvPr/>
        </p:nvSpPr>
        <p:spPr bwMode="auto">
          <a:xfrm>
            <a:off x="4724400" y="838200"/>
            <a:ext cx="1660525" cy="6096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1</a:t>
            </a:r>
            <a:endParaRPr lang="en-US" sz="1800" b="0">
              <a:latin typeface="Helvetica" charset="0"/>
              <a:cs typeface="Helvetica" charset="0"/>
            </a:endParaRPr>
          </a:p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[53]</a:t>
            </a:r>
            <a:endParaRPr lang="en-US" sz="1800" b="0" baseline="-25000">
              <a:latin typeface="Helvetica" charset="0"/>
              <a:cs typeface="Helvetica" charset="0"/>
            </a:endParaRPr>
          </a:p>
        </p:txBody>
      </p:sp>
      <p:sp>
        <p:nvSpPr>
          <p:cNvPr id="51252" name="Rectangle 201"/>
          <p:cNvSpPr>
            <a:spLocks noChangeArrowheads="1"/>
          </p:cNvSpPr>
          <p:nvPr/>
        </p:nvSpPr>
        <p:spPr bwMode="auto">
          <a:xfrm>
            <a:off x="2438400" y="838200"/>
            <a:ext cx="2286000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P</a:t>
            </a:r>
            <a:r>
              <a:rPr lang="en-US" sz="1800" b="0" baseline="-25000">
                <a:latin typeface="Helvetica" charset="0"/>
                <a:cs typeface="Helvetica" charset="0"/>
              </a:rPr>
              <a:t>3</a:t>
            </a:r>
            <a:endParaRPr lang="en-US" sz="1800" b="0">
              <a:latin typeface="Helvetica" charset="0"/>
              <a:cs typeface="Helvetica" charset="0"/>
            </a:endParaRPr>
          </a:p>
          <a:p>
            <a:pPr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[68]</a:t>
            </a:r>
            <a:endParaRPr lang="en-US" sz="1800" b="0" baseline="-25000">
              <a:latin typeface="Helvetica" charset="0"/>
              <a:cs typeface="Helvetica" charset="0"/>
            </a:endParaRPr>
          </a:p>
        </p:txBody>
      </p:sp>
      <p:sp>
        <p:nvSpPr>
          <p:cNvPr id="51253" name="Text Box 202"/>
          <p:cNvSpPr txBox="1">
            <a:spLocks noChangeArrowheads="1"/>
          </p:cNvSpPr>
          <p:nvPr/>
        </p:nvSpPr>
        <p:spPr bwMode="auto">
          <a:xfrm>
            <a:off x="2252663" y="1470025"/>
            <a:ext cx="31273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0</a:t>
            </a:r>
          </a:p>
        </p:txBody>
      </p:sp>
      <p:sp>
        <p:nvSpPr>
          <p:cNvPr id="51254" name="Text Box 203"/>
          <p:cNvSpPr txBox="1">
            <a:spLocks noChangeArrowheads="1"/>
          </p:cNvSpPr>
          <p:nvPr/>
        </p:nvSpPr>
        <p:spPr bwMode="auto">
          <a:xfrm>
            <a:off x="4511675" y="1470025"/>
            <a:ext cx="4413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68</a:t>
            </a:r>
          </a:p>
        </p:txBody>
      </p:sp>
      <p:sp>
        <p:nvSpPr>
          <p:cNvPr id="51255" name="Text Box 204"/>
          <p:cNvSpPr txBox="1">
            <a:spLocks noChangeArrowheads="1"/>
          </p:cNvSpPr>
          <p:nvPr/>
        </p:nvSpPr>
        <p:spPr bwMode="auto">
          <a:xfrm>
            <a:off x="6124575" y="1470025"/>
            <a:ext cx="5683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121</a:t>
            </a:r>
          </a:p>
        </p:txBody>
      </p:sp>
      <p:sp>
        <p:nvSpPr>
          <p:cNvPr id="51256" name="Text Box 205"/>
          <p:cNvSpPr txBox="1">
            <a:spLocks noChangeArrowheads="1"/>
          </p:cNvSpPr>
          <p:nvPr/>
        </p:nvSpPr>
        <p:spPr bwMode="auto">
          <a:xfrm>
            <a:off x="7343775" y="1470025"/>
            <a:ext cx="5683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145</a:t>
            </a:r>
          </a:p>
        </p:txBody>
      </p:sp>
      <p:sp>
        <p:nvSpPr>
          <p:cNvPr id="51257" name="Text Box 206"/>
          <p:cNvSpPr txBox="1">
            <a:spLocks noChangeArrowheads="1"/>
          </p:cNvSpPr>
          <p:nvPr/>
        </p:nvSpPr>
        <p:spPr bwMode="auto">
          <a:xfrm>
            <a:off x="7812088" y="1470025"/>
            <a:ext cx="5699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sz="1800" b="0">
                <a:latin typeface="Helvetica" charset="0"/>
                <a:cs typeface="Helvetica" charset="0"/>
              </a:rPr>
              <a:t>153</a:t>
            </a:r>
          </a:p>
        </p:txBody>
      </p:sp>
      <p:sp>
        <p:nvSpPr>
          <p:cNvPr id="51258" name="Text Box 207"/>
          <p:cNvSpPr txBox="1">
            <a:spLocks noChangeArrowheads="1"/>
          </p:cNvSpPr>
          <p:nvPr/>
        </p:nvSpPr>
        <p:spPr bwMode="auto">
          <a:xfrm>
            <a:off x="881063" y="1003300"/>
            <a:ext cx="15779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800">
                <a:latin typeface="Helvetica" charset="0"/>
                <a:cs typeface="Helvetica" charset="0"/>
              </a:rPr>
              <a:t>Worst FCFS: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0" name="Rectangle 5"/>
          <p:cNvSpPr txBox="1">
            <a:spLocks noChangeArrowheads="1"/>
          </p:cNvSpPr>
          <p:nvPr/>
        </p:nvSpPr>
        <p:spPr>
          <a:xfrm>
            <a:off x="457199" y="152718"/>
            <a:ext cx="7021513" cy="6854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mtClean="0"/>
              <a:t>with Different Time Quantum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3579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5872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5872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587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587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255" grpId="0" animBg="1"/>
      <p:bldP spid="587256" grpId="0" animBg="1"/>
      <p:bldP spid="587257" grpId="0" animBg="1"/>
      <p:bldP spid="58725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reality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21100"/>
            <a:ext cx="7620000" cy="2405063"/>
          </a:xfrm>
        </p:spPr>
        <p:txBody>
          <a:bodyPr>
            <a:normAutofit/>
          </a:bodyPr>
          <a:lstStyle/>
          <a:p>
            <a:r>
              <a:rPr lang="en-US" dirty="0" smtClean="0"/>
              <a:t>The completion time is long with context switches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More harmful to long jobs</a:t>
            </a:r>
          </a:p>
          <a:p>
            <a:r>
              <a:rPr lang="en-US" dirty="0" smtClean="0"/>
              <a:t>Choice of slices:</a:t>
            </a:r>
          </a:p>
          <a:p>
            <a:pPr marL="800100" lvl="1" indent="-342900">
              <a:buFont typeface="Arial"/>
              <a:buChar char="•"/>
            </a:pPr>
            <a:r>
              <a:rPr lang="en-US" altLang="ko-KR" dirty="0" smtClean="0">
                <a:latin typeface="Helvetica" charset="0"/>
                <a:ea typeface="굴림" charset="0"/>
                <a:cs typeface="굴림" charset="0"/>
                <a:sym typeface="Symbol" charset="0"/>
              </a:rPr>
              <a:t>Typical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  <a:sym typeface="Symbol" charset="0"/>
              </a:rPr>
              <a:t>time slice today is between </a:t>
            </a:r>
            <a:r>
              <a:rPr lang="en-US" altLang="ko-KR" dirty="0">
                <a:solidFill>
                  <a:schemeClr val="hlink"/>
                </a:solidFill>
                <a:latin typeface="Helvetica" charset="0"/>
                <a:ea typeface="굴림" charset="0"/>
                <a:cs typeface="굴림" charset="0"/>
                <a:sym typeface="Symbol" charset="0"/>
              </a:rPr>
              <a:t>10ms – </a:t>
            </a:r>
            <a:r>
              <a:rPr lang="en-US" altLang="ko-KR" dirty="0" smtClean="0">
                <a:solidFill>
                  <a:schemeClr val="hlink"/>
                </a:solidFill>
                <a:latin typeface="Helvetica" charset="0"/>
                <a:ea typeface="굴림" charset="0"/>
                <a:cs typeface="굴림" charset="0"/>
                <a:sym typeface="Symbol" charset="0"/>
              </a:rPr>
              <a:t>100ms</a:t>
            </a:r>
          </a:p>
          <a:p>
            <a:pPr marL="800100" lvl="1" indent="-342900">
              <a:buFont typeface="Arial"/>
              <a:buChar char="•"/>
            </a:pPr>
            <a:r>
              <a:rPr lang="en-US" altLang="ko-KR" dirty="0" smtClean="0">
                <a:latin typeface="Helvetica" charset="0"/>
                <a:ea typeface="굴림" charset="0"/>
                <a:cs typeface="굴림" charset="0"/>
                <a:sym typeface="Symbol" charset="0"/>
              </a:rPr>
              <a:t>Typical 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  <a:sym typeface="Symbol" charset="0"/>
              </a:rPr>
              <a:t>context-switching overhead is </a:t>
            </a:r>
            <a:r>
              <a:rPr lang="en-US" altLang="ko-KR" dirty="0">
                <a:solidFill>
                  <a:schemeClr val="hlink"/>
                </a:solidFill>
                <a:latin typeface="Helvetica" charset="0"/>
                <a:ea typeface="굴림" charset="0"/>
                <a:cs typeface="굴림" charset="0"/>
                <a:sym typeface="Symbol" charset="0"/>
              </a:rPr>
              <a:t>0.1ms – </a:t>
            </a:r>
            <a:r>
              <a:rPr lang="en-US" altLang="ko-KR" dirty="0" smtClean="0">
                <a:solidFill>
                  <a:schemeClr val="hlink"/>
                </a:solidFill>
                <a:latin typeface="Helvetica" charset="0"/>
                <a:ea typeface="굴림" charset="0"/>
                <a:cs typeface="굴림" charset="0"/>
                <a:sym typeface="Symbol" charset="0"/>
              </a:rPr>
              <a:t>1ms</a:t>
            </a:r>
          </a:p>
          <a:p>
            <a:pPr marL="800100" lvl="1" indent="-342900">
              <a:buFont typeface="Arial"/>
              <a:buChar char="•"/>
            </a:pPr>
            <a:r>
              <a:rPr lang="en-US" altLang="ko-KR" dirty="0" smtClean="0">
                <a:latin typeface="Helvetica" charset="0"/>
                <a:ea typeface="굴림" charset="0"/>
                <a:cs typeface="굴림" charset="0"/>
                <a:sym typeface="Symbol" charset="0"/>
              </a:rPr>
              <a:t>Roughly </a:t>
            </a:r>
            <a:r>
              <a:rPr lang="en-US" altLang="ko-KR" dirty="0">
                <a:solidFill>
                  <a:schemeClr val="hlink"/>
                </a:solidFill>
                <a:latin typeface="Helvetica" charset="0"/>
                <a:ea typeface="굴림" charset="0"/>
                <a:cs typeface="굴림" charset="0"/>
                <a:sym typeface="Symbol" charset="0"/>
              </a:rPr>
              <a:t>1%</a:t>
            </a:r>
            <a:r>
              <a:rPr lang="en-US" altLang="ko-KR" dirty="0">
                <a:latin typeface="Helvetica" charset="0"/>
                <a:ea typeface="굴림" charset="0"/>
                <a:cs typeface="굴림" charset="0"/>
                <a:sym typeface="Symbol" charset="0"/>
              </a:rPr>
              <a:t> overhead due to context-switching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23</a:t>
            </a:fld>
            <a:endParaRPr lang="en-US"/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747713" y="2354263"/>
            <a:ext cx="758825" cy="758825"/>
          </a:xfrm>
          <a:prstGeom prst="rect">
            <a:avLst/>
          </a:prstGeom>
          <a:solidFill>
            <a:schemeClr val="accent1"/>
          </a:solidFill>
          <a:ln w="2222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Arial" charset="0"/>
              </a:rPr>
              <a:t>P</a:t>
            </a:r>
            <a:r>
              <a:rPr lang="en-US" b="1" baseline="-25000">
                <a:solidFill>
                  <a:schemeClr val="bg1"/>
                </a:solidFill>
                <a:latin typeface="Arial" charset="0"/>
              </a:rPr>
              <a:t>0</a:t>
            </a: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3895725" y="2354263"/>
            <a:ext cx="1023938" cy="758825"/>
          </a:xfrm>
          <a:prstGeom prst="rect">
            <a:avLst/>
          </a:prstGeom>
          <a:solidFill>
            <a:schemeClr val="accent1"/>
          </a:solidFill>
          <a:ln w="2222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Arial" charset="0"/>
              </a:rPr>
              <a:t>P</a:t>
            </a:r>
            <a:r>
              <a:rPr lang="en-US" sz="3200" b="1" baseline="-25000">
                <a:solidFill>
                  <a:schemeClr val="bg1"/>
                </a:solidFill>
                <a:latin typeface="Arial" charset="0"/>
              </a:rPr>
              <a:t>2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451475" y="2354263"/>
            <a:ext cx="1290638" cy="758825"/>
          </a:xfrm>
          <a:prstGeom prst="rect">
            <a:avLst/>
          </a:prstGeom>
          <a:solidFill>
            <a:srgbClr val="FF00FF"/>
          </a:solidFill>
          <a:ln w="2222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Arial" charset="0"/>
              </a:rPr>
              <a:t>P</a:t>
            </a:r>
            <a:r>
              <a:rPr lang="en-US" sz="3200" b="1" baseline="-25000">
                <a:solidFill>
                  <a:schemeClr val="bg1"/>
                </a:solidFill>
                <a:latin typeface="Arial" charset="0"/>
              </a:rPr>
              <a:t>3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1506538" y="2354263"/>
            <a:ext cx="531812" cy="758825"/>
          </a:xfrm>
          <a:prstGeom prst="rect">
            <a:avLst/>
          </a:prstGeom>
          <a:solidFill>
            <a:schemeClr val="hlink"/>
          </a:solidFill>
          <a:ln w="2222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Arial Narrow" charset="0"/>
              </a:rPr>
              <a:t>CS</a:t>
            </a: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3341688" y="2354263"/>
            <a:ext cx="531812" cy="758825"/>
          </a:xfrm>
          <a:prstGeom prst="rect">
            <a:avLst/>
          </a:prstGeom>
          <a:solidFill>
            <a:schemeClr val="hlink"/>
          </a:solidFill>
          <a:ln w="2222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Arial Narrow" charset="0"/>
              </a:rPr>
              <a:t>CS</a:t>
            </a:r>
          </a:p>
        </p:txBody>
      </p:sp>
      <p:sp>
        <p:nvSpPr>
          <p:cNvPr id="10" name="Rectangle 27"/>
          <p:cNvSpPr>
            <a:spLocks noChangeArrowheads="1"/>
          </p:cNvSpPr>
          <p:nvPr/>
        </p:nvSpPr>
        <p:spPr bwMode="auto">
          <a:xfrm>
            <a:off x="2038350" y="2354263"/>
            <a:ext cx="1290638" cy="758825"/>
          </a:xfrm>
          <a:prstGeom prst="rect">
            <a:avLst/>
          </a:prstGeom>
          <a:solidFill>
            <a:srgbClr val="FF00FF"/>
          </a:solidFill>
          <a:ln w="2222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Arial" charset="0"/>
              </a:rPr>
              <a:t>P</a:t>
            </a:r>
            <a:r>
              <a:rPr lang="en-US" sz="3200" b="1" baseline="-25000">
                <a:solidFill>
                  <a:schemeClr val="bg1"/>
                </a:solidFill>
                <a:latin typeface="Arial" charset="0"/>
              </a:rPr>
              <a:t>1</a:t>
            </a:r>
          </a:p>
        </p:txBody>
      </p:sp>
      <p:sp>
        <p:nvSpPr>
          <p:cNvPr id="11" name="Rectangle 30"/>
          <p:cNvSpPr>
            <a:spLocks noChangeArrowheads="1"/>
          </p:cNvSpPr>
          <p:nvPr/>
        </p:nvSpPr>
        <p:spPr bwMode="auto">
          <a:xfrm>
            <a:off x="4919663" y="2354263"/>
            <a:ext cx="531812" cy="758825"/>
          </a:xfrm>
          <a:prstGeom prst="rect">
            <a:avLst/>
          </a:prstGeom>
          <a:solidFill>
            <a:schemeClr val="hlink"/>
          </a:solidFill>
          <a:ln w="2222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Arial Narrow" charset="0"/>
              </a:rPr>
              <a:t>CS</a:t>
            </a:r>
          </a:p>
        </p:txBody>
      </p:sp>
      <p:sp>
        <p:nvSpPr>
          <p:cNvPr id="12" name="Rectangle 31"/>
          <p:cNvSpPr>
            <a:spLocks noChangeArrowheads="1"/>
          </p:cNvSpPr>
          <p:nvPr/>
        </p:nvSpPr>
        <p:spPr bwMode="auto">
          <a:xfrm>
            <a:off x="6742113" y="2354263"/>
            <a:ext cx="531812" cy="758825"/>
          </a:xfrm>
          <a:prstGeom prst="rect">
            <a:avLst/>
          </a:prstGeom>
          <a:solidFill>
            <a:schemeClr val="hlink"/>
          </a:solidFill>
          <a:ln w="2222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Arial Narrow" charset="0"/>
              </a:rPr>
              <a:t>CS</a:t>
            </a:r>
          </a:p>
        </p:txBody>
      </p:sp>
      <p:sp>
        <p:nvSpPr>
          <p:cNvPr id="13" name="Rectangle 33"/>
          <p:cNvSpPr>
            <a:spLocks noChangeArrowheads="1"/>
          </p:cNvSpPr>
          <p:nvPr/>
        </p:nvSpPr>
        <p:spPr bwMode="auto">
          <a:xfrm>
            <a:off x="7273925" y="2354263"/>
            <a:ext cx="608013" cy="758825"/>
          </a:xfrm>
          <a:prstGeom prst="rect">
            <a:avLst/>
          </a:prstGeom>
          <a:solidFill>
            <a:schemeClr val="accent1"/>
          </a:solidFill>
          <a:ln w="2222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Arial" charset="0"/>
              </a:rPr>
              <a:t>P</a:t>
            </a:r>
            <a:r>
              <a:rPr lang="en-US" sz="3200" b="1" baseline="-25000">
                <a:solidFill>
                  <a:schemeClr val="bg1"/>
                </a:solidFill>
                <a:latin typeface="Arial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41653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Multilevel queues with Priority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4318000" cy="43735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Distinguish among</a:t>
            </a:r>
          </a:p>
          <a:p>
            <a:pPr lvl="1"/>
            <a:r>
              <a:rPr lang="en-US" dirty="0" smtClean="0"/>
              <a:t>Interactive processes – High priority</a:t>
            </a:r>
          </a:p>
          <a:p>
            <a:pPr lvl="1"/>
            <a:r>
              <a:rPr lang="en-US" dirty="0" smtClean="0"/>
              <a:t>I/O-bound processes – Medium priority</a:t>
            </a:r>
          </a:p>
          <a:p>
            <a:pPr lvl="2"/>
            <a:r>
              <a:rPr lang="en-US" dirty="0" smtClean="0"/>
              <a:t>Require small amounts of CPU time</a:t>
            </a:r>
          </a:p>
          <a:p>
            <a:pPr lvl="1"/>
            <a:r>
              <a:rPr lang="en-US" dirty="0" smtClean="0"/>
              <a:t>CPU-bound processes – Low priority</a:t>
            </a:r>
          </a:p>
          <a:p>
            <a:pPr lvl="2"/>
            <a:r>
              <a:rPr lang="en-US" dirty="0" smtClean="0"/>
              <a:t>Require large amounts of CPU time (number crunching)</a:t>
            </a:r>
          </a:p>
          <a:p>
            <a:r>
              <a:rPr lang="en-US" dirty="0" smtClean="0"/>
              <a:t>One queue per priority</a:t>
            </a:r>
          </a:p>
          <a:p>
            <a:pPr lvl="1"/>
            <a:r>
              <a:rPr lang="en-US" dirty="0" smtClean="0"/>
              <a:t>Different quantum for each queue</a:t>
            </a:r>
          </a:p>
          <a:p>
            <a:endParaRPr lang="en-US" dirty="0" smtClean="0"/>
          </a:p>
          <a:p>
            <a:r>
              <a:rPr lang="en-US" dirty="0" smtClean="0"/>
              <a:t>Allow higher priority processes to take CPU away from lower priority processes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600" y="3446463"/>
            <a:ext cx="4000500" cy="26797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199" y="1270000"/>
            <a:ext cx="2167467" cy="1625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9600" y="6011333"/>
            <a:ext cx="3929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How do we know which is which?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D1282E"/>
                </a:solidFill>
              </a:rPr>
              <a:t>What about starvation?</a:t>
            </a:r>
            <a:endParaRPr lang="en-US" dirty="0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605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Multi-Level Feedback Scheduling</a:t>
            </a:r>
            <a:endParaRPr lang="en-US" altLang="ko-KR"/>
          </a:p>
        </p:txBody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94000"/>
            <a:ext cx="7620000" cy="3332163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Use past behavior to predict future</a:t>
            </a:r>
          </a:p>
          <a:p>
            <a:pPr lvl="1"/>
            <a:r>
              <a:rPr lang="en-US" altLang="ko-KR" dirty="0" smtClean="0"/>
              <a:t>First used in Cambridge Time Sharing System (CTSS)</a:t>
            </a:r>
          </a:p>
          <a:p>
            <a:pPr lvl="1"/>
            <a:r>
              <a:rPr lang="en-US" altLang="ko-KR" dirty="0" smtClean="0"/>
              <a:t>Multiple queues, each with a different priority</a:t>
            </a:r>
          </a:p>
          <a:p>
            <a:pPr lvl="2"/>
            <a:r>
              <a:rPr lang="en-US" altLang="ko-KR" dirty="0" smtClean="0"/>
              <a:t>Higher priority queues often considered “foreground” tasks</a:t>
            </a:r>
          </a:p>
          <a:p>
            <a:pPr lvl="1"/>
            <a:r>
              <a:rPr lang="en-US" altLang="ko-KR" dirty="0" smtClean="0"/>
              <a:t>Each queue has its own scheduling algorithm</a:t>
            </a:r>
          </a:p>
          <a:p>
            <a:pPr lvl="2"/>
            <a:r>
              <a:rPr lang="en-US" altLang="ko-KR" dirty="0" smtClean="0"/>
              <a:t>e.g., foreground – RR, background – FCFS</a:t>
            </a:r>
          </a:p>
          <a:p>
            <a:pPr lvl="2"/>
            <a:r>
              <a:rPr lang="en-US" altLang="ko-KR" dirty="0" smtClean="0"/>
              <a:t>Sometimes multiple RR priorities with quantum increasing exponentially (highest:1ms, next:2ms, next: 4ms, etc.)</a:t>
            </a:r>
          </a:p>
          <a:p>
            <a:r>
              <a:rPr lang="en-US" altLang="ko-KR" dirty="0" smtClean="0"/>
              <a:t>Adjust each job’s priority as follows (details vary)</a:t>
            </a:r>
          </a:p>
          <a:p>
            <a:pPr lvl="1"/>
            <a:r>
              <a:rPr lang="en-US" altLang="ko-KR" dirty="0" smtClean="0"/>
              <a:t>Job starts in highest priority queue</a:t>
            </a:r>
          </a:p>
          <a:p>
            <a:pPr lvl="1"/>
            <a:r>
              <a:rPr lang="en-US" altLang="ko-KR" dirty="0" smtClean="0"/>
              <a:t>If timeout expires, drop one level</a:t>
            </a:r>
          </a:p>
          <a:p>
            <a:pPr lvl="1"/>
            <a:r>
              <a:rPr lang="en-US" altLang="ko-KR" dirty="0" smtClean="0"/>
              <a:t>If timeout doesn’t expire, push up one level (or to top)</a:t>
            </a:r>
            <a:endParaRPr lang="en-US" altLang="ko-KR" dirty="0"/>
          </a:p>
        </p:txBody>
      </p:sp>
      <p:grpSp>
        <p:nvGrpSpPr>
          <p:cNvPr id="627725" name="Group 13"/>
          <p:cNvGrpSpPr>
            <a:grpSpLocks/>
          </p:cNvGrpSpPr>
          <p:nvPr/>
        </p:nvGrpSpPr>
        <p:grpSpPr bwMode="auto">
          <a:xfrm>
            <a:off x="6688134" y="1386098"/>
            <a:ext cx="2379663" cy="914400"/>
            <a:chOff x="3600" y="624"/>
            <a:chExt cx="1499" cy="576"/>
          </a:xfrm>
        </p:grpSpPr>
        <p:sp>
          <p:nvSpPr>
            <p:cNvPr id="13318" name="Text Box 10"/>
            <p:cNvSpPr txBox="1">
              <a:spLocks noChangeArrowheads="1"/>
            </p:cNvSpPr>
            <p:nvPr/>
          </p:nvSpPr>
          <p:spPr bwMode="auto">
            <a:xfrm>
              <a:off x="4168" y="624"/>
              <a:ext cx="931" cy="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buFontTx/>
                <a:buNone/>
                <a:defRPr/>
              </a:pPr>
              <a:r>
                <a:rPr lang="en-US" altLang="ko-KR" sz="1400" dirty="0" smtClean="0">
                  <a:latin typeface="Helvetica"/>
                  <a:ea typeface="굴림" charset="0"/>
                  <a:cs typeface="Helvetica"/>
                </a:rPr>
                <a:t>Long-Running </a:t>
              </a:r>
            </a:p>
            <a:p>
              <a:pPr>
                <a:buFontTx/>
                <a:buNone/>
                <a:defRPr/>
              </a:pPr>
              <a:r>
                <a:rPr lang="en-US" altLang="ko-KR" sz="1400" dirty="0" smtClean="0">
                  <a:latin typeface="Helvetica"/>
                  <a:ea typeface="굴림" charset="0"/>
                  <a:cs typeface="Helvetica"/>
                </a:rPr>
                <a:t>Compute tasks </a:t>
              </a:r>
            </a:p>
            <a:p>
              <a:pPr>
                <a:buFontTx/>
                <a:buNone/>
                <a:defRPr/>
              </a:pPr>
              <a:r>
                <a:rPr lang="en-US" altLang="ko-KR" sz="1400" dirty="0" smtClean="0">
                  <a:latin typeface="Helvetica"/>
                  <a:ea typeface="굴림" charset="0"/>
                  <a:cs typeface="Helvetica"/>
                </a:rPr>
                <a:t>demoted to </a:t>
              </a:r>
              <a:br>
                <a:rPr lang="en-US" altLang="ko-KR" sz="1400" dirty="0" smtClean="0">
                  <a:latin typeface="Helvetica"/>
                  <a:ea typeface="굴림" charset="0"/>
                  <a:cs typeface="Helvetica"/>
                </a:rPr>
              </a:br>
              <a:r>
                <a:rPr lang="en-US" altLang="ko-KR" sz="1400" dirty="0" smtClean="0">
                  <a:latin typeface="Helvetica"/>
                  <a:ea typeface="굴림" charset="0"/>
                  <a:cs typeface="Helvetica"/>
                </a:rPr>
                <a:t>low priority</a:t>
              </a:r>
            </a:p>
          </p:txBody>
        </p:sp>
        <p:sp>
          <p:nvSpPr>
            <p:cNvPr id="13319" name="Line 11"/>
            <p:cNvSpPr>
              <a:spLocks noChangeShapeType="1"/>
            </p:cNvSpPr>
            <p:nvPr/>
          </p:nvSpPr>
          <p:spPr bwMode="auto">
            <a:xfrm flipH="1" flipV="1">
              <a:off x="3600" y="720"/>
              <a:ext cx="511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>
                <a:defRPr/>
              </a:pPr>
              <a:endParaRPr lang="en-US" sz="1600">
                <a:latin typeface="Helvetica"/>
                <a:cs typeface="Helvetica"/>
              </a:endParaRPr>
            </a:p>
          </p:txBody>
        </p:sp>
        <p:sp>
          <p:nvSpPr>
            <p:cNvPr id="13320" name="Line 12"/>
            <p:cNvSpPr>
              <a:spLocks noChangeShapeType="1"/>
            </p:cNvSpPr>
            <p:nvPr/>
          </p:nvSpPr>
          <p:spPr bwMode="auto">
            <a:xfrm flipH="1">
              <a:off x="3600" y="960"/>
              <a:ext cx="511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>
                <a:defRPr/>
              </a:pPr>
              <a:endParaRPr lang="en-US" sz="1600">
                <a:latin typeface="Helvetica"/>
                <a:cs typeface="Helvetica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534" y="960966"/>
            <a:ext cx="29845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7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7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7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7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7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7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7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27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7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27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7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7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7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7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7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7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7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27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27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27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27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27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27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1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</a:t>
            </a:r>
            <a:r>
              <a:rPr lang="en-US" dirty="0" smtClean="0"/>
              <a:t>processor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Multi-processor on a single machine or on different machines (clusters)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Process affinity: avoid moving data around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Load balancing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Power consumption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084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in Linux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Traditionally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/>
              <a:t>Multi-level feedback </a:t>
            </a:r>
            <a:r>
              <a:rPr lang="en-US" dirty="0" smtClean="0"/>
              <a:t>queue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RR within each queue </a:t>
            </a:r>
          </a:p>
          <a:p>
            <a:r>
              <a:rPr lang="en-US" dirty="0" smtClean="0"/>
              <a:t>Modern implementation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/>
              <a:t>Processes can be assigned one of three priority levels:  Real </a:t>
            </a:r>
            <a:r>
              <a:rPr lang="en-US" dirty="0" smtClean="0"/>
              <a:t>Time (highest), </a:t>
            </a:r>
            <a:r>
              <a:rPr lang="en-US" dirty="0"/>
              <a:t>Kernel, or Time </a:t>
            </a:r>
            <a:r>
              <a:rPr lang="en-US" dirty="0" smtClean="0"/>
              <a:t>Shared (lowest)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Time shared processes use multi-level feedback queue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Priority levels of time-shared processes can be adjusted (relatively) via </a:t>
            </a:r>
            <a:r>
              <a:rPr lang="en-US" i="1" dirty="0" smtClean="0"/>
              <a:t>nice</a:t>
            </a:r>
            <a:r>
              <a:rPr lang="en-US" dirty="0" smtClean="0"/>
              <a:t> command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For SMP, support process affinity and load balancing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566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Real-time scheduling</a:t>
            </a:r>
            <a:endParaRPr lang="en-US" sz="4000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08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Real-time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182880"/>
            <a:r>
              <a:rPr lang="en-US" altLang="ko-KR" dirty="0">
                <a:ea typeface="굴림" charset="0"/>
                <a:cs typeface="굴림" charset="0"/>
              </a:rPr>
              <a:t>Systems whose correctness depends on their </a:t>
            </a:r>
            <a:r>
              <a:rPr lang="en-US" altLang="ko-KR" dirty="0">
                <a:solidFill>
                  <a:srgbClr val="FF0000"/>
                </a:solidFill>
                <a:ea typeface="굴림" charset="0"/>
                <a:cs typeface="굴림" charset="0"/>
              </a:rPr>
              <a:t>temporal</a:t>
            </a:r>
            <a:r>
              <a:rPr lang="en-US" altLang="ko-KR" dirty="0">
                <a:ea typeface="굴림" charset="0"/>
                <a:cs typeface="굴림" charset="0"/>
              </a:rPr>
              <a:t> aspects as well as their </a:t>
            </a:r>
            <a:r>
              <a:rPr lang="en-US" altLang="ko-KR" dirty="0">
                <a:solidFill>
                  <a:srgbClr val="FF0000"/>
                </a:solidFill>
                <a:ea typeface="굴림" charset="0"/>
                <a:cs typeface="굴림" charset="0"/>
              </a:rPr>
              <a:t>functional</a:t>
            </a:r>
            <a:r>
              <a:rPr lang="en-US" altLang="ko-KR" dirty="0">
                <a:ea typeface="굴림" charset="0"/>
                <a:cs typeface="굴림" charset="0"/>
              </a:rPr>
              <a:t> aspects</a:t>
            </a:r>
          </a:p>
          <a:p>
            <a:pPr lvl="1"/>
            <a:r>
              <a:rPr lang="en-US" altLang="ko-KR" dirty="0" smtClean="0">
                <a:ea typeface="굴림" charset="0"/>
                <a:cs typeface="굴림" charset="0"/>
              </a:rPr>
              <a:t>Control systems, automotive … </a:t>
            </a:r>
            <a:endParaRPr lang="en-US" altLang="ko-KR" dirty="0">
              <a:ea typeface="굴림" charset="0"/>
              <a:cs typeface="굴림" charset="0"/>
            </a:endParaRPr>
          </a:p>
          <a:p>
            <a:r>
              <a:rPr lang="en-US" altLang="ko-KR" dirty="0">
                <a:ea typeface="굴림" charset="0"/>
                <a:cs typeface="굴림" charset="0"/>
              </a:rPr>
              <a:t>Performance measure</a:t>
            </a:r>
          </a:p>
          <a:p>
            <a:pPr lvl="1"/>
            <a:r>
              <a:rPr lang="en-US" altLang="ko-KR" dirty="0">
                <a:solidFill>
                  <a:srgbClr val="FF0000"/>
                </a:solidFill>
                <a:ea typeface="굴림" charset="0"/>
                <a:cs typeface="굴림" charset="0"/>
              </a:rPr>
              <a:t>Timeliness </a:t>
            </a:r>
            <a:r>
              <a:rPr lang="en-US" altLang="ko-KR" dirty="0">
                <a:ea typeface="굴림" charset="0"/>
                <a:cs typeface="굴림" charset="0"/>
              </a:rPr>
              <a:t>on timing constraints (deadlines)</a:t>
            </a:r>
            <a:endParaRPr lang="en-US" altLang="ko-KR" dirty="0">
              <a:solidFill>
                <a:srgbClr val="FF0000"/>
              </a:solidFill>
              <a:ea typeface="굴림" charset="0"/>
              <a:cs typeface="굴림" charset="0"/>
            </a:endParaRPr>
          </a:p>
          <a:p>
            <a:pPr lvl="1"/>
            <a:r>
              <a:rPr lang="en-US" altLang="ko-KR" dirty="0">
                <a:ea typeface="굴림" charset="0"/>
                <a:cs typeface="굴림" charset="0"/>
              </a:rPr>
              <a:t>Speed/average case performance are less significant.</a:t>
            </a:r>
          </a:p>
          <a:p>
            <a:pPr lvl="1">
              <a:buFontTx/>
              <a:buNone/>
            </a:pPr>
            <a:endParaRPr lang="en-US" altLang="ko-KR" dirty="0">
              <a:ea typeface="굴림" charset="0"/>
              <a:cs typeface="굴림" charset="0"/>
            </a:endParaRPr>
          </a:p>
          <a:p>
            <a:r>
              <a:rPr lang="en-US" altLang="ko-KR" dirty="0">
                <a:ea typeface="굴림" charset="0"/>
                <a:cs typeface="굴림" charset="0"/>
              </a:rPr>
              <a:t>Key property</a:t>
            </a:r>
          </a:p>
          <a:p>
            <a:pPr lvl="1"/>
            <a:r>
              <a:rPr lang="en-US" altLang="ko-KR" dirty="0">
                <a:solidFill>
                  <a:srgbClr val="FF0000"/>
                </a:solidFill>
                <a:ea typeface="굴림" charset="0"/>
                <a:cs typeface="굴림" charset="0"/>
              </a:rPr>
              <a:t>Predictability</a:t>
            </a:r>
            <a:r>
              <a:rPr lang="en-US" altLang="ko-KR" dirty="0">
                <a:ea typeface="굴림" charset="0"/>
                <a:cs typeface="굴림" charset="0"/>
              </a:rPr>
              <a:t> on timing constraints</a:t>
            </a:r>
          </a:p>
          <a:p>
            <a:endParaRPr lang="en-US" dirty="0" smtClean="0"/>
          </a:p>
          <a:p>
            <a:r>
              <a:rPr lang="en-US" dirty="0" smtClean="0"/>
              <a:t>Hard </a:t>
            </a:r>
            <a:r>
              <a:rPr lang="en-US" dirty="0" err="1" smtClean="0"/>
              <a:t>vs</a:t>
            </a:r>
            <a:r>
              <a:rPr lang="en-US" dirty="0" smtClean="0"/>
              <a:t> soft real-time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15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0"/>
                <a:cs typeface="굴림" charset="0"/>
              </a:rPr>
              <a:t>Real-Time Workload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ea typeface="굴림" charset="0"/>
                <a:cs typeface="굴림" charset="0"/>
              </a:rPr>
              <a:t>Job (unit of work)</a:t>
            </a:r>
          </a:p>
          <a:p>
            <a:pPr lvl="1"/>
            <a:r>
              <a:rPr lang="en-US" altLang="ko-KR" dirty="0">
                <a:ea typeface="굴림" charset="0"/>
                <a:cs typeface="굴림" charset="0"/>
              </a:rPr>
              <a:t>a computation, a file read, a message transmission, </a:t>
            </a:r>
            <a:r>
              <a:rPr lang="en-US" altLang="ko-KR" dirty="0" err="1">
                <a:ea typeface="굴림" charset="0"/>
                <a:cs typeface="굴림" charset="0"/>
              </a:rPr>
              <a:t>etc</a:t>
            </a:r>
            <a:endParaRPr lang="en-US" altLang="ko-KR" dirty="0">
              <a:ea typeface="굴림" charset="0"/>
              <a:cs typeface="굴림" charset="0"/>
            </a:endParaRPr>
          </a:p>
          <a:p>
            <a:r>
              <a:rPr lang="en-US" altLang="ko-KR" dirty="0">
                <a:ea typeface="굴림" charset="0"/>
                <a:cs typeface="굴림" charset="0"/>
              </a:rPr>
              <a:t>Attributes</a:t>
            </a:r>
          </a:p>
          <a:p>
            <a:pPr lvl="1"/>
            <a:r>
              <a:rPr lang="en-US" altLang="ko-KR" dirty="0">
                <a:ea typeface="굴림" charset="0"/>
                <a:cs typeface="굴림" charset="0"/>
              </a:rPr>
              <a:t>Resources required to make progress</a:t>
            </a:r>
          </a:p>
          <a:p>
            <a:pPr lvl="1"/>
            <a:r>
              <a:rPr lang="en-US" altLang="ko-KR" dirty="0">
                <a:ea typeface="굴림" charset="0"/>
                <a:cs typeface="굴림" charset="0"/>
              </a:rPr>
              <a:t>Timing parameters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30</a:t>
            </a:fld>
            <a:endParaRPr lang="en-US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1028700" y="51054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0287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19431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24003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28575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14859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37719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42291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33147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51435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46863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60579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56007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69723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65151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78867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7429500" y="5029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3200400" y="4724400"/>
            <a:ext cx="33147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609600" y="4114800"/>
            <a:ext cx="1447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66"/>
                </a:solidFill>
                <a:latin typeface="Arial" charset="0"/>
                <a:cs typeface="Arial" charset="0"/>
              </a:rPr>
              <a:t>Released</a:t>
            </a:r>
            <a:r>
              <a:rPr lang="en-US">
                <a:solidFill>
                  <a:schemeClr val="accent2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7848600" y="5105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7010400" y="3733800"/>
            <a:ext cx="1219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66"/>
                </a:solidFill>
                <a:latin typeface="Arial" charset="0"/>
                <a:cs typeface="Arial" charset="0"/>
              </a:rPr>
              <a:t>Absolute deadline</a:t>
            </a:r>
          </a:p>
        </p:txBody>
      </p: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1219200" y="5105400"/>
            <a:ext cx="6400800" cy="549275"/>
            <a:chOff x="768" y="3216"/>
            <a:chExt cx="4032" cy="346"/>
          </a:xfrm>
        </p:grpSpPr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768" y="321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4800" y="321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2184" y="3312"/>
              <a:ext cx="14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>
                  <a:solidFill>
                    <a:srgbClr val="000066"/>
                  </a:solidFill>
                  <a:latin typeface="Arial" charset="0"/>
                  <a:cs typeface="Arial" charset="0"/>
                </a:rPr>
                <a:t>Relative deadline</a:t>
              </a: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600" y="3456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>
              <a:off x="768" y="3456"/>
              <a:ext cx="14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 Box 31"/>
          <p:cNvSpPr txBox="1">
            <a:spLocks noChangeArrowheads="1"/>
          </p:cNvSpPr>
          <p:nvPr/>
        </p:nvSpPr>
        <p:spPr bwMode="auto">
          <a:xfrm>
            <a:off x="3505200" y="4191000"/>
            <a:ext cx="272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66"/>
                </a:solidFill>
                <a:latin typeface="Arial" charset="0"/>
                <a:cs typeface="Arial" charset="0"/>
              </a:rPr>
              <a:t>Execution time</a:t>
            </a:r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>
            <a:off x="1219200" y="44958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7620000" y="44958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69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0"/>
                <a:cs typeface="굴림" charset="0"/>
              </a:rPr>
              <a:t>Real-Time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ea typeface="굴림" charset="0"/>
                <a:cs typeface="굴림" charset="0"/>
              </a:rPr>
              <a:t>Task : a sequence of similar jobs</a:t>
            </a:r>
          </a:p>
          <a:p>
            <a:pPr lvl="1"/>
            <a:r>
              <a:rPr lang="en-US" altLang="ko-KR" dirty="0">
                <a:ea typeface="굴림" charset="0"/>
                <a:cs typeface="굴림" charset="0"/>
              </a:rPr>
              <a:t>Periodic task (</a:t>
            </a:r>
            <a:r>
              <a:rPr lang="en-US" altLang="ko-KR" i="1" dirty="0" err="1">
                <a:ea typeface="굴림" charset="0"/>
                <a:cs typeface="굴림" charset="0"/>
              </a:rPr>
              <a:t>p,e</a:t>
            </a:r>
            <a:r>
              <a:rPr lang="en-US" altLang="ko-KR" dirty="0">
                <a:ea typeface="굴림" charset="0"/>
                <a:cs typeface="굴림" charset="0"/>
              </a:rPr>
              <a:t>)</a:t>
            </a:r>
          </a:p>
          <a:p>
            <a:pPr lvl="2"/>
            <a:r>
              <a:rPr lang="en-US" altLang="ko-KR" dirty="0">
                <a:ea typeface="굴림" charset="0"/>
                <a:cs typeface="굴림" charset="0"/>
              </a:rPr>
              <a:t>Its jobs repeat regularly</a:t>
            </a:r>
          </a:p>
          <a:p>
            <a:pPr lvl="2"/>
            <a:r>
              <a:rPr lang="en-US" altLang="ko-KR" dirty="0">
                <a:ea typeface="굴림" charset="0"/>
                <a:cs typeface="굴림" charset="0"/>
              </a:rPr>
              <a:t>Period </a:t>
            </a:r>
            <a:r>
              <a:rPr lang="en-US" altLang="ko-KR" i="1" dirty="0">
                <a:ea typeface="굴림" charset="0"/>
                <a:cs typeface="굴림" charset="0"/>
              </a:rPr>
              <a:t>p</a:t>
            </a:r>
            <a:r>
              <a:rPr lang="en-US" altLang="ko-KR" dirty="0">
                <a:ea typeface="굴림" charset="0"/>
                <a:cs typeface="굴림" charset="0"/>
              </a:rPr>
              <a:t> = inter-release time (0 &lt; </a:t>
            </a:r>
            <a:r>
              <a:rPr lang="en-US" altLang="ko-KR" i="1" dirty="0">
                <a:ea typeface="굴림" charset="0"/>
                <a:cs typeface="굴림" charset="0"/>
              </a:rPr>
              <a:t>p</a:t>
            </a:r>
            <a:r>
              <a:rPr lang="en-US" altLang="ko-KR" dirty="0">
                <a:ea typeface="굴림" charset="0"/>
                <a:cs typeface="굴림" charset="0"/>
              </a:rPr>
              <a:t>)</a:t>
            </a:r>
          </a:p>
          <a:p>
            <a:pPr lvl="2"/>
            <a:r>
              <a:rPr lang="en-US" altLang="ko-KR" dirty="0">
                <a:ea typeface="굴림" charset="0"/>
                <a:cs typeface="굴림" charset="0"/>
              </a:rPr>
              <a:t>Execution time </a:t>
            </a:r>
            <a:r>
              <a:rPr lang="en-US" altLang="ko-KR" i="1" dirty="0">
                <a:ea typeface="굴림" charset="0"/>
                <a:cs typeface="굴림" charset="0"/>
              </a:rPr>
              <a:t>e</a:t>
            </a:r>
            <a:r>
              <a:rPr lang="en-US" altLang="ko-KR" dirty="0">
                <a:ea typeface="굴림" charset="0"/>
                <a:cs typeface="굴림" charset="0"/>
              </a:rPr>
              <a:t> = maximum execution time (0 &lt; </a:t>
            </a:r>
            <a:r>
              <a:rPr lang="en-US" altLang="ko-KR" i="1" dirty="0">
                <a:ea typeface="굴림" charset="0"/>
                <a:cs typeface="굴림" charset="0"/>
              </a:rPr>
              <a:t>e </a:t>
            </a:r>
            <a:r>
              <a:rPr lang="en-US" altLang="ko-KR" dirty="0">
                <a:ea typeface="굴림" charset="0"/>
                <a:cs typeface="굴림" charset="0"/>
              </a:rPr>
              <a:t>&lt; </a:t>
            </a:r>
            <a:r>
              <a:rPr lang="en-US" altLang="ko-KR" i="1" dirty="0">
                <a:ea typeface="굴림" charset="0"/>
                <a:cs typeface="굴림" charset="0"/>
              </a:rPr>
              <a:t>p</a:t>
            </a:r>
            <a:r>
              <a:rPr lang="en-US" altLang="ko-KR" dirty="0">
                <a:ea typeface="굴림" charset="0"/>
                <a:cs typeface="굴림" charset="0"/>
              </a:rPr>
              <a:t>)</a:t>
            </a:r>
          </a:p>
          <a:p>
            <a:pPr lvl="2"/>
            <a:r>
              <a:rPr lang="en-US" altLang="ko-KR" dirty="0">
                <a:ea typeface="굴림" charset="0"/>
                <a:cs typeface="굴림" charset="0"/>
              </a:rPr>
              <a:t>Utilization U = e/p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31</a:t>
            </a:fld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733800" y="4572000"/>
            <a:ext cx="5334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172200" y="4572000"/>
            <a:ext cx="5334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1066800" y="4953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1066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1981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2438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2895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1524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3810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4267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3352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5181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4724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6096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5638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7010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6553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7924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7467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066800" y="4572000"/>
            <a:ext cx="5334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7886700" y="4953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>
            <a:off x="3352800" y="4343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7924800" y="4343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>
            <a:off x="5638800" y="4343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1066800" y="4343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3200400" y="49530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5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31" name="Text Box 33"/>
          <p:cNvSpPr txBox="1">
            <a:spLocks noChangeArrowheads="1"/>
          </p:cNvSpPr>
          <p:nvPr/>
        </p:nvSpPr>
        <p:spPr bwMode="auto">
          <a:xfrm>
            <a:off x="5410200" y="495300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10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32" name="Text Box 34"/>
          <p:cNvSpPr txBox="1">
            <a:spLocks noChangeArrowheads="1"/>
          </p:cNvSpPr>
          <p:nvPr/>
        </p:nvSpPr>
        <p:spPr bwMode="auto">
          <a:xfrm>
            <a:off x="7696200" y="495300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15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33" name="Text Box 36"/>
          <p:cNvSpPr txBox="1">
            <a:spLocks noChangeArrowheads="1"/>
          </p:cNvSpPr>
          <p:nvPr/>
        </p:nvSpPr>
        <p:spPr bwMode="auto">
          <a:xfrm>
            <a:off x="914400" y="49530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0</a:t>
            </a:r>
            <a:endParaRPr lang="en-US" sz="2400">
              <a:ea typeface="굴림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937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 </a:t>
            </a:r>
            <a:r>
              <a:rPr lang="en-US" altLang="ko-KR" dirty="0">
                <a:ea typeface="굴림" charset="0"/>
                <a:cs typeface="굴림" charset="0"/>
              </a:rPr>
              <a:t>Monotonic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ea typeface="굴림" charset="0"/>
                <a:cs typeface="굴림" charset="0"/>
              </a:rPr>
              <a:t>Optimal static-priority scheduling</a:t>
            </a:r>
          </a:p>
          <a:p>
            <a:r>
              <a:rPr lang="en-US" altLang="ko-KR" dirty="0">
                <a:ea typeface="굴림" charset="0"/>
                <a:cs typeface="굴림" charset="0"/>
              </a:rPr>
              <a:t>It assigns priority according to period</a:t>
            </a:r>
          </a:p>
          <a:p>
            <a:r>
              <a:rPr lang="en-US" altLang="ko-KR" dirty="0">
                <a:ea typeface="굴림" charset="0"/>
                <a:cs typeface="굴림" charset="0"/>
              </a:rPr>
              <a:t>A task with a shorter period has a higher priority</a:t>
            </a:r>
          </a:p>
          <a:p>
            <a:r>
              <a:rPr lang="en-US" altLang="ko-KR" dirty="0">
                <a:ea typeface="굴림" charset="0"/>
                <a:cs typeface="굴림" charset="0"/>
              </a:rPr>
              <a:t>Executes a job with the shortest period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32</a:t>
            </a:fld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7432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8288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8288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1371600" y="4191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1371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2286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2743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200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1828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4114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4572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3657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5486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5029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6400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5943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7315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6858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8229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7772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3716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>
            <a:off x="81915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1371600" y="4953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>
            <a:off x="1371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2286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2743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>
            <a:off x="3200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>
            <a:off x="1828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>
            <a:off x="4114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4572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34"/>
          <p:cNvSpPr>
            <a:spLocks noChangeShapeType="1"/>
          </p:cNvSpPr>
          <p:nvPr/>
        </p:nvSpPr>
        <p:spPr bwMode="auto">
          <a:xfrm>
            <a:off x="3657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5486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36"/>
          <p:cNvSpPr>
            <a:spLocks noChangeShapeType="1"/>
          </p:cNvSpPr>
          <p:nvPr/>
        </p:nvSpPr>
        <p:spPr bwMode="auto">
          <a:xfrm>
            <a:off x="5029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37"/>
          <p:cNvSpPr>
            <a:spLocks noChangeShapeType="1"/>
          </p:cNvSpPr>
          <p:nvPr/>
        </p:nvSpPr>
        <p:spPr bwMode="auto">
          <a:xfrm>
            <a:off x="6400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5943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39"/>
          <p:cNvSpPr>
            <a:spLocks noChangeShapeType="1"/>
          </p:cNvSpPr>
          <p:nvPr/>
        </p:nvSpPr>
        <p:spPr bwMode="auto">
          <a:xfrm>
            <a:off x="7315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6858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1"/>
          <p:cNvSpPr>
            <a:spLocks noChangeShapeType="1"/>
          </p:cNvSpPr>
          <p:nvPr/>
        </p:nvSpPr>
        <p:spPr bwMode="auto">
          <a:xfrm>
            <a:off x="8229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2"/>
          <p:cNvSpPr>
            <a:spLocks noChangeShapeType="1"/>
          </p:cNvSpPr>
          <p:nvPr/>
        </p:nvSpPr>
        <p:spPr bwMode="auto">
          <a:xfrm>
            <a:off x="7772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43"/>
          <p:cNvSpPr>
            <a:spLocks noChangeShapeType="1"/>
          </p:cNvSpPr>
          <p:nvPr/>
        </p:nvSpPr>
        <p:spPr bwMode="auto">
          <a:xfrm>
            <a:off x="8191500" y="4953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13716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45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47" name="Line 46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48" name="Text Box 47"/>
          <p:cNvSpPr txBox="1">
            <a:spLocks noChangeArrowheads="1"/>
          </p:cNvSpPr>
          <p:nvPr/>
        </p:nvSpPr>
        <p:spPr bwMode="auto">
          <a:xfrm>
            <a:off x="533400" y="3733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(4,1)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49" name="Text Box 48"/>
          <p:cNvSpPr txBox="1">
            <a:spLocks noChangeArrowheads="1"/>
          </p:cNvSpPr>
          <p:nvPr/>
        </p:nvSpPr>
        <p:spPr bwMode="auto">
          <a:xfrm>
            <a:off x="533400" y="44196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(5,2)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50" name="Line 49"/>
          <p:cNvSpPr>
            <a:spLocks noChangeShapeType="1"/>
          </p:cNvSpPr>
          <p:nvPr/>
        </p:nvSpPr>
        <p:spPr bwMode="auto">
          <a:xfrm>
            <a:off x="1371600" y="57912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50"/>
          <p:cNvSpPr>
            <a:spLocks noChangeShapeType="1"/>
          </p:cNvSpPr>
          <p:nvPr/>
        </p:nvSpPr>
        <p:spPr bwMode="auto">
          <a:xfrm>
            <a:off x="1371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51"/>
          <p:cNvSpPr>
            <a:spLocks noChangeShapeType="1"/>
          </p:cNvSpPr>
          <p:nvPr/>
        </p:nvSpPr>
        <p:spPr bwMode="auto">
          <a:xfrm>
            <a:off x="2286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Line 52"/>
          <p:cNvSpPr>
            <a:spLocks noChangeShapeType="1"/>
          </p:cNvSpPr>
          <p:nvPr/>
        </p:nvSpPr>
        <p:spPr bwMode="auto">
          <a:xfrm>
            <a:off x="2743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Line 53"/>
          <p:cNvSpPr>
            <a:spLocks noChangeShapeType="1"/>
          </p:cNvSpPr>
          <p:nvPr/>
        </p:nvSpPr>
        <p:spPr bwMode="auto">
          <a:xfrm>
            <a:off x="3200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Line 54"/>
          <p:cNvSpPr>
            <a:spLocks noChangeShapeType="1"/>
          </p:cNvSpPr>
          <p:nvPr/>
        </p:nvSpPr>
        <p:spPr bwMode="auto">
          <a:xfrm>
            <a:off x="1828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Line 55"/>
          <p:cNvSpPr>
            <a:spLocks noChangeShapeType="1"/>
          </p:cNvSpPr>
          <p:nvPr/>
        </p:nvSpPr>
        <p:spPr bwMode="auto">
          <a:xfrm>
            <a:off x="4114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Line 56"/>
          <p:cNvSpPr>
            <a:spLocks noChangeShapeType="1"/>
          </p:cNvSpPr>
          <p:nvPr/>
        </p:nvSpPr>
        <p:spPr bwMode="auto">
          <a:xfrm>
            <a:off x="4572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Line 57"/>
          <p:cNvSpPr>
            <a:spLocks noChangeShapeType="1"/>
          </p:cNvSpPr>
          <p:nvPr/>
        </p:nvSpPr>
        <p:spPr bwMode="auto">
          <a:xfrm>
            <a:off x="3657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Line 58"/>
          <p:cNvSpPr>
            <a:spLocks noChangeShapeType="1"/>
          </p:cNvSpPr>
          <p:nvPr/>
        </p:nvSpPr>
        <p:spPr bwMode="auto">
          <a:xfrm>
            <a:off x="5486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Line 59"/>
          <p:cNvSpPr>
            <a:spLocks noChangeShapeType="1"/>
          </p:cNvSpPr>
          <p:nvPr/>
        </p:nvSpPr>
        <p:spPr bwMode="auto">
          <a:xfrm>
            <a:off x="5029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Line 60"/>
          <p:cNvSpPr>
            <a:spLocks noChangeShapeType="1"/>
          </p:cNvSpPr>
          <p:nvPr/>
        </p:nvSpPr>
        <p:spPr bwMode="auto">
          <a:xfrm>
            <a:off x="6400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61"/>
          <p:cNvSpPr>
            <a:spLocks noChangeShapeType="1"/>
          </p:cNvSpPr>
          <p:nvPr/>
        </p:nvSpPr>
        <p:spPr bwMode="auto">
          <a:xfrm>
            <a:off x="5943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Line 62"/>
          <p:cNvSpPr>
            <a:spLocks noChangeShapeType="1"/>
          </p:cNvSpPr>
          <p:nvPr/>
        </p:nvSpPr>
        <p:spPr bwMode="auto">
          <a:xfrm>
            <a:off x="7315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Line 63"/>
          <p:cNvSpPr>
            <a:spLocks noChangeShapeType="1"/>
          </p:cNvSpPr>
          <p:nvPr/>
        </p:nvSpPr>
        <p:spPr bwMode="auto">
          <a:xfrm>
            <a:off x="6858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Line 64"/>
          <p:cNvSpPr>
            <a:spLocks noChangeShapeType="1"/>
          </p:cNvSpPr>
          <p:nvPr/>
        </p:nvSpPr>
        <p:spPr bwMode="auto">
          <a:xfrm>
            <a:off x="8229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Line 65"/>
          <p:cNvSpPr>
            <a:spLocks noChangeShapeType="1"/>
          </p:cNvSpPr>
          <p:nvPr/>
        </p:nvSpPr>
        <p:spPr bwMode="auto">
          <a:xfrm>
            <a:off x="7772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Line 66"/>
          <p:cNvSpPr>
            <a:spLocks noChangeShapeType="1"/>
          </p:cNvSpPr>
          <p:nvPr/>
        </p:nvSpPr>
        <p:spPr bwMode="auto">
          <a:xfrm>
            <a:off x="8191500" y="579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13716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68"/>
          <p:cNvSpPr>
            <a:spLocks noChangeShapeType="1"/>
          </p:cNvSpPr>
          <p:nvPr/>
        </p:nvSpPr>
        <p:spPr bwMode="auto">
          <a:xfrm>
            <a:off x="45720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0" name="Text Box 69"/>
          <p:cNvSpPr txBox="1">
            <a:spLocks noChangeArrowheads="1"/>
          </p:cNvSpPr>
          <p:nvPr/>
        </p:nvSpPr>
        <p:spPr bwMode="auto">
          <a:xfrm>
            <a:off x="533400" y="5257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(7,2)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71" name="Rectangle 70"/>
          <p:cNvSpPr>
            <a:spLocks noChangeArrowheads="1"/>
          </p:cNvSpPr>
          <p:nvPr/>
        </p:nvSpPr>
        <p:spPr bwMode="auto">
          <a:xfrm>
            <a:off x="1371600" y="45720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1371600" y="54102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auto">
          <a:xfrm>
            <a:off x="1371600" y="3810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3"/>
          <p:cNvSpPr>
            <a:spLocks noChangeShapeType="1"/>
          </p:cNvSpPr>
          <p:nvPr/>
        </p:nvSpPr>
        <p:spPr bwMode="auto">
          <a:xfrm>
            <a:off x="13716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5" name="Line 74"/>
          <p:cNvSpPr>
            <a:spLocks noChangeShapeType="1"/>
          </p:cNvSpPr>
          <p:nvPr/>
        </p:nvSpPr>
        <p:spPr bwMode="auto">
          <a:xfrm>
            <a:off x="1371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6" name="Line 75"/>
          <p:cNvSpPr>
            <a:spLocks noChangeShapeType="1"/>
          </p:cNvSpPr>
          <p:nvPr/>
        </p:nvSpPr>
        <p:spPr bwMode="auto">
          <a:xfrm>
            <a:off x="13716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7" name="Rectangle 76"/>
          <p:cNvSpPr>
            <a:spLocks noChangeArrowheads="1"/>
          </p:cNvSpPr>
          <p:nvPr/>
        </p:nvSpPr>
        <p:spPr bwMode="auto">
          <a:xfrm>
            <a:off x="1828800" y="45720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Rectangle 77"/>
          <p:cNvSpPr>
            <a:spLocks noChangeArrowheads="1"/>
          </p:cNvSpPr>
          <p:nvPr/>
        </p:nvSpPr>
        <p:spPr bwMode="auto">
          <a:xfrm>
            <a:off x="1828800" y="54102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Rectangle 78"/>
          <p:cNvSpPr>
            <a:spLocks noChangeArrowheads="1"/>
          </p:cNvSpPr>
          <p:nvPr/>
        </p:nvSpPr>
        <p:spPr bwMode="auto">
          <a:xfrm>
            <a:off x="2743200" y="54102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0" name="Group 79"/>
          <p:cNvGrpSpPr>
            <a:grpSpLocks/>
          </p:cNvGrpSpPr>
          <p:nvPr/>
        </p:nvGrpSpPr>
        <p:grpSpPr bwMode="auto">
          <a:xfrm>
            <a:off x="3505200" y="4953000"/>
            <a:ext cx="4984750" cy="1295400"/>
            <a:chOff x="2208" y="3120"/>
            <a:chExt cx="3140" cy="816"/>
          </a:xfrm>
        </p:grpSpPr>
        <p:sp>
          <p:nvSpPr>
            <p:cNvPr id="81" name="Text Box 80"/>
            <p:cNvSpPr txBox="1">
              <a:spLocks noChangeArrowheads="1"/>
            </p:cNvSpPr>
            <p:nvPr/>
          </p:nvSpPr>
          <p:spPr bwMode="auto">
            <a:xfrm>
              <a:off x="2208" y="3648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82" name="Text Box 81"/>
            <p:cNvSpPr txBox="1">
              <a:spLocks noChangeArrowheads="1"/>
            </p:cNvSpPr>
            <p:nvPr/>
          </p:nvSpPr>
          <p:spPr bwMode="auto">
            <a:xfrm>
              <a:off x="2208" y="3120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83" name="Text Box 82"/>
            <p:cNvSpPr txBox="1">
              <a:spLocks noChangeArrowheads="1"/>
            </p:cNvSpPr>
            <p:nvPr/>
          </p:nvSpPr>
          <p:spPr bwMode="auto">
            <a:xfrm>
              <a:off x="360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84" name="Text Box 83"/>
            <p:cNvSpPr txBox="1">
              <a:spLocks noChangeArrowheads="1"/>
            </p:cNvSpPr>
            <p:nvPr/>
          </p:nvSpPr>
          <p:spPr bwMode="auto">
            <a:xfrm>
              <a:off x="360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85" name="Text Box 84"/>
            <p:cNvSpPr txBox="1">
              <a:spLocks noChangeArrowheads="1"/>
            </p:cNvSpPr>
            <p:nvPr/>
          </p:nvSpPr>
          <p:spPr bwMode="auto">
            <a:xfrm>
              <a:off x="504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86" name="Text Box 85"/>
            <p:cNvSpPr txBox="1">
              <a:spLocks noChangeArrowheads="1"/>
            </p:cNvSpPr>
            <p:nvPr/>
          </p:nvSpPr>
          <p:spPr bwMode="auto">
            <a:xfrm>
              <a:off x="504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</p:grp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228600" y="3733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1</a:t>
            </a:r>
            <a:endParaRPr lang="en-US" sz="2400" baseline="-25000"/>
          </a:p>
        </p:txBody>
      </p:sp>
      <p:sp>
        <p:nvSpPr>
          <p:cNvPr id="88" name="Text Box 88"/>
          <p:cNvSpPr txBox="1">
            <a:spLocks noChangeArrowheads="1"/>
          </p:cNvSpPr>
          <p:nvPr/>
        </p:nvSpPr>
        <p:spPr bwMode="auto">
          <a:xfrm>
            <a:off x="228600" y="44196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2</a:t>
            </a:r>
            <a:endParaRPr lang="en-US" sz="2400" baseline="-25000"/>
          </a:p>
        </p:txBody>
      </p:sp>
      <p:sp>
        <p:nvSpPr>
          <p:cNvPr id="89" name="Text Box 89"/>
          <p:cNvSpPr txBox="1">
            <a:spLocks noChangeArrowheads="1"/>
          </p:cNvSpPr>
          <p:nvPr/>
        </p:nvSpPr>
        <p:spPr bwMode="auto">
          <a:xfrm>
            <a:off x="228600" y="5257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3</a:t>
            </a:r>
            <a:endParaRPr lang="en-US" sz="2400" baseline="-25000"/>
          </a:p>
        </p:txBody>
      </p:sp>
    </p:spTree>
    <p:extLst>
      <p:ext uri="{BB962C8B-B14F-4D97-AF65-F5344CB8AC3E}">
        <p14:creationId xmlns:p14="http://schemas.microsoft.com/office/powerpoint/2010/main" val="1476555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45" grpId="0" animBg="1"/>
      <p:bldP spid="68" grpId="0" animBg="1"/>
      <p:bldP spid="71" grpId="0" animBg="1"/>
      <p:bldP spid="72" grpId="0" animBg="1"/>
      <p:bldP spid="73" grpId="0" animBg="1"/>
      <p:bldP spid="77" grpId="0" animBg="1"/>
      <p:bldP spid="77" grpId="1" animBg="1"/>
      <p:bldP spid="78" grpId="0" animBg="1"/>
      <p:bldP spid="78" grpId="1" animBg="1"/>
      <p:bldP spid="7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100DB-9DBA-C349-ACD1-B7C14A6535ED}" type="slidenum">
              <a:rPr lang="en-US"/>
              <a:pPr/>
              <a:t>33</a:t>
            </a:fld>
            <a:endParaRPr lang="en-US"/>
          </a:p>
        </p:txBody>
      </p:sp>
      <p:sp>
        <p:nvSpPr>
          <p:cNvPr id="650242" name="Rectangle 2"/>
          <p:cNvSpPr>
            <a:spLocks noChangeArrowheads="1"/>
          </p:cNvSpPr>
          <p:nvPr/>
        </p:nvSpPr>
        <p:spPr bwMode="auto">
          <a:xfrm>
            <a:off x="27432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RM (Rate Monotonic)</a:t>
            </a:r>
            <a:endParaRPr lang="en-US"/>
          </a:p>
        </p:txBody>
      </p:sp>
      <p:sp>
        <p:nvSpPr>
          <p:cNvPr id="650244" name="Rectangle 4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Executes a job with the shortest period</a:t>
            </a:r>
            <a:endParaRPr lang="en-US"/>
          </a:p>
        </p:txBody>
      </p:sp>
      <p:sp>
        <p:nvSpPr>
          <p:cNvPr id="650245" name="Line 5"/>
          <p:cNvSpPr>
            <a:spLocks noChangeShapeType="1"/>
          </p:cNvSpPr>
          <p:nvPr/>
        </p:nvSpPr>
        <p:spPr bwMode="auto">
          <a:xfrm>
            <a:off x="1371600" y="4191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46" name="Line 6"/>
          <p:cNvSpPr>
            <a:spLocks noChangeShapeType="1"/>
          </p:cNvSpPr>
          <p:nvPr/>
        </p:nvSpPr>
        <p:spPr bwMode="auto">
          <a:xfrm>
            <a:off x="1371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47" name="Line 7"/>
          <p:cNvSpPr>
            <a:spLocks noChangeShapeType="1"/>
          </p:cNvSpPr>
          <p:nvPr/>
        </p:nvSpPr>
        <p:spPr bwMode="auto">
          <a:xfrm>
            <a:off x="2286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48" name="Line 8"/>
          <p:cNvSpPr>
            <a:spLocks noChangeShapeType="1"/>
          </p:cNvSpPr>
          <p:nvPr/>
        </p:nvSpPr>
        <p:spPr bwMode="auto">
          <a:xfrm>
            <a:off x="2743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49" name="Line 9"/>
          <p:cNvSpPr>
            <a:spLocks noChangeShapeType="1"/>
          </p:cNvSpPr>
          <p:nvPr/>
        </p:nvSpPr>
        <p:spPr bwMode="auto">
          <a:xfrm>
            <a:off x="3200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50" name="Line 10"/>
          <p:cNvSpPr>
            <a:spLocks noChangeShapeType="1"/>
          </p:cNvSpPr>
          <p:nvPr/>
        </p:nvSpPr>
        <p:spPr bwMode="auto">
          <a:xfrm>
            <a:off x="1828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51" name="Line 11"/>
          <p:cNvSpPr>
            <a:spLocks noChangeShapeType="1"/>
          </p:cNvSpPr>
          <p:nvPr/>
        </p:nvSpPr>
        <p:spPr bwMode="auto">
          <a:xfrm>
            <a:off x="4114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52" name="Line 12"/>
          <p:cNvSpPr>
            <a:spLocks noChangeShapeType="1"/>
          </p:cNvSpPr>
          <p:nvPr/>
        </p:nvSpPr>
        <p:spPr bwMode="auto">
          <a:xfrm>
            <a:off x="4572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53" name="Line 13"/>
          <p:cNvSpPr>
            <a:spLocks noChangeShapeType="1"/>
          </p:cNvSpPr>
          <p:nvPr/>
        </p:nvSpPr>
        <p:spPr bwMode="auto">
          <a:xfrm>
            <a:off x="3657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54" name="Line 14"/>
          <p:cNvSpPr>
            <a:spLocks noChangeShapeType="1"/>
          </p:cNvSpPr>
          <p:nvPr/>
        </p:nvSpPr>
        <p:spPr bwMode="auto">
          <a:xfrm>
            <a:off x="5486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55" name="Line 15"/>
          <p:cNvSpPr>
            <a:spLocks noChangeShapeType="1"/>
          </p:cNvSpPr>
          <p:nvPr/>
        </p:nvSpPr>
        <p:spPr bwMode="auto">
          <a:xfrm>
            <a:off x="5029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56" name="Line 16"/>
          <p:cNvSpPr>
            <a:spLocks noChangeShapeType="1"/>
          </p:cNvSpPr>
          <p:nvPr/>
        </p:nvSpPr>
        <p:spPr bwMode="auto">
          <a:xfrm>
            <a:off x="6400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57" name="Line 17"/>
          <p:cNvSpPr>
            <a:spLocks noChangeShapeType="1"/>
          </p:cNvSpPr>
          <p:nvPr/>
        </p:nvSpPr>
        <p:spPr bwMode="auto">
          <a:xfrm>
            <a:off x="5943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58" name="Line 18"/>
          <p:cNvSpPr>
            <a:spLocks noChangeShapeType="1"/>
          </p:cNvSpPr>
          <p:nvPr/>
        </p:nvSpPr>
        <p:spPr bwMode="auto">
          <a:xfrm>
            <a:off x="7315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59" name="Line 19"/>
          <p:cNvSpPr>
            <a:spLocks noChangeShapeType="1"/>
          </p:cNvSpPr>
          <p:nvPr/>
        </p:nvSpPr>
        <p:spPr bwMode="auto">
          <a:xfrm>
            <a:off x="6858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60" name="Line 20"/>
          <p:cNvSpPr>
            <a:spLocks noChangeShapeType="1"/>
          </p:cNvSpPr>
          <p:nvPr/>
        </p:nvSpPr>
        <p:spPr bwMode="auto">
          <a:xfrm>
            <a:off x="8229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61" name="Line 21"/>
          <p:cNvSpPr>
            <a:spLocks noChangeShapeType="1"/>
          </p:cNvSpPr>
          <p:nvPr/>
        </p:nvSpPr>
        <p:spPr bwMode="auto">
          <a:xfrm>
            <a:off x="7772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62" name="Rectangle 22"/>
          <p:cNvSpPr>
            <a:spLocks noChangeArrowheads="1"/>
          </p:cNvSpPr>
          <p:nvPr/>
        </p:nvSpPr>
        <p:spPr bwMode="auto">
          <a:xfrm>
            <a:off x="32004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0263" name="Line 23"/>
          <p:cNvSpPr>
            <a:spLocks noChangeShapeType="1"/>
          </p:cNvSpPr>
          <p:nvPr/>
        </p:nvSpPr>
        <p:spPr bwMode="auto">
          <a:xfrm>
            <a:off x="81915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64" name="Line 24"/>
          <p:cNvSpPr>
            <a:spLocks noChangeShapeType="1"/>
          </p:cNvSpPr>
          <p:nvPr/>
        </p:nvSpPr>
        <p:spPr bwMode="auto">
          <a:xfrm>
            <a:off x="1371600" y="4953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65" name="Line 25"/>
          <p:cNvSpPr>
            <a:spLocks noChangeShapeType="1"/>
          </p:cNvSpPr>
          <p:nvPr/>
        </p:nvSpPr>
        <p:spPr bwMode="auto">
          <a:xfrm>
            <a:off x="1371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66" name="Line 26"/>
          <p:cNvSpPr>
            <a:spLocks noChangeShapeType="1"/>
          </p:cNvSpPr>
          <p:nvPr/>
        </p:nvSpPr>
        <p:spPr bwMode="auto">
          <a:xfrm>
            <a:off x="2286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67" name="Line 27"/>
          <p:cNvSpPr>
            <a:spLocks noChangeShapeType="1"/>
          </p:cNvSpPr>
          <p:nvPr/>
        </p:nvSpPr>
        <p:spPr bwMode="auto">
          <a:xfrm>
            <a:off x="2743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68" name="Line 28"/>
          <p:cNvSpPr>
            <a:spLocks noChangeShapeType="1"/>
          </p:cNvSpPr>
          <p:nvPr/>
        </p:nvSpPr>
        <p:spPr bwMode="auto">
          <a:xfrm>
            <a:off x="3200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69" name="Line 29"/>
          <p:cNvSpPr>
            <a:spLocks noChangeShapeType="1"/>
          </p:cNvSpPr>
          <p:nvPr/>
        </p:nvSpPr>
        <p:spPr bwMode="auto">
          <a:xfrm>
            <a:off x="1828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70" name="Line 30"/>
          <p:cNvSpPr>
            <a:spLocks noChangeShapeType="1"/>
          </p:cNvSpPr>
          <p:nvPr/>
        </p:nvSpPr>
        <p:spPr bwMode="auto">
          <a:xfrm>
            <a:off x="4114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71" name="Line 31"/>
          <p:cNvSpPr>
            <a:spLocks noChangeShapeType="1"/>
          </p:cNvSpPr>
          <p:nvPr/>
        </p:nvSpPr>
        <p:spPr bwMode="auto">
          <a:xfrm>
            <a:off x="4572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72" name="Line 32"/>
          <p:cNvSpPr>
            <a:spLocks noChangeShapeType="1"/>
          </p:cNvSpPr>
          <p:nvPr/>
        </p:nvSpPr>
        <p:spPr bwMode="auto">
          <a:xfrm>
            <a:off x="3657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73" name="Line 33"/>
          <p:cNvSpPr>
            <a:spLocks noChangeShapeType="1"/>
          </p:cNvSpPr>
          <p:nvPr/>
        </p:nvSpPr>
        <p:spPr bwMode="auto">
          <a:xfrm>
            <a:off x="5486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74" name="Line 34"/>
          <p:cNvSpPr>
            <a:spLocks noChangeShapeType="1"/>
          </p:cNvSpPr>
          <p:nvPr/>
        </p:nvSpPr>
        <p:spPr bwMode="auto">
          <a:xfrm>
            <a:off x="5029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75" name="Line 35"/>
          <p:cNvSpPr>
            <a:spLocks noChangeShapeType="1"/>
          </p:cNvSpPr>
          <p:nvPr/>
        </p:nvSpPr>
        <p:spPr bwMode="auto">
          <a:xfrm>
            <a:off x="6400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76" name="Line 36"/>
          <p:cNvSpPr>
            <a:spLocks noChangeShapeType="1"/>
          </p:cNvSpPr>
          <p:nvPr/>
        </p:nvSpPr>
        <p:spPr bwMode="auto">
          <a:xfrm>
            <a:off x="5943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77" name="Line 37"/>
          <p:cNvSpPr>
            <a:spLocks noChangeShapeType="1"/>
          </p:cNvSpPr>
          <p:nvPr/>
        </p:nvSpPr>
        <p:spPr bwMode="auto">
          <a:xfrm>
            <a:off x="7315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78" name="Line 38"/>
          <p:cNvSpPr>
            <a:spLocks noChangeShapeType="1"/>
          </p:cNvSpPr>
          <p:nvPr/>
        </p:nvSpPr>
        <p:spPr bwMode="auto">
          <a:xfrm>
            <a:off x="6858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79" name="Line 39"/>
          <p:cNvSpPr>
            <a:spLocks noChangeShapeType="1"/>
          </p:cNvSpPr>
          <p:nvPr/>
        </p:nvSpPr>
        <p:spPr bwMode="auto">
          <a:xfrm>
            <a:off x="8229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80" name="Line 40"/>
          <p:cNvSpPr>
            <a:spLocks noChangeShapeType="1"/>
          </p:cNvSpPr>
          <p:nvPr/>
        </p:nvSpPr>
        <p:spPr bwMode="auto">
          <a:xfrm>
            <a:off x="7772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81" name="Line 41"/>
          <p:cNvSpPr>
            <a:spLocks noChangeShapeType="1"/>
          </p:cNvSpPr>
          <p:nvPr/>
        </p:nvSpPr>
        <p:spPr bwMode="auto">
          <a:xfrm>
            <a:off x="8191500" y="4953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82" name="Line 42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0283" name="Text Box 43"/>
          <p:cNvSpPr txBox="1">
            <a:spLocks noChangeArrowheads="1"/>
          </p:cNvSpPr>
          <p:nvPr/>
        </p:nvSpPr>
        <p:spPr bwMode="auto">
          <a:xfrm>
            <a:off x="533400" y="3733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(4,1)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50284" name="Text Box 44"/>
          <p:cNvSpPr txBox="1">
            <a:spLocks noChangeArrowheads="1"/>
          </p:cNvSpPr>
          <p:nvPr/>
        </p:nvSpPr>
        <p:spPr bwMode="auto">
          <a:xfrm>
            <a:off x="533400" y="44196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(5,2)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50285" name="Line 45"/>
          <p:cNvSpPr>
            <a:spLocks noChangeShapeType="1"/>
          </p:cNvSpPr>
          <p:nvPr/>
        </p:nvSpPr>
        <p:spPr bwMode="auto">
          <a:xfrm>
            <a:off x="1371600" y="57912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86" name="Line 46"/>
          <p:cNvSpPr>
            <a:spLocks noChangeShapeType="1"/>
          </p:cNvSpPr>
          <p:nvPr/>
        </p:nvSpPr>
        <p:spPr bwMode="auto">
          <a:xfrm>
            <a:off x="1371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87" name="Line 47"/>
          <p:cNvSpPr>
            <a:spLocks noChangeShapeType="1"/>
          </p:cNvSpPr>
          <p:nvPr/>
        </p:nvSpPr>
        <p:spPr bwMode="auto">
          <a:xfrm>
            <a:off x="2286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88" name="Line 48"/>
          <p:cNvSpPr>
            <a:spLocks noChangeShapeType="1"/>
          </p:cNvSpPr>
          <p:nvPr/>
        </p:nvSpPr>
        <p:spPr bwMode="auto">
          <a:xfrm>
            <a:off x="2743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89" name="Line 49"/>
          <p:cNvSpPr>
            <a:spLocks noChangeShapeType="1"/>
          </p:cNvSpPr>
          <p:nvPr/>
        </p:nvSpPr>
        <p:spPr bwMode="auto">
          <a:xfrm>
            <a:off x="3200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90" name="Line 50"/>
          <p:cNvSpPr>
            <a:spLocks noChangeShapeType="1"/>
          </p:cNvSpPr>
          <p:nvPr/>
        </p:nvSpPr>
        <p:spPr bwMode="auto">
          <a:xfrm>
            <a:off x="1828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91" name="Line 51"/>
          <p:cNvSpPr>
            <a:spLocks noChangeShapeType="1"/>
          </p:cNvSpPr>
          <p:nvPr/>
        </p:nvSpPr>
        <p:spPr bwMode="auto">
          <a:xfrm>
            <a:off x="4114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92" name="Line 52"/>
          <p:cNvSpPr>
            <a:spLocks noChangeShapeType="1"/>
          </p:cNvSpPr>
          <p:nvPr/>
        </p:nvSpPr>
        <p:spPr bwMode="auto">
          <a:xfrm>
            <a:off x="4572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93" name="Line 53"/>
          <p:cNvSpPr>
            <a:spLocks noChangeShapeType="1"/>
          </p:cNvSpPr>
          <p:nvPr/>
        </p:nvSpPr>
        <p:spPr bwMode="auto">
          <a:xfrm>
            <a:off x="3657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94" name="Line 54"/>
          <p:cNvSpPr>
            <a:spLocks noChangeShapeType="1"/>
          </p:cNvSpPr>
          <p:nvPr/>
        </p:nvSpPr>
        <p:spPr bwMode="auto">
          <a:xfrm>
            <a:off x="5486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95" name="Line 55"/>
          <p:cNvSpPr>
            <a:spLocks noChangeShapeType="1"/>
          </p:cNvSpPr>
          <p:nvPr/>
        </p:nvSpPr>
        <p:spPr bwMode="auto">
          <a:xfrm>
            <a:off x="5029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96" name="Line 56"/>
          <p:cNvSpPr>
            <a:spLocks noChangeShapeType="1"/>
          </p:cNvSpPr>
          <p:nvPr/>
        </p:nvSpPr>
        <p:spPr bwMode="auto">
          <a:xfrm>
            <a:off x="6400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97" name="Line 57"/>
          <p:cNvSpPr>
            <a:spLocks noChangeShapeType="1"/>
          </p:cNvSpPr>
          <p:nvPr/>
        </p:nvSpPr>
        <p:spPr bwMode="auto">
          <a:xfrm>
            <a:off x="5943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98" name="Line 58"/>
          <p:cNvSpPr>
            <a:spLocks noChangeShapeType="1"/>
          </p:cNvSpPr>
          <p:nvPr/>
        </p:nvSpPr>
        <p:spPr bwMode="auto">
          <a:xfrm>
            <a:off x="7315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99" name="Line 59"/>
          <p:cNvSpPr>
            <a:spLocks noChangeShapeType="1"/>
          </p:cNvSpPr>
          <p:nvPr/>
        </p:nvSpPr>
        <p:spPr bwMode="auto">
          <a:xfrm>
            <a:off x="6858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300" name="Line 60"/>
          <p:cNvSpPr>
            <a:spLocks noChangeShapeType="1"/>
          </p:cNvSpPr>
          <p:nvPr/>
        </p:nvSpPr>
        <p:spPr bwMode="auto">
          <a:xfrm>
            <a:off x="8229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301" name="Line 61"/>
          <p:cNvSpPr>
            <a:spLocks noChangeShapeType="1"/>
          </p:cNvSpPr>
          <p:nvPr/>
        </p:nvSpPr>
        <p:spPr bwMode="auto">
          <a:xfrm>
            <a:off x="7772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302" name="Line 62"/>
          <p:cNvSpPr>
            <a:spLocks noChangeShapeType="1"/>
          </p:cNvSpPr>
          <p:nvPr/>
        </p:nvSpPr>
        <p:spPr bwMode="auto">
          <a:xfrm>
            <a:off x="8191500" y="579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303" name="Rectangle 63"/>
          <p:cNvSpPr>
            <a:spLocks noChangeArrowheads="1"/>
          </p:cNvSpPr>
          <p:nvPr/>
        </p:nvSpPr>
        <p:spPr bwMode="auto">
          <a:xfrm>
            <a:off x="3657600" y="4572000"/>
            <a:ext cx="914400" cy="3810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0304" name="Line 64"/>
          <p:cNvSpPr>
            <a:spLocks noChangeShapeType="1"/>
          </p:cNvSpPr>
          <p:nvPr/>
        </p:nvSpPr>
        <p:spPr bwMode="auto">
          <a:xfrm>
            <a:off x="45720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0305" name="Text Box 65"/>
          <p:cNvSpPr txBox="1">
            <a:spLocks noChangeArrowheads="1"/>
          </p:cNvSpPr>
          <p:nvPr/>
        </p:nvSpPr>
        <p:spPr bwMode="auto">
          <a:xfrm>
            <a:off x="533400" y="5257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(7,2)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50306" name="Rectangle 66"/>
          <p:cNvSpPr>
            <a:spLocks noChangeArrowheads="1"/>
          </p:cNvSpPr>
          <p:nvPr/>
        </p:nvSpPr>
        <p:spPr bwMode="auto">
          <a:xfrm>
            <a:off x="3581400" y="23622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0307" name="Rectangle 67"/>
          <p:cNvSpPr>
            <a:spLocks noChangeArrowheads="1"/>
          </p:cNvSpPr>
          <p:nvPr/>
        </p:nvSpPr>
        <p:spPr bwMode="auto">
          <a:xfrm>
            <a:off x="3200400" y="3810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0308" name="Line 68"/>
          <p:cNvSpPr>
            <a:spLocks noChangeShapeType="1"/>
          </p:cNvSpPr>
          <p:nvPr/>
        </p:nvSpPr>
        <p:spPr bwMode="auto">
          <a:xfrm>
            <a:off x="1371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0309" name="Line 69"/>
          <p:cNvSpPr>
            <a:spLocks noChangeShapeType="1"/>
          </p:cNvSpPr>
          <p:nvPr/>
        </p:nvSpPr>
        <p:spPr bwMode="auto">
          <a:xfrm>
            <a:off x="13716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0310" name="Rectangle 70"/>
          <p:cNvSpPr>
            <a:spLocks noChangeArrowheads="1"/>
          </p:cNvSpPr>
          <p:nvPr/>
        </p:nvSpPr>
        <p:spPr bwMode="auto">
          <a:xfrm>
            <a:off x="3657600" y="45720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0311" name="Rectangle 71"/>
          <p:cNvSpPr>
            <a:spLocks noChangeArrowheads="1"/>
          </p:cNvSpPr>
          <p:nvPr/>
        </p:nvSpPr>
        <p:spPr bwMode="auto">
          <a:xfrm>
            <a:off x="3200400" y="54102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0312" name="Line 72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0313" name="Rectangle 73"/>
          <p:cNvSpPr>
            <a:spLocks noChangeArrowheads="1"/>
          </p:cNvSpPr>
          <p:nvPr/>
        </p:nvSpPr>
        <p:spPr bwMode="auto">
          <a:xfrm>
            <a:off x="2743200" y="54102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0314" name="Line 74"/>
          <p:cNvSpPr>
            <a:spLocks noChangeShapeType="1"/>
          </p:cNvSpPr>
          <p:nvPr/>
        </p:nvSpPr>
        <p:spPr bwMode="auto">
          <a:xfrm>
            <a:off x="50292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0315" name="Line 75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0316" name="Line 76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0317" name="Line 77"/>
          <p:cNvSpPr>
            <a:spLocks noChangeShapeType="1"/>
          </p:cNvSpPr>
          <p:nvPr/>
        </p:nvSpPr>
        <p:spPr bwMode="auto">
          <a:xfrm>
            <a:off x="5943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0318" name="Rectangle 78"/>
          <p:cNvSpPr>
            <a:spLocks noChangeArrowheads="1"/>
          </p:cNvSpPr>
          <p:nvPr/>
        </p:nvSpPr>
        <p:spPr bwMode="auto">
          <a:xfrm>
            <a:off x="3657600" y="5410200"/>
            <a:ext cx="4572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0319" name="Line 79"/>
          <p:cNvSpPr>
            <a:spLocks noChangeShapeType="1"/>
          </p:cNvSpPr>
          <p:nvPr/>
        </p:nvSpPr>
        <p:spPr bwMode="auto">
          <a:xfrm>
            <a:off x="3657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320" name="Line 80"/>
          <p:cNvSpPr>
            <a:spLocks noChangeShapeType="1"/>
          </p:cNvSpPr>
          <p:nvPr/>
        </p:nvSpPr>
        <p:spPr bwMode="auto">
          <a:xfrm>
            <a:off x="4114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321" name="Line 81"/>
          <p:cNvSpPr>
            <a:spLocks noChangeShapeType="1"/>
          </p:cNvSpPr>
          <p:nvPr/>
        </p:nvSpPr>
        <p:spPr bwMode="auto">
          <a:xfrm>
            <a:off x="4572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322" name="Rectangle 82"/>
          <p:cNvSpPr>
            <a:spLocks noChangeArrowheads="1"/>
          </p:cNvSpPr>
          <p:nvPr/>
        </p:nvSpPr>
        <p:spPr bwMode="auto">
          <a:xfrm>
            <a:off x="3657600" y="54102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0323" name="Rectangle 83"/>
          <p:cNvSpPr>
            <a:spLocks noChangeArrowheads="1"/>
          </p:cNvSpPr>
          <p:nvPr/>
        </p:nvSpPr>
        <p:spPr bwMode="auto">
          <a:xfrm>
            <a:off x="13716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0324" name="Rectangle 84"/>
          <p:cNvSpPr>
            <a:spLocks noChangeArrowheads="1"/>
          </p:cNvSpPr>
          <p:nvPr/>
        </p:nvSpPr>
        <p:spPr bwMode="auto">
          <a:xfrm>
            <a:off x="18288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0325" name="Line 85"/>
          <p:cNvSpPr>
            <a:spLocks noChangeShapeType="1"/>
          </p:cNvSpPr>
          <p:nvPr/>
        </p:nvSpPr>
        <p:spPr bwMode="auto">
          <a:xfrm>
            <a:off x="13716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grpSp>
        <p:nvGrpSpPr>
          <p:cNvPr id="650326" name="Group 86"/>
          <p:cNvGrpSpPr>
            <a:grpSpLocks/>
          </p:cNvGrpSpPr>
          <p:nvPr/>
        </p:nvGrpSpPr>
        <p:grpSpPr bwMode="auto">
          <a:xfrm>
            <a:off x="3505200" y="4953000"/>
            <a:ext cx="4984750" cy="1295400"/>
            <a:chOff x="2208" y="3120"/>
            <a:chExt cx="3140" cy="816"/>
          </a:xfrm>
        </p:grpSpPr>
        <p:sp>
          <p:nvSpPr>
            <p:cNvPr id="650327" name="Text Box 87"/>
            <p:cNvSpPr txBox="1">
              <a:spLocks noChangeArrowheads="1"/>
            </p:cNvSpPr>
            <p:nvPr/>
          </p:nvSpPr>
          <p:spPr bwMode="auto">
            <a:xfrm>
              <a:off x="2208" y="3648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50328" name="Text Box 88"/>
            <p:cNvSpPr txBox="1">
              <a:spLocks noChangeArrowheads="1"/>
            </p:cNvSpPr>
            <p:nvPr/>
          </p:nvSpPr>
          <p:spPr bwMode="auto">
            <a:xfrm>
              <a:off x="2208" y="3120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50329" name="Text Box 89"/>
            <p:cNvSpPr txBox="1">
              <a:spLocks noChangeArrowheads="1"/>
            </p:cNvSpPr>
            <p:nvPr/>
          </p:nvSpPr>
          <p:spPr bwMode="auto">
            <a:xfrm>
              <a:off x="360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50330" name="Text Box 90"/>
            <p:cNvSpPr txBox="1">
              <a:spLocks noChangeArrowheads="1"/>
            </p:cNvSpPr>
            <p:nvPr/>
          </p:nvSpPr>
          <p:spPr bwMode="auto">
            <a:xfrm>
              <a:off x="360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50331" name="Text Box 91"/>
            <p:cNvSpPr txBox="1">
              <a:spLocks noChangeArrowheads="1"/>
            </p:cNvSpPr>
            <p:nvPr/>
          </p:nvSpPr>
          <p:spPr bwMode="auto">
            <a:xfrm>
              <a:off x="504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50332" name="Text Box 92"/>
            <p:cNvSpPr txBox="1">
              <a:spLocks noChangeArrowheads="1"/>
            </p:cNvSpPr>
            <p:nvPr/>
          </p:nvSpPr>
          <p:spPr bwMode="auto">
            <a:xfrm>
              <a:off x="504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</p:grpSp>
      <p:sp>
        <p:nvSpPr>
          <p:cNvPr id="650333" name="Text Box 93"/>
          <p:cNvSpPr txBox="1">
            <a:spLocks noChangeArrowheads="1"/>
          </p:cNvSpPr>
          <p:nvPr/>
        </p:nvSpPr>
        <p:spPr bwMode="auto">
          <a:xfrm>
            <a:off x="228600" y="3733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1</a:t>
            </a:r>
            <a:endParaRPr lang="en-US" sz="2400" baseline="-25000"/>
          </a:p>
        </p:txBody>
      </p:sp>
      <p:sp>
        <p:nvSpPr>
          <p:cNvPr id="650334" name="Text Box 94"/>
          <p:cNvSpPr txBox="1">
            <a:spLocks noChangeArrowheads="1"/>
          </p:cNvSpPr>
          <p:nvPr/>
        </p:nvSpPr>
        <p:spPr bwMode="auto">
          <a:xfrm>
            <a:off x="228600" y="44196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2</a:t>
            </a:r>
            <a:endParaRPr lang="en-US" sz="2400" baseline="-25000"/>
          </a:p>
        </p:txBody>
      </p:sp>
      <p:sp>
        <p:nvSpPr>
          <p:cNvPr id="650335" name="Text Box 95"/>
          <p:cNvSpPr txBox="1">
            <a:spLocks noChangeArrowheads="1"/>
          </p:cNvSpPr>
          <p:nvPr/>
        </p:nvSpPr>
        <p:spPr bwMode="auto">
          <a:xfrm>
            <a:off x="228600" y="5257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3</a:t>
            </a:r>
            <a:endParaRPr lang="en-US" sz="2400" baseline="-25000"/>
          </a:p>
        </p:txBody>
      </p:sp>
      <p:sp>
        <p:nvSpPr>
          <p:cNvPr id="650336" name="Rectangle 96"/>
          <p:cNvSpPr>
            <a:spLocks noChangeArrowheads="1"/>
          </p:cNvSpPr>
          <p:nvPr/>
        </p:nvSpPr>
        <p:spPr bwMode="auto">
          <a:xfrm>
            <a:off x="3200400" y="5410200"/>
            <a:ext cx="457200" cy="381000"/>
          </a:xfrm>
          <a:prstGeom prst="rect">
            <a:avLst/>
          </a:prstGeom>
          <a:solidFill>
            <a:srgbClr val="FFFF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45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650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0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1000"/>
                                        <p:tgtEl>
                                          <p:spTgt spid="650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0262" grpId="0" animBg="1"/>
      <p:bldP spid="650303" grpId="0" animBg="1"/>
      <p:bldP spid="650307" grpId="0" animBg="1"/>
      <p:bldP spid="650307" grpId="1" animBg="1"/>
      <p:bldP spid="650310" grpId="0" animBg="1"/>
      <p:bldP spid="650313" grpId="0" animBg="1"/>
      <p:bldP spid="650314" grpId="0" animBg="1"/>
      <p:bldP spid="650315" grpId="0" animBg="1"/>
      <p:bldP spid="650316" grpId="0" animBg="1"/>
      <p:bldP spid="650317" grpId="0" animBg="1"/>
      <p:bldP spid="650318" grpId="0" animBg="1"/>
      <p:bldP spid="650322" grpId="0" animBg="1"/>
      <p:bldP spid="65033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449ED-A4ED-8E46-9498-8232E026EC45}" type="slidenum">
              <a:rPr lang="en-US"/>
              <a:pPr/>
              <a:t>34</a:t>
            </a:fld>
            <a:endParaRPr lang="en-US"/>
          </a:p>
        </p:txBody>
      </p:sp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RM (Rate Monotonic)</a:t>
            </a:r>
            <a:endParaRPr lang="en-US"/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Executes a job with the shortest period</a:t>
            </a:r>
            <a:endParaRPr lang="en-US"/>
          </a:p>
        </p:txBody>
      </p:sp>
      <p:sp>
        <p:nvSpPr>
          <p:cNvPr id="651268" name="Line 4"/>
          <p:cNvSpPr>
            <a:spLocks noChangeShapeType="1"/>
          </p:cNvSpPr>
          <p:nvPr/>
        </p:nvSpPr>
        <p:spPr bwMode="auto">
          <a:xfrm>
            <a:off x="1371600" y="4191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69" name="Line 5"/>
          <p:cNvSpPr>
            <a:spLocks noChangeShapeType="1"/>
          </p:cNvSpPr>
          <p:nvPr/>
        </p:nvSpPr>
        <p:spPr bwMode="auto">
          <a:xfrm>
            <a:off x="1371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70" name="Line 6"/>
          <p:cNvSpPr>
            <a:spLocks noChangeShapeType="1"/>
          </p:cNvSpPr>
          <p:nvPr/>
        </p:nvSpPr>
        <p:spPr bwMode="auto">
          <a:xfrm>
            <a:off x="2286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71" name="Line 7"/>
          <p:cNvSpPr>
            <a:spLocks noChangeShapeType="1"/>
          </p:cNvSpPr>
          <p:nvPr/>
        </p:nvSpPr>
        <p:spPr bwMode="auto">
          <a:xfrm>
            <a:off x="2743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72" name="Line 8"/>
          <p:cNvSpPr>
            <a:spLocks noChangeShapeType="1"/>
          </p:cNvSpPr>
          <p:nvPr/>
        </p:nvSpPr>
        <p:spPr bwMode="auto">
          <a:xfrm>
            <a:off x="3200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73" name="Line 9"/>
          <p:cNvSpPr>
            <a:spLocks noChangeShapeType="1"/>
          </p:cNvSpPr>
          <p:nvPr/>
        </p:nvSpPr>
        <p:spPr bwMode="auto">
          <a:xfrm>
            <a:off x="1828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74" name="Line 10"/>
          <p:cNvSpPr>
            <a:spLocks noChangeShapeType="1"/>
          </p:cNvSpPr>
          <p:nvPr/>
        </p:nvSpPr>
        <p:spPr bwMode="auto">
          <a:xfrm>
            <a:off x="4114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75" name="Line 11"/>
          <p:cNvSpPr>
            <a:spLocks noChangeShapeType="1"/>
          </p:cNvSpPr>
          <p:nvPr/>
        </p:nvSpPr>
        <p:spPr bwMode="auto">
          <a:xfrm>
            <a:off x="4572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76" name="Line 12"/>
          <p:cNvSpPr>
            <a:spLocks noChangeShapeType="1"/>
          </p:cNvSpPr>
          <p:nvPr/>
        </p:nvSpPr>
        <p:spPr bwMode="auto">
          <a:xfrm>
            <a:off x="3657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77" name="Line 13"/>
          <p:cNvSpPr>
            <a:spLocks noChangeShapeType="1"/>
          </p:cNvSpPr>
          <p:nvPr/>
        </p:nvSpPr>
        <p:spPr bwMode="auto">
          <a:xfrm>
            <a:off x="5486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78" name="Line 14"/>
          <p:cNvSpPr>
            <a:spLocks noChangeShapeType="1"/>
          </p:cNvSpPr>
          <p:nvPr/>
        </p:nvSpPr>
        <p:spPr bwMode="auto">
          <a:xfrm>
            <a:off x="5029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79" name="Line 15"/>
          <p:cNvSpPr>
            <a:spLocks noChangeShapeType="1"/>
          </p:cNvSpPr>
          <p:nvPr/>
        </p:nvSpPr>
        <p:spPr bwMode="auto">
          <a:xfrm>
            <a:off x="6400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80" name="Line 16"/>
          <p:cNvSpPr>
            <a:spLocks noChangeShapeType="1"/>
          </p:cNvSpPr>
          <p:nvPr/>
        </p:nvSpPr>
        <p:spPr bwMode="auto">
          <a:xfrm>
            <a:off x="5943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81" name="Line 17"/>
          <p:cNvSpPr>
            <a:spLocks noChangeShapeType="1"/>
          </p:cNvSpPr>
          <p:nvPr/>
        </p:nvSpPr>
        <p:spPr bwMode="auto">
          <a:xfrm>
            <a:off x="7315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82" name="Line 18"/>
          <p:cNvSpPr>
            <a:spLocks noChangeShapeType="1"/>
          </p:cNvSpPr>
          <p:nvPr/>
        </p:nvSpPr>
        <p:spPr bwMode="auto">
          <a:xfrm>
            <a:off x="6858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83" name="Line 19"/>
          <p:cNvSpPr>
            <a:spLocks noChangeShapeType="1"/>
          </p:cNvSpPr>
          <p:nvPr/>
        </p:nvSpPr>
        <p:spPr bwMode="auto">
          <a:xfrm>
            <a:off x="8229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84" name="Line 20"/>
          <p:cNvSpPr>
            <a:spLocks noChangeShapeType="1"/>
          </p:cNvSpPr>
          <p:nvPr/>
        </p:nvSpPr>
        <p:spPr bwMode="auto">
          <a:xfrm>
            <a:off x="7772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85" name="Line 21"/>
          <p:cNvSpPr>
            <a:spLocks noChangeShapeType="1"/>
          </p:cNvSpPr>
          <p:nvPr/>
        </p:nvSpPr>
        <p:spPr bwMode="auto">
          <a:xfrm>
            <a:off x="81915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86" name="Line 22"/>
          <p:cNvSpPr>
            <a:spLocks noChangeShapeType="1"/>
          </p:cNvSpPr>
          <p:nvPr/>
        </p:nvSpPr>
        <p:spPr bwMode="auto">
          <a:xfrm>
            <a:off x="1371600" y="4953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87" name="Line 23"/>
          <p:cNvSpPr>
            <a:spLocks noChangeShapeType="1"/>
          </p:cNvSpPr>
          <p:nvPr/>
        </p:nvSpPr>
        <p:spPr bwMode="auto">
          <a:xfrm>
            <a:off x="1371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88" name="Line 24"/>
          <p:cNvSpPr>
            <a:spLocks noChangeShapeType="1"/>
          </p:cNvSpPr>
          <p:nvPr/>
        </p:nvSpPr>
        <p:spPr bwMode="auto">
          <a:xfrm>
            <a:off x="2286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89" name="Line 25"/>
          <p:cNvSpPr>
            <a:spLocks noChangeShapeType="1"/>
          </p:cNvSpPr>
          <p:nvPr/>
        </p:nvSpPr>
        <p:spPr bwMode="auto">
          <a:xfrm>
            <a:off x="2743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90" name="Line 26"/>
          <p:cNvSpPr>
            <a:spLocks noChangeShapeType="1"/>
          </p:cNvSpPr>
          <p:nvPr/>
        </p:nvSpPr>
        <p:spPr bwMode="auto">
          <a:xfrm>
            <a:off x="3200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91" name="Line 27"/>
          <p:cNvSpPr>
            <a:spLocks noChangeShapeType="1"/>
          </p:cNvSpPr>
          <p:nvPr/>
        </p:nvSpPr>
        <p:spPr bwMode="auto">
          <a:xfrm>
            <a:off x="1828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92" name="Line 28"/>
          <p:cNvSpPr>
            <a:spLocks noChangeShapeType="1"/>
          </p:cNvSpPr>
          <p:nvPr/>
        </p:nvSpPr>
        <p:spPr bwMode="auto">
          <a:xfrm>
            <a:off x="4114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93" name="Line 29"/>
          <p:cNvSpPr>
            <a:spLocks noChangeShapeType="1"/>
          </p:cNvSpPr>
          <p:nvPr/>
        </p:nvSpPr>
        <p:spPr bwMode="auto">
          <a:xfrm>
            <a:off x="4572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94" name="Line 30"/>
          <p:cNvSpPr>
            <a:spLocks noChangeShapeType="1"/>
          </p:cNvSpPr>
          <p:nvPr/>
        </p:nvSpPr>
        <p:spPr bwMode="auto">
          <a:xfrm>
            <a:off x="3657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95" name="Line 31"/>
          <p:cNvSpPr>
            <a:spLocks noChangeShapeType="1"/>
          </p:cNvSpPr>
          <p:nvPr/>
        </p:nvSpPr>
        <p:spPr bwMode="auto">
          <a:xfrm>
            <a:off x="5486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96" name="Line 32"/>
          <p:cNvSpPr>
            <a:spLocks noChangeShapeType="1"/>
          </p:cNvSpPr>
          <p:nvPr/>
        </p:nvSpPr>
        <p:spPr bwMode="auto">
          <a:xfrm>
            <a:off x="5029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97" name="Line 33"/>
          <p:cNvSpPr>
            <a:spLocks noChangeShapeType="1"/>
          </p:cNvSpPr>
          <p:nvPr/>
        </p:nvSpPr>
        <p:spPr bwMode="auto">
          <a:xfrm>
            <a:off x="6400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98" name="Line 34"/>
          <p:cNvSpPr>
            <a:spLocks noChangeShapeType="1"/>
          </p:cNvSpPr>
          <p:nvPr/>
        </p:nvSpPr>
        <p:spPr bwMode="auto">
          <a:xfrm>
            <a:off x="5943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99" name="Line 35"/>
          <p:cNvSpPr>
            <a:spLocks noChangeShapeType="1"/>
          </p:cNvSpPr>
          <p:nvPr/>
        </p:nvSpPr>
        <p:spPr bwMode="auto">
          <a:xfrm>
            <a:off x="7315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00" name="Line 36"/>
          <p:cNvSpPr>
            <a:spLocks noChangeShapeType="1"/>
          </p:cNvSpPr>
          <p:nvPr/>
        </p:nvSpPr>
        <p:spPr bwMode="auto">
          <a:xfrm>
            <a:off x="6858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01" name="Line 37"/>
          <p:cNvSpPr>
            <a:spLocks noChangeShapeType="1"/>
          </p:cNvSpPr>
          <p:nvPr/>
        </p:nvSpPr>
        <p:spPr bwMode="auto">
          <a:xfrm>
            <a:off x="8229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02" name="Line 38"/>
          <p:cNvSpPr>
            <a:spLocks noChangeShapeType="1"/>
          </p:cNvSpPr>
          <p:nvPr/>
        </p:nvSpPr>
        <p:spPr bwMode="auto">
          <a:xfrm>
            <a:off x="7772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03" name="Line 39"/>
          <p:cNvSpPr>
            <a:spLocks noChangeShapeType="1"/>
          </p:cNvSpPr>
          <p:nvPr/>
        </p:nvSpPr>
        <p:spPr bwMode="auto">
          <a:xfrm>
            <a:off x="8191500" y="4953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04" name="Line 40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1305" name="Text Box 41"/>
          <p:cNvSpPr txBox="1">
            <a:spLocks noChangeArrowheads="1"/>
          </p:cNvSpPr>
          <p:nvPr/>
        </p:nvSpPr>
        <p:spPr bwMode="auto">
          <a:xfrm>
            <a:off x="533400" y="3733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(4,1)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51306" name="Text Box 42"/>
          <p:cNvSpPr txBox="1">
            <a:spLocks noChangeArrowheads="1"/>
          </p:cNvSpPr>
          <p:nvPr/>
        </p:nvSpPr>
        <p:spPr bwMode="auto">
          <a:xfrm>
            <a:off x="533400" y="44196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(5,2)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51307" name="Line 43"/>
          <p:cNvSpPr>
            <a:spLocks noChangeShapeType="1"/>
          </p:cNvSpPr>
          <p:nvPr/>
        </p:nvSpPr>
        <p:spPr bwMode="auto">
          <a:xfrm>
            <a:off x="1371600" y="57912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08" name="Line 44"/>
          <p:cNvSpPr>
            <a:spLocks noChangeShapeType="1"/>
          </p:cNvSpPr>
          <p:nvPr/>
        </p:nvSpPr>
        <p:spPr bwMode="auto">
          <a:xfrm>
            <a:off x="1371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09" name="Line 45"/>
          <p:cNvSpPr>
            <a:spLocks noChangeShapeType="1"/>
          </p:cNvSpPr>
          <p:nvPr/>
        </p:nvSpPr>
        <p:spPr bwMode="auto">
          <a:xfrm>
            <a:off x="2286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10" name="Line 46"/>
          <p:cNvSpPr>
            <a:spLocks noChangeShapeType="1"/>
          </p:cNvSpPr>
          <p:nvPr/>
        </p:nvSpPr>
        <p:spPr bwMode="auto">
          <a:xfrm>
            <a:off x="2743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11" name="Line 47"/>
          <p:cNvSpPr>
            <a:spLocks noChangeShapeType="1"/>
          </p:cNvSpPr>
          <p:nvPr/>
        </p:nvSpPr>
        <p:spPr bwMode="auto">
          <a:xfrm>
            <a:off x="3200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12" name="Line 48"/>
          <p:cNvSpPr>
            <a:spLocks noChangeShapeType="1"/>
          </p:cNvSpPr>
          <p:nvPr/>
        </p:nvSpPr>
        <p:spPr bwMode="auto">
          <a:xfrm>
            <a:off x="1828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13" name="Line 49"/>
          <p:cNvSpPr>
            <a:spLocks noChangeShapeType="1"/>
          </p:cNvSpPr>
          <p:nvPr/>
        </p:nvSpPr>
        <p:spPr bwMode="auto">
          <a:xfrm>
            <a:off x="4114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14" name="Line 50"/>
          <p:cNvSpPr>
            <a:spLocks noChangeShapeType="1"/>
          </p:cNvSpPr>
          <p:nvPr/>
        </p:nvSpPr>
        <p:spPr bwMode="auto">
          <a:xfrm>
            <a:off x="4572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15" name="Line 51"/>
          <p:cNvSpPr>
            <a:spLocks noChangeShapeType="1"/>
          </p:cNvSpPr>
          <p:nvPr/>
        </p:nvSpPr>
        <p:spPr bwMode="auto">
          <a:xfrm>
            <a:off x="3657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16" name="Line 52"/>
          <p:cNvSpPr>
            <a:spLocks noChangeShapeType="1"/>
          </p:cNvSpPr>
          <p:nvPr/>
        </p:nvSpPr>
        <p:spPr bwMode="auto">
          <a:xfrm>
            <a:off x="5486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17" name="Line 53"/>
          <p:cNvSpPr>
            <a:spLocks noChangeShapeType="1"/>
          </p:cNvSpPr>
          <p:nvPr/>
        </p:nvSpPr>
        <p:spPr bwMode="auto">
          <a:xfrm>
            <a:off x="5029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18" name="Line 54"/>
          <p:cNvSpPr>
            <a:spLocks noChangeShapeType="1"/>
          </p:cNvSpPr>
          <p:nvPr/>
        </p:nvSpPr>
        <p:spPr bwMode="auto">
          <a:xfrm>
            <a:off x="6400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19" name="Line 55"/>
          <p:cNvSpPr>
            <a:spLocks noChangeShapeType="1"/>
          </p:cNvSpPr>
          <p:nvPr/>
        </p:nvSpPr>
        <p:spPr bwMode="auto">
          <a:xfrm>
            <a:off x="5943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20" name="Line 56"/>
          <p:cNvSpPr>
            <a:spLocks noChangeShapeType="1"/>
          </p:cNvSpPr>
          <p:nvPr/>
        </p:nvSpPr>
        <p:spPr bwMode="auto">
          <a:xfrm>
            <a:off x="7315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21" name="Line 57"/>
          <p:cNvSpPr>
            <a:spLocks noChangeShapeType="1"/>
          </p:cNvSpPr>
          <p:nvPr/>
        </p:nvSpPr>
        <p:spPr bwMode="auto">
          <a:xfrm>
            <a:off x="6858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22" name="Line 58"/>
          <p:cNvSpPr>
            <a:spLocks noChangeShapeType="1"/>
          </p:cNvSpPr>
          <p:nvPr/>
        </p:nvSpPr>
        <p:spPr bwMode="auto">
          <a:xfrm>
            <a:off x="8229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23" name="Line 59"/>
          <p:cNvSpPr>
            <a:spLocks noChangeShapeType="1"/>
          </p:cNvSpPr>
          <p:nvPr/>
        </p:nvSpPr>
        <p:spPr bwMode="auto">
          <a:xfrm>
            <a:off x="7772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24" name="Line 60"/>
          <p:cNvSpPr>
            <a:spLocks noChangeShapeType="1"/>
          </p:cNvSpPr>
          <p:nvPr/>
        </p:nvSpPr>
        <p:spPr bwMode="auto">
          <a:xfrm>
            <a:off x="8191500" y="579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25" name="Rectangle 61"/>
          <p:cNvSpPr>
            <a:spLocks noChangeArrowheads="1"/>
          </p:cNvSpPr>
          <p:nvPr/>
        </p:nvSpPr>
        <p:spPr bwMode="auto">
          <a:xfrm>
            <a:off x="3657600" y="4572000"/>
            <a:ext cx="914400" cy="3810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1326" name="Line 62"/>
          <p:cNvSpPr>
            <a:spLocks noChangeShapeType="1"/>
          </p:cNvSpPr>
          <p:nvPr/>
        </p:nvSpPr>
        <p:spPr bwMode="auto">
          <a:xfrm>
            <a:off x="45720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1327" name="Text Box 63"/>
          <p:cNvSpPr txBox="1">
            <a:spLocks noChangeArrowheads="1"/>
          </p:cNvSpPr>
          <p:nvPr/>
        </p:nvSpPr>
        <p:spPr bwMode="auto">
          <a:xfrm>
            <a:off x="533400" y="5257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(7,2)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51328" name="Rectangle 64"/>
          <p:cNvSpPr>
            <a:spLocks noChangeArrowheads="1"/>
          </p:cNvSpPr>
          <p:nvPr/>
        </p:nvSpPr>
        <p:spPr bwMode="auto">
          <a:xfrm>
            <a:off x="3581400" y="23622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1329" name="Line 65"/>
          <p:cNvSpPr>
            <a:spLocks noChangeShapeType="1"/>
          </p:cNvSpPr>
          <p:nvPr/>
        </p:nvSpPr>
        <p:spPr bwMode="auto">
          <a:xfrm>
            <a:off x="1371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1330" name="Line 66"/>
          <p:cNvSpPr>
            <a:spLocks noChangeShapeType="1"/>
          </p:cNvSpPr>
          <p:nvPr/>
        </p:nvSpPr>
        <p:spPr bwMode="auto">
          <a:xfrm>
            <a:off x="13716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1331" name="Rectangle 67"/>
          <p:cNvSpPr>
            <a:spLocks noChangeArrowheads="1"/>
          </p:cNvSpPr>
          <p:nvPr/>
        </p:nvSpPr>
        <p:spPr bwMode="auto">
          <a:xfrm>
            <a:off x="3657600" y="4572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1332" name="Line 68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1333" name="Line 69"/>
          <p:cNvSpPr>
            <a:spLocks noChangeShapeType="1"/>
          </p:cNvSpPr>
          <p:nvPr/>
        </p:nvSpPr>
        <p:spPr bwMode="auto">
          <a:xfrm>
            <a:off x="50292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1334" name="Line 70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1335" name="Line 71"/>
          <p:cNvSpPr>
            <a:spLocks noChangeShapeType="1"/>
          </p:cNvSpPr>
          <p:nvPr/>
        </p:nvSpPr>
        <p:spPr bwMode="auto">
          <a:xfrm>
            <a:off x="5943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1336" name="Rectangle 72"/>
          <p:cNvSpPr>
            <a:spLocks noChangeArrowheads="1"/>
          </p:cNvSpPr>
          <p:nvPr/>
        </p:nvSpPr>
        <p:spPr bwMode="auto">
          <a:xfrm>
            <a:off x="3657600" y="5410200"/>
            <a:ext cx="4572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1337" name="Line 73"/>
          <p:cNvSpPr>
            <a:spLocks noChangeShapeType="1"/>
          </p:cNvSpPr>
          <p:nvPr/>
        </p:nvSpPr>
        <p:spPr bwMode="auto">
          <a:xfrm>
            <a:off x="3657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38" name="Line 74"/>
          <p:cNvSpPr>
            <a:spLocks noChangeShapeType="1"/>
          </p:cNvSpPr>
          <p:nvPr/>
        </p:nvSpPr>
        <p:spPr bwMode="auto">
          <a:xfrm>
            <a:off x="4114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39" name="Line 75"/>
          <p:cNvSpPr>
            <a:spLocks noChangeShapeType="1"/>
          </p:cNvSpPr>
          <p:nvPr/>
        </p:nvSpPr>
        <p:spPr bwMode="auto">
          <a:xfrm>
            <a:off x="4572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340" name="Rectangle 76"/>
          <p:cNvSpPr>
            <a:spLocks noChangeArrowheads="1"/>
          </p:cNvSpPr>
          <p:nvPr/>
        </p:nvSpPr>
        <p:spPr bwMode="auto">
          <a:xfrm>
            <a:off x="3657600" y="54102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1341" name="Rectangle 77"/>
          <p:cNvSpPr>
            <a:spLocks noChangeArrowheads="1"/>
          </p:cNvSpPr>
          <p:nvPr/>
        </p:nvSpPr>
        <p:spPr bwMode="auto">
          <a:xfrm>
            <a:off x="4114800" y="4572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1342" name="Rectangle 78"/>
          <p:cNvSpPr>
            <a:spLocks noChangeArrowheads="1"/>
          </p:cNvSpPr>
          <p:nvPr/>
        </p:nvSpPr>
        <p:spPr bwMode="auto">
          <a:xfrm>
            <a:off x="4114800" y="5410200"/>
            <a:ext cx="4572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1343" name="Rectangle 79"/>
          <p:cNvSpPr>
            <a:spLocks noChangeArrowheads="1"/>
          </p:cNvSpPr>
          <p:nvPr/>
        </p:nvSpPr>
        <p:spPr bwMode="auto">
          <a:xfrm>
            <a:off x="4114800" y="54102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1344" name="Line 80"/>
          <p:cNvSpPr>
            <a:spLocks noChangeShapeType="1"/>
          </p:cNvSpPr>
          <p:nvPr/>
        </p:nvSpPr>
        <p:spPr bwMode="auto">
          <a:xfrm flipH="1">
            <a:off x="4572000" y="3352800"/>
            <a:ext cx="1905000" cy="2438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1345" name="Text Box 81"/>
          <p:cNvSpPr txBox="1">
            <a:spLocks noChangeArrowheads="1"/>
          </p:cNvSpPr>
          <p:nvPr/>
        </p:nvSpPr>
        <p:spPr bwMode="auto">
          <a:xfrm>
            <a:off x="5457825" y="2860675"/>
            <a:ext cx="2198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 b="1">
                <a:solidFill>
                  <a:srgbClr val="FF0000"/>
                </a:solidFill>
                <a:ea typeface="굴림" charset="0"/>
                <a:cs typeface="Arial" charset="0"/>
              </a:rPr>
              <a:t>Deadline Miss !</a:t>
            </a:r>
            <a:endParaRPr lang="en-US" sz="2400" b="1">
              <a:solidFill>
                <a:srgbClr val="FF0000"/>
              </a:solidFill>
              <a:ea typeface="굴림" charset="0"/>
              <a:cs typeface="Arial" charset="0"/>
            </a:endParaRPr>
          </a:p>
        </p:txBody>
      </p:sp>
      <p:sp>
        <p:nvSpPr>
          <p:cNvPr id="651346" name="Rectangle 82"/>
          <p:cNvSpPr>
            <a:spLocks noChangeArrowheads="1"/>
          </p:cNvSpPr>
          <p:nvPr/>
        </p:nvSpPr>
        <p:spPr bwMode="auto">
          <a:xfrm>
            <a:off x="13716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1347" name="Rectangle 83"/>
          <p:cNvSpPr>
            <a:spLocks noChangeArrowheads="1"/>
          </p:cNvSpPr>
          <p:nvPr/>
        </p:nvSpPr>
        <p:spPr bwMode="auto">
          <a:xfrm>
            <a:off x="32004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1348" name="Line 84"/>
          <p:cNvSpPr>
            <a:spLocks noChangeShapeType="1"/>
          </p:cNvSpPr>
          <p:nvPr/>
        </p:nvSpPr>
        <p:spPr bwMode="auto">
          <a:xfrm>
            <a:off x="13716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1349" name="Line 85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51350" name="Rectangle 86"/>
          <p:cNvSpPr>
            <a:spLocks noChangeArrowheads="1"/>
          </p:cNvSpPr>
          <p:nvPr/>
        </p:nvSpPr>
        <p:spPr bwMode="auto">
          <a:xfrm>
            <a:off x="18288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1351" name="Rectangle 87"/>
          <p:cNvSpPr>
            <a:spLocks noChangeArrowheads="1"/>
          </p:cNvSpPr>
          <p:nvPr/>
        </p:nvSpPr>
        <p:spPr bwMode="auto">
          <a:xfrm>
            <a:off x="2743200" y="5410200"/>
            <a:ext cx="4572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51352" name="Group 88"/>
          <p:cNvGrpSpPr>
            <a:grpSpLocks/>
          </p:cNvGrpSpPr>
          <p:nvPr/>
        </p:nvGrpSpPr>
        <p:grpSpPr bwMode="auto">
          <a:xfrm>
            <a:off x="3505200" y="4953000"/>
            <a:ext cx="4984750" cy="1295400"/>
            <a:chOff x="2208" y="3120"/>
            <a:chExt cx="3140" cy="816"/>
          </a:xfrm>
        </p:grpSpPr>
        <p:sp>
          <p:nvSpPr>
            <p:cNvPr id="651353" name="Text Box 89"/>
            <p:cNvSpPr txBox="1">
              <a:spLocks noChangeArrowheads="1"/>
            </p:cNvSpPr>
            <p:nvPr/>
          </p:nvSpPr>
          <p:spPr bwMode="auto">
            <a:xfrm>
              <a:off x="2208" y="3648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51354" name="Text Box 90"/>
            <p:cNvSpPr txBox="1">
              <a:spLocks noChangeArrowheads="1"/>
            </p:cNvSpPr>
            <p:nvPr/>
          </p:nvSpPr>
          <p:spPr bwMode="auto">
            <a:xfrm>
              <a:off x="2208" y="3120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51355" name="Text Box 91"/>
            <p:cNvSpPr txBox="1">
              <a:spLocks noChangeArrowheads="1"/>
            </p:cNvSpPr>
            <p:nvPr/>
          </p:nvSpPr>
          <p:spPr bwMode="auto">
            <a:xfrm>
              <a:off x="360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51356" name="Text Box 92"/>
            <p:cNvSpPr txBox="1">
              <a:spLocks noChangeArrowheads="1"/>
            </p:cNvSpPr>
            <p:nvPr/>
          </p:nvSpPr>
          <p:spPr bwMode="auto">
            <a:xfrm>
              <a:off x="360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51357" name="Text Box 93"/>
            <p:cNvSpPr txBox="1">
              <a:spLocks noChangeArrowheads="1"/>
            </p:cNvSpPr>
            <p:nvPr/>
          </p:nvSpPr>
          <p:spPr bwMode="auto">
            <a:xfrm>
              <a:off x="504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51358" name="Text Box 94"/>
            <p:cNvSpPr txBox="1">
              <a:spLocks noChangeArrowheads="1"/>
            </p:cNvSpPr>
            <p:nvPr/>
          </p:nvSpPr>
          <p:spPr bwMode="auto">
            <a:xfrm>
              <a:off x="504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</p:grpSp>
      <p:sp>
        <p:nvSpPr>
          <p:cNvPr id="651359" name="Text Box 95"/>
          <p:cNvSpPr txBox="1">
            <a:spLocks noChangeArrowheads="1"/>
          </p:cNvSpPr>
          <p:nvPr/>
        </p:nvSpPr>
        <p:spPr bwMode="auto">
          <a:xfrm>
            <a:off x="228600" y="3733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1</a:t>
            </a:r>
            <a:endParaRPr lang="en-US" sz="2400" baseline="-25000"/>
          </a:p>
        </p:txBody>
      </p:sp>
      <p:sp>
        <p:nvSpPr>
          <p:cNvPr id="651360" name="Text Box 96"/>
          <p:cNvSpPr txBox="1">
            <a:spLocks noChangeArrowheads="1"/>
          </p:cNvSpPr>
          <p:nvPr/>
        </p:nvSpPr>
        <p:spPr bwMode="auto">
          <a:xfrm>
            <a:off x="228600" y="44196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2</a:t>
            </a:r>
            <a:endParaRPr lang="en-US" sz="2400" baseline="-25000"/>
          </a:p>
        </p:txBody>
      </p:sp>
      <p:sp>
        <p:nvSpPr>
          <p:cNvPr id="651361" name="Text Box 97"/>
          <p:cNvSpPr txBox="1">
            <a:spLocks noChangeArrowheads="1"/>
          </p:cNvSpPr>
          <p:nvPr/>
        </p:nvSpPr>
        <p:spPr bwMode="auto">
          <a:xfrm>
            <a:off x="228600" y="5257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3</a:t>
            </a:r>
            <a:endParaRPr lang="en-US" sz="2400" baseline="-25000"/>
          </a:p>
        </p:txBody>
      </p:sp>
    </p:spTree>
    <p:extLst>
      <p:ext uri="{BB962C8B-B14F-4D97-AF65-F5344CB8AC3E}">
        <p14:creationId xmlns:p14="http://schemas.microsoft.com/office/powerpoint/2010/main" val="418170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" dur="1000"/>
                                        <p:tgtEl>
                                          <p:spTgt spid="651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xit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7" dur="1000"/>
                                        <p:tgtEl>
                                          <p:spTgt spid="651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51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51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1331" grpId="0" animBg="1"/>
      <p:bldP spid="651336" grpId="0" animBg="1"/>
      <p:bldP spid="651340" grpId="0" animBg="1"/>
      <p:bldP spid="651341" grpId="0" animBg="1"/>
      <p:bldP spid="651341" grpId="1" animBg="1"/>
      <p:bldP spid="651341" grpId="2" animBg="1"/>
      <p:bldP spid="651342" grpId="0" animBg="1"/>
      <p:bldP spid="651343" grpId="0" animBg="1"/>
      <p:bldP spid="651344" grpId="0" animBg="1"/>
      <p:bldP spid="65134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2975" name="Object 31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97262041"/>
              </p:ext>
            </p:extLst>
          </p:nvPr>
        </p:nvGraphicFramePr>
        <p:xfrm>
          <a:off x="1200150" y="2197100"/>
          <a:ext cx="5235575" cy="438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5" name="Worksheet" r:id="rId3" imgW="4238549" imgH="3552749" progId="Excel.Sheet.8">
                  <p:embed/>
                </p:oleObj>
              </mc:Choice>
              <mc:Fallback>
                <p:oleObj name="Worksheet" r:id="rId3" imgW="4238549" imgH="3552749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0150" y="2197100"/>
                        <a:ext cx="5235575" cy="438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ea typeface="굴림" charset="0"/>
                <a:cs typeface="굴림" charset="0"/>
              </a:rPr>
              <a:t>RM – Utilization Bound</a:t>
            </a:r>
            <a:endParaRPr lang="en-US" dirty="0"/>
          </a:p>
        </p:txBody>
      </p:sp>
      <p:sp>
        <p:nvSpPr>
          <p:cNvPr id="72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7239000" cy="1447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ko-KR" dirty="0" smtClean="0">
                <a:ea typeface="굴림" charset="0"/>
                <a:cs typeface="굴림" charset="0"/>
              </a:rPr>
              <a:t>Real-time system is schedulable under RM if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dirty="0" smtClean="0">
                <a:ea typeface="굴림" charset="0"/>
                <a:cs typeface="굴림" charset="0"/>
              </a:rPr>
              <a:t>		               ∑</a:t>
            </a:r>
            <a:r>
              <a:rPr lang="en-US" altLang="ko-KR" dirty="0" err="1" smtClean="0">
                <a:ea typeface="굴림" charset="0"/>
                <a:cs typeface="굴림" charset="0"/>
              </a:rPr>
              <a:t>C</a:t>
            </a:r>
            <a:r>
              <a:rPr lang="en-US" altLang="ko-KR" baseline="-25000" dirty="0" err="1" smtClean="0">
                <a:ea typeface="굴림" charset="0"/>
                <a:cs typeface="굴림" charset="0"/>
              </a:rPr>
              <a:t>i</a:t>
            </a:r>
            <a:r>
              <a:rPr lang="en-US" altLang="ko-KR" dirty="0" smtClean="0">
                <a:ea typeface="굴림" charset="0"/>
                <a:cs typeface="굴림" charset="0"/>
              </a:rPr>
              <a:t>/T</a:t>
            </a:r>
            <a:r>
              <a:rPr lang="en-US" altLang="ko-KR" baseline="-25000" dirty="0" smtClean="0">
                <a:ea typeface="굴림" charset="0"/>
                <a:cs typeface="굴림" charset="0"/>
              </a:rPr>
              <a:t>i</a:t>
            </a:r>
            <a:r>
              <a:rPr lang="en-US" altLang="ko-KR" dirty="0" smtClean="0">
                <a:ea typeface="굴림" charset="0"/>
                <a:cs typeface="굴림" charset="0"/>
              </a:rPr>
              <a:t> ≤ n (2</a:t>
            </a:r>
            <a:r>
              <a:rPr lang="en-US" altLang="ko-KR" baseline="30000" dirty="0" smtClean="0">
                <a:ea typeface="굴림" charset="0"/>
                <a:cs typeface="굴림" charset="0"/>
              </a:rPr>
              <a:t>1/n</a:t>
            </a:r>
            <a:r>
              <a:rPr lang="en-US" altLang="ko-KR" dirty="0" smtClean="0">
                <a:ea typeface="굴림" charset="0"/>
                <a:cs typeface="굴림" charset="0"/>
              </a:rPr>
              <a:t>-1)</a:t>
            </a:r>
          </a:p>
          <a:p>
            <a:pPr>
              <a:lnSpc>
                <a:spcPct val="80000"/>
              </a:lnSpc>
            </a:pPr>
            <a:r>
              <a:rPr lang="en-US" altLang="ko-KR" dirty="0" err="1" smtClean="0">
                <a:ea typeface="굴림" charset="0"/>
                <a:cs typeface="굴림" charset="0"/>
              </a:rPr>
              <a:t>C</a:t>
            </a:r>
            <a:r>
              <a:rPr lang="en-US" altLang="ko-KR" baseline="-25000" dirty="0" err="1" smtClean="0">
                <a:ea typeface="굴림" charset="0"/>
                <a:cs typeface="굴림" charset="0"/>
              </a:rPr>
              <a:t>i</a:t>
            </a:r>
            <a:r>
              <a:rPr lang="en-US" altLang="ko-KR" dirty="0">
                <a:ea typeface="굴림" charset="0"/>
                <a:cs typeface="굴림" charset="0"/>
              </a:rPr>
              <a:t> </a:t>
            </a:r>
            <a:r>
              <a:rPr lang="en-US" altLang="ko-KR" dirty="0" smtClean="0">
                <a:ea typeface="굴림" charset="0"/>
                <a:cs typeface="굴림" charset="0"/>
              </a:rPr>
              <a:t>is the computation time (work load), T</a:t>
            </a:r>
            <a:r>
              <a:rPr lang="en-US" altLang="ko-KR" baseline="-25000" dirty="0" smtClean="0">
                <a:ea typeface="굴림" charset="0"/>
                <a:cs typeface="굴림" charset="0"/>
              </a:rPr>
              <a:t>i</a:t>
            </a:r>
            <a:r>
              <a:rPr lang="en-US" altLang="ko-KR" dirty="0" smtClean="0">
                <a:ea typeface="굴림" charset="0"/>
                <a:cs typeface="굴림" charset="0"/>
              </a:rPr>
              <a:t> is the period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ko-KR" sz="1800" dirty="0" smtClean="0">
                <a:solidFill>
                  <a:srgbClr val="4D4D4D"/>
                </a:solidFill>
                <a:ea typeface="굴림" charset="0"/>
                <a:cs typeface="굴림" charset="0"/>
              </a:rPr>
              <a:t>    </a:t>
            </a:r>
            <a:endParaRPr lang="en-US" altLang="ko-KR" sz="2000" dirty="0" smtClean="0"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</a:pPr>
            <a:endParaRPr lang="en-US" altLang="ko-KR" sz="1800" dirty="0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355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88A57-B55F-AB47-AC5A-D7CCEFEB6C53}" type="slidenum">
              <a:rPr lang="en-US"/>
              <a:pPr/>
              <a:t>36</a:t>
            </a:fld>
            <a:endParaRPr lang="en-US"/>
          </a:p>
        </p:txBody>
      </p:sp>
      <p:sp>
        <p:nvSpPr>
          <p:cNvPr id="620546" name="Rectangle 2"/>
          <p:cNvSpPr>
            <a:spLocks noChangeArrowheads="1"/>
          </p:cNvSpPr>
          <p:nvPr/>
        </p:nvSpPr>
        <p:spPr bwMode="auto">
          <a:xfrm>
            <a:off x="27432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0547" name="Rectangle 3"/>
          <p:cNvSpPr>
            <a:spLocks noChangeArrowheads="1"/>
          </p:cNvSpPr>
          <p:nvPr/>
        </p:nvSpPr>
        <p:spPr bwMode="auto">
          <a:xfrm>
            <a:off x="18288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0548" name="Rectangle 4"/>
          <p:cNvSpPr>
            <a:spLocks noChangeArrowheads="1"/>
          </p:cNvSpPr>
          <p:nvPr/>
        </p:nvSpPr>
        <p:spPr bwMode="auto">
          <a:xfrm>
            <a:off x="18288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05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EDF (Earliest Deadline First)</a:t>
            </a:r>
            <a:endParaRPr lang="en-US"/>
          </a:p>
        </p:txBody>
      </p:sp>
      <p:sp>
        <p:nvSpPr>
          <p:cNvPr id="620550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Optimal dynamic priority scheduling</a:t>
            </a:r>
          </a:p>
          <a:p>
            <a:r>
              <a:rPr lang="en-US" altLang="ko-KR">
                <a:ea typeface="굴림" charset="0"/>
                <a:cs typeface="굴림" charset="0"/>
              </a:rPr>
              <a:t>A task with a shorter deadline has a higher priority</a:t>
            </a:r>
          </a:p>
          <a:p>
            <a:r>
              <a:rPr lang="en-US" altLang="ko-KR">
                <a:ea typeface="굴림" charset="0"/>
                <a:cs typeface="굴림" charset="0"/>
              </a:rPr>
              <a:t>Executes a job with the earliest deadline</a:t>
            </a:r>
            <a:endParaRPr lang="en-US"/>
          </a:p>
        </p:txBody>
      </p:sp>
      <p:sp>
        <p:nvSpPr>
          <p:cNvPr id="620551" name="Line 7"/>
          <p:cNvSpPr>
            <a:spLocks noChangeShapeType="1"/>
          </p:cNvSpPr>
          <p:nvPr/>
        </p:nvSpPr>
        <p:spPr bwMode="auto">
          <a:xfrm>
            <a:off x="1371600" y="4191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52" name="Line 8"/>
          <p:cNvSpPr>
            <a:spLocks noChangeShapeType="1"/>
          </p:cNvSpPr>
          <p:nvPr/>
        </p:nvSpPr>
        <p:spPr bwMode="auto">
          <a:xfrm>
            <a:off x="1371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53" name="Line 9"/>
          <p:cNvSpPr>
            <a:spLocks noChangeShapeType="1"/>
          </p:cNvSpPr>
          <p:nvPr/>
        </p:nvSpPr>
        <p:spPr bwMode="auto">
          <a:xfrm>
            <a:off x="2286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54" name="Line 10"/>
          <p:cNvSpPr>
            <a:spLocks noChangeShapeType="1"/>
          </p:cNvSpPr>
          <p:nvPr/>
        </p:nvSpPr>
        <p:spPr bwMode="auto">
          <a:xfrm>
            <a:off x="2743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55" name="Line 11"/>
          <p:cNvSpPr>
            <a:spLocks noChangeShapeType="1"/>
          </p:cNvSpPr>
          <p:nvPr/>
        </p:nvSpPr>
        <p:spPr bwMode="auto">
          <a:xfrm>
            <a:off x="3200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56" name="Line 12"/>
          <p:cNvSpPr>
            <a:spLocks noChangeShapeType="1"/>
          </p:cNvSpPr>
          <p:nvPr/>
        </p:nvSpPr>
        <p:spPr bwMode="auto">
          <a:xfrm>
            <a:off x="1828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57" name="Line 13"/>
          <p:cNvSpPr>
            <a:spLocks noChangeShapeType="1"/>
          </p:cNvSpPr>
          <p:nvPr/>
        </p:nvSpPr>
        <p:spPr bwMode="auto">
          <a:xfrm>
            <a:off x="4114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58" name="Line 14"/>
          <p:cNvSpPr>
            <a:spLocks noChangeShapeType="1"/>
          </p:cNvSpPr>
          <p:nvPr/>
        </p:nvSpPr>
        <p:spPr bwMode="auto">
          <a:xfrm>
            <a:off x="4572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59" name="Line 15"/>
          <p:cNvSpPr>
            <a:spLocks noChangeShapeType="1"/>
          </p:cNvSpPr>
          <p:nvPr/>
        </p:nvSpPr>
        <p:spPr bwMode="auto">
          <a:xfrm>
            <a:off x="3657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60" name="Line 16"/>
          <p:cNvSpPr>
            <a:spLocks noChangeShapeType="1"/>
          </p:cNvSpPr>
          <p:nvPr/>
        </p:nvSpPr>
        <p:spPr bwMode="auto">
          <a:xfrm>
            <a:off x="5486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61" name="Line 17"/>
          <p:cNvSpPr>
            <a:spLocks noChangeShapeType="1"/>
          </p:cNvSpPr>
          <p:nvPr/>
        </p:nvSpPr>
        <p:spPr bwMode="auto">
          <a:xfrm>
            <a:off x="5029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62" name="Line 18"/>
          <p:cNvSpPr>
            <a:spLocks noChangeShapeType="1"/>
          </p:cNvSpPr>
          <p:nvPr/>
        </p:nvSpPr>
        <p:spPr bwMode="auto">
          <a:xfrm>
            <a:off x="6400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63" name="Line 19"/>
          <p:cNvSpPr>
            <a:spLocks noChangeShapeType="1"/>
          </p:cNvSpPr>
          <p:nvPr/>
        </p:nvSpPr>
        <p:spPr bwMode="auto">
          <a:xfrm>
            <a:off x="5943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64" name="Line 20"/>
          <p:cNvSpPr>
            <a:spLocks noChangeShapeType="1"/>
          </p:cNvSpPr>
          <p:nvPr/>
        </p:nvSpPr>
        <p:spPr bwMode="auto">
          <a:xfrm>
            <a:off x="7315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65" name="Line 21"/>
          <p:cNvSpPr>
            <a:spLocks noChangeShapeType="1"/>
          </p:cNvSpPr>
          <p:nvPr/>
        </p:nvSpPr>
        <p:spPr bwMode="auto">
          <a:xfrm>
            <a:off x="6858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66" name="Line 22"/>
          <p:cNvSpPr>
            <a:spLocks noChangeShapeType="1"/>
          </p:cNvSpPr>
          <p:nvPr/>
        </p:nvSpPr>
        <p:spPr bwMode="auto">
          <a:xfrm>
            <a:off x="8229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67" name="Line 23"/>
          <p:cNvSpPr>
            <a:spLocks noChangeShapeType="1"/>
          </p:cNvSpPr>
          <p:nvPr/>
        </p:nvSpPr>
        <p:spPr bwMode="auto">
          <a:xfrm>
            <a:off x="7772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68" name="Rectangle 24"/>
          <p:cNvSpPr>
            <a:spLocks noChangeArrowheads="1"/>
          </p:cNvSpPr>
          <p:nvPr/>
        </p:nvSpPr>
        <p:spPr bwMode="auto">
          <a:xfrm>
            <a:off x="13716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0569" name="Line 25"/>
          <p:cNvSpPr>
            <a:spLocks noChangeShapeType="1"/>
          </p:cNvSpPr>
          <p:nvPr/>
        </p:nvSpPr>
        <p:spPr bwMode="auto">
          <a:xfrm>
            <a:off x="81915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70" name="Line 26"/>
          <p:cNvSpPr>
            <a:spLocks noChangeShapeType="1"/>
          </p:cNvSpPr>
          <p:nvPr/>
        </p:nvSpPr>
        <p:spPr bwMode="auto">
          <a:xfrm>
            <a:off x="1371600" y="4953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71" name="Line 27"/>
          <p:cNvSpPr>
            <a:spLocks noChangeShapeType="1"/>
          </p:cNvSpPr>
          <p:nvPr/>
        </p:nvSpPr>
        <p:spPr bwMode="auto">
          <a:xfrm>
            <a:off x="1371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72" name="Line 28"/>
          <p:cNvSpPr>
            <a:spLocks noChangeShapeType="1"/>
          </p:cNvSpPr>
          <p:nvPr/>
        </p:nvSpPr>
        <p:spPr bwMode="auto">
          <a:xfrm>
            <a:off x="2286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73" name="Line 29"/>
          <p:cNvSpPr>
            <a:spLocks noChangeShapeType="1"/>
          </p:cNvSpPr>
          <p:nvPr/>
        </p:nvSpPr>
        <p:spPr bwMode="auto">
          <a:xfrm>
            <a:off x="2743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74" name="Line 30"/>
          <p:cNvSpPr>
            <a:spLocks noChangeShapeType="1"/>
          </p:cNvSpPr>
          <p:nvPr/>
        </p:nvSpPr>
        <p:spPr bwMode="auto">
          <a:xfrm>
            <a:off x="3200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75" name="Line 31"/>
          <p:cNvSpPr>
            <a:spLocks noChangeShapeType="1"/>
          </p:cNvSpPr>
          <p:nvPr/>
        </p:nvSpPr>
        <p:spPr bwMode="auto">
          <a:xfrm>
            <a:off x="1828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76" name="Line 32"/>
          <p:cNvSpPr>
            <a:spLocks noChangeShapeType="1"/>
          </p:cNvSpPr>
          <p:nvPr/>
        </p:nvSpPr>
        <p:spPr bwMode="auto">
          <a:xfrm>
            <a:off x="4114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77" name="Line 33"/>
          <p:cNvSpPr>
            <a:spLocks noChangeShapeType="1"/>
          </p:cNvSpPr>
          <p:nvPr/>
        </p:nvSpPr>
        <p:spPr bwMode="auto">
          <a:xfrm>
            <a:off x="4572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78" name="Line 34"/>
          <p:cNvSpPr>
            <a:spLocks noChangeShapeType="1"/>
          </p:cNvSpPr>
          <p:nvPr/>
        </p:nvSpPr>
        <p:spPr bwMode="auto">
          <a:xfrm>
            <a:off x="3657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79" name="Line 35"/>
          <p:cNvSpPr>
            <a:spLocks noChangeShapeType="1"/>
          </p:cNvSpPr>
          <p:nvPr/>
        </p:nvSpPr>
        <p:spPr bwMode="auto">
          <a:xfrm>
            <a:off x="5486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80" name="Line 36"/>
          <p:cNvSpPr>
            <a:spLocks noChangeShapeType="1"/>
          </p:cNvSpPr>
          <p:nvPr/>
        </p:nvSpPr>
        <p:spPr bwMode="auto">
          <a:xfrm>
            <a:off x="5029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81" name="Line 37"/>
          <p:cNvSpPr>
            <a:spLocks noChangeShapeType="1"/>
          </p:cNvSpPr>
          <p:nvPr/>
        </p:nvSpPr>
        <p:spPr bwMode="auto">
          <a:xfrm>
            <a:off x="6400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82" name="Line 38"/>
          <p:cNvSpPr>
            <a:spLocks noChangeShapeType="1"/>
          </p:cNvSpPr>
          <p:nvPr/>
        </p:nvSpPr>
        <p:spPr bwMode="auto">
          <a:xfrm>
            <a:off x="5943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83" name="Line 39"/>
          <p:cNvSpPr>
            <a:spLocks noChangeShapeType="1"/>
          </p:cNvSpPr>
          <p:nvPr/>
        </p:nvSpPr>
        <p:spPr bwMode="auto">
          <a:xfrm>
            <a:off x="7315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84" name="Line 40"/>
          <p:cNvSpPr>
            <a:spLocks noChangeShapeType="1"/>
          </p:cNvSpPr>
          <p:nvPr/>
        </p:nvSpPr>
        <p:spPr bwMode="auto">
          <a:xfrm>
            <a:off x="6858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85" name="Line 41"/>
          <p:cNvSpPr>
            <a:spLocks noChangeShapeType="1"/>
          </p:cNvSpPr>
          <p:nvPr/>
        </p:nvSpPr>
        <p:spPr bwMode="auto">
          <a:xfrm>
            <a:off x="8229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86" name="Line 42"/>
          <p:cNvSpPr>
            <a:spLocks noChangeShapeType="1"/>
          </p:cNvSpPr>
          <p:nvPr/>
        </p:nvSpPr>
        <p:spPr bwMode="auto">
          <a:xfrm>
            <a:off x="7772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87" name="Line 43"/>
          <p:cNvSpPr>
            <a:spLocks noChangeShapeType="1"/>
          </p:cNvSpPr>
          <p:nvPr/>
        </p:nvSpPr>
        <p:spPr bwMode="auto">
          <a:xfrm>
            <a:off x="8191500" y="4953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88" name="Rectangle 44"/>
          <p:cNvSpPr>
            <a:spLocks noChangeArrowheads="1"/>
          </p:cNvSpPr>
          <p:nvPr/>
        </p:nvSpPr>
        <p:spPr bwMode="auto">
          <a:xfrm>
            <a:off x="13716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0589" name="Line 45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0590" name="Line 46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0591" name="Text Box 47"/>
          <p:cNvSpPr txBox="1">
            <a:spLocks noChangeArrowheads="1"/>
          </p:cNvSpPr>
          <p:nvPr/>
        </p:nvSpPr>
        <p:spPr bwMode="auto">
          <a:xfrm>
            <a:off x="533400" y="3733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(4,1)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20592" name="Text Box 48"/>
          <p:cNvSpPr txBox="1">
            <a:spLocks noChangeArrowheads="1"/>
          </p:cNvSpPr>
          <p:nvPr/>
        </p:nvSpPr>
        <p:spPr bwMode="auto">
          <a:xfrm>
            <a:off x="533400" y="44196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(5,2)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20593" name="Line 49"/>
          <p:cNvSpPr>
            <a:spLocks noChangeShapeType="1"/>
          </p:cNvSpPr>
          <p:nvPr/>
        </p:nvSpPr>
        <p:spPr bwMode="auto">
          <a:xfrm>
            <a:off x="1371600" y="57912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94" name="Line 50"/>
          <p:cNvSpPr>
            <a:spLocks noChangeShapeType="1"/>
          </p:cNvSpPr>
          <p:nvPr/>
        </p:nvSpPr>
        <p:spPr bwMode="auto">
          <a:xfrm>
            <a:off x="1371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95" name="Line 51"/>
          <p:cNvSpPr>
            <a:spLocks noChangeShapeType="1"/>
          </p:cNvSpPr>
          <p:nvPr/>
        </p:nvSpPr>
        <p:spPr bwMode="auto">
          <a:xfrm>
            <a:off x="2286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96" name="Line 52"/>
          <p:cNvSpPr>
            <a:spLocks noChangeShapeType="1"/>
          </p:cNvSpPr>
          <p:nvPr/>
        </p:nvSpPr>
        <p:spPr bwMode="auto">
          <a:xfrm>
            <a:off x="2743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97" name="Line 53"/>
          <p:cNvSpPr>
            <a:spLocks noChangeShapeType="1"/>
          </p:cNvSpPr>
          <p:nvPr/>
        </p:nvSpPr>
        <p:spPr bwMode="auto">
          <a:xfrm>
            <a:off x="3200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98" name="Line 54"/>
          <p:cNvSpPr>
            <a:spLocks noChangeShapeType="1"/>
          </p:cNvSpPr>
          <p:nvPr/>
        </p:nvSpPr>
        <p:spPr bwMode="auto">
          <a:xfrm>
            <a:off x="1828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99" name="Line 55"/>
          <p:cNvSpPr>
            <a:spLocks noChangeShapeType="1"/>
          </p:cNvSpPr>
          <p:nvPr/>
        </p:nvSpPr>
        <p:spPr bwMode="auto">
          <a:xfrm>
            <a:off x="4114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600" name="Line 56"/>
          <p:cNvSpPr>
            <a:spLocks noChangeShapeType="1"/>
          </p:cNvSpPr>
          <p:nvPr/>
        </p:nvSpPr>
        <p:spPr bwMode="auto">
          <a:xfrm>
            <a:off x="4572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601" name="Line 57"/>
          <p:cNvSpPr>
            <a:spLocks noChangeShapeType="1"/>
          </p:cNvSpPr>
          <p:nvPr/>
        </p:nvSpPr>
        <p:spPr bwMode="auto">
          <a:xfrm>
            <a:off x="3657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602" name="Line 58"/>
          <p:cNvSpPr>
            <a:spLocks noChangeShapeType="1"/>
          </p:cNvSpPr>
          <p:nvPr/>
        </p:nvSpPr>
        <p:spPr bwMode="auto">
          <a:xfrm>
            <a:off x="5486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603" name="Line 59"/>
          <p:cNvSpPr>
            <a:spLocks noChangeShapeType="1"/>
          </p:cNvSpPr>
          <p:nvPr/>
        </p:nvSpPr>
        <p:spPr bwMode="auto">
          <a:xfrm>
            <a:off x="5029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604" name="Line 60"/>
          <p:cNvSpPr>
            <a:spLocks noChangeShapeType="1"/>
          </p:cNvSpPr>
          <p:nvPr/>
        </p:nvSpPr>
        <p:spPr bwMode="auto">
          <a:xfrm>
            <a:off x="6400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605" name="Line 61"/>
          <p:cNvSpPr>
            <a:spLocks noChangeShapeType="1"/>
          </p:cNvSpPr>
          <p:nvPr/>
        </p:nvSpPr>
        <p:spPr bwMode="auto">
          <a:xfrm>
            <a:off x="5943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606" name="Line 62"/>
          <p:cNvSpPr>
            <a:spLocks noChangeShapeType="1"/>
          </p:cNvSpPr>
          <p:nvPr/>
        </p:nvSpPr>
        <p:spPr bwMode="auto">
          <a:xfrm>
            <a:off x="7315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607" name="Line 63"/>
          <p:cNvSpPr>
            <a:spLocks noChangeShapeType="1"/>
          </p:cNvSpPr>
          <p:nvPr/>
        </p:nvSpPr>
        <p:spPr bwMode="auto">
          <a:xfrm>
            <a:off x="6858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608" name="Line 64"/>
          <p:cNvSpPr>
            <a:spLocks noChangeShapeType="1"/>
          </p:cNvSpPr>
          <p:nvPr/>
        </p:nvSpPr>
        <p:spPr bwMode="auto">
          <a:xfrm>
            <a:off x="8229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609" name="Line 65"/>
          <p:cNvSpPr>
            <a:spLocks noChangeShapeType="1"/>
          </p:cNvSpPr>
          <p:nvPr/>
        </p:nvSpPr>
        <p:spPr bwMode="auto">
          <a:xfrm>
            <a:off x="7772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610" name="Line 66"/>
          <p:cNvSpPr>
            <a:spLocks noChangeShapeType="1"/>
          </p:cNvSpPr>
          <p:nvPr/>
        </p:nvSpPr>
        <p:spPr bwMode="auto">
          <a:xfrm>
            <a:off x="8191500" y="579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611" name="Rectangle 67"/>
          <p:cNvSpPr>
            <a:spLocks noChangeArrowheads="1"/>
          </p:cNvSpPr>
          <p:nvPr/>
        </p:nvSpPr>
        <p:spPr bwMode="auto">
          <a:xfrm>
            <a:off x="13716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0612" name="Line 68"/>
          <p:cNvSpPr>
            <a:spLocks noChangeShapeType="1"/>
          </p:cNvSpPr>
          <p:nvPr/>
        </p:nvSpPr>
        <p:spPr bwMode="auto">
          <a:xfrm>
            <a:off x="45720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0613" name="Text Box 69"/>
          <p:cNvSpPr txBox="1">
            <a:spLocks noChangeArrowheads="1"/>
          </p:cNvSpPr>
          <p:nvPr/>
        </p:nvSpPr>
        <p:spPr bwMode="auto">
          <a:xfrm>
            <a:off x="533400" y="5257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(7,2)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20614" name="Rectangle 70"/>
          <p:cNvSpPr>
            <a:spLocks noChangeArrowheads="1"/>
          </p:cNvSpPr>
          <p:nvPr/>
        </p:nvSpPr>
        <p:spPr bwMode="auto">
          <a:xfrm>
            <a:off x="1371600" y="45720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0615" name="Rectangle 71"/>
          <p:cNvSpPr>
            <a:spLocks noChangeArrowheads="1"/>
          </p:cNvSpPr>
          <p:nvPr/>
        </p:nvSpPr>
        <p:spPr bwMode="auto">
          <a:xfrm>
            <a:off x="1371600" y="54102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0616" name="Rectangle 72"/>
          <p:cNvSpPr>
            <a:spLocks noChangeArrowheads="1"/>
          </p:cNvSpPr>
          <p:nvPr/>
        </p:nvSpPr>
        <p:spPr bwMode="auto">
          <a:xfrm>
            <a:off x="1371600" y="3810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0617" name="Line 73"/>
          <p:cNvSpPr>
            <a:spLocks noChangeShapeType="1"/>
          </p:cNvSpPr>
          <p:nvPr/>
        </p:nvSpPr>
        <p:spPr bwMode="auto">
          <a:xfrm>
            <a:off x="13716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0618" name="Line 74"/>
          <p:cNvSpPr>
            <a:spLocks noChangeShapeType="1"/>
          </p:cNvSpPr>
          <p:nvPr/>
        </p:nvSpPr>
        <p:spPr bwMode="auto">
          <a:xfrm>
            <a:off x="1371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0619" name="Line 75"/>
          <p:cNvSpPr>
            <a:spLocks noChangeShapeType="1"/>
          </p:cNvSpPr>
          <p:nvPr/>
        </p:nvSpPr>
        <p:spPr bwMode="auto">
          <a:xfrm>
            <a:off x="13716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0620" name="Rectangle 76"/>
          <p:cNvSpPr>
            <a:spLocks noChangeArrowheads="1"/>
          </p:cNvSpPr>
          <p:nvPr/>
        </p:nvSpPr>
        <p:spPr bwMode="auto">
          <a:xfrm>
            <a:off x="1828800" y="45720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0621" name="Rectangle 77"/>
          <p:cNvSpPr>
            <a:spLocks noChangeArrowheads="1"/>
          </p:cNvSpPr>
          <p:nvPr/>
        </p:nvSpPr>
        <p:spPr bwMode="auto">
          <a:xfrm>
            <a:off x="1828800" y="54102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0622" name="Rectangle 78"/>
          <p:cNvSpPr>
            <a:spLocks noChangeArrowheads="1"/>
          </p:cNvSpPr>
          <p:nvPr/>
        </p:nvSpPr>
        <p:spPr bwMode="auto">
          <a:xfrm>
            <a:off x="2743200" y="54102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20623" name="Group 79"/>
          <p:cNvGrpSpPr>
            <a:grpSpLocks/>
          </p:cNvGrpSpPr>
          <p:nvPr/>
        </p:nvGrpSpPr>
        <p:grpSpPr bwMode="auto">
          <a:xfrm>
            <a:off x="3505200" y="4953000"/>
            <a:ext cx="4984750" cy="1295400"/>
            <a:chOff x="2208" y="3120"/>
            <a:chExt cx="3140" cy="816"/>
          </a:xfrm>
        </p:grpSpPr>
        <p:sp>
          <p:nvSpPr>
            <p:cNvPr id="620624" name="Text Box 80"/>
            <p:cNvSpPr txBox="1">
              <a:spLocks noChangeArrowheads="1"/>
            </p:cNvSpPr>
            <p:nvPr/>
          </p:nvSpPr>
          <p:spPr bwMode="auto">
            <a:xfrm>
              <a:off x="2208" y="3648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0625" name="Text Box 81"/>
            <p:cNvSpPr txBox="1">
              <a:spLocks noChangeArrowheads="1"/>
            </p:cNvSpPr>
            <p:nvPr/>
          </p:nvSpPr>
          <p:spPr bwMode="auto">
            <a:xfrm>
              <a:off x="2208" y="3120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0626" name="Text Box 82"/>
            <p:cNvSpPr txBox="1">
              <a:spLocks noChangeArrowheads="1"/>
            </p:cNvSpPr>
            <p:nvPr/>
          </p:nvSpPr>
          <p:spPr bwMode="auto">
            <a:xfrm>
              <a:off x="360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0627" name="Text Box 83"/>
            <p:cNvSpPr txBox="1">
              <a:spLocks noChangeArrowheads="1"/>
            </p:cNvSpPr>
            <p:nvPr/>
          </p:nvSpPr>
          <p:spPr bwMode="auto">
            <a:xfrm>
              <a:off x="360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0628" name="Text Box 84"/>
            <p:cNvSpPr txBox="1">
              <a:spLocks noChangeArrowheads="1"/>
            </p:cNvSpPr>
            <p:nvPr/>
          </p:nvSpPr>
          <p:spPr bwMode="auto">
            <a:xfrm>
              <a:off x="504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0629" name="Text Box 85"/>
            <p:cNvSpPr txBox="1">
              <a:spLocks noChangeArrowheads="1"/>
            </p:cNvSpPr>
            <p:nvPr/>
          </p:nvSpPr>
          <p:spPr bwMode="auto">
            <a:xfrm>
              <a:off x="504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</p:grpSp>
      <p:sp>
        <p:nvSpPr>
          <p:cNvPr id="620630" name="Text Box 86"/>
          <p:cNvSpPr txBox="1">
            <a:spLocks noChangeArrowheads="1"/>
          </p:cNvSpPr>
          <p:nvPr/>
        </p:nvSpPr>
        <p:spPr bwMode="auto">
          <a:xfrm>
            <a:off x="228600" y="3733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1</a:t>
            </a:r>
            <a:endParaRPr lang="en-US" sz="2400" baseline="-25000"/>
          </a:p>
        </p:txBody>
      </p:sp>
      <p:sp>
        <p:nvSpPr>
          <p:cNvPr id="620631" name="Text Box 87"/>
          <p:cNvSpPr txBox="1">
            <a:spLocks noChangeArrowheads="1"/>
          </p:cNvSpPr>
          <p:nvPr/>
        </p:nvSpPr>
        <p:spPr bwMode="auto">
          <a:xfrm>
            <a:off x="228600" y="44196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2</a:t>
            </a:r>
            <a:endParaRPr lang="en-US" sz="2400" baseline="-25000"/>
          </a:p>
        </p:txBody>
      </p:sp>
      <p:sp>
        <p:nvSpPr>
          <p:cNvPr id="620632" name="Text Box 88"/>
          <p:cNvSpPr txBox="1">
            <a:spLocks noChangeArrowheads="1"/>
          </p:cNvSpPr>
          <p:nvPr/>
        </p:nvSpPr>
        <p:spPr bwMode="auto">
          <a:xfrm>
            <a:off x="228600" y="5257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3</a:t>
            </a:r>
            <a:endParaRPr lang="en-US" sz="2400" baseline="-25000"/>
          </a:p>
        </p:txBody>
      </p:sp>
    </p:spTree>
    <p:extLst>
      <p:ext uri="{BB962C8B-B14F-4D97-AF65-F5344CB8AC3E}">
        <p14:creationId xmlns:p14="http://schemas.microsoft.com/office/powerpoint/2010/main" val="4287080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620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1000"/>
                                        <p:tgtEl>
                                          <p:spTgt spid="620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546" grpId="0" animBg="1"/>
      <p:bldP spid="620547" grpId="0" animBg="1"/>
      <p:bldP spid="620547" grpId="1" animBg="1"/>
      <p:bldP spid="620548" grpId="0" animBg="1"/>
      <p:bldP spid="620588" grpId="0" animBg="1"/>
      <p:bldP spid="620611" grpId="0" animBg="1"/>
      <p:bldP spid="620614" grpId="0" animBg="1"/>
      <p:bldP spid="620615" grpId="0" animBg="1"/>
      <p:bldP spid="620616" grpId="0" animBg="1"/>
      <p:bldP spid="620620" grpId="0" animBg="1"/>
      <p:bldP spid="620620" grpId="1" animBg="1"/>
      <p:bldP spid="620621" grpId="0" animBg="1"/>
      <p:bldP spid="620621" grpId="1" animBg="1"/>
      <p:bldP spid="6206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F1FAE-B35D-ED48-82F7-FCAA5AA2F1C4}" type="slidenum">
              <a:rPr lang="en-US"/>
              <a:pPr/>
              <a:t>37</a:t>
            </a:fld>
            <a:endParaRPr lang="en-US"/>
          </a:p>
        </p:txBody>
      </p:sp>
      <p:sp>
        <p:nvSpPr>
          <p:cNvPr id="621570" name="Rectangle 2"/>
          <p:cNvSpPr>
            <a:spLocks noChangeArrowheads="1"/>
          </p:cNvSpPr>
          <p:nvPr/>
        </p:nvSpPr>
        <p:spPr bwMode="auto">
          <a:xfrm>
            <a:off x="36576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571" name="Rectangle 3"/>
          <p:cNvSpPr>
            <a:spLocks noChangeArrowheads="1"/>
          </p:cNvSpPr>
          <p:nvPr/>
        </p:nvSpPr>
        <p:spPr bwMode="auto">
          <a:xfrm>
            <a:off x="27432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5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EDF (Earliest Deadline First)</a:t>
            </a:r>
            <a:endParaRPr lang="en-US"/>
          </a:p>
        </p:txBody>
      </p:sp>
      <p:sp>
        <p:nvSpPr>
          <p:cNvPr id="621573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Executes a job with the earliest deadline</a:t>
            </a:r>
            <a:endParaRPr lang="en-US"/>
          </a:p>
        </p:txBody>
      </p:sp>
      <p:sp>
        <p:nvSpPr>
          <p:cNvPr id="621574" name="Line 6"/>
          <p:cNvSpPr>
            <a:spLocks noChangeShapeType="1"/>
          </p:cNvSpPr>
          <p:nvPr/>
        </p:nvSpPr>
        <p:spPr bwMode="auto">
          <a:xfrm>
            <a:off x="1371600" y="4191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75" name="Line 7"/>
          <p:cNvSpPr>
            <a:spLocks noChangeShapeType="1"/>
          </p:cNvSpPr>
          <p:nvPr/>
        </p:nvSpPr>
        <p:spPr bwMode="auto">
          <a:xfrm>
            <a:off x="1371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76" name="Line 8"/>
          <p:cNvSpPr>
            <a:spLocks noChangeShapeType="1"/>
          </p:cNvSpPr>
          <p:nvPr/>
        </p:nvSpPr>
        <p:spPr bwMode="auto">
          <a:xfrm>
            <a:off x="2286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77" name="Line 9"/>
          <p:cNvSpPr>
            <a:spLocks noChangeShapeType="1"/>
          </p:cNvSpPr>
          <p:nvPr/>
        </p:nvSpPr>
        <p:spPr bwMode="auto">
          <a:xfrm>
            <a:off x="2743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78" name="Line 10"/>
          <p:cNvSpPr>
            <a:spLocks noChangeShapeType="1"/>
          </p:cNvSpPr>
          <p:nvPr/>
        </p:nvSpPr>
        <p:spPr bwMode="auto">
          <a:xfrm>
            <a:off x="3200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79" name="Line 11"/>
          <p:cNvSpPr>
            <a:spLocks noChangeShapeType="1"/>
          </p:cNvSpPr>
          <p:nvPr/>
        </p:nvSpPr>
        <p:spPr bwMode="auto">
          <a:xfrm>
            <a:off x="1828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80" name="Line 12"/>
          <p:cNvSpPr>
            <a:spLocks noChangeShapeType="1"/>
          </p:cNvSpPr>
          <p:nvPr/>
        </p:nvSpPr>
        <p:spPr bwMode="auto">
          <a:xfrm>
            <a:off x="4114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81" name="Line 13"/>
          <p:cNvSpPr>
            <a:spLocks noChangeShapeType="1"/>
          </p:cNvSpPr>
          <p:nvPr/>
        </p:nvSpPr>
        <p:spPr bwMode="auto">
          <a:xfrm>
            <a:off x="4572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82" name="Line 14"/>
          <p:cNvSpPr>
            <a:spLocks noChangeShapeType="1"/>
          </p:cNvSpPr>
          <p:nvPr/>
        </p:nvSpPr>
        <p:spPr bwMode="auto">
          <a:xfrm>
            <a:off x="3657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83" name="Line 15"/>
          <p:cNvSpPr>
            <a:spLocks noChangeShapeType="1"/>
          </p:cNvSpPr>
          <p:nvPr/>
        </p:nvSpPr>
        <p:spPr bwMode="auto">
          <a:xfrm>
            <a:off x="5486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84" name="Line 16"/>
          <p:cNvSpPr>
            <a:spLocks noChangeShapeType="1"/>
          </p:cNvSpPr>
          <p:nvPr/>
        </p:nvSpPr>
        <p:spPr bwMode="auto">
          <a:xfrm>
            <a:off x="5029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85" name="Line 17"/>
          <p:cNvSpPr>
            <a:spLocks noChangeShapeType="1"/>
          </p:cNvSpPr>
          <p:nvPr/>
        </p:nvSpPr>
        <p:spPr bwMode="auto">
          <a:xfrm>
            <a:off x="6400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86" name="Line 18"/>
          <p:cNvSpPr>
            <a:spLocks noChangeShapeType="1"/>
          </p:cNvSpPr>
          <p:nvPr/>
        </p:nvSpPr>
        <p:spPr bwMode="auto">
          <a:xfrm>
            <a:off x="5943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87" name="Line 19"/>
          <p:cNvSpPr>
            <a:spLocks noChangeShapeType="1"/>
          </p:cNvSpPr>
          <p:nvPr/>
        </p:nvSpPr>
        <p:spPr bwMode="auto">
          <a:xfrm>
            <a:off x="7315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88" name="Line 20"/>
          <p:cNvSpPr>
            <a:spLocks noChangeShapeType="1"/>
          </p:cNvSpPr>
          <p:nvPr/>
        </p:nvSpPr>
        <p:spPr bwMode="auto">
          <a:xfrm>
            <a:off x="6858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89" name="Line 21"/>
          <p:cNvSpPr>
            <a:spLocks noChangeShapeType="1"/>
          </p:cNvSpPr>
          <p:nvPr/>
        </p:nvSpPr>
        <p:spPr bwMode="auto">
          <a:xfrm>
            <a:off x="8229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90" name="Line 22"/>
          <p:cNvSpPr>
            <a:spLocks noChangeShapeType="1"/>
          </p:cNvSpPr>
          <p:nvPr/>
        </p:nvSpPr>
        <p:spPr bwMode="auto">
          <a:xfrm>
            <a:off x="7772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91" name="Rectangle 23"/>
          <p:cNvSpPr>
            <a:spLocks noChangeArrowheads="1"/>
          </p:cNvSpPr>
          <p:nvPr/>
        </p:nvSpPr>
        <p:spPr bwMode="auto">
          <a:xfrm>
            <a:off x="32004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592" name="Line 24"/>
          <p:cNvSpPr>
            <a:spLocks noChangeShapeType="1"/>
          </p:cNvSpPr>
          <p:nvPr/>
        </p:nvSpPr>
        <p:spPr bwMode="auto">
          <a:xfrm>
            <a:off x="81915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93" name="Line 25"/>
          <p:cNvSpPr>
            <a:spLocks noChangeShapeType="1"/>
          </p:cNvSpPr>
          <p:nvPr/>
        </p:nvSpPr>
        <p:spPr bwMode="auto">
          <a:xfrm>
            <a:off x="1371600" y="4953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94" name="Line 26"/>
          <p:cNvSpPr>
            <a:spLocks noChangeShapeType="1"/>
          </p:cNvSpPr>
          <p:nvPr/>
        </p:nvSpPr>
        <p:spPr bwMode="auto">
          <a:xfrm>
            <a:off x="1371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95" name="Line 27"/>
          <p:cNvSpPr>
            <a:spLocks noChangeShapeType="1"/>
          </p:cNvSpPr>
          <p:nvPr/>
        </p:nvSpPr>
        <p:spPr bwMode="auto">
          <a:xfrm>
            <a:off x="2286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96" name="Line 28"/>
          <p:cNvSpPr>
            <a:spLocks noChangeShapeType="1"/>
          </p:cNvSpPr>
          <p:nvPr/>
        </p:nvSpPr>
        <p:spPr bwMode="auto">
          <a:xfrm>
            <a:off x="2743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97" name="Line 29"/>
          <p:cNvSpPr>
            <a:spLocks noChangeShapeType="1"/>
          </p:cNvSpPr>
          <p:nvPr/>
        </p:nvSpPr>
        <p:spPr bwMode="auto">
          <a:xfrm>
            <a:off x="3200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98" name="Line 30"/>
          <p:cNvSpPr>
            <a:spLocks noChangeShapeType="1"/>
          </p:cNvSpPr>
          <p:nvPr/>
        </p:nvSpPr>
        <p:spPr bwMode="auto">
          <a:xfrm>
            <a:off x="1828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99" name="Line 31"/>
          <p:cNvSpPr>
            <a:spLocks noChangeShapeType="1"/>
          </p:cNvSpPr>
          <p:nvPr/>
        </p:nvSpPr>
        <p:spPr bwMode="auto">
          <a:xfrm>
            <a:off x="4114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00" name="Line 32"/>
          <p:cNvSpPr>
            <a:spLocks noChangeShapeType="1"/>
          </p:cNvSpPr>
          <p:nvPr/>
        </p:nvSpPr>
        <p:spPr bwMode="auto">
          <a:xfrm>
            <a:off x="4572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01" name="Line 33"/>
          <p:cNvSpPr>
            <a:spLocks noChangeShapeType="1"/>
          </p:cNvSpPr>
          <p:nvPr/>
        </p:nvSpPr>
        <p:spPr bwMode="auto">
          <a:xfrm>
            <a:off x="3657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02" name="Line 34"/>
          <p:cNvSpPr>
            <a:spLocks noChangeShapeType="1"/>
          </p:cNvSpPr>
          <p:nvPr/>
        </p:nvSpPr>
        <p:spPr bwMode="auto">
          <a:xfrm>
            <a:off x="5486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03" name="Line 35"/>
          <p:cNvSpPr>
            <a:spLocks noChangeShapeType="1"/>
          </p:cNvSpPr>
          <p:nvPr/>
        </p:nvSpPr>
        <p:spPr bwMode="auto">
          <a:xfrm>
            <a:off x="5029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04" name="Line 36"/>
          <p:cNvSpPr>
            <a:spLocks noChangeShapeType="1"/>
          </p:cNvSpPr>
          <p:nvPr/>
        </p:nvSpPr>
        <p:spPr bwMode="auto">
          <a:xfrm>
            <a:off x="6400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05" name="Line 37"/>
          <p:cNvSpPr>
            <a:spLocks noChangeShapeType="1"/>
          </p:cNvSpPr>
          <p:nvPr/>
        </p:nvSpPr>
        <p:spPr bwMode="auto">
          <a:xfrm>
            <a:off x="5943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06" name="Line 38"/>
          <p:cNvSpPr>
            <a:spLocks noChangeShapeType="1"/>
          </p:cNvSpPr>
          <p:nvPr/>
        </p:nvSpPr>
        <p:spPr bwMode="auto">
          <a:xfrm>
            <a:off x="7315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07" name="Line 39"/>
          <p:cNvSpPr>
            <a:spLocks noChangeShapeType="1"/>
          </p:cNvSpPr>
          <p:nvPr/>
        </p:nvSpPr>
        <p:spPr bwMode="auto">
          <a:xfrm>
            <a:off x="6858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08" name="Line 40"/>
          <p:cNvSpPr>
            <a:spLocks noChangeShapeType="1"/>
          </p:cNvSpPr>
          <p:nvPr/>
        </p:nvSpPr>
        <p:spPr bwMode="auto">
          <a:xfrm>
            <a:off x="8229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09" name="Line 41"/>
          <p:cNvSpPr>
            <a:spLocks noChangeShapeType="1"/>
          </p:cNvSpPr>
          <p:nvPr/>
        </p:nvSpPr>
        <p:spPr bwMode="auto">
          <a:xfrm>
            <a:off x="7772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10" name="Line 42"/>
          <p:cNvSpPr>
            <a:spLocks noChangeShapeType="1"/>
          </p:cNvSpPr>
          <p:nvPr/>
        </p:nvSpPr>
        <p:spPr bwMode="auto">
          <a:xfrm>
            <a:off x="8191500" y="4953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11" name="Line 43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1612" name="Text Box 44"/>
          <p:cNvSpPr txBox="1">
            <a:spLocks noChangeArrowheads="1"/>
          </p:cNvSpPr>
          <p:nvPr/>
        </p:nvSpPr>
        <p:spPr bwMode="auto">
          <a:xfrm>
            <a:off x="533400" y="3733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(4,1)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21613" name="Text Box 45"/>
          <p:cNvSpPr txBox="1">
            <a:spLocks noChangeArrowheads="1"/>
          </p:cNvSpPr>
          <p:nvPr/>
        </p:nvSpPr>
        <p:spPr bwMode="auto">
          <a:xfrm>
            <a:off x="533400" y="44196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(5,2)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21614" name="Line 46"/>
          <p:cNvSpPr>
            <a:spLocks noChangeShapeType="1"/>
          </p:cNvSpPr>
          <p:nvPr/>
        </p:nvSpPr>
        <p:spPr bwMode="auto">
          <a:xfrm>
            <a:off x="1371600" y="57912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15" name="Line 47"/>
          <p:cNvSpPr>
            <a:spLocks noChangeShapeType="1"/>
          </p:cNvSpPr>
          <p:nvPr/>
        </p:nvSpPr>
        <p:spPr bwMode="auto">
          <a:xfrm>
            <a:off x="1371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16" name="Line 48"/>
          <p:cNvSpPr>
            <a:spLocks noChangeShapeType="1"/>
          </p:cNvSpPr>
          <p:nvPr/>
        </p:nvSpPr>
        <p:spPr bwMode="auto">
          <a:xfrm>
            <a:off x="2286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17" name="Line 49"/>
          <p:cNvSpPr>
            <a:spLocks noChangeShapeType="1"/>
          </p:cNvSpPr>
          <p:nvPr/>
        </p:nvSpPr>
        <p:spPr bwMode="auto">
          <a:xfrm>
            <a:off x="2743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18" name="Line 50"/>
          <p:cNvSpPr>
            <a:spLocks noChangeShapeType="1"/>
          </p:cNvSpPr>
          <p:nvPr/>
        </p:nvSpPr>
        <p:spPr bwMode="auto">
          <a:xfrm>
            <a:off x="3200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19" name="Line 51"/>
          <p:cNvSpPr>
            <a:spLocks noChangeShapeType="1"/>
          </p:cNvSpPr>
          <p:nvPr/>
        </p:nvSpPr>
        <p:spPr bwMode="auto">
          <a:xfrm>
            <a:off x="1828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20" name="Line 52"/>
          <p:cNvSpPr>
            <a:spLocks noChangeShapeType="1"/>
          </p:cNvSpPr>
          <p:nvPr/>
        </p:nvSpPr>
        <p:spPr bwMode="auto">
          <a:xfrm>
            <a:off x="4114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21" name="Line 53"/>
          <p:cNvSpPr>
            <a:spLocks noChangeShapeType="1"/>
          </p:cNvSpPr>
          <p:nvPr/>
        </p:nvSpPr>
        <p:spPr bwMode="auto">
          <a:xfrm>
            <a:off x="4572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22" name="Line 54"/>
          <p:cNvSpPr>
            <a:spLocks noChangeShapeType="1"/>
          </p:cNvSpPr>
          <p:nvPr/>
        </p:nvSpPr>
        <p:spPr bwMode="auto">
          <a:xfrm>
            <a:off x="3657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23" name="Line 55"/>
          <p:cNvSpPr>
            <a:spLocks noChangeShapeType="1"/>
          </p:cNvSpPr>
          <p:nvPr/>
        </p:nvSpPr>
        <p:spPr bwMode="auto">
          <a:xfrm>
            <a:off x="5486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24" name="Line 56"/>
          <p:cNvSpPr>
            <a:spLocks noChangeShapeType="1"/>
          </p:cNvSpPr>
          <p:nvPr/>
        </p:nvSpPr>
        <p:spPr bwMode="auto">
          <a:xfrm>
            <a:off x="5029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25" name="Line 57"/>
          <p:cNvSpPr>
            <a:spLocks noChangeShapeType="1"/>
          </p:cNvSpPr>
          <p:nvPr/>
        </p:nvSpPr>
        <p:spPr bwMode="auto">
          <a:xfrm>
            <a:off x="6400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26" name="Line 58"/>
          <p:cNvSpPr>
            <a:spLocks noChangeShapeType="1"/>
          </p:cNvSpPr>
          <p:nvPr/>
        </p:nvSpPr>
        <p:spPr bwMode="auto">
          <a:xfrm>
            <a:off x="5943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27" name="Line 59"/>
          <p:cNvSpPr>
            <a:spLocks noChangeShapeType="1"/>
          </p:cNvSpPr>
          <p:nvPr/>
        </p:nvSpPr>
        <p:spPr bwMode="auto">
          <a:xfrm>
            <a:off x="7315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28" name="Line 60"/>
          <p:cNvSpPr>
            <a:spLocks noChangeShapeType="1"/>
          </p:cNvSpPr>
          <p:nvPr/>
        </p:nvSpPr>
        <p:spPr bwMode="auto">
          <a:xfrm>
            <a:off x="6858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29" name="Line 61"/>
          <p:cNvSpPr>
            <a:spLocks noChangeShapeType="1"/>
          </p:cNvSpPr>
          <p:nvPr/>
        </p:nvSpPr>
        <p:spPr bwMode="auto">
          <a:xfrm>
            <a:off x="8229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30" name="Line 62"/>
          <p:cNvSpPr>
            <a:spLocks noChangeShapeType="1"/>
          </p:cNvSpPr>
          <p:nvPr/>
        </p:nvSpPr>
        <p:spPr bwMode="auto">
          <a:xfrm>
            <a:off x="7772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31" name="Line 63"/>
          <p:cNvSpPr>
            <a:spLocks noChangeShapeType="1"/>
          </p:cNvSpPr>
          <p:nvPr/>
        </p:nvSpPr>
        <p:spPr bwMode="auto">
          <a:xfrm>
            <a:off x="8191500" y="579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32" name="Rectangle 64"/>
          <p:cNvSpPr>
            <a:spLocks noChangeArrowheads="1"/>
          </p:cNvSpPr>
          <p:nvPr/>
        </p:nvSpPr>
        <p:spPr bwMode="auto">
          <a:xfrm>
            <a:off x="3657600" y="4572000"/>
            <a:ext cx="914400" cy="3810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633" name="Line 65"/>
          <p:cNvSpPr>
            <a:spLocks noChangeShapeType="1"/>
          </p:cNvSpPr>
          <p:nvPr/>
        </p:nvSpPr>
        <p:spPr bwMode="auto">
          <a:xfrm>
            <a:off x="45720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1634" name="Text Box 66"/>
          <p:cNvSpPr txBox="1">
            <a:spLocks noChangeArrowheads="1"/>
          </p:cNvSpPr>
          <p:nvPr/>
        </p:nvSpPr>
        <p:spPr bwMode="auto">
          <a:xfrm>
            <a:off x="533400" y="5257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(7,2)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21635" name="Rectangle 67"/>
          <p:cNvSpPr>
            <a:spLocks noChangeArrowheads="1"/>
          </p:cNvSpPr>
          <p:nvPr/>
        </p:nvSpPr>
        <p:spPr bwMode="auto">
          <a:xfrm>
            <a:off x="3581400" y="23622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636" name="Rectangle 68"/>
          <p:cNvSpPr>
            <a:spLocks noChangeArrowheads="1"/>
          </p:cNvSpPr>
          <p:nvPr/>
        </p:nvSpPr>
        <p:spPr bwMode="auto">
          <a:xfrm>
            <a:off x="3200400" y="3810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637" name="Line 69"/>
          <p:cNvSpPr>
            <a:spLocks noChangeShapeType="1"/>
          </p:cNvSpPr>
          <p:nvPr/>
        </p:nvSpPr>
        <p:spPr bwMode="auto">
          <a:xfrm>
            <a:off x="13716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1638" name="Line 70"/>
          <p:cNvSpPr>
            <a:spLocks noChangeShapeType="1"/>
          </p:cNvSpPr>
          <p:nvPr/>
        </p:nvSpPr>
        <p:spPr bwMode="auto">
          <a:xfrm>
            <a:off x="1371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1639" name="Line 71"/>
          <p:cNvSpPr>
            <a:spLocks noChangeShapeType="1"/>
          </p:cNvSpPr>
          <p:nvPr/>
        </p:nvSpPr>
        <p:spPr bwMode="auto">
          <a:xfrm>
            <a:off x="13716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1640" name="Rectangle 72"/>
          <p:cNvSpPr>
            <a:spLocks noChangeArrowheads="1"/>
          </p:cNvSpPr>
          <p:nvPr/>
        </p:nvSpPr>
        <p:spPr bwMode="auto">
          <a:xfrm>
            <a:off x="3657600" y="45720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641" name="Rectangle 73"/>
          <p:cNvSpPr>
            <a:spLocks noChangeArrowheads="1"/>
          </p:cNvSpPr>
          <p:nvPr/>
        </p:nvSpPr>
        <p:spPr bwMode="auto">
          <a:xfrm>
            <a:off x="3200400" y="54102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642" name="Line 74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1643" name="Rectangle 75"/>
          <p:cNvSpPr>
            <a:spLocks noChangeArrowheads="1"/>
          </p:cNvSpPr>
          <p:nvPr/>
        </p:nvSpPr>
        <p:spPr bwMode="auto">
          <a:xfrm>
            <a:off x="2743200" y="54102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644" name="Line 76"/>
          <p:cNvSpPr>
            <a:spLocks noChangeShapeType="1"/>
          </p:cNvSpPr>
          <p:nvPr/>
        </p:nvSpPr>
        <p:spPr bwMode="auto">
          <a:xfrm>
            <a:off x="50292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1645" name="Line 77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1646" name="Rectangle 78"/>
          <p:cNvSpPr>
            <a:spLocks noChangeArrowheads="1"/>
          </p:cNvSpPr>
          <p:nvPr/>
        </p:nvSpPr>
        <p:spPr bwMode="auto">
          <a:xfrm>
            <a:off x="3657600" y="3810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647" name="Line 79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1648" name="Line 80"/>
          <p:cNvSpPr>
            <a:spLocks noChangeShapeType="1"/>
          </p:cNvSpPr>
          <p:nvPr/>
        </p:nvSpPr>
        <p:spPr bwMode="auto">
          <a:xfrm>
            <a:off x="5943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1649" name="Rectangle 81"/>
          <p:cNvSpPr>
            <a:spLocks noChangeArrowheads="1"/>
          </p:cNvSpPr>
          <p:nvPr/>
        </p:nvSpPr>
        <p:spPr bwMode="auto">
          <a:xfrm>
            <a:off x="13716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650" name="Rectangle 82"/>
          <p:cNvSpPr>
            <a:spLocks noChangeArrowheads="1"/>
          </p:cNvSpPr>
          <p:nvPr/>
        </p:nvSpPr>
        <p:spPr bwMode="auto">
          <a:xfrm>
            <a:off x="18288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21651" name="Group 83"/>
          <p:cNvGrpSpPr>
            <a:grpSpLocks/>
          </p:cNvGrpSpPr>
          <p:nvPr/>
        </p:nvGrpSpPr>
        <p:grpSpPr bwMode="auto">
          <a:xfrm>
            <a:off x="3505200" y="4953000"/>
            <a:ext cx="4984750" cy="1295400"/>
            <a:chOff x="2208" y="3120"/>
            <a:chExt cx="3140" cy="816"/>
          </a:xfrm>
        </p:grpSpPr>
        <p:sp>
          <p:nvSpPr>
            <p:cNvPr id="621652" name="Text Box 84"/>
            <p:cNvSpPr txBox="1">
              <a:spLocks noChangeArrowheads="1"/>
            </p:cNvSpPr>
            <p:nvPr/>
          </p:nvSpPr>
          <p:spPr bwMode="auto">
            <a:xfrm>
              <a:off x="2208" y="3648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1653" name="Text Box 85"/>
            <p:cNvSpPr txBox="1">
              <a:spLocks noChangeArrowheads="1"/>
            </p:cNvSpPr>
            <p:nvPr/>
          </p:nvSpPr>
          <p:spPr bwMode="auto">
            <a:xfrm>
              <a:off x="2208" y="3120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1654" name="Text Box 86"/>
            <p:cNvSpPr txBox="1">
              <a:spLocks noChangeArrowheads="1"/>
            </p:cNvSpPr>
            <p:nvPr/>
          </p:nvSpPr>
          <p:spPr bwMode="auto">
            <a:xfrm>
              <a:off x="360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1655" name="Text Box 87"/>
            <p:cNvSpPr txBox="1">
              <a:spLocks noChangeArrowheads="1"/>
            </p:cNvSpPr>
            <p:nvPr/>
          </p:nvSpPr>
          <p:spPr bwMode="auto">
            <a:xfrm>
              <a:off x="360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1656" name="Text Box 88"/>
            <p:cNvSpPr txBox="1">
              <a:spLocks noChangeArrowheads="1"/>
            </p:cNvSpPr>
            <p:nvPr/>
          </p:nvSpPr>
          <p:spPr bwMode="auto">
            <a:xfrm>
              <a:off x="504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1657" name="Text Box 89"/>
            <p:cNvSpPr txBox="1">
              <a:spLocks noChangeArrowheads="1"/>
            </p:cNvSpPr>
            <p:nvPr/>
          </p:nvSpPr>
          <p:spPr bwMode="auto">
            <a:xfrm>
              <a:off x="504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</p:grpSp>
      <p:sp>
        <p:nvSpPr>
          <p:cNvPr id="621658" name="Text Box 90"/>
          <p:cNvSpPr txBox="1">
            <a:spLocks noChangeArrowheads="1"/>
          </p:cNvSpPr>
          <p:nvPr/>
        </p:nvSpPr>
        <p:spPr bwMode="auto">
          <a:xfrm>
            <a:off x="228600" y="3733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1</a:t>
            </a:r>
            <a:endParaRPr lang="en-US" sz="2400" baseline="-25000"/>
          </a:p>
        </p:txBody>
      </p:sp>
      <p:sp>
        <p:nvSpPr>
          <p:cNvPr id="621659" name="Text Box 91"/>
          <p:cNvSpPr txBox="1">
            <a:spLocks noChangeArrowheads="1"/>
          </p:cNvSpPr>
          <p:nvPr/>
        </p:nvSpPr>
        <p:spPr bwMode="auto">
          <a:xfrm>
            <a:off x="228600" y="44196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2</a:t>
            </a:r>
            <a:endParaRPr lang="en-US" sz="2400" baseline="-25000"/>
          </a:p>
        </p:txBody>
      </p:sp>
      <p:sp>
        <p:nvSpPr>
          <p:cNvPr id="621660" name="Text Box 92"/>
          <p:cNvSpPr txBox="1">
            <a:spLocks noChangeArrowheads="1"/>
          </p:cNvSpPr>
          <p:nvPr/>
        </p:nvSpPr>
        <p:spPr bwMode="auto">
          <a:xfrm>
            <a:off x="228600" y="5257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3</a:t>
            </a:r>
            <a:endParaRPr lang="en-US" sz="2400" baseline="-25000"/>
          </a:p>
        </p:txBody>
      </p:sp>
    </p:spTree>
    <p:extLst>
      <p:ext uri="{BB962C8B-B14F-4D97-AF65-F5344CB8AC3E}">
        <p14:creationId xmlns:p14="http://schemas.microsoft.com/office/powerpoint/2010/main" val="3096369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6216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1000"/>
                                        <p:tgtEl>
                                          <p:spTgt spid="6216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" dur="1000"/>
                                        <p:tgtEl>
                                          <p:spTgt spid="6216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1570" grpId="0" animBg="1"/>
      <p:bldP spid="621591" grpId="0" animBg="1"/>
      <p:bldP spid="621591" grpId="1" animBg="1"/>
      <p:bldP spid="621632" grpId="0" animBg="1"/>
      <p:bldP spid="621636" grpId="0" animBg="1"/>
      <p:bldP spid="621636" grpId="1" animBg="1"/>
      <p:bldP spid="621640" grpId="0" animBg="1"/>
      <p:bldP spid="621641" grpId="0" animBg="1"/>
      <p:bldP spid="621643" grpId="0" animBg="1"/>
      <p:bldP spid="621644" grpId="0" animBg="1"/>
      <p:bldP spid="621645" grpId="0" animBg="1"/>
      <p:bldP spid="621646" grpId="0" animBg="1"/>
      <p:bldP spid="621646" grpId="1" animBg="1"/>
      <p:bldP spid="621647" grpId="0" animBg="1"/>
      <p:bldP spid="62164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F5C1-8306-5C47-B0DA-EFDAA44EDAE1}" type="slidenum">
              <a:rPr lang="en-US"/>
              <a:pPr/>
              <a:t>38</a:t>
            </a:fld>
            <a:endParaRPr lang="en-US"/>
          </a:p>
        </p:txBody>
      </p:sp>
      <p:sp>
        <p:nvSpPr>
          <p:cNvPr id="622594" name="Rectangle 2"/>
          <p:cNvSpPr>
            <a:spLocks noChangeArrowheads="1"/>
          </p:cNvSpPr>
          <p:nvPr/>
        </p:nvSpPr>
        <p:spPr bwMode="auto">
          <a:xfrm>
            <a:off x="5943600" y="4572000"/>
            <a:ext cx="914400" cy="3810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595" name="Rectangle 3"/>
          <p:cNvSpPr>
            <a:spLocks noChangeArrowheads="1"/>
          </p:cNvSpPr>
          <p:nvPr/>
        </p:nvSpPr>
        <p:spPr bwMode="auto">
          <a:xfrm>
            <a:off x="54864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596" name="Rectangle 4"/>
          <p:cNvSpPr>
            <a:spLocks noChangeArrowheads="1"/>
          </p:cNvSpPr>
          <p:nvPr/>
        </p:nvSpPr>
        <p:spPr bwMode="auto">
          <a:xfrm>
            <a:off x="45720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5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EDF (Earliest Deadline First)</a:t>
            </a:r>
            <a:endParaRPr lang="en-US"/>
          </a:p>
        </p:txBody>
      </p:sp>
      <p:sp>
        <p:nvSpPr>
          <p:cNvPr id="622598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Executes a job with the earliest deadline</a:t>
            </a:r>
            <a:endParaRPr lang="en-US"/>
          </a:p>
        </p:txBody>
      </p:sp>
      <p:sp>
        <p:nvSpPr>
          <p:cNvPr id="622599" name="Line 7"/>
          <p:cNvSpPr>
            <a:spLocks noChangeShapeType="1"/>
          </p:cNvSpPr>
          <p:nvPr/>
        </p:nvSpPr>
        <p:spPr bwMode="auto">
          <a:xfrm>
            <a:off x="1371600" y="4191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00" name="Line 8"/>
          <p:cNvSpPr>
            <a:spLocks noChangeShapeType="1"/>
          </p:cNvSpPr>
          <p:nvPr/>
        </p:nvSpPr>
        <p:spPr bwMode="auto">
          <a:xfrm>
            <a:off x="1371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01" name="Line 9"/>
          <p:cNvSpPr>
            <a:spLocks noChangeShapeType="1"/>
          </p:cNvSpPr>
          <p:nvPr/>
        </p:nvSpPr>
        <p:spPr bwMode="auto">
          <a:xfrm>
            <a:off x="2286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02" name="Line 10"/>
          <p:cNvSpPr>
            <a:spLocks noChangeShapeType="1"/>
          </p:cNvSpPr>
          <p:nvPr/>
        </p:nvSpPr>
        <p:spPr bwMode="auto">
          <a:xfrm>
            <a:off x="2743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03" name="Line 11"/>
          <p:cNvSpPr>
            <a:spLocks noChangeShapeType="1"/>
          </p:cNvSpPr>
          <p:nvPr/>
        </p:nvSpPr>
        <p:spPr bwMode="auto">
          <a:xfrm>
            <a:off x="3200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04" name="Line 12"/>
          <p:cNvSpPr>
            <a:spLocks noChangeShapeType="1"/>
          </p:cNvSpPr>
          <p:nvPr/>
        </p:nvSpPr>
        <p:spPr bwMode="auto">
          <a:xfrm>
            <a:off x="1828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05" name="Line 13"/>
          <p:cNvSpPr>
            <a:spLocks noChangeShapeType="1"/>
          </p:cNvSpPr>
          <p:nvPr/>
        </p:nvSpPr>
        <p:spPr bwMode="auto">
          <a:xfrm>
            <a:off x="4114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06" name="Line 14"/>
          <p:cNvSpPr>
            <a:spLocks noChangeShapeType="1"/>
          </p:cNvSpPr>
          <p:nvPr/>
        </p:nvSpPr>
        <p:spPr bwMode="auto">
          <a:xfrm>
            <a:off x="4572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07" name="Line 15"/>
          <p:cNvSpPr>
            <a:spLocks noChangeShapeType="1"/>
          </p:cNvSpPr>
          <p:nvPr/>
        </p:nvSpPr>
        <p:spPr bwMode="auto">
          <a:xfrm>
            <a:off x="3657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08" name="Line 16"/>
          <p:cNvSpPr>
            <a:spLocks noChangeShapeType="1"/>
          </p:cNvSpPr>
          <p:nvPr/>
        </p:nvSpPr>
        <p:spPr bwMode="auto">
          <a:xfrm>
            <a:off x="5486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09" name="Line 17"/>
          <p:cNvSpPr>
            <a:spLocks noChangeShapeType="1"/>
          </p:cNvSpPr>
          <p:nvPr/>
        </p:nvSpPr>
        <p:spPr bwMode="auto">
          <a:xfrm>
            <a:off x="5029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10" name="Line 18"/>
          <p:cNvSpPr>
            <a:spLocks noChangeShapeType="1"/>
          </p:cNvSpPr>
          <p:nvPr/>
        </p:nvSpPr>
        <p:spPr bwMode="auto">
          <a:xfrm>
            <a:off x="6400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11" name="Line 19"/>
          <p:cNvSpPr>
            <a:spLocks noChangeShapeType="1"/>
          </p:cNvSpPr>
          <p:nvPr/>
        </p:nvSpPr>
        <p:spPr bwMode="auto">
          <a:xfrm>
            <a:off x="5943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12" name="Line 20"/>
          <p:cNvSpPr>
            <a:spLocks noChangeShapeType="1"/>
          </p:cNvSpPr>
          <p:nvPr/>
        </p:nvSpPr>
        <p:spPr bwMode="auto">
          <a:xfrm>
            <a:off x="7315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13" name="Line 21"/>
          <p:cNvSpPr>
            <a:spLocks noChangeShapeType="1"/>
          </p:cNvSpPr>
          <p:nvPr/>
        </p:nvSpPr>
        <p:spPr bwMode="auto">
          <a:xfrm>
            <a:off x="6858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14" name="Line 22"/>
          <p:cNvSpPr>
            <a:spLocks noChangeShapeType="1"/>
          </p:cNvSpPr>
          <p:nvPr/>
        </p:nvSpPr>
        <p:spPr bwMode="auto">
          <a:xfrm>
            <a:off x="8229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15" name="Line 23"/>
          <p:cNvSpPr>
            <a:spLocks noChangeShapeType="1"/>
          </p:cNvSpPr>
          <p:nvPr/>
        </p:nvSpPr>
        <p:spPr bwMode="auto">
          <a:xfrm>
            <a:off x="7772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16" name="Line 24"/>
          <p:cNvSpPr>
            <a:spLocks noChangeShapeType="1"/>
          </p:cNvSpPr>
          <p:nvPr/>
        </p:nvSpPr>
        <p:spPr bwMode="auto">
          <a:xfrm>
            <a:off x="81915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17" name="Line 25"/>
          <p:cNvSpPr>
            <a:spLocks noChangeShapeType="1"/>
          </p:cNvSpPr>
          <p:nvPr/>
        </p:nvSpPr>
        <p:spPr bwMode="auto">
          <a:xfrm>
            <a:off x="1371600" y="4953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18" name="Line 26"/>
          <p:cNvSpPr>
            <a:spLocks noChangeShapeType="1"/>
          </p:cNvSpPr>
          <p:nvPr/>
        </p:nvSpPr>
        <p:spPr bwMode="auto">
          <a:xfrm>
            <a:off x="1371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19" name="Line 27"/>
          <p:cNvSpPr>
            <a:spLocks noChangeShapeType="1"/>
          </p:cNvSpPr>
          <p:nvPr/>
        </p:nvSpPr>
        <p:spPr bwMode="auto">
          <a:xfrm>
            <a:off x="2286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20" name="Line 28"/>
          <p:cNvSpPr>
            <a:spLocks noChangeShapeType="1"/>
          </p:cNvSpPr>
          <p:nvPr/>
        </p:nvSpPr>
        <p:spPr bwMode="auto">
          <a:xfrm>
            <a:off x="2743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21" name="Line 29"/>
          <p:cNvSpPr>
            <a:spLocks noChangeShapeType="1"/>
          </p:cNvSpPr>
          <p:nvPr/>
        </p:nvSpPr>
        <p:spPr bwMode="auto">
          <a:xfrm>
            <a:off x="3200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22" name="Line 30"/>
          <p:cNvSpPr>
            <a:spLocks noChangeShapeType="1"/>
          </p:cNvSpPr>
          <p:nvPr/>
        </p:nvSpPr>
        <p:spPr bwMode="auto">
          <a:xfrm>
            <a:off x="1828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23" name="Line 31"/>
          <p:cNvSpPr>
            <a:spLocks noChangeShapeType="1"/>
          </p:cNvSpPr>
          <p:nvPr/>
        </p:nvSpPr>
        <p:spPr bwMode="auto">
          <a:xfrm>
            <a:off x="4114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24" name="Line 32"/>
          <p:cNvSpPr>
            <a:spLocks noChangeShapeType="1"/>
          </p:cNvSpPr>
          <p:nvPr/>
        </p:nvSpPr>
        <p:spPr bwMode="auto">
          <a:xfrm>
            <a:off x="4572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25" name="Line 33"/>
          <p:cNvSpPr>
            <a:spLocks noChangeShapeType="1"/>
          </p:cNvSpPr>
          <p:nvPr/>
        </p:nvSpPr>
        <p:spPr bwMode="auto">
          <a:xfrm>
            <a:off x="3657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26" name="Line 34"/>
          <p:cNvSpPr>
            <a:spLocks noChangeShapeType="1"/>
          </p:cNvSpPr>
          <p:nvPr/>
        </p:nvSpPr>
        <p:spPr bwMode="auto">
          <a:xfrm>
            <a:off x="5486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27" name="Line 35"/>
          <p:cNvSpPr>
            <a:spLocks noChangeShapeType="1"/>
          </p:cNvSpPr>
          <p:nvPr/>
        </p:nvSpPr>
        <p:spPr bwMode="auto">
          <a:xfrm>
            <a:off x="5029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28" name="Line 36"/>
          <p:cNvSpPr>
            <a:spLocks noChangeShapeType="1"/>
          </p:cNvSpPr>
          <p:nvPr/>
        </p:nvSpPr>
        <p:spPr bwMode="auto">
          <a:xfrm>
            <a:off x="6400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29" name="Line 37"/>
          <p:cNvSpPr>
            <a:spLocks noChangeShapeType="1"/>
          </p:cNvSpPr>
          <p:nvPr/>
        </p:nvSpPr>
        <p:spPr bwMode="auto">
          <a:xfrm>
            <a:off x="5943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30" name="Line 38"/>
          <p:cNvSpPr>
            <a:spLocks noChangeShapeType="1"/>
          </p:cNvSpPr>
          <p:nvPr/>
        </p:nvSpPr>
        <p:spPr bwMode="auto">
          <a:xfrm>
            <a:off x="7315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31" name="Line 39"/>
          <p:cNvSpPr>
            <a:spLocks noChangeShapeType="1"/>
          </p:cNvSpPr>
          <p:nvPr/>
        </p:nvSpPr>
        <p:spPr bwMode="auto">
          <a:xfrm>
            <a:off x="6858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32" name="Line 40"/>
          <p:cNvSpPr>
            <a:spLocks noChangeShapeType="1"/>
          </p:cNvSpPr>
          <p:nvPr/>
        </p:nvSpPr>
        <p:spPr bwMode="auto">
          <a:xfrm>
            <a:off x="8229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33" name="Line 41"/>
          <p:cNvSpPr>
            <a:spLocks noChangeShapeType="1"/>
          </p:cNvSpPr>
          <p:nvPr/>
        </p:nvSpPr>
        <p:spPr bwMode="auto">
          <a:xfrm>
            <a:off x="7772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34" name="Line 42"/>
          <p:cNvSpPr>
            <a:spLocks noChangeShapeType="1"/>
          </p:cNvSpPr>
          <p:nvPr/>
        </p:nvSpPr>
        <p:spPr bwMode="auto">
          <a:xfrm>
            <a:off x="8191500" y="4953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35" name="Line 43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36" name="Text Box 44"/>
          <p:cNvSpPr txBox="1">
            <a:spLocks noChangeArrowheads="1"/>
          </p:cNvSpPr>
          <p:nvPr/>
        </p:nvSpPr>
        <p:spPr bwMode="auto">
          <a:xfrm>
            <a:off x="533400" y="3733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(4,1)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22637" name="Text Box 45"/>
          <p:cNvSpPr txBox="1">
            <a:spLocks noChangeArrowheads="1"/>
          </p:cNvSpPr>
          <p:nvPr/>
        </p:nvSpPr>
        <p:spPr bwMode="auto">
          <a:xfrm>
            <a:off x="533400" y="44196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(5,2)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22638" name="Line 46"/>
          <p:cNvSpPr>
            <a:spLocks noChangeShapeType="1"/>
          </p:cNvSpPr>
          <p:nvPr/>
        </p:nvSpPr>
        <p:spPr bwMode="auto">
          <a:xfrm>
            <a:off x="1371600" y="57912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39" name="Line 47"/>
          <p:cNvSpPr>
            <a:spLocks noChangeShapeType="1"/>
          </p:cNvSpPr>
          <p:nvPr/>
        </p:nvSpPr>
        <p:spPr bwMode="auto">
          <a:xfrm>
            <a:off x="1371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40" name="Line 48"/>
          <p:cNvSpPr>
            <a:spLocks noChangeShapeType="1"/>
          </p:cNvSpPr>
          <p:nvPr/>
        </p:nvSpPr>
        <p:spPr bwMode="auto">
          <a:xfrm>
            <a:off x="2286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41" name="Line 49"/>
          <p:cNvSpPr>
            <a:spLocks noChangeShapeType="1"/>
          </p:cNvSpPr>
          <p:nvPr/>
        </p:nvSpPr>
        <p:spPr bwMode="auto">
          <a:xfrm>
            <a:off x="4572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42" name="Line 50"/>
          <p:cNvSpPr>
            <a:spLocks noChangeShapeType="1"/>
          </p:cNvSpPr>
          <p:nvPr/>
        </p:nvSpPr>
        <p:spPr bwMode="auto">
          <a:xfrm>
            <a:off x="5029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43" name="Line 51"/>
          <p:cNvSpPr>
            <a:spLocks noChangeShapeType="1"/>
          </p:cNvSpPr>
          <p:nvPr/>
        </p:nvSpPr>
        <p:spPr bwMode="auto">
          <a:xfrm>
            <a:off x="1828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44" name="Line 52"/>
          <p:cNvSpPr>
            <a:spLocks noChangeShapeType="1"/>
          </p:cNvSpPr>
          <p:nvPr/>
        </p:nvSpPr>
        <p:spPr bwMode="auto">
          <a:xfrm>
            <a:off x="4114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45" name="Line 53"/>
          <p:cNvSpPr>
            <a:spLocks noChangeShapeType="1"/>
          </p:cNvSpPr>
          <p:nvPr/>
        </p:nvSpPr>
        <p:spPr bwMode="auto">
          <a:xfrm>
            <a:off x="4572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46" name="Line 54"/>
          <p:cNvSpPr>
            <a:spLocks noChangeShapeType="1"/>
          </p:cNvSpPr>
          <p:nvPr/>
        </p:nvSpPr>
        <p:spPr bwMode="auto">
          <a:xfrm>
            <a:off x="5486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47" name="Line 55"/>
          <p:cNvSpPr>
            <a:spLocks noChangeShapeType="1"/>
          </p:cNvSpPr>
          <p:nvPr/>
        </p:nvSpPr>
        <p:spPr bwMode="auto">
          <a:xfrm>
            <a:off x="5486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48" name="Line 56"/>
          <p:cNvSpPr>
            <a:spLocks noChangeShapeType="1"/>
          </p:cNvSpPr>
          <p:nvPr/>
        </p:nvSpPr>
        <p:spPr bwMode="auto">
          <a:xfrm>
            <a:off x="5029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49" name="Line 57"/>
          <p:cNvSpPr>
            <a:spLocks noChangeShapeType="1"/>
          </p:cNvSpPr>
          <p:nvPr/>
        </p:nvSpPr>
        <p:spPr bwMode="auto">
          <a:xfrm>
            <a:off x="6400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50" name="Line 58"/>
          <p:cNvSpPr>
            <a:spLocks noChangeShapeType="1"/>
          </p:cNvSpPr>
          <p:nvPr/>
        </p:nvSpPr>
        <p:spPr bwMode="auto">
          <a:xfrm>
            <a:off x="5943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51" name="Line 59"/>
          <p:cNvSpPr>
            <a:spLocks noChangeShapeType="1"/>
          </p:cNvSpPr>
          <p:nvPr/>
        </p:nvSpPr>
        <p:spPr bwMode="auto">
          <a:xfrm>
            <a:off x="7315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52" name="Line 60"/>
          <p:cNvSpPr>
            <a:spLocks noChangeShapeType="1"/>
          </p:cNvSpPr>
          <p:nvPr/>
        </p:nvSpPr>
        <p:spPr bwMode="auto">
          <a:xfrm>
            <a:off x="6858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53" name="Line 61"/>
          <p:cNvSpPr>
            <a:spLocks noChangeShapeType="1"/>
          </p:cNvSpPr>
          <p:nvPr/>
        </p:nvSpPr>
        <p:spPr bwMode="auto">
          <a:xfrm>
            <a:off x="8229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54" name="Line 62"/>
          <p:cNvSpPr>
            <a:spLocks noChangeShapeType="1"/>
          </p:cNvSpPr>
          <p:nvPr/>
        </p:nvSpPr>
        <p:spPr bwMode="auto">
          <a:xfrm>
            <a:off x="7772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55" name="Line 63"/>
          <p:cNvSpPr>
            <a:spLocks noChangeShapeType="1"/>
          </p:cNvSpPr>
          <p:nvPr/>
        </p:nvSpPr>
        <p:spPr bwMode="auto">
          <a:xfrm>
            <a:off x="8191500" y="579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56" name="Rectangle 64"/>
          <p:cNvSpPr>
            <a:spLocks noChangeArrowheads="1"/>
          </p:cNvSpPr>
          <p:nvPr/>
        </p:nvSpPr>
        <p:spPr bwMode="auto">
          <a:xfrm>
            <a:off x="41148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57" name="Line 65"/>
          <p:cNvSpPr>
            <a:spLocks noChangeShapeType="1"/>
          </p:cNvSpPr>
          <p:nvPr/>
        </p:nvSpPr>
        <p:spPr bwMode="auto">
          <a:xfrm>
            <a:off x="45720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58" name="Text Box 66"/>
          <p:cNvSpPr txBox="1">
            <a:spLocks noChangeArrowheads="1"/>
          </p:cNvSpPr>
          <p:nvPr/>
        </p:nvSpPr>
        <p:spPr bwMode="auto">
          <a:xfrm>
            <a:off x="533400" y="5257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(7,2)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22659" name="Rectangle 67"/>
          <p:cNvSpPr>
            <a:spLocks noChangeArrowheads="1"/>
          </p:cNvSpPr>
          <p:nvPr/>
        </p:nvSpPr>
        <p:spPr bwMode="auto">
          <a:xfrm>
            <a:off x="3581400" y="23622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61" name="Line 69"/>
          <p:cNvSpPr>
            <a:spLocks noChangeShapeType="1"/>
          </p:cNvSpPr>
          <p:nvPr/>
        </p:nvSpPr>
        <p:spPr bwMode="auto">
          <a:xfrm>
            <a:off x="1371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62" name="Line 70"/>
          <p:cNvSpPr>
            <a:spLocks noChangeShapeType="1"/>
          </p:cNvSpPr>
          <p:nvPr/>
        </p:nvSpPr>
        <p:spPr bwMode="auto">
          <a:xfrm>
            <a:off x="13716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63" name="Rectangle 71"/>
          <p:cNvSpPr>
            <a:spLocks noChangeArrowheads="1"/>
          </p:cNvSpPr>
          <p:nvPr/>
        </p:nvSpPr>
        <p:spPr bwMode="auto">
          <a:xfrm>
            <a:off x="4572000" y="4572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64" name="Rectangle 72"/>
          <p:cNvSpPr>
            <a:spLocks noChangeArrowheads="1"/>
          </p:cNvSpPr>
          <p:nvPr/>
        </p:nvSpPr>
        <p:spPr bwMode="auto">
          <a:xfrm>
            <a:off x="5029200" y="54102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65" name="Line 73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66" name="Rectangle 74"/>
          <p:cNvSpPr>
            <a:spLocks noChangeArrowheads="1"/>
          </p:cNvSpPr>
          <p:nvPr/>
        </p:nvSpPr>
        <p:spPr bwMode="auto">
          <a:xfrm>
            <a:off x="4572000" y="54102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67" name="Line 75"/>
          <p:cNvSpPr>
            <a:spLocks noChangeShapeType="1"/>
          </p:cNvSpPr>
          <p:nvPr/>
        </p:nvSpPr>
        <p:spPr bwMode="auto">
          <a:xfrm>
            <a:off x="50292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68" name="Line 76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69" name="Line 77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70" name="Line 78"/>
          <p:cNvSpPr>
            <a:spLocks noChangeShapeType="1"/>
          </p:cNvSpPr>
          <p:nvPr/>
        </p:nvSpPr>
        <p:spPr bwMode="auto">
          <a:xfrm>
            <a:off x="5943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71" name="Rectangle 79"/>
          <p:cNvSpPr>
            <a:spLocks noChangeArrowheads="1"/>
          </p:cNvSpPr>
          <p:nvPr/>
        </p:nvSpPr>
        <p:spPr bwMode="auto">
          <a:xfrm>
            <a:off x="4114800" y="4572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72" name="Line 80"/>
          <p:cNvSpPr>
            <a:spLocks noChangeShapeType="1"/>
          </p:cNvSpPr>
          <p:nvPr/>
        </p:nvSpPr>
        <p:spPr bwMode="auto">
          <a:xfrm>
            <a:off x="77724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73" name="Line 81"/>
          <p:cNvSpPr>
            <a:spLocks noChangeShapeType="1"/>
          </p:cNvSpPr>
          <p:nvPr/>
        </p:nvSpPr>
        <p:spPr bwMode="auto">
          <a:xfrm>
            <a:off x="45720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74" name="Line 82"/>
          <p:cNvSpPr>
            <a:spLocks noChangeShapeType="1"/>
          </p:cNvSpPr>
          <p:nvPr/>
        </p:nvSpPr>
        <p:spPr bwMode="auto">
          <a:xfrm>
            <a:off x="4572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75" name="Line 83"/>
          <p:cNvSpPr>
            <a:spLocks noChangeShapeType="1"/>
          </p:cNvSpPr>
          <p:nvPr/>
        </p:nvSpPr>
        <p:spPr bwMode="auto">
          <a:xfrm>
            <a:off x="5029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76" name="Line 84"/>
          <p:cNvSpPr>
            <a:spLocks noChangeShapeType="1"/>
          </p:cNvSpPr>
          <p:nvPr/>
        </p:nvSpPr>
        <p:spPr bwMode="auto">
          <a:xfrm>
            <a:off x="5943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77" name="Line 85"/>
          <p:cNvSpPr>
            <a:spLocks noChangeShapeType="1"/>
          </p:cNvSpPr>
          <p:nvPr/>
        </p:nvSpPr>
        <p:spPr bwMode="auto">
          <a:xfrm>
            <a:off x="6400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78" name="Line 86"/>
          <p:cNvSpPr>
            <a:spLocks noChangeShapeType="1"/>
          </p:cNvSpPr>
          <p:nvPr/>
        </p:nvSpPr>
        <p:spPr bwMode="auto">
          <a:xfrm>
            <a:off x="5486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79" name="Line 87"/>
          <p:cNvSpPr>
            <a:spLocks noChangeShapeType="1"/>
          </p:cNvSpPr>
          <p:nvPr/>
        </p:nvSpPr>
        <p:spPr bwMode="auto">
          <a:xfrm>
            <a:off x="6858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680" name="Rectangle 88"/>
          <p:cNvSpPr>
            <a:spLocks noChangeArrowheads="1"/>
          </p:cNvSpPr>
          <p:nvPr/>
        </p:nvSpPr>
        <p:spPr bwMode="auto">
          <a:xfrm>
            <a:off x="50292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81" name="Rectangle 89"/>
          <p:cNvSpPr>
            <a:spLocks noChangeArrowheads="1"/>
          </p:cNvSpPr>
          <p:nvPr/>
        </p:nvSpPr>
        <p:spPr bwMode="auto">
          <a:xfrm>
            <a:off x="5029200" y="3810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82" name="Line 90"/>
          <p:cNvSpPr>
            <a:spLocks noChangeShapeType="1"/>
          </p:cNvSpPr>
          <p:nvPr/>
        </p:nvSpPr>
        <p:spPr bwMode="auto">
          <a:xfrm>
            <a:off x="50292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83" name="Line 91"/>
          <p:cNvSpPr>
            <a:spLocks noChangeShapeType="1"/>
          </p:cNvSpPr>
          <p:nvPr/>
        </p:nvSpPr>
        <p:spPr bwMode="auto">
          <a:xfrm>
            <a:off x="68580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84" name="Line 92"/>
          <p:cNvSpPr>
            <a:spLocks noChangeShapeType="1"/>
          </p:cNvSpPr>
          <p:nvPr/>
        </p:nvSpPr>
        <p:spPr bwMode="auto">
          <a:xfrm>
            <a:off x="50292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85" name="Rectangle 93"/>
          <p:cNvSpPr>
            <a:spLocks noChangeArrowheads="1"/>
          </p:cNvSpPr>
          <p:nvPr/>
        </p:nvSpPr>
        <p:spPr bwMode="auto">
          <a:xfrm>
            <a:off x="5943600" y="54102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86" name="Rectangle 94"/>
          <p:cNvSpPr>
            <a:spLocks noChangeArrowheads="1"/>
          </p:cNvSpPr>
          <p:nvPr/>
        </p:nvSpPr>
        <p:spPr bwMode="auto">
          <a:xfrm>
            <a:off x="5486400" y="54102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87" name="Rectangle 95"/>
          <p:cNvSpPr>
            <a:spLocks noChangeArrowheads="1"/>
          </p:cNvSpPr>
          <p:nvPr/>
        </p:nvSpPr>
        <p:spPr bwMode="auto">
          <a:xfrm>
            <a:off x="6400800" y="4572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88" name="Rectangle 96"/>
          <p:cNvSpPr>
            <a:spLocks noChangeArrowheads="1"/>
          </p:cNvSpPr>
          <p:nvPr/>
        </p:nvSpPr>
        <p:spPr bwMode="auto">
          <a:xfrm>
            <a:off x="5943600" y="4572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89" name="Line 97"/>
          <p:cNvSpPr>
            <a:spLocks noChangeShapeType="1"/>
          </p:cNvSpPr>
          <p:nvPr/>
        </p:nvSpPr>
        <p:spPr bwMode="auto">
          <a:xfrm>
            <a:off x="5943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90" name="Line 98"/>
          <p:cNvSpPr>
            <a:spLocks noChangeShapeType="1"/>
          </p:cNvSpPr>
          <p:nvPr/>
        </p:nvSpPr>
        <p:spPr bwMode="auto">
          <a:xfrm>
            <a:off x="8229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2691" name="Rectangle 99"/>
          <p:cNvSpPr>
            <a:spLocks noChangeArrowheads="1"/>
          </p:cNvSpPr>
          <p:nvPr/>
        </p:nvSpPr>
        <p:spPr bwMode="auto">
          <a:xfrm>
            <a:off x="18288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92" name="Rectangle 100"/>
          <p:cNvSpPr>
            <a:spLocks noChangeArrowheads="1"/>
          </p:cNvSpPr>
          <p:nvPr/>
        </p:nvSpPr>
        <p:spPr bwMode="auto">
          <a:xfrm>
            <a:off x="13716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93" name="Rectangle 101"/>
          <p:cNvSpPr>
            <a:spLocks noChangeArrowheads="1"/>
          </p:cNvSpPr>
          <p:nvPr/>
        </p:nvSpPr>
        <p:spPr bwMode="auto">
          <a:xfrm>
            <a:off x="27432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94" name="Rectangle 102"/>
          <p:cNvSpPr>
            <a:spLocks noChangeArrowheads="1"/>
          </p:cNvSpPr>
          <p:nvPr/>
        </p:nvSpPr>
        <p:spPr bwMode="auto">
          <a:xfrm>
            <a:off x="36576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2660" name="Line 68"/>
          <p:cNvSpPr>
            <a:spLocks noChangeShapeType="1"/>
          </p:cNvSpPr>
          <p:nvPr/>
        </p:nvSpPr>
        <p:spPr bwMode="auto">
          <a:xfrm>
            <a:off x="13716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grpSp>
        <p:nvGrpSpPr>
          <p:cNvPr id="622696" name="Group 104"/>
          <p:cNvGrpSpPr>
            <a:grpSpLocks/>
          </p:cNvGrpSpPr>
          <p:nvPr/>
        </p:nvGrpSpPr>
        <p:grpSpPr bwMode="auto">
          <a:xfrm>
            <a:off x="3505200" y="4953000"/>
            <a:ext cx="4984750" cy="1295400"/>
            <a:chOff x="2208" y="3120"/>
            <a:chExt cx="3140" cy="816"/>
          </a:xfrm>
        </p:grpSpPr>
        <p:sp>
          <p:nvSpPr>
            <p:cNvPr id="622697" name="Text Box 105"/>
            <p:cNvSpPr txBox="1">
              <a:spLocks noChangeArrowheads="1"/>
            </p:cNvSpPr>
            <p:nvPr/>
          </p:nvSpPr>
          <p:spPr bwMode="auto">
            <a:xfrm>
              <a:off x="2208" y="3648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2698" name="Text Box 106"/>
            <p:cNvSpPr txBox="1">
              <a:spLocks noChangeArrowheads="1"/>
            </p:cNvSpPr>
            <p:nvPr/>
          </p:nvSpPr>
          <p:spPr bwMode="auto">
            <a:xfrm>
              <a:off x="2208" y="3120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2699" name="Text Box 107"/>
            <p:cNvSpPr txBox="1">
              <a:spLocks noChangeArrowheads="1"/>
            </p:cNvSpPr>
            <p:nvPr/>
          </p:nvSpPr>
          <p:spPr bwMode="auto">
            <a:xfrm>
              <a:off x="360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2700" name="Text Box 108"/>
            <p:cNvSpPr txBox="1">
              <a:spLocks noChangeArrowheads="1"/>
            </p:cNvSpPr>
            <p:nvPr/>
          </p:nvSpPr>
          <p:spPr bwMode="auto">
            <a:xfrm>
              <a:off x="360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2701" name="Text Box 109"/>
            <p:cNvSpPr txBox="1">
              <a:spLocks noChangeArrowheads="1"/>
            </p:cNvSpPr>
            <p:nvPr/>
          </p:nvSpPr>
          <p:spPr bwMode="auto">
            <a:xfrm>
              <a:off x="504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2702" name="Text Box 110"/>
            <p:cNvSpPr txBox="1">
              <a:spLocks noChangeArrowheads="1"/>
            </p:cNvSpPr>
            <p:nvPr/>
          </p:nvSpPr>
          <p:spPr bwMode="auto">
            <a:xfrm>
              <a:off x="504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</p:grpSp>
      <p:sp>
        <p:nvSpPr>
          <p:cNvPr id="622703" name="Text Box 111"/>
          <p:cNvSpPr txBox="1">
            <a:spLocks noChangeArrowheads="1"/>
          </p:cNvSpPr>
          <p:nvPr/>
        </p:nvSpPr>
        <p:spPr bwMode="auto">
          <a:xfrm>
            <a:off x="228600" y="3733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1</a:t>
            </a:r>
            <a:endParaRPr lang="en-US" sz="2400" baseline="-25000"/>
          </a:p>
        </p:txBody>
      </p:sp>
      <p:sp>
        <p:nvSpPr>
          <p:cNvPr id="622704" name="Text Box 112"/>
          <p:cNvSpPr txBox="1">
            <a:spLocks noChangeArrowheads="1"/>
          </p:cNvSpPr>
          <p:nvPr/>
        </p:nvSpPr>
        <p:spPr bwMode="auto">
          <a:xfrm>
            <a:off x="228600" y="44196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2</a:t>
            </a:r>
            <a:endParaRPr lang="en-US" sz="2400" baseline="-25000"/>
          </a:p>
        </p:txBody>
      </p:sp>
      <p:sp>
        <p:nvSpPr>
          <p:cNvPr id="622705" name="Text Box 113"/>
          <p:cNvSpPr txBox="1">
            <a:spLocks noChangeArrowheads="1"/>
          </p:cNvSpPr>
          <p:nvPr/>
        </p:nvSpPr>
        <p:spPr bwMode="auto">
          <a:xfrm>
            <a:off x="228600" y="5257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3</a:t>
            </a:r>
            <a:endParaRPr lang="en-US" sz="2400" baseline="-25000"/>
          </a:p>
        </p:txBody>
      </p:sp>
    </p:spTree>
    <p:extLst>
      <p:ext uri="{BB962C8B-B14F-4D97-AF65-F5344CB8AC3E}">
        <p14:creationId xmlns:p14="http://schemas.microsoft.com/office/powerpoint/2010/main" val="3281893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6226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2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1000"/>
                                        <p:tgtEl>
                                          <p:spTgt spid="6226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2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1000"/>
                                        <p:tgtEl>
                                          <p:spTgt spid="6226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xit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5" dur="1000"/>
                                        <p:tgtEl>
                                          <p:spTgt spid="6226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2" presetClass="exit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0" dur="1000"/>
                                        <p:tgtEl>
                                          <p:spTgt spid="6226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2594" grpId="0" animBg="1"/>
      <p:bldP spid="622595" grpId="0" animBg="1"/>
      <p:bldP spid="622595" grpId="1" animBg="1"/>
      <p:bldP spid="622595" grpId="2" animBg="1"/>
      <p:bldP spid="622596" grpId="0" animBg="1"/>
      <p:bldP spid="622596" grpId="1" animBg="1"/>
      <p:bldP spid="622663" grpId="0" animBg="1"/>
      <p:bldP spid="622664" grpId="0" animBg="1"/>
      <p:bldP spid="622664" grpId="1" animBg="1"/>
      <p:bldP spid="622666" grpId="0" animBg="1"/>
      <p:bldP spid="622666" grpId="1" animBg="1"/>
      <p:bldP spid="622671" grpId="0" animBg="1"/>
      <p:bldP spid="622672" grpId="0" animBg="1"/>
      <p:bldP spid="622673" grpId="0" animBg="1"/>
      <p:bldP spid="622680" grpId="0" animBg="1"/>
      <p:bldP spid="622681" grpId="0" animBg="1"/>
      <p:bldP spid="622681" grpId="1" animBg="1"/>
      <p:bldP spid="622683" grpId="0" animBg="1"/>
      <p:bldP spid="622684" grpId="0" animBg="1"/>
      <p:bldP spid="622685" grpId="0" animBg="1"/>
      <p:bldP spid="622685" grpId="1" animBg="1"/>
      <p:bldP spid="622685" grpId="2" animBg="1"/>
      <p:bldP spid="622685" grpId="3" animBg="1"/>
      <p:bldP spid="622686" grpId="0" animBg="1"/>
      <p:bldP spid="622686" grpId="1" animBg="1"/>
      <p:bldP spid="622686" grpId="2" animBg="1"/>
      <p:bldP spid="622686" grpId="3" animBg="1"/>
      <p:bldP spid="622687" grpId="0" animBg="1"/>
      <p:bldP spid="622688" grpId="0" animBg="1"/>
      <p:bldP spid="622689" grpId="0" animBg="1"/>
      <p:bldP spid="62269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9B606-82A2-2F4D-88F2-1A66BD206750}" type="slidenum">
              <a:rPr lang="en-US"/>
              <a:pPr/>
              <a:t>39</a:t>
            </a:fld>
            <a:endParaRPr lang="en-US"/>
          </a:p>
        </p:txBody>
      </p:sp>
      <p:sp>
        <p:nvSpPr>
          <p:cNvPr id="623618" name="Rectangle 2"/>
          <p:cNvSpPr>
            <a:spLocks noChangeArrowheads="1"/>
          </p:cNvSpPr>
          <p:nvPr/>
        </p:nvSpPr>
        <p:spPr bwMode="auto">
          <a:xfrm>
            <a:off x="73152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619" name="Rectangle 3"/>
          <p:cNvSpPr>
            <a:spLocks noChangeArrowheads="1"/>
          </p:cNvSpPr>
          <p:nvPr/>
        </p:nvSpPr>
        <p:spPr bwMode="auto">
          <a:xfrm>
            <a:off x="68580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620" name="Rectangle 4"/>
          <p:cNvSpPr>
            <a:spLocks noChangeArrowheads="1"/>
          </p:cNvSpPr>
          <p:nvPr/>
        </p:nvSpPr>
        <p:spPr bwMode="auto">
          <a:xfrm>
            <a:off x="64008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6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EDF (Earliest Deadline First)</a:t>
            </a:r>
            <a:endParaRPr lang="en-US"/>
          </a:p>
        </p:txBody>
      </p:sp>
      <p:sp>
        <p:nvSpPr>
          <p:cNvPr id="623622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Executes a job with the earliest deadline</a:t>
            </a:r>
            <a:endParaRPr lang="en-US"/>
          </a:p>
        </p:txBody>
      </p:sp>
      <p:sp>
        <p:nvSpPr>
          <p:cNvPr id="623623" name="Line 7"/>
          <p:cNvSpPr>
            <a:spLocks noChangeShapeType="1"/>
          </p:cNvSpPr>
          <p:nvPr/>
        </p:nvSpPr>
        <p:spPr bwMode="auto">
          <a:xfrm>
            <a:off x="1371600" y="4191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24" name="Line 8"/>
          <p:cNvSpPr>
            <a:spLocks noChangeShapeType="1"/>
          </p:cNvSpPr>
          <p:nvPr/>
        </p:nvSpPr>
        <p:spPr bwMode="auto">
          <a:xfrm>
            <a:off x="1371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25" name="Line 9"/>
          <p:cNvSpPr>
            <a:spLocks noChangeShapeType="1"/>
          </p:cNvSpPr>
          <p:nvPr/>
        </p:nvSpPr>
        <p:spPr bwMode="auto">
          <a:xfrm>
            <a:off x="2286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26" name="Line 10"/>
          <p:cNvSpPr>
            <a:spLocks noChangeShapeType="1"/>
          </p:cNvSpPr>
          <p:nvPr/>
        </p:nvSpPr>
        <p:spPr bwMode="auto">
          <a:xfrm>
            <a:off x="2743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27" name="Line 11"/>
          <p:cNvSpPr>
            <a:spLocks noChangeShapeType="1"/>
          </p:cNvSpPr>
          <p:nvPr/>
        </p:nvSpPr>
        <p:spPr bwMode="auto">
          <a:xfrm>
            <a:off x="3200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28" name="Line 12"/>
          <p:cNvSpPr>
            <a:spLocks noChangeShapeType="1"/>
          </p:cNvSpPr>
          <p:nvPr/>
        </p:nvSpPr>
        <p:spPr bwMode="auto">
          <a:xfrm>
            <a:off x="1828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29" name="Line 13"/>
          <p:cNvSpPr>
            <a:spLocks noChangeShapeType="1"/>
          </p:cNvSpPr>
          <p:nvPr/>
        </p:nvSpPr>
        <p:spPr bwMode="auto">
          <a:xfrm>
            <a:off x="4114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30" name="Line 14"/>
          <p:cNvSpPr>
            <a:spLocks noChangeShapeType="1"/>
          </p:cNvSpPr>
          <p:nvPr/>
        </p:nvSpPr>
        <p:spPr bwMode="auto">
          <a:xfrm>
            <a:off x="4572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31" name="Line 15"/>
          <p:cNvSpPr>
            <a:spLocks noChangeShapeType="1"/>
          </p:cNvSpPr>
          <p:nvPr/>
        </p:nvSpPr>
        <p:spPr bwMode="auto">
          <a:xfrm>
            <a:off x="3657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32" name="Line 16"/>
          <p:cNvSpPr>
            <a:spLocks noChangeShapeType="1"/>
          </p:cNvSpPr>
          <p:nvPr/>
        </p:nvSpPr>
        <p:spPr bwMode="auto">
          <a:xfrm>
            <a:off x="5486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33" name="Line 17"/>
          <p:cNvSpPr>
            <a:spLocks noChangeShapeType="1"/>
          </p:cNvSpPr>
          <p:nvPr/>
        </p:nvSpPr>
        <p:spPr bwMode="auto">
          <a:xfrm>
            <a:off x="5029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34" name="Line 18"/>
          <p:cNvSpPr>
            <a:spLocks noChangeShapeType="1"/>
          </p:cNvSpPr>
          <p:nvPr/>
        </p:nvSpPr>
        <p:spPr bwMode="auto">
          <a:xfrm>
            <a:off x="6400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35" name="Line 19"/>
          <p:cNvSpPr>
            <a:spLocks noChangeShapeType="1"/>
          </p:cNvSpPr>
          <p:nvPr/>
        </p:nvSpPr>
        <p:spPr bwMode="auto">
          <a:xfrm>
            <a:off x="5943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36" name="Line 20"/>
          <p:cNvSpPr>
            <a:spLocks noChangeShapeType="1"/>
          </p:cNvSpPr>
          <p:nvPr/>
        </p:nvSpPr>
        <p:spPr bwMode="auto">
          <a:xfrm>
            <a:off x="7315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37" name="Line 21"/>
          <p:cNvSpPr>
            <a:spLocks noChangeShapeType="1"/>
          </p:cNvSpPr>
          <p:nvPr/>
        </p:nvSpPr>
        <p:spPr bwMode="auto">
          <a:xfrm>
            <a:off x="6858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38" name="Line 22"/>
          <p:cNvSpPr>
            <a:spLocks noChangeShapeType="1"/>
          </p:cNvSpPr>
          <p:nvPr/>
        </p:nvSpPr>
        <p:spPr bwMode="auto">
          <a:xfrm>
            <a:off x="8229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39" name="Line 23"/>
          <p:cNvSpPr>
            <a:spLocks noChangeShapeType="1"/>
          </p:cNvSpPr>
          <p:nvPr/>
        </p:nvSpPr>
        <p:spPr bwMode="auto">
          <a:xfrm>
            <a:off x="7772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40" name="Line 24"/>
          <p:cNvSpPr>
            <a:spLocks noChangeShapeType="1"/>
          </p:cNvSpPr>
          <p:nvPr/>
        </p:nvSpPr>
        <p:spPr bwMode="auto">
          <a:xfrm>
            <a:off x="81915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41" name="Line 25"/>
          <p:cNvSpPr>
            <a:spLocks noChangeShapeType="1"/>
          </p:cNvSpPr>
          <p:nvPr/>
        </p:nvSpPr>
        <p:spPr bwMode="auto">
          <a:xfrm>
            <a:off x="1371600" y="4953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42" name="Line 26"/>
          <p:cNvSpPr>
            <a:spLocks noChangeShapeType="1"/>
          </p:cNvSpPr>
          <p:nvPr/>
        </p:nvSpPr>
        <p:spPr bwMode="auto">
          <a:xfrm>
            <a:off x="1371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43" name="Line 27"/>
          <p:cNvSpPr>
            <a:spLocks noChangeShapeType="1"/>
          </p:cNvSpPr>
          <p:nvPr/>
        </p:nvSpPr>
        <p:spPr bwMode="auto">
          <a:xfrm>
            <a:off x="2286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44" name="Line 28"/>
          <p:cNvSpPr>
            <a:spLocks noChangeShapeType="1"/>
          </p:cNvSpPr>
          <p:nvPr/>
        </p:nvSpPr>
        <p:spPr bwMode="auto">
          <a:xfrm>
            <a:off x="2743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45" name="Line 29"/>
          <p:cNvSpPr>
            <a:spLocks noChangeShapeType="1"/>
          </p:cNvSpPr>
          <p:nvPr/>
        </p:nvSpPr>
        <p:spPr bwMode="auto">
          <a:xfrm>
            <a:off x="3200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46" name="Line 30"/>
          <p:cNvSpPr>
            <a:spLocks noChangeShapeType="1"/>
          </p:cNvSpPr>
          <p:nvPr/>
        </p:nvSpPr>
        <p:spPr bwMode="auto">
          <a:xfrm>
            <a:off x="1828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47" name="Line 31"/>
          <p:cNvSpPr>
            <a:spLocks noChangeShapeType="1"/>
          </p:cNvSpPr>
          <p:nvPr/>
        </p:nvSpPr>
        <p:spPr bwMode="auto">
          <a:xfrm>
            <a:off x="4114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48" name="Line 32"/>
          <p:cNvSpPr>
            <a:spLocks noChangeShapeType="1"/>
          </p:cNvSpPr>
          <p:nvPr/>
        </p:nvSpPr>
        <p:spPr bwMode="auto">
          <a:xfrm>
            <a:off x="4572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49" name="Line 33"/>
          <p:cNvSpPr>
            <a:spLocks noChangeShapeType="1"/>
          </p:cNvSpPr>
          <p:nvPr/>
        </p:nvSpPr>
        <p:spPr bwMode="auto">
          <a:xfrm>
            <a:off x="3657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50" name="Line 34"/>
          <p:cNvSpPr>
            <a:spLocks noChangeShapeType="1"/>
          </p:cNvSpPr>
          <p:nvPr/>
        </p:nvSpPr>
        <p:spPr bwMode="auto">
          <a:xfrm>
            <a:off x="5486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51" name="Line 35"/>
          <p:cNvSpPr>
            <a:spLocks noChangeShapeType="1"/>
          </p:cNvSpPr>
          <p:nvPr/>
        </p:nvSpPr>
        <p:spPr bwMode="auto">
          <a:xfrm>
            <a:off x="5029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52" name="Line 36"/>
          <p:cNvSpPr>
            <a:spLocks noChangeShapeType="1"/>
          </p:cNvSpPr>
          <p:nvPr/>
        </p:nvSpPr>
        <p:spPr bwMode="auto">
          <a:xfrm>
            <a:off x="6400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53" name="Line 37"/>
          <p:cNvSpPr>
            <a:spLocks noChangeShapeType="1"/>
          </p:cNvSpPr>
          <p:nvPr/>
        </p:nvSpPr>
        <p:spPr bwMode="auto">
          <a:xfrm>
            <a:off x="5943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54" name="Line 38"/>
          <p:cNvSpPr>
            <a:spLocks noChangeShapeType="1"/>
          </p:cNvSpPr>
          <p:nvPr/>
        </p:nvSpPr>
        <p:spPr bwMode="auto">
          <a:xfrm>
            <a:off x="7315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55" name="Line 39"/>
          <p:cNvSpPr>
            <a:spLocks noChangeShapeType="1"/>
          </p:cNvSpPr>
          <p:nvPr/>
        </p:nvSpPr>
        <p:spPr bwMode="auto">
          <a:xfrm>
            <a:off x="6858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56" name="Line 40"/>
          <p:cNvSpPr>
            <a:spLocks noChangeShapeType="1"/>
          </p:cNvSpPr>
          <p:nvPr/>
        </p:nvSpPr>
        <p:spPr bwMode="auto">
          <a:xfrm>
            <a:off x="8229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57" name="Line 41"/>
          <p:cNvSpPr>
            <a:spLocks noChangeShapeType="1"/>
          </p:cNvSpPr>
          <p:nvPr/>
        </p:nvSpPr>
        <p:spPr bwMode="auto">
          <a:xfrm>
            <a:off x="7772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58" name="Line 42"/>
          <p:cNvSpPr>
            <a:spLocks noChangeShapeType="1"/>
          </p:cNvSpPr>
          <p:nvPr/>
        </p:nvSpPr>
        <p:spPr bwMode="auto">
          <a:xfrm>
            <a:off x="8191500" y="4953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59" name="Line 43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660" name="Text Box 44"/>
          <p:cNvSpPr txBox="1">
            <a:spLocks noChangeArrowheads="1"/>
          </p:cNvSpPr>
          <p:nvPr/>
        </p:nvSpPr>
        <p:spPr bwMode="auto">
          <a:xfrm>
            <a:off x="533400" y="3733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(4,1)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23661" name="Text Box 45"/>
          <p:cNvSpPr txBox="1">
            <a:spLocks noChangeArrowheads="1"/>
          </p:cNvSpPr>
          <p:nvPr/>
        </p:nvSpPr>
        <p:spPr bwMode="auto">
          <a:xfrm>
            <a:off x="533400" y="44196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(5,2)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23662" name="Line 46"/>
          <p:cNvSpPr>
            <a:spLocks noChangeShapeType="1"/>
          </p:cNvSpPr>
          <p:nvPr/>
        </p:nvSpPr>
        <p:spPr bwMode="auto">
          <a:xfrm>
            <a:off x="1371600" y="57912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63" name="Line 47"/>
          <p:cNvSpPr>
            <a:spLocks noChangeShapeType="1"/>
          </p:cNvSpPr>
          <p:nvPr/>
        </p:nvSpPr>
        <p:spPr bwMode="auto">
          <a:xfrm>
            <a:off x="1371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64" name="Line 48"/>
          <p:cNvSpPr>
            <a:spLocks noChangeShapeType="1"/>
          </p:cNvSpPr>
          <p:nvPr/>
        </p:nvSpPr>
        <p:spPr bwMode="auto">
          <a:xfrm>
            <a:off x="2286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65" name="Line 49"/>
          <p:cNvSpPr>
            <a:spLocks noChangeShapeType="1"/>
          </p:cNvSpPr>
          <p:nvPr/>
        </p:nvSpPr>
        <p:spPr bwMode="auto">
          <a:xfrm>
            <a:off x="4572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66" name="Line 50"/>
          <p:cNvSpPr>
            <a:spLocks noChangeShapeType="1"/>
          </p:cNvSpPr>
          <p:nvPr/>
        </p:nvSpPr>
        <p:spPr bwMode="auto">
          <a:xfrm>
            <a:off x="5029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67" name="Line 51"/>
          <p:cNvSpPr>
            <a:spLocks noChangeShapeType="1"/>
          </p:cNvSpPr>
          <p:nvPr/>
        </p:nvSpPr>
        <p:spPr bwMode="auto">
          <a:xfrm>
            <a:off x="1828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68" name="Line 52"/>
          <p:cNvSpPr>
            <a:spLocks noChangeShapeType="1"/>
          </p:cNvSpPr>
          <p:nvPr/>
        </p:nvSpPr>
        <p:spPr bwMode="auto">
          <a:xfrm>
            <a:off x="4114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69" name="Line 53"/>
          <p:cNvSpPr>
            <a:spLocks noChangeShapeType="1"/>
          </p:cNvSpPr>
          <p:nvPr/>
        </p:nvSpPr>
        <p:spPr bwMode="auto">
          <a:xfrm>
            <a:off x="4572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70" name="Line 54"/>
          <p:cNvSpPr>
            <a:spLocks noChangeShapeType="1"/>
          </p:cNvSpPr>
          <p:nvPr/>
        </p:nvSpPr>
        <p:spPr bwMode="auto">
          <a:xfrm>
            <a:off x="5486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71" name="Line 55"/>
          <p:cNvSpPr>
            <a:spLocks noChangeShapeType="1"/>
          </p:cNvSpPr>
          <p:nvPr/>
        </p:nvSpPr>
        <p:spPr bwMode="auto">
          <a:xfrm>
            <a:off x="5486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72" name="Line 56"/>
          <p:cNvSpPr>
            <a:spLocks noChangeShapeType="1"/>
          </p:cNvSpPr>
          <p:nvPr/>
        </p:nvSpPr>
        <p:spPr bwMode="auto">
          <a:xfrm>
            <a:off x="5029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73" name="Line 57"/>
          <p:cNvSpPr>
            <a:spLocks noChangeShapeType="1"/>
          </p:cNvSpPr>
          <p:nvPr/>
        </p:nvSpPr>
        <p:spPr bwMode="auto">
          <a:xfrm>
            <a:off x="6400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74" name="Line 58"/>
          <p:cNvSpPr>
            <a:spLocks noChangeShapeType="1"/>
          </p:cNvSpPr>
          <p:nvPr/>
        </p:nvSpPr>
        <p:spPr bwMode="auto">
          <a:xfrm>
            <a:off x="5943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75" name="Line 59"/>
          <p:cNvSpPr>
            <a:spLocks noChangeShapeType="1"/>
          </p:cNvSpPr>
          <p:nvPr/>
        </p:nvSpPr>
        <p:spPr bwMode="auto">
          <a:xfrm>
            <a:off x="7315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76" name="Line 60"/>
          <p:cNvSpPr>
            <a:spLocks noChangeShapeType="1"/>
          </p:cNvSpPr>
          <p:nvPr/>
        </p:nvSpPr>
        <p:spPr bwMode="auto">
          <a:xfrm>
            <a:off x="6858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77" name="Line 61"/>
          <p:cNvSpPr>
            <a:spLocks noChangeShapeType="1"/>
          </p:cNvSpPr>
          <p:nvPr/>
        </p:nvSpPr>
        <p:spPr bwMode="auto">
          <a:xfrm>
            <a:off x="8229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78" name="Line 62"/>
          <p:cNvSpPr>
            <a:spLocks noChangeShapeType="1"/>
          </p:cNvSpPr>
          <p:nvPr/>
        </p:nvSpPr>
        <p:spPr bwMode="auto">
          <a:xfrm>
            <a:off x="7772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79" name="Line 63"/>
          <p:cNvSpPr>
            <a:spLocks noChangeShapeType="1"/>
          </p:cNvSpPr>
          <p:nvPr/>
        </p:nvSpPr>
        <p:spPr bwMode="auto">
          <a:xfrm>
            <a:off x="8191500" y="579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80" name="Line 64"/>
          <p:cNvSpPr>
            <a:spLocks noChangeShapeType="1"/>
          </p:cNvSpPr>
          <p:nvPr/>
        </p:nvSpPr>
        <p:spPr bwMode="auto">
          <a:xfrm>
            <a:off x="45720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681" name="Text Box 65"/>
          <p:cNvSpPr txBox="1">
            <a:spLocks noChangeArrowheads="1"/>
          </p:cNvSpPr>
          <p:nvPr/>
        </p:nvSpPr>
        <p:spPr bwMode="auto">
          <a:xfrm>
            <a:off x="533400" y="5257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(7,2)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623682" name="Rectangle 66"/>
          <p:cNvSpPr>
            <a:spLocks noChangeArrowheads="1"/>
          </p:cNvSpPr>
          <p:nvPr/>
        </p:nvSpPr>
        <p:spPr bwMode="auto">
          <a:xfrm>
            <a:off x="3581400" y="2362200"/>
            <a:ext cx="9144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684" name="Line 68"/>
          <p:cNvSpPr>
            <a:spLocks noChangeShapeType="1"/>
          </p:cNvSpPr>
          <p:nvPr/>
        </p:nvSpPr>
        <p:spPr bwMode="auto">
          <a:xfrm>
            <a:off x="1371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685" name="Line 69"/>
          <p:cNvSpPr>
            <a:spLocks noChangeShapeType="1"/>
          </p:cNvSpPr>
          <p:nvPr/>
        </p:nvSpPr>
        <p:spPr bwMode="auto">
          <a:xfrm>
            <a:off x="13716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686" name="Line 70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688" name="Line 72"/>
          <p:cNvSpPr>
            <a:spLocks noChangeShapeType="1"/>
          </p:cNvSpPr>
          <p:nvPr/>
        </p:nvSpPr>
        <p:spPr bwMode="auto">
          <a:xfrm>
            <a:off x="50292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689" name="Line 73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690" name="Line 74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691" name="Line 75"/>
          <p:cNvSpPr>
            <a:spLocks noChangeShapeType="1"/>
          </p:cNvSpPr>
          <p:nvPr/>
        </p:nvSpPr>
        <p:spPr bwMode="auto">
          <a:xfrm>
            <a:off x="5943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692" name="Line 76"/>
          <p:cNvSpPr>
            <a:spLocks noChangeShapeType="1"/>
          </p:cNvSpPr>
          <p:nvPr/>
        </p:nvSpPr>
        <p:spPr bwMode="auto">
          <a:xfrm>
            <a:off x="77724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693" name="Line 77"/>
          <p:cNvSpPr>
            <a:spLocks noChangeShapeType="1"/>
          </p:cNvSpPr>
          <p:nvPr/>
        </p:nvSpPr>
        <p:spPr bwMode="auto">
          <a:xfrm>
            <a:off x="45720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694" name="Line 78"/>
          <p:cNvSpPr>
            <a:spLocks noChangeShapeType="1"/>
          </p:cNvSpPr>
          <p:nvPr/>
        </p:nvSpPr>
        <p:spPr bwMode="auto">
          <a:xfrm>
            <a:off x="4572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95" name="Line 79"/>
          <p:cNvSpPr>
            <a:spLocks noChangeShapeType="1"/>
          </p:cNvSpPr>
          <p:nvPr/>
        </p:nvSpPr>
        <p:spPr bwMode="auto">
          <a:xfrm>
            <a:off x="5029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96" name="Line 80"/>
          <p:cNvSpPr>
            <a:spLocks noChangeShapeType="1"/>
          </p:cNvSpPr>
          <p:nvPr/>
        </p:nvSpPr>
        <p:spPr bwMode="auto">
          <a:xfrm>
            <a:off x="5943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97" name="Line 81"/>
          <p:cNvSpPr>
            <a:spLocks noChangeShapeType="1"/>
          </p:cNvSpPr>
          <p:nvPr/>
        </p:nvSpPr>
        <p:spPr bwMode="auto">
          <a:xfrm>
            <a:off x="6400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98" name="Line 82"/>
          <p:cNvSpPr>
            <a:spLocks noChangeShapeType="1"/>
          </p:cNvSpPr>
          <p:nvPr/>
        </p:nvSpPr>
        <p:spPr bwMode="auto">
          <a:xfrm>
            <a:off x="5486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99" name="Line 83"/>
          <p:cNvSpPr>
            <a:spLocks noChangeShapeType="1"/>
          </p:cNvSpPr>
          <p:nvPr/>
        </p:nvSpPr>
        <p:spPr bwMode="auto">
          <a:xfrm>
            <a:off x="6858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700" name="Rectangle 84"/>
          <p:cNvSpPr>
            <a:spLocks noChangeArrowheads="1"/>
          </p:cNvSpPr>
          <p:nvPr/>
        </p:nvSpPr>
        <p:spPr bwMode="auto">
          <a:xfrm>
            <a:off x="6858000" y="3810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701" name="Line 85"/>
          <p:cNvSpPr>
            <a:spLocks noChangeShapeType="1"/>
          </p:cNvSpPr>
          <p:nvPr/>
        </p:nvSpPr>
        <p:spPr bwMode="auto">
          <a:xfrm>
            <a:off x="50292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702" name="Line 86"/>
          <p:cNvSpPr>
            <a:spLocks noChangeShapeType="1"/>
          </p:cNvSpPr>
          <p:nvPr/>
        </p:nvSpPr>
        <p:spPr bwMode="auto">
          <a:xfrm>
            <a:off x="68580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704" name="Rectangle 88"/>
          <p:cNvSpPr>
            <a:spLocks noChangeArrowheads="1"/>
          </p:cNvSpPr>
          <p:nvPr/>
        </p:nvSpPr>
        <p:spPr bwMode="auto">
          <a:xfrm>
            <a:off x="6858000" y="4572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705" name="Rectangle 89"/>
          <p:cNvSpPr>
            <a:spLocks noChangeArrowheads="1"/>
          </p:cNvSpPr>
          <p:nvPr/>
        </p:nvSpPr>
        <p:spPr bwMode="auto">
          <a:xfrm>
            <a:off x="6400800" y="4572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706" name="Line 90"/>
          <p:cNvSpPr>
            <a:spLocks noChangeShapeType="1"/>
          </p:cNvSpPr>
          <p:nvPr/>
        </p:nvSpPr>
        <p:spPr bwMode="auto">
          <a:xfrm>
            <a:off x="5943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707" name="Line 91"/>
          <p:cNvSpPr>
            <a:spLocks noChangeShapeType="1"/>
          </p:cNvSpPr>
          <p:nvPr/>
        </p:nvSpPr>
        <p:spPr bwMode="auto">
          <a:xfrm>
            <a:off x="8229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708" name="Line 92"/>
          <p:cNvSpPr>
            <a:spLocks noChangeShapeType="1"/>
          </p:cNvSpPr>
          <p:nvPr/>
        </p:nvSpPr>
        <p:spPr bwMode="auto">
          <a:xfrm>
            <a:off x="68580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709" name="Rectangle 93"/>
          <p:cNvSpPr>
            <a:spLocks noChangeArrowheads="1"/>
          </p:cNvSpPr>
          <p:nvPr/>
        </p:nvSpPr>
        <p:spPr bwMode="auto">
          <a:xfrm>
            <a:off x="7315200" y="3810000"/>
            <a:ext cx="457200" cy="381000"/>
          </a:xfrm>
          <a:prstGeom prst="rect">
            <a:avLst/>
          </a:prstGeom>
          <a:solidFill>
            <a:srgbClr val="FFFFDB">
              <a:alpha val="7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710" name="Rectangle 94"/>
          <p:cNvSpPr>
            <a:spLocks noChangeArrowheads="1"/>
          </p:cNvSpPr>
          <p:nvPr/>
        </p:nvSpPr>
        <p:spPr bwMode="auto">
          <a:xfrm>
            <a:off x="13716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711" name="Rectangle 95"/>
          <p:cNvSpPr>
            <a:spLocks noChangeArrowheads="1"/>
          </p:cNvSpPr>
          <p:nvPr/>
        </p:nvSpPr>
        <p:spPr bwMode="auto">
          <a:xfrm>
            <a:off x="36576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683" name="Line 67"/>
          <p:cNvSpPr>
            <a:spLocks noChangeShapeType="1"/>
          </p:cNvSpPr>
          <p:nvPr/>
        </p:nvSpPr>
        <p:spPr bwMode="auto">
          <a:xfrm>
            <a:off x="13716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23712" name="Rectangle 96"/>
          <p:cNvSpPr>
            <a:spLocks noChangeArrowheads="1"/>
          </p:cNvSpPr>
          <p:nvPr/>
        </p:nvSpPr>
        <p:spPr bwMode="auto">
          <a:xfrm>
            <a:off x="18288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713" name="Rectangle 97"/>
          <p:cNvSpPr>
            <a:spLocks noChangeArrowheads="1"/>
          </p:cNvSpPr>
          <p:nvPr/>
        </p:nvSpPr>
        <p:spPr bwMode="auto">
          <a:xfrm>
            <a:off x="41148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714" name="Rectangle 98"/>
          <p:cNvSpPr>
            <a:spLocks noChangeArrowheads="1"/>
          </p:cNvSpPr>
          <p:nvPr/>
        </p:nvSpPr>
        <p:spPr bwMode="auto">
          <a:xfrm>
            <a:off x="27432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715" name="Rectangle 99"/>
          <p:cNvSpPr>
            <a:spLocks noChangeArrowheads="1"/>
          </p:cNvSpPr>
          <p:nvPr/>
        </p:nvSpPr>
        <p:spPr bwMode="auto">
          <a:xfrm>
            <a:off x="54864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23716" name="Group 100"/>
          <p:cNvGrpSpPr>
            <a:grpSpLocks/>
          </p:cNvGrpSpPr>
          <p:nvPr/>
        </p:nvGrpSpPr>
        <p:grpSpPr bwMode="auto">
          <a:xfrm>
            <a:off x="3505200" y="4953000"/>
            <a:ext cx="4984750" cy="1295400"/>
            <a:chOff x="2208" y="3120"/>
            <a:chExt cx="3140" cy="816"/>
          </a:xfrm>
        </p:grpSpPr>
        <p:sp>
          <p:nvSpPr>
            <p:cNvPr id="623717" name="Text Box 101"/>
            <p:cNvSpPr txBox="1">
              <a:spLocks noChangeArrowheads="1"/>
            </p:cNvSpPr>
            <p:nvPr/>
          </p:nvSpPr>
          <p:spPr bwMode="auto">
            <a:xfrm>
              <a:off x="2208" y="3648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3718" name="Text Box 102"/>
            <p:cNvSpPr txBox="1">
              <a:spLocks noChangeArrowheads="1"/>
            </p:cNvSpPr>
            <p:nvPr/>
          </p:nvSpPr>
          <p:spPr bwMode="auto">
            <a:xfrm>
              <a:off x="2208" y="3120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3719" name="Text Box 103"/>
            <p:cNvSpPr txBox="1">
              <a:spLocks noChangeArrowheads="1"/>
            </p:cNvSpPr>
            <p:nvPr/>
          </p:nvSpPr>
          <p:spPr bwMode="auto">
            <a:xfrm>
              <a:off x="360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3720" name="Text Box 104"/>
            <p:cNvSpPr txBox="1">
              <a:spLocks noChangeArrowheads="1"/>
            </p:cNvSpPr>
            <p:nvPr/>
          </p:nvSpPr>
          <p:spPr bwMode="auto">
            <a:xfrm>
              <a:off x="360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3721" name="Text Box 105"/>
            <p:cNvSpPr txBox="1">
              <a:spLocks noChangeArrowheads="1"/>
            </p:cNvSpPr>
            <p:nvPr/>
          </p:nvSpPr>
          <p:spPr bwMode="auto">
            <a:xfrm>
              <a:off x="504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623722" name="Text Box 106"/>
            <p:cNvSpPr txBox="1">
              <a:spLocks noChangeArrowheads="1"/>
            </p:cNvSpPr>
            <p:nvPr/>
          </p:nvSpPr>
          <p:spPr bwMode="auto">
            <a:xfrm>
              <a:off x="504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</p:grpSp>
      <p:sp>
        <p:nvSpPr>
          <p:cNvPr id="623723" name="Text Box 107"/>
          <p:cNvSpPr txBox="1">
            <a:spLocks noChangeArrowheads="1"/>
          </p:cNvSpPr>
          <p:nvPr/>
        </p:nvSpPr>
        <p:spPr bwMode="auto">
          <a:xfrm>
            <a:off x="228600" y="3733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1</a:t>
            </a:r>
            <a:endParaRPr lang="en-US" sz="2400" baseline="-25000"/>
          </a:p>
        </p:txBody>
      </p:sp>
      <p:sp>
        <p:nvSpPr>
          <p:cNvPr id="623724" name="Text Box 108"/>
          <p:cNvSpPr txBox="1">
            <a:spLocks noChangeArrowheads="1"/>
          </p:cNvSpPr>
          <p:nvPr/>
        </p:nvSpPr>
        <p:spPr bwMode="auto">
          <a:xfrm>
            <a:off x="228600" y="44196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2</a:t>
            </a:r>
            <a:endParaRPr lang="en-US" sz="2400" baseline="-25000"/>
          </a:p>
        </p:txBody>
      </p:sp>
      <p:sp>
        <p:nvSpPr>
          <p:cNvPr id="623725" name="Text Box 109"/>
          <p:cNvSpPr txBox="1">
            <a:spLocks noChangeArrowheads="1"/>
          </p:cNvSpPr>
          <p:nvPr/>
        </p:nvSpPr>
        <p:spPr bwMode="auto">
          <a:xfrm>
            <a:off x="228600" y="5257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3</a:t>
            </a:r>
            <a:endParaRPr lang="en-US" sz="2400" baseline="-25000"/>
          </a:p>
        </p:txBody>
      </p:sp>
      <p:sp>
        <p:nvSpPr>
          <p:cNvPr id="623726" name="Rectangle 110"/>
          <p:cNvSpPr>
            <a:spLocks noChangeArrowheads="1"/>
          </p:cNvSpPr>
          <p:nvPr/>
        </p:nvSpPr>
        <p:spPr bwMode="auto">
          <a:xfrm>
            <a:off x="50292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3703" name="Line 87"/>
          <p:cNvSpPr>
            <a:spLocks noChangeShapeType="1"/>
          </p:cNvSpPr>
          <p:nvPr/>
        </p:nvSpPr>
        <p:spPr bwMode="auto">
          <a:xfrm>
            <a:off x="50292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56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6237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1000"/>
                                        <p:tgtEl>
                                          <p:spTgt spid="6237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1000"/>
                                        <p:tgtEl>
                                          <p:spTgt spid="6237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3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618" grpId="0" animBg="1"/>
      <p:bldP spid="623619" grpId="0" animBg="1"/>
      <p:bldP spid="623619" grpId="1" animBg="1"/>
      <p:bldP spid="623700" grpId="0" animBg="1"/>
      <p:bldP spid="623700" grpId="1" animBg="1"/>
      <p:bldP spid="623704" grpId="0" animBg="1"/>
      <p:bldP spid="623705" grpId="0" animBg="1"/>
      <p:bldP spid="623708" grpId="0" animBg="1"/>
      <p:bldP spid="623709" grpId="0" animBg="1"/>
      <p:bldP spid="623709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2B433-53F6-864F-A256-F5E6E7375E0B}" type="slidenum">
              <a:rPr lang="en-US"/>
              <a:pPr/>
              <a:t>40</a:t>
            </a:fld>
            <a:endParaRPr lang="en-US"/>
          </a:p>
        </p:txBody>
      </p:sp>
      <p:sp>
        <p:nvSpPr>
          <p:cNvPr id="724994" name="Rectangle 2"/>
          <p:cNvSpPr>
            <a:spLocks noChangeArrowheads="1"/>
          </p:cNvSpPr>
          <p:nvPr/>
        </p:nvSpPr>
        <p:spPr bwMode="auto">
          <a:xfrm>
            <a:off x="73152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4996" name="Rectangle 4"/>
          <p:cNvSpPr>
            <a:spLocks noChangeArrowheads="1"/>
          </p:cNvSpPr>
          <p:nvPr/>
        </p:nvSpPr>
        <p:spPr bwMode="auto">
          <a:xfrm>
            <a:off x="6400800" y="4572000"/>
            <a:ext cx="914400" cy="3810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49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EDF (Earliest Deadline First)</a:t>
            </a:r>
            <a:endParaRPr lang="en-US"/>
          </a:p>
        </p:txBody>
      </p:sp>
      <p:sp>
        <p:nvSpPr>
          <p:cNvPr id="724998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Optimal scheduling algorithm </a:t>
            </a:r>
          </a:p>
          <a:p>
            <a:pPr lvl="1"/>
            <a:r>
              <a:rPr lang="en-US" altLang="ko-KR">
                <a:ea typeface="굴림" charset="0"/>
                <a:cs typeface="굴림" charset="0"/>
              </a:rPr>
              <a:t>if there is a schedule for a set of real-time tasks,</a:t>
            </a:r>
          </a:p>
          <a:p>
            <a:pPr lvl="1">
              <a:buFontTx/>
              <a:buNone/>
            </a:pPr>
            <a:r>
              <a:rPr lang="en-US" altLang="ko-KR">
                <a:ea typeface="굴림" charset="0"/>
                <a:cs typeface="굴림" charset="0"/>
              </a:rPr>
              <a:t>   EDF can schedule it.</a:t>
            </a:r>
          </a:p>
        </p:txBody>
      </p:sp>
      <p:sp>
        <p:nvSpPr>
          <p:cNvPr id="724999" name="Line 7"/>
          <p:cNvSpPr>
            <a:spLocks noChangeShapeType="1"/>
          </p:cNvSpPr>
          <p:nvPr/>
        </p:nvSpPr>
        <p:spPr bwMode="auto">
          <a:xfrm>
            <a:off x="1371600" y="4191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00" name="Line 8"/>
          <p:cNvSpPr>
            <a:spLocks noChangeShapeType="1"/>
          </p:cNvSpPr>
          <p:nvPr/>
        </p:nvSpPr>
        <p:spPr bwMode="auto">
          <a:xfrm>
            <a:off x="1371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01" name="Line 9"/>
          <p:cNvSpPr>
            <a:spLocks noChangeShapeType="1"/>
          </p:cNvSpPr>
          <p:nvPr/>
        </p:nvSpPr>
        <p:spPr bwMode="auto">
          <a:xfrm>
            <a:off x="2286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02" name="Line 10"/>
          <p:cNvSpPr>
            <a:spLocks noChangeShapeType="1"/>
          </p:cNvSpPr>
          <p:nvPr/>
        </p:nvSpPr>
        <p:spPr bwMode="auto">
          <a:xfrm>
            <a:off x="2743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03" name="Line 11"/>
          <p:cNvSpPr>
            <a:spLocks noChangeShapeType="1"/>
          </p:cNvSpPr>
          <p:nvPr/>
        </p:nvSpPr>
        <p:spPr bwMode="auto">
          <a:xfrm>
            <a:off x="3200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04" name="Line 12"/>
          <p:cNvSpPr>
            <a:spLocks noChangeShapeType="1"/>
          </p:cNvSpPr>
          <p:nvPr/>
        </p:nvSpPr>
        <p:spPr bwMode="auto">
          <a:xfrm>
            <a:off x="1828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05" name="Line 13"/>
          <p:cNvSpPr>
            <a:spLocks noChangeShapeType="1"/>
          </p:cNvSpPr>
          <p:nvPr/>
        </p:nvSpPr>
        <p:spPr bwMode="auto">
          <a:xfrm>
            <a:off x="4114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06" name="Line 14"/>
          <p:cNvSpPr>
            <a:spLocks noChangeShapeType="1"/>
          </p:cNvSpPr>
          <p:nvPr/>
        </p:nvSpPr>
        <p:spPr bwMode="auto">
          <a:xfrm>
            <a:off x="4572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07" name="Line 15"/>
          <p:cNvSpPr>
            <a:spLocks noChangeShapeType="1"/>
          </p:cNvSpPr>
          <p:nvPr/>
        </p:nvSpPr>
        <p:spPr bwMode="auto">
          <a:xfrm>
            <a:off x="3657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08" name="Line 16"/>
          <p:cNvSpPr>
            <a:spLocks noChangeShapeType="1"/>
          </p:cNvSpPr>
          <p:nvPr/>
        </p:nvSpPr>
        <p:spPr bwMode="auto">
          <a:xfrm>
            <a:off x="5486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09" name="Line 17"/>
          <p:cNvSpPr>
            <a:spLocks noChangeShapeType="1"/>
          </p:cNvSpPr>
          <p:nvPr/>
        </p:nvSpPr>
        <p:spPr bwMode="auto">
          <a:xfrm>
            <a:off x="5029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10" name="Line 18"/>
          <p:cNvSpPr>
            <a:spLocks noChangeShapeType="1"/>
          </p:cNvSpPr>
          <p:nvPr/>
        </p:nvSpPr>
        <p:spPr bwMode="auto">
          <a:xfrm>
            <a:off x="6400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11" name="Line 19"/>
          <p:cNvSpPr>
            <a:spLocks noChangeShapeType="1"/>
          </p:cNvSpPr>
          <p:nvPr/>
        </p:nvSpPr>
        <p:spPr bwMode="auto">
          <a:xfrm>
            <a:off x="5943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12" name="Line 20"/>
          <p:cNvSpPr>
            <a:spLocks noChangeShapeType="1"/>
          </p:cNvSpPr>
          <p:nvPr/>
        </p:nvSpPr>
        <p:spPr bwMode="auto">
          <a:xfrm>
            <a:off x="7315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13" name="Line 21"/>
          <p:cNvSpPr>
            <a:spLocks noChangeShapeType="1"/>
          </p:cNvSpPr>
          <p:nvPr/>
        </p:nvSpPr>
        <p:spPr bwMode="auto">
          <a:xfrm>
            <a:off x="6858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14" name="Line 22"/>
          <p:cNvSpPr>
            <a:spLocks noChangeShapeType="1"/>
          </p:cNvSpPr>
          <p:nvPr/>
        </p:nvSpPr>
        <p:spPr bwMode="auto">
          <a:xfrm>
            <a:off x="8229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15" name="Line 23"/>
          <p:cNvSpPr>
            <a:spLocks noChangeShapeType="1"/>
          </p:cNvSpPr>
          <p:nvPr/>
        </p:nvSpPr>
        <p:spPr bwMode="auto">
          <a:xfrm>
            <a:off x="7772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16" name="Line 24"/>
          <p:cNvSpPr>
            <a:spLocks noChangeShapeType="1"/>
          </p:cNvSpPr>
          <p:nvPr/>
        </p:nvSpPr>
        <p:spPr bwMode="auto">
          <a:xfrm>
            <a:off x="81915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17" name="Line 25"/>
          <p:cNvSpPr>
            <a:spLocks noChangeShapeType="1"/>
          </p:cNvSpPr>
          <p:nvPr/>
        </p:nvSpPr>
        <p:spPr bwMode="auto">
          <a:xfrm>
            <a:off x="1371600" y="49530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18" name="Line 26"/>
          <p:cNvSpPr>
            <a:spLocks noChangeShapeType="1"/>
          </p:cNvSpPr>
          <p:nvPr/>
        </p:nvSpPr>
        <p:spPr bwMode="auto">
          <a:xfrm>
            <a:off x="1371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19" name="Line 27"/>
          <p:cNvSpPr>
            <a:spLocks noChangeShapeType="1"/>
          </p:cNvSpPr>
          <p:nvPr/>
        </p:nvSpPr>
        <p:spPr bwMode="auto">
          <a:xfrm>
            <a:off x="2286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20" name="Line 28"/>
          <p:cNvSpPr>
            <a:spLocks noChangeShapeType="1"/>
          </p:cNvSpPr>
          <p:nvPr/>
        </p:nvSpPr>
        <p:spPr bwMode="auto">
          <a:xfrm>
            <a:off x="2743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21" name="Line 29"/>
          <p:cNvSpPr>
            <a:spLocks noChangeShapeType="1"/>
          </p:cNvSpPr>
          <p:nvPr/>
        </p:nvSpPr>
        <p:spPr bwMode="auto">
          <a:xfrm>
            <a:off x="3200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22" name="Line 30"/>
          <p:cNvSpPr>
            <a:spLocks noChangeShapeType="1"/>
          </p:cNvSpPr>
          <p:nvPr/>
        </p:nvSpPr>
        <p:spPr bwMode="auto">
          <a:xfrm>
            <a:off x="1828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23" name="Line 31"/>
          <p:cNvSpPr>
            <a:spLocks noChangeShapeType="1"/>
          </p:cNvSpPr>
          <p:nvPr/>
        </p:nvSpPr>
        <p:spPr bwMode="auto">
          <a:xfrm>
            <a:off x="4114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24" name="Line 32"/>
          <p:cNvSpPr>
            <a:spLocks noChangeShapeType="1"/>
          </p:cNvSpPr>
          <p:nvPr/>
        </p:nvSpPr>
        <p:spPr bwMode="auto">
          <a:xfrm>
            <a:off x="4572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25" name="Line 33"/>
          <p:cNvSpPr>
            <a:spLocks noChangeShapeType="1"/>
          </p:cNvSpPr>
          <p:nvPr/>
        </p:nvSpPr>
        <p:spPr bwMode="auto">
          <a:xfrm>
            <a:off x="3657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26" name="Line 34"/>
          <p:cNvSpPr>
            <a:spLocks noChangeShapeType="1"/>
          </p:cNvSpPr>
          <p:nvPr/>
        </p:nvSpPr>
        <p:spPr bwMode="auto">
          <a:xfrm>
            <a:off x="5486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27" name="Line 35"/>
          <p:cNvSpPr>
            <a:spLocks noChangeShapeType="1"/>
          </p:cNvSpPr>
          <p:nvPr/>
        </p:nvSpPr>
        <p:spPr bwMode="auto">
          <a:xfrm>
            <a:off x="5029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28" name="Line 36"/>
          <p:cNvSpPr>
            <a:spLocks noChangeShapeType="1"/>
          </p:cNvSpPr>
          <p:nvPr/>
        </p:nvSpPr>
        <p:spPr bwMode="auto">
          <a:xfrm>
            <a:off x="64008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29" name="Line 37"/>
          <p:cNvSpPr>
            <a:spLocks noChangeShapeType="1"/>
          </p:cNvSpPr>
          <p:nvPr/>
        </p:nvSpPr>
        <p:spPr bwMode="auto">
          <a:xfrm>
            <a:off x="5943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30" name="Line 38"/>
          <p:cNvSpPr>
            <a:spLocks noChangeShapeType="1"/>
          </p:cNvSpPr>
          <p:nvPr/>
        </p:nvSpPr>
        <p:spPr bwMode="auto">
          <a:xfrm>
            <a:off x="73152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31" name="Line 39"/>
          <p:cNvSpPr>
            <a:spLocks noChangeShapeType="1"/>
          </p:cNvSpPr>
          <p:nvPr/>
        </p:nvSpPr>
        <p:spPr bwMode="auto">
          <a:xfrm>
            <a:off x="68580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32" name="Line 40"/>
          <p:cNvSpPr>
            <a:spLocks noChangeShapeType="1"/>
          </p:cNvSpPr>
          <p:nvPr/>
        </p:nvSpPr>
        <p:spPr bwMode="auto">
          <a:xfrm>
            <a:off x="82296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33" name="Line 41"/>
          <p:cNvSpPr>
            <a:spLocks noChangeShapeType="1"/>
          </p:cNvSpPr>
          <p:nvPr/>
        </p:nvSpPr>
        <p:spPr bwMode="auto">
          <a:xfrm>
            <a:off x="7772400" y="487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34" name="Line 42"/>
          <p:cNvSpPr>
            <a:spLocks noChangeShapeType="1"/>
          </p:cNvSpPr>
          <p:nvPr/>
        </p:nvSpPr>
        <p:spPr bwMode="auto">
          <a:xfrm>
            <a:off x="8191500" y="4953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35" name="Line 43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36" name="Text Box 44"/>
          <p:cNvSpPr txBox="1">
            <a:spLocks noChangeArrowheads="1"/>
          </p:cNvSpPr>
          <p:nvPr/>
        </p:nvSpPr>
        <p:spPr bwMode="auto">
          <a:xfrm>
            <a:off x="533400" y="3733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(4,1)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725037" name="Text Box 45"/>
          <p:cNvSpPr txBox="1">
            <a:spLocks noChangeArrowheads="1"/>
          </p:cNvSpPr>
          <p:nvPr/>
        </p:nvSpPr>
        <p:spPr bwMode="auto">
          <a:xfrm>
            <a:off x="533400" y="44196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(5,2)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725038" name="Line 46"/>
          <p:cNvSpPr>
            <a:spLocks noChangeShapeType="1"/>
          </p:cNvSpPr>
          <p:nvPr/>
        </p:nvSpPr>
        <p:spPr bwMode="auto">
          <a:xfrm>
            <a:off x="1371600" y="5791200"/>
            <a:ext cx="689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39" name="Line 47"/>
          <p:cNvSpPr>
            <a:spLocks noChangeShapeType="1"/>
          </p:cNvSpPr>
          <p:nvPr/>
        </p:nvSpPr>
        <p:spPr bwMode="auto">
          <a:xfrm>
            <a:off x="1371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40" name="Line 48"/>
          <p:cNvSpPr>
            <a:spLocks noChangeShapeType="1"/>
          </p:cNvSpPr>
          <p:nvPr/>
        </p:nvSpPr>
        <p:spPr bwMode="auto">
          <a:xfrm>
            <a:off x="2286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41" name="Line 49"/>
          <p:cNvSpPr>
            <a:spLocks noChangeShapeType="1"/>
          </p:cNvSpPr>
          <p:nvPr/>
        </p:nvSpPr>
        <p:spPr bwMode="auto">
          <a:xfrm>
            <a:off x="4572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42" name="Line 50"/>
          <p:cNvSpPr>
            <a:spLocks noChangeShapeType="1"/>
          </p:cNvSpPr>
          <p:nvPr/>
        </p:nvSpPr>
        <p:spPr bwMode="auto">
          <a:xfrm>
            <a:off x="5029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43" name="Line 51"/>
          <p:cNvSpPr>
            <a:spLocks noChangeShapeType="1"/>
          </p:cNvSpPr>
          <p:nvPr/>
        </p:nvSpPr>
        <p:spPr bwMode="auto">
          <a:xfrm>
            <a:off x="1828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44" name="Line 52"/>
          <p:cNvSpPr>
            <a:spLocks noChangeShapeType="1"/>
          </p:cNvSpPr>
          <p:nvPr/>
        </p:nvSpPr>
        <p:spPr bwMode="auto">
          <a:xfrm>
            <a:off x="4114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45" name="Line 53"/>
          <p:cNvSpPr>
            <a:spLocks noChangeShapeType="1"/>
          </p:cNvSpPr>
          <p:nvPr/>
        </p:nvSpPr>
        <p:spPr bwMode="auto">
          <a:xfrm>
            <a:off x="4572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46" name="Line 54"/>
          <p:cNvSpPr>
            <a:spLocks noChangeShapeType="1"/>
          </p:cNvSpPr>
          <p:nvPr/>
        </p:nvSpPr>
        <p:spPr bwMode="auto">
          <a:xfrm>
            <a:off x="5486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47" name="Line 55"/>
          <p:cNvSpPr>
            <a:spLocks noChangeShapeType="1"/>
          </p:cNvSpPr>
          <p:nvPr/>
        </p:nvSpPr>
        <p:spPr bwMode="auto">
          <a:xfrm>
            <a:off x="5486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48" name="Line 56"/>
          <p:cNvSpPr>
            <a:spLocks noChangeShapeType="1"/>
          </p:cNvSpPr>
          <p:nvPr/>
        </p:nvSpPr>
        <p:spPr bwMode="auto">
          <a:xfrm>
            <a:off x="5029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49" name="Line 57"/>
          <p:cNvSpPr>
            <a:spLocks noChangeShapeType="1"/>
          </p:cNvSpPr>
          <p:nvPr/>
        </p:nvSpPr>
        <p:spPr bwMode="auto">
          <a:xfrm>
            <a:off x="64008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50" name="Line 58"/>
          <p:cNvSpPr>
            <a:spLocks noChangeShapeType="1"/>
          </p:cNvSpPr>
          <p:nvPr/>
        </p:nvSpPr>
        <p:spPr bwMode="auto">
          <a:xfrm>
            <a:off x="5943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51" name="Line 59"/>
          <p:cNvSpPr>
            <a:spLocks noChangeShapeType="1"/>
          </p:cNvSpPr>
          <p:nvPr/>
        </p:nvSpPr>
        <p:spPr bwMode="auto">
          <a:xfrm>
            <a:off x="73152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52" name="Line 60"/>
          <p:cNvSpPr>
            <a:spLocks noChangeShapeType="1"/>
          </p:cNvSpPr>
          <p:nvPr/>
        </p:nvSpPr>
        <p:spPr bwMode="auto">
          <a:xfrm>
            <a:off x="68580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53" name="Line 61"/>
          <p:cNvSpPr>
            <a:spLocks noChangeShapeType="1"/>
          </p:cNvSpPr>
          <p:nvPr/>
        </p:nvSpPr>
        <p:spPr bwMode="auto">
          <a:xfrm>
            <a:off x="82296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54" name="Line 62"/>
          <p:cNvSpPr>
            <a:spLocks noChangeShapeType="1"/>
          </p:cNvSpPr>
          <p:nvPr/>
        </p:nvSpPr>
        <p:spPr bwMode="auto">
          <a:xfrm>
            <a:off x="7772400" y="5715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55" name="Line 63"/>
          <p:cNvSpPr>
            <a:spLocks noChangeShapeType="1"/>
          </p:cNvSpPr>
          <p:nvPr/>
        </p:nvSpPr>
        <p:spPr bwMode="auto">
          <a:xfrm>
            <a:off x="8191500" y="579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56" name="Line 64"/>
          <p:cNvSpPr>
            <a:spLocks noChangeShapeType="1"/>
          </p:cNvSpPr>
          <p:nvPr/>
        </p:nvSpPr>
        <p:spPr bwMode="auto">
          <a:xfrm>
            <a:off x="45720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57" name="Text Box 65"/>
          <p:cNvSpPr txBox="1">
            <a:spLocks noChangeArrowheads="1"/>
          </p:cNvSpPr>
          <p:nvPr/>
        </p:nvSpPr>
        <p:spPr bwMode="auto">
          <a:xfrm>
            <a:off x="533400" y="5257800"/>
            <a:ext cx="76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Arial" charset="0"/>
              </a:rPr>
              <a:t>(7,2)</a:t>
            </a:r>
            <a:endParaRPr lang="en-US" sz="2400">
              <a:ea typeface="굴림" charset="0"/>
              <a:cs typeface="Arial" charset="0"/>
            </a:endParaRPr>
          </a:p>
        </p:txBody>
      </p:sp>
      <p:sp>
        <p:nvSpPr>
          <p:cNvPr id="725059" name="Line 67"/>
          <p:cNvSpPr>
            <a:spLocks noChangeShapeType="1"/>
          </p:cNvSpPr>
          <p:nvPr/>
        </p:nvSpPr>
        <p:spPr bwMode="auto">
          <a:xfrm>
            <a:off x="1371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60" name="Line 68"/>
          <p:cNvSpPr>
            <a:spLocks noChangeShapeType="1"/>
          </p:cNvSpPr>
          <p:nvPr/>
        </p:nvSpPr>
        <p:spPr bwMode="auto">
          <a:xfrm>
            <a:off x="13716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61" name="Line 69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62" name="Line 70"/>
          <p:cNvSpPr>
            <a:spLocks noChangeShapeType="1"/>
          </p:cNvSpPr>
          <p:nvPr/>
        </p:nvSpPr>
        <p:spPr bwMode="auto">
          <a:xfrm>
            <a:off x="50292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63" name="Line 71"/>
          <p:cNvSpPr>
            <a:spLocks noChangeShapeType="1"/>
          </p:cNvSpPr>
          <p:nvPr/>
        </p:nvSpPr>
        <p:spPr bwMode="auto">
          <a:xfrm>
            <a:off x="32004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64" name="Line 72"/>
          <p:cNvSpPr>
            <a:spLocks noChangeShapeType="1"/>
          </p:cNvSpPr>
          <p:nvPr/>
        </p:nvSpPr>
        <p:spPr bwMode="auto">
          <a:xfrm>
            <a:off x="3657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65" name="Line 73"/>
          <p:cNvSpPr>
            <a:spLocks noChangeShapeType="1"/>
          </p:cNvSpPr>
          <p:nvPr/>
        </p:nvSpPr>
        <p:spPr bwMode="auto">
          <a:xfrm>
            <a:off x="5943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66" name="Line 74"/>
          <p:cNvSpPr>
            <a:spLocks noChangeShapeType="1"/>
          </p:cNvSpPr>
          <p:nvPr/>
        </p:nvSpPr>
        <p:spPr bwMode="auto">
          <a:xfrm>
            <a:off x="77724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67" name="Line 75"/>
          <p:cNvSpPr>
            <a:spLocks noChangeShapeType="1"/>
          </p:cNvSpPr>
          <p:nvPr/>
        </p:nvSpPr>
        <p:spPr bwMode="auto">
          <a:xfrm>
            <a:off x="4572000" y="51816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68" name="Line 76"/>
          <p:cNvSpPr>
            <a:spLocks noChangeShapeType="1"/>
          </p:cNvSpPr>
          <p:nvPr/>
        </p:nvSpPr>
        <p:spPr bwMode="auto">
          <a:xfrm>
            <a:off x="4572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69" name="Line 77"/>
          <p:cNvSpPr>
            <a:spLocks noChangeShapeType="1"/>
          </p:cNvSpPr>
          <p:nvPr/>
        </p:nvSpPr>
        <p:spPr bwMode="auto">
          <a:xfrm>
            <a:off x="50292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70" name="Line 78"/>
          <p:cNvSpPr>
            <a:spLocks noChangeShapeType="1"/>
          </p:cNvSpPr>
          <p:nvPr/>
        </p:nvSpPr>
        <p:spPr bwMode="auto">
          <a:xfrm>
            <a:off x="59436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71" name="Line 79"/>
          <p:cNvSpPr>
            <a:spLocks noChangeShapeType="1"/>
          </p:cNvSpPr>
          <p:nvPr/>
        </p:nvSpPr>
        <p:spPr bwMode="auto">
          <a:xfrm>
            <a:off x="64008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72" name="Line 80"/>
          <p:cNvSpPr>
            <a:spLocks noChangeShapeType="1"/>
          </p:cNvSpPr>
          <p:nvPr/>
        </p:nvSpPr>
        <p:spPr bwMode="auto">
          <a:xfrm>
            <a:off x="54864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73" name="Line 81"/>
          <p:cNvSpPr>
            <a:spLocks noChangeShapeType="1"/>
          </p:cNvSpPr>
          <p:nvPr/>
        </p:nvSpPr>
        <p:spPr bwMode="auto">
          <a:xfrm>
            <a:off x="6858000" y="4114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076" name="Line 84"/>
          <p:cNvSpPr>
            <a:spLocks noChangeShapeType="1"/>
          </p:cNvSpPr>
          <p:nvPr/>
        </p:nvSpPr>
        <p:spPr bwMode="auto">
          <a:xfrm>
            <a:off x="68580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77" name="Line 85"/>
          <p:cNvSpPr>
            <a:spLocks noChangeShapeType="1"/>
          </p:cNvSpPr>
          <p:nvPr/>
        </p:nvSpPr>
        <p:spPr bwMode="auto">
          <a:xfrm>
            <a:off x="50292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80" name="Line 88"/>
          <p:cNvSpPr>
            <a:spLocks noChangeShapeType="1"/>
          </p:cNvSpPr>
          <p:nvPr/>
        </p:nvSpPr>
        <p:spPr bwMode="auto">
          <a:xfrm>
            <a:off x="5943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81" name="Line 89"/>
          <p:cNvSpPr>
            <a:spLocks noChangeShapeType="1"/>
          </p:cNvSpPr>
          <p:nvPr/>
        </p:nvSpPr>
        <p:spPr bwMode="auto">
          <a:xfrm>
            <a:off x="8229600" y="43434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82" name="Line 90"/>
          <p:cNvSpPr>
            <a:spLocks noChangeShapeType="1"/>
          </p:cNvSpPr>
          <p:nvPr/>
        </p:nvSpPr>
        <p:spPr bwMode="auto">
          <a:xfrm>
            <a:off x="68580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84" name="Rectangle 92"/>
          <p:cNvSpPr>
            <a:spLocks noChangeArrowheads="1"/>
          </p:cNvSpPr>
          <p:nvPr/>
        </p:nvSpPr>
        <p:spPr bwMode="auto">
          <a:xfrm>
            <a:off x="13716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5085" name="Rectangle 93"/>
          <p:cNvSpPr>
            <a:spLocks noChangeArrowheads="1"/>
          </p:cNvSpPr>
          <p:nvPr/>
        </p:nvSpPr>
        <p:spPr bwMode="auto">
          <a:xfrm>
            <a:off x="36576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5086" name="Line 94"/>
          <p:cNvSpPr>
            <a:spLocks noChangeShapeType="1"/>
          </p:cNvSpPr>
          <p:nvPr/>
        </p:nvSpPr>
        <p:spPr bwMode="auto">
          <a:xfrm>
            <a:off x="13716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25087" name="Rectangle 95"/>
          <p:cNvSpPr>
            <a:spLocks noChangeArrowheads="1"/>
          </p:cNvSpPr>
          <p:nvPr/>
        </p:nvSpPr>
        <p:spPr bwMode="auto">
          <a:xfrm>
            <a:off x="18288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5088" name="Rectangle 96"/>
          <p:cNvSpPr>
            <a:spLocks noChangeArrowheads="1"/>
          </p:cNvSpPr>
          <p:nvPr/>
        </p:nvSpPr>
        <p:spPr bwMode="auto">
          <a:xfrm>
            <a:off x="4114800" y="4572000"/>
            <a:ext cx="914400" cy="381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5089" name="Rectangle 97"/>
          <p:cNvSpPr>
            <a:spLocks noChangeArrowheads="1"/>
          </p:cNvSpPr>
          <p:nvPr/>
        </p:nvSpPr>
        <p:spPr bwMode="auto">
          <a:xfrm>
            <a:off x="27432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5090" name="Rectangle 98"/>
          <p:cNvSpPr>
            <a:spLocks noChangeArrowheads="1"/>
          </p:cNvSpPr>
          <p:nvPr/>
        </p:nvSpPr>
        <p:spPr bwMode="auto">
          <a:xfrm>
            <a:off x="5486400" y="5410200"/>
            <a:ext cx="914400" cy="3810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25091" name="Group 99"/>
          <p:cNvGrpSpPr>
            <a:grpSpLocks/>
          </p:cNvGrpSpPr>
          <p:nvPr/>
        </p:nvGrpSpPr>
        <p:grpSpPr bwMode="auto">
          <a:xfrm>
            <a:off x="3505200" y="4953000"/>
            <a:ext cx="4984750" cy="1295400"/>
            <a:chOff x="2208" y="3120"/>
            <a:chExt cx="3140" cy="816"/>
          </a:xfrm>
        </p:grpSpPr>
        <p:sp>
          <p:nvSpPr>
            <p:cNvPr id="725092" name="Text Box 100"/>
            <p:cNvSpPr txBox="1">
              <a:spLocks noChangeArrowheads="1"/>
            </p:cNvSpPr>
            <p:nvPr/>
          </p:nvSpPr>
          <p:spPr bwMode="auto">
            <a:xfrm>
              <a:off x="2208" y="3648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725093" name="Text Box 101"/>
            <p:cNvSpPr txBox="1">
              <a:spLocks noChangeArrowheads="1"/>
            </p:cNvSpPr>
            <p:nvPr/>
          </p:nvSpPr>
          <p:spPr bwMode="auto">
            <a:xfrm>
              <a:off x="2208" y="3120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725094" name="Text Box 102"/>
            <p:cNvSpPr txBox="1">
              <a:spLocks noChangeArrowheads="1"/>
            </p:cNvSpPr>
            <p:nvPr/>
          </p:nvSpPr>
          <p:spPr bwMode="auto">
            <a:xfrm>
              <a:off x="360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725095" name="Text Box 103"/>
            <p:cNvSpPr txBox="1">
              <a:spLocks noChangeArrowheads="1"/>
            </p:cNvSpPr>
            <p:nvPr/>
          </p:nvSpPr>
          <p:spPr bwMode="auto">
            <a:xfrm>
              <a:off x="360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10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725096" name="Text Box 104"/>
            <p:cNvSpPr txBox="1">
              <a:spLocks noChangeArrowheads="1"/>
            </p:cNvSpPr>
            <p:nvPr/>
          </p:nvSpPr>
          <p:spPr bwMode="auto">
            <a:xfrm>
              <a:off x="5040" y="312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  <p:sp>
          <p:nvSpPr>
            <p:cNvPr id="725097" name="Text Box 105"/>
            <p:cNvSpPr txBox="1">
              <a:spLocks noChangeArrowheads="1"/>
            </p:cNvSpPr>
            <p:nvPr/>
          </p:nvSpPr>
          <p:spPr bwMode="auto">
            <a:xfrm>
              <a:off x="5040" y="364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ko-KR" sz="2400">
                  <a:ea typeface="굴림" charset="0"/>
                  <a:cs typeface="Arial" charset="0"/>
                </a:rPr>
                <a:t>15</a:t>
              </a:r>
              <a:endParaRPr lang="en-US" sz="2400">
                <a:ea typeface="굴림" charset="0"/>
                <a:cs typeface="Arial" charset="0"/>
              </a:endParaRPr>
            </a:p>
          </p:txBody>
        </p:sp>
      </p:grpSp>
      <p:sp>
        <p:nvSpPr>
          <p:cNvPr id="725098" name="Text Box 106"/>
          <p:cNvSpPr txBox="1">
            <a:spLocks noChangeArrowheads="1"/>
          </p:cNvSpPr>
          <p:nvPr/>
        </p:nvSpPr>
        <p:spPr bwMode="auto">
          <a:xfrm>
            <a:off x="228600" y="3733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1</a:t>
            </a:r>
            <a:endParaRPr lang="en-US" sz="2400" baseline="-25000"/>
          </a:p>
        </p:txBody>
      </p:sp>
      <p:sp>
        <p:nvSpPr>
          <p:cNvPr id="725099" name="Text Box 107"/>
          <p:cNvSpPr txBox="1">
            <a:spLocks noChangeArrowheads="1"/>
          </p:cNvSpPr>
          <p:nvPr/>
        </p:nvSpPr>
        <p:spPr bwMode="auto">
          <a:xfrm>
            <a:off x="228600" y="44196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2</a:t>
            </a:r>
            <a:endParaRPr lang="en-US" sz="2400" baseline="-25000"/>
          </a:p>
        </p:txBody>
      </p:sp>
      <p:sp>
        <p:nvSpPr>
          <p:cNvPr id="725100" name="Text Box 108"/>
          <p:cNvSpPr txBox="1">
            <a:spLocks noChangeArrowheads="1"/>
          </p:cNvSpPr>
          <p:nvPr/>
        </p:nvSpPr>
        <p:spPr bwMode="auto">
          <a:xfrm>
            <a:off x="228600" y="5257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ko-KR" sz="2400">
                <a:ea typeface="굴림" charset="0"/>
                <a:cs typeface="굴림" charset="0"/>
              </a:rPr>
              <a:t>T</a:t>
            </a:r>
            <a:r>
              <a:rPr lang="en-US" altLang="ko-KR" sz="2400" baseline="-25000">
                <a:ea typeface="굴림" charset="0"/>
                <a:cs typeface="굴림" charset="0"/>
              </a:rPr>
              <a:t>3</a:t>
            </a:r>
            <a:endParaRPr lang="en-US" sz="2400" baseline="-25000"/>
          </a:p>
        </p:txBody>
      </p:sp>
      <p:sp>
        <p:nvSpPr>
          <p:cNvPr id="725101" name="Rectangle 109"/>
          <p:cNvSpPr>
            <a:spLocks noChangeArrowheads="1"/>
          </p:cNvSpPr>
          <p:nvPr/>
        </p:nvSpPr>
        <p:spPr bwMode="auto">
          <a:xfrm>
            <a:off x="5029200" y="3810000"/>
            <a:ext cx="457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5075" name="Line 83"/>
          <p:cNvSpPr>
            <a:spLocks noChangeShapeType="1"/>
          </p:cNvSpPr>
          <p:nvPr/>
        </p:nvSpPr>
        <p:spPr bwMode="auto">
          <a:xfrm>
            <a:off x="5029200" y="35814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45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19928-6CD3-DA4D-A303-2D1EB29E0B8F}" type="slidenum">
              <a:rPr lang="en-US"/>
              <a:pPr/>
              <a:t>41</a:t>
            </a:fld>
            <a:endParaRPr lang="en-US"/>
          </a:p>
        </p:txBody>
      </p:sp>
      <p:sp>
        <p:nvSpPr>
          <p:cNvPr id="70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EDF – Utilization Bound</a:t>
            </a:r>
            <a:endParaRPr lang="en-US"/>
          </a:p>
        </p:txBody>
      </p:sp>
      <p:sp>
        <p:nvSpPr>
          <p:cNvPr id="70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ea typeface="굴림" charset="0"/>
                <a:cs typeface="굴림" charset="0"/>
              </a:rPr>
              <a:t>Real-time system is schedulable under EDF if and only if</a:t>
            </a:r>
            <a:endParaRPr lang="en-US" altLang="ko-KR" sz="3200" dirty="0">
              <a:ea typeface="굴림" charset="0"/>
              <a:cs typeface="굴림" charset="0"/>
            </a:endParaRPr>
          </a:p>
          <a:p>
            <a:r>
              <a:rPr lang="en-US" altLang="ko-KR" dirty="0">
                <a:ea typeface="굴림" charset="0"/>
                <a:cs typeface="굴림" charset="0"/>
              </a:rPr>
              <a:t>		               ∑</a:t>
            </a:r>
            <a:r>
              <a:rPr lang="en-US" altLang="ko-KR" dirty="0" err="1">
                <a:ea typeface="굴림" charset="0"/>
                <a:cs typeface="굴림" charset="0"/>
              </a:rPr>
              <a:t>C</a:t>
            </a:r>
            <a:r>
              <a:rPr lang="en-US" altLang="ko-KR" baseline="-25000" dirty="0" err="1">
                <a:ea typeface="굴림" charset="0"/>
                <a:cs typeface="굴림" charset="0"/>
              </a:rPr>
              <a:t>i</a:t>
            </a:r>
            <a:r>
              <a:rPr lang="en-US" altLang="ko-KR" dirty="0">
                <a:ea typeface="굴림" charset="0"/>
                <a:cs typeface="굴림" charset="0"/>
              </a:rPr>
              <a:t>/T</a:t>
            </a:r>
            <a:r>
              <a:rPr lang="en-US" altLang="ko-KR" baseline="-25000" dirty="0">
                <a:ea typeface="굴림" charset="0"/>
                <a:cs typeface="굴림" charset="0"/>
              </a:rPr>
              <a:t>i</a:t>
            </a:r>
            <a:r>
              <a:rPr lang="en-US" altLang="ko-KR" dirty="0">
                <a:ea typeface="굴림" charset="0"/>
                <a:cs typeface="굴림" charset="0"/>
              </a:rPr>
              <a:t>  ≤ 1</a:t>
            </a:r>
          </a:p>
          <a:p>
            <a:endParaRPr lang="en-US" altLang="ko-KR" dirty="0">
              <a:ea typeface="굴림" charset="0"/>
              <a:cs typeface="굴림" charset="0"/>
            </a:endParaRPr>
          </a:p>
          <a:p>
            <a:pPr>
              <a:buFontTx/>
              <a:buNone/>
            </a:pPr>
            <a:r>
              <a:rPr lang="en-US" altLang="ko-KR" dirty="0">
                <a:solidFill>
                  <a:srgbClr val="4D4D4D"/>
                </a:solidFill>
                <a:ea typeface="굴림" charset="0"/>
                <a:cs typeface="굴림" charset="0"/>
              </a:rPr>
              <a:t>    Liu &amp; </a:t>
            </a:r>
            <a:r>
              <a:rPr lang="en-US" altLang="ko-KR" dirty="0" err="1">
                <a:solidFill>
                  <a:srgbClr val="4D4D4D"/>
                </a:solidFill>
                <a:ea typeface="굴림" charset="0"/>
                <a:cs typeface="굴림" charset="0"/>
              </a:rPr>
              <a:t>Layland</a:t>
            </a:r>
            <a:r>
              <a:rPr lang="en-US" altLang="ko-KR" dirty="0">
                <a:solidFill>
                  <a:srgbClr val="4D4D4D"/>
                </a:solidFill>
                <a:ea typeface="굴림" charset="0"/>
                <a:cs typeface="굴림" charset="0"/>
              </a:rPr>
              <a:t>,</a:t>
            </a:r>
          </a:p>
          <a:p>
            <a:pPr>
              <a:buFontTx/>
              <a:buNone/>
            </a:pPr>
            <a:r>
              <a:rPr lang="en-US" altLang="ko-KR" dirty="0">
                <a:solidFill>
                  <a:srgbClr val="4D4D4D"/>
                </a:solidFill>
                <a:ea typeface="굴림" charset="0"/>
                <a:cs typeface="굴림" charset="0"/>
              </a:rPr>
              <a:t> 	</a:t>
            </a:r>
            <a:r>
              <a:rPr lang="en-US" altLang="ko-KR" dirty="0">
                <a:solidFill>
                  <a:srgbClr val="4D4D4D"/>
                </a:solidFill>
                <a:latin typeface="Arial"/>
                <a:ea typeface="굴림" charset="0"/>
                <a:cs typeface="굴림" charset="0"/>
              </a:rPr>
              <a:t>“</a:t>
            </a:r>
            <a:r>
              <a:rPr lang="en-US" altLang="ko-KR" dirty="0">
                <a:solidFill>
                  <a:srgbClr val="4D4D4D"/>
                </a:solidFill>
                <a:ea typeface="굴림" charset="0"/>
                <a:cs typeface="굴림" charset="0"/>
              </a:rPr>
              <a:t>Scheduling algorithms for multi-programming in a hard-real-time environment</a:t>
            </a:r>
            <a:r>
              <a:rPr lang="en-US" altLang="ko-KR" dirty="0">
                <a:solidFill>
                  <a:srgbClr val="4D4D4D"/>
                </a:solidFill>
                <a:latin typeface="Arial"/>
                <a:ea typeface="굴림" charset="0"/>
                <a:cs typeface="굴림" charset="0"/>
              </a:rPr>
              <a:t>”</a:t>
            </a:r>
            <a:r>
              <a:rPr lang="en-US" altLang="ko-KR" dirty="0">
                <a:solidFill>
                  <a:srgbClr val="4D4D4D"/>
                </a:solidFill>
                <a:ea typeface="굴림" charset="0"/>
                <a:cs typeface="굴림" charset="0"/>
              </a:rPr>
              <a:t>,  Journal of ACM, 1973.</a:t>
            </a:r>
          </a:p>
          <a:p>
            <a:pPr>
              <a:buFontTx/>
              <a:buNone/>
            </a:pPr>
            <a:endParaRPr lang="en-US" altLang="ko-KR" sz="2800" dirty="0">
              <a:ea typeface="굴림" charset="0"/>
              <a:cs typeface="굴림" charset="0"/>
            </a:endParaRPr>
          </a:p>
          <a:p>
            <a:endParaRPr lang="en-US" altLang="ko-KR" sz="2800" dirty="0">
              <a:ea typeface="굴림" charset="0"/>
              <a:cs typeface="굴림" charset="0"/>
            </a:endParaRPr>
          </a:p>
          <a:p>
            <a:endParaRPr lang="en-US" altLang="ko-KR" dirty="0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663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579533" cy="4373563"/>
          </a:xfrm>
        </p:spPr>
        <p:txBody>
          <a:bodyPr/>
          <a:lstStyle/>
          <a:p>
            <a:r>
              <a:rPr lang="en-US" dirty="0" smtClean="0"/>
              <a:t>Scheduling matters when resource is tight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CPU, I/O, network bandwidth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Preemptive </a:t>
            </a:r>
            <a:r>
              <a:rPr lang="en-US" dirty="0" err="1" smtClean="0"/>
              <a:t>vs</a:t>
            </a:r>
            <a:r>
              <a:rPr lang="en-US" dirty="0" smtClean="0"/>
              <a:t> non-preemptive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Burst time known or unknown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Hard </a:t>
            </a:r>
            <a:r>
              <a:rPr lang="en-US" dirty="0" err="1" smtClean="0"/>
              <a:t>vs</a:t>
            </a:r>
            <a:r>
              <a:rPr lang="en-US" dirty="0" smtClean="0"/>
              <a:t> soft real-time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Typically tradeoff in fairness, utilization and real-timeliness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42</a:t>
            </a:fld>
            <a:endParaRPr lang="en-US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292850" y="2283354"/>
            <a:ext cx="2409825" cy="2438399"/>
            <a:chOff x="4098" y="1677"/>
            <a:chExt cx="1518" cy="1536"/>
          </a:xfrm>
          <a:solidFill>
            <a:schemeClr val="bg1">
              <a:lumMod val="85000"/>
            </a:schemeClr>
          </a:soli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4098" y="1677"/>
              <a:ext cx="1518" cy="1536"/>
            </a:xfrm>
            <a:prstGeom prst="rect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>
                <a:defRPr/>
              </a:pPr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409" y="1755"/>
              <a:ext cx="0" cy="1138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4409" y="2893"/>
              <a:ext cx="1167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4560" y="2928"/>
              <a:ext cx="811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  <a:defRPr/>
              </a:pPr>
              <a:r>
                <a:rPr lang="en-US" altLang="ko-KR" sz="1800" dirty="0" smtClean="0">
                  <a:latin typeface="Helvetica"/>
                  <a:ea typeface="굴림" charset="0"/>
                  <a:cs typeface="Helvetica"/>
                </a:rPr>
                <a:t>Utilization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 rot="5400000">
              <a:off x="3645" y="2247"/>
              <a:ext cx="1241" cy="20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  <a:defRPr/>
              </a:pPr>
              <a:r>
                <a:rPr lang="en-US" altLang="ko-KR" sz="1800" dirty="0" smtClean="0">
                  <a:latin typeface="Helvetica"/>
                  <a:ea typeface="굴림" charset="0"/>
                  <a:cs typeface="Helvetica"/>
                </a:rPr>
                <a:t>Response time</a:t>
              </a: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5403" y="2768"/>
              <a:ext cx="0" cy="213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>
                <a:defRPr/>
              </a:pPr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 rot="5400000">
              <a:off x="5166" y="2473"/>
              <a:ext cx="446" cy="18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buFontTx/>
                <a:buNone/>
                <a:defRPr/>
              </a:pPr>
              <a:r>
                <a:rPr lang="en-US" altLang="ko-KR" sz="1600" dirty="0" smtClean="0">
                  <a:latin typeface="Helvetica"/>
                  <a:ea typeface="굴림" charset="0"/>
                  <a:cs typeface="Helvetica"/>
                </a:rPr>
                <a:t>100%</a:t>
              </a: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416" y="1792"/>
              <a:ext cx="987" cy="1088"/>
            </a:xfrm>
            <a:custGeom>
              <a:avLst/>
              <a:gdLst>
                <a:gd name="T0" fmla="*/ 0 w 987"/>
                <a:gd name="T1" fmla="*/ 1088 h 1088"/>
                <a:gd name="T2" fmla="*/ 288 w 987"/>
                <a:gd name="T3" fmla="*/ 992 h 1088"/>
                <a:gd name="T4" fmla="*/ 576 w 987"/>
                <a:gd name="T5" fmla="*/ 896 h 1088"/>
                <a:gd name="T6" fmla="*/ 864 w 987"/>
                <a:gd name="T7" fmla="*/ 608 h 1088"/>
                <a:gd name="T8" fmla="*/ 987 w 987"/>
                <a:gd name="T9" fmla="*/ 0 h 10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7" h="1088">
                  <a:moveTo>
                    <a:pt x="0" y="1088"/>
                  </a:moveTo>
                  <a:lnTo>
                    <a:pt x="288" y="992"/>
                  </a:lnTo>
                  <a:lnTo>
                    <a:pt x="576" y="896"/>
                  </a:lnTo>
                  <a:cubicBezTo>
                    <a:pt x="672" y="832"/>
                    <a:pt x="796" y="757"/>
                    <a:pt x="864" y="608"/>
                  </a:cubicBezTo>
                  <a:cubicBezTo>
                    <a:pt x="932" y="459"/>
                    <a:pt x="962" y="127"/>
                    <a:pt x="987" y="0"/>
                  </a:cubicBezTo>
                </a:path>
              </a:pathLst>
            </a:custGeom>
            <a:grpFill/>
            <a:ln w="381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>
                <a:defRPr/>
              </a:pPr>
              <a:endParaRPr lang="en-US">
                <a:latin typeface="Helvetica"/>
                <a:cs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82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247B8-2EB6-504E-9948-763E1223E362}" type="slidenum">
              <a:rPr lang="en-US" smtClean="0"/>
              <a:t>43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271704"/>
              </p:ext>
            </p:extLst>
          </p:nvPr>
        </p:nvGraphicFramePr>
        <p:xfrm>
          <a:off x="285750" y="1577235"/>
          <a:ext cx="8096252" cy="4825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4063"/>
                <a:gridCol w="2024063"/>
                <a:gridCol w="2024063"/>
                <a:gridCol w="2024063"/>
              </a:tblGrid>
              <a:tr h="10075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Utilization (throughput)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Response</a:t>
                      </a:r>
                      <a:r>
                        <a:rPr lang="en-US" baseline="0" dirty="0" smtClean="0"/>
                        <a:t> 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Fairness</a:t>
                      </a:r>
                      <a:endParaRPr lang="en-US" dirty="0"/>
                    </a:p>
                  </a:txBody>
                  <a:tcPr/>
                </a:tc>
              </a:tr>
              <a:tr h="583712">
                <a:tc>
                  <a:txBody>
                    <a:bodyPr/>
                    <a:lstStyle/>
                    <a:p>
                      <a:r>
                        <a:rPr lang="en-US" dirty="0" smtClean="0"/>
                        <a:t>FCFS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Good</a:t>
                      </a:r>
                      <a:endParaRPr lang="en-US" dirty="0"/>
                    </a:p>
                  </a:txBody>
                  <a:tcPr/>
                </a:tc>
              </a:tr>
              <a:tr h="583712">
                <a:tc>
                  <a:txBody>
                    <a:bodyPr/>
                    <a:lstStyle/>
                    <a:p>
                      <a:r>
                        <a:rPr lang="en-US" dirty="0" smtClean="0"/>
                        <a:t>SJF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Shortest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Poor</a:t>
                      </a:r>
                      <a:endParaRPr lang="en-US" dirty="0"/>
                    </a:p>
                  </a:txBody>
                  <a:tcPr/>
                </a:tc>
              </a:tr>
              <a:tr h="583712">
                <a:tc>
                  <a:txBody>
                    <a:bodyPr/>
                    <a:lstStyle/>
                    <a:p>
                      <a:r>
                        <a:rPr lang="en-US" dirty="0" smtClean="0"/>
                        <a:t>RR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Good</a:t>
                      </a:r>
                      <a:endParaRPr lang="en-US" dirty="0"/>
                    </a:p>
                  </a:txBody>
                  <a:tcPr/>
                </a:tc>
              </a:tr>
              <a:tr h="899622">
                <a:tc>
                  <a:txBody>
                    <a:bodyPr/>
                    <a:lstStyle/>
                    <a:p>
                      <a:r>
                        <a:rPr lang="en-US" dirty="0" smtClean="0"/>
                        <a:t>Multi-level</a:t>
                      </a:r>
                      <a:r>
                        <a:rPr lang="en-US" baseline="0" dirty="0" smtClean="0"/>
                        <a:t> priority with feedback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Good</a:t>
                      </a:r>
                      <a:endParaRPr lang="en-US" dirty="0"/>
                    </a:p>
                  </a:txBody>
                  <a:tcPr/>
                </a:tc>
              </a:tr>
              <a:tr h="583712">
                <a:tc>
                  <a:txBody>
                    <a:bodyPr/>
                    <a:lstStyle/>
                    <a:p>
                      <a:r>
                        <a:rPr lang="en-US" dirty="0" smtClean="0"/>
                        <a:t>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ea typeface="굴림" charset="0"/>
                          <a:cs typeface="굴림" charset="0"/>
                        </a:rPr>
                        <a:t>∑</a:t>
                      </a:r>
                      <a:r>
                        <a:rPr lang="en-US" altLang="ko-KR" dirty="0" err="1" smtClean="0">
                          <a:ea typeface="굴림" charset="0"/>
                          <a:cs typeface="굴림" charset="0"/>
                        </a:rPr>
                        <a:t>C</a:t>
                      </a:r>
                      <a:r>
                        <a:rPr lang="en-US" altLang="ko-KR" baseline="-25000" dirty="0" err="1" smtClean="0">
                          <a:ea typeface="굴림" charset="0"/>
                          <a:cs typeface="굴림" charset="0"/>
                        </a:rPr>
                        <a:t>i</a:t>
                      </a:r>
                      <a:r>
                        <a:rPr lang="en-US" altLang="ko-KR" dirty="0" smtClean="0">
                          <a:ea typeface="굴림" charset="0"/>
                          <a:cs typeface="굴림" charset="0"/>
                        </a:rPr>
                        <a:t>/T</a:t>
                      </a:r>
                      <a:r>
                        <a:rPr lang="en-US" altLang="ko-KR" baseline="-25000" dirty="0" smtClean="0">
                          <a:ea typeface="굴림" charset="0"/>
                          <a:cs typeface="굴림" charset="0"/>
                        </a:rPr>
                        <a:t>i</a:t>
                      </a:r>
                      <a:r>
                        <a:rPr lang="en-US" altLang="ko-KR" dirty="0" smtClean="0">
                          <a:ea typeface="굴림" charset="0"/>
                          <a:cs typeface="굴림" charset="0"/>
                        </a:rPr>
                        <a:t> ≤ n (2</a:t>
                      </a:r>
                      <a:r>
                        <a:rPr lang="en-US" altLang="ko-KR" baseline="30000" dirty="0" smtClean="0">
                          <a:ea typeface="굴림" charset="0"/>
                          <a:cs typeface="굴림" charset="0"/>
                        </a:rPr>
                        <a:t>1/n</a:t>
                      </a:r>
                      <a:r>
                        <a:rPr lang="en-US" altLang="ko-KR" dirty="0" smtClean="0">
                          <a:ea typeface="굴림" charset="0"/>
                          <a:cs typeface="굴림" charset="0"/>
                        </a:rPr>
                        <a:t>-1)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583712">
                <a:tc>
                  <a:txBody>
                    <a:bodyPr/>
                    <a:lstStyle/>
                    <a:p>
                      <a:r>
                        <a:rPr lang="en-US" dirty="0" smtClean="0"/>
                        <a:t>EDF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153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17813</TotalTime>
  <Words>2112</Words>
  <Application>Microsoft Macintosh PowerPoint</Application>
  <PresentationFormat>On-screen Show (4:3)</PresentationFormat>
  <Paragraphs>736</Paragraphs>
  <Slides>43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Essential</vt:lpstr>
      <vt:lpstr>Worksheet</vt:lpstr>
      <vt:lpstr>CPU scheduling</vt:lpstr>
      <vt:lpstr>Overview</vt:lpstr>
      <vt:lpstr>Short-term, mid-term, long-term scheduler</vt:lpstr>
      <vt:lpstr>Scheduling Metrics</vt:lpstr>
      <vt:lpstr>Criteria of A Good scheduling policy</vt:lpstr>
      <vt:lpstr>Different types of policies</vt:lpstr>
      <vt:lpstr>Job execution</vt:lpstr>
      <vt:lpstr>First- Come First-Served  (FCFS)</vt:lpstr>
      <vt:lpstr>FCFS</vt:lpstr>
      <vt:lpstr>FCFS (cont’d)</vt:lpstr>
      <vt:lpstr>Shortest job first (SJF)</vt:lpstr>
      <vt:lpstr>Round robin</vt:lpstr>
      <vt:lpstr>Example of RR</vt:lpstr>
      <vt:lpstr>Example of RR</vt:lpstr>
      <vt:lpstr>Example of RR</vt:lpstr>
      <vt:lpstr>Example of RR</vt:lpstr>
      <vt:lpstr>Example of RR</vt:lpstr>
      <vt:lpstr>Example of RR</vt:lpstr>
      <vt:lpstr>RR with Quantum = 20 </vt:lpstr>
      <vt:lpstr>with Different Time Quantum</vt:lpstr>
      <vt:lpstr>PowerPoint Presentation</vt:lpstr>
      <vt:lpstr>PowerPoint Presentation</vt:lpstr>
      <vt:lpstr>In reality</vt:lpstr>
      <vt:lpstr>Multilevel queues with Priority</vt:lpstr>
      <vt:lpstr>Multi-Level Feedback Scheduling</vt:lpstr>
      <vt:lpstr>Multi-processor scheduling</vt:lpstr>
      <vt:lpstr>Scheduling in Linux</vt:lpstr>
      <vt:lpstr>Real-time scheduling</vt:lpstr>
      <vt:lpstr>Real-time systems</vt:lpstr>
      <vt:lpstr>Real-Time Workload</vt:lpstr>
      <vt:lpstr>Real-Time Task</vt:lpstr>
      <vt:lpstr>Rate Monotonic</vt:lpstr>
      <vt:lpstr>RM (Rate Monotonic)</vt:lpstr>
      <vt:lpstr>RM (Rate Monotonic)</vt:lpstr>
      <vt:lpstr>RM – Utilization Bound</vt:lpstr>
      <vt:lpstr>EDF (Earliest Deadline First)</vt:lpstr>
      <vt:lpstr>EDF (Earliest Deadline First)</vt:lpstr>
      <vt:lpstr>EDF (Earliest Deadline First)</vt:lpstr>
      <vt:lpstr>EDF (Earliest Deadline First)</vt:lpstr>
      <vt:lpstr>EDF (Earliest Deadline First)</vt:lpstr>
      <vt:lpstr>EDF – Utilization Bound</vt:lpstr>
      <vt:lpstr>Summary</vt:lpstr>
      <vt:lpstr>Comparison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creator>Lisa Zheng</dc:creator>
  <cp:lastModifiedBy>Rong Zheng</cp:lastModifiedBy>
  <cp:revision>98</cp:revision>
  <cp:lastPrinted>2015-01-07T16:29:37Z</cp:lastPrinted>
  <dcterms:created xsi:type="dcterms:W3CDTF">2014-01-02T22:00:07Z</dcterms:created>
  <dcterms:modified xsi:type="dcterms:W3CDTF">2015-02-06T14:37:20Z</dcterms:modified>
</cp:coreProperties>
</file>