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4" r:id="rId11"/>
    <p:sldId id="265" r:id="rId12"/>
    <p:sldId id="266" r:id="rId13"/>
    <p:sldId id="269" r:id="rId14"/>
    <p:sldId id="270" r:id="rId15"/>
    <p:sldId id="271" r:id="rId16"/>
    <p:sldId id="273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20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CCAF4-1EA5-9842-89BC-18D13A186DD3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40635-B4E0-3B48-926D-8C4E3CF60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11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30171" indent="-280835" defTabSz="914274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23340" indent="-224668" defTabSz="914274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572677" indent="-224668" defTabSz="914274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22013" indent="-224668" defTabSz="914274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471349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20685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370021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19357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3679E34B-EACE-C240-B826-5CD555273378}" type="slidenum">
              <a:rPr lang="en-US" sz="1200">
                <a:latin typeface="Times New Roman" charset="0"/>
              </a:rPr>
              <a:pPr/>
              <a:t>16</a:t>
            </a:fld>
            <a:endParaRPr lang="en-US" sz="1200">
              <a:latin typeface="Times New Roman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(199 – 53) + (199-0) + (37-0) = 382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30171" indent="-280835" defTabSz="914274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23340" indent="-224668" defTabSz="914274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572677" indent="-224668" defTabSz="914274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22013" indent="-224668" defTabSz="914274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471349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20685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370021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19357" indent="-224668" defTabSz="9142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C8588FAE-FC23-7D40-9337-C1AABA7A12A4}" type="slidenum">
              <a:rPr lang="en-US" sz="1200">
                <a:latin typeface="Times New Roman" charset="0"/>
              </a:rPr>
              <a:pPr/>
              <a:t>17</a:t>
            </a:fld>
            <a:endParaRPr lang="en-US" sz="1200">
              <a:latin typeface="Times New Roman" charset="0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(183-53)+(183-14)+(37-14)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= 336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16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49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61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92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27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43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50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82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29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1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518B2-D49E-444C-B693-0645317DD3C4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37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518B2-D49E-444C-B693-0645317DD3C4}" type="datetimeFigureOut">
              <a:rPr lang="en-US" smtClean="0"/>
              <a:t>2015-04-07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39CBF-68EC-104E-9883-0AC311D52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34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CAS3SH3 Final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40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Tue 28</a:t>
            </a:r>
            <a:r>
              <a:rPr lang="en-US" baseline="30000" dirty="0" smtClean="0">
                <a:solidFill>
                  <a:srgbClr val="FF0000"/>
                </a:solidFill>
              </a:rPr>
              <a:t>th</a:t>
            </a:r>
            <a:r>
              <a:rPr lang="en-US" dirty="0" smtClean="0">
                <a:solidFill>
                  <a:srgbClr val="FF0000"/>
                </a:solidFill>
              </a:rPr>
              <a:t>, 7pm, IWC3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closed book, closed note</a:t>
            </a:r>
          </a:p>
          <a:p>
            <a:r>
              <a:rPr lang="en-US" dirty="0" smtClean="0"/>
              <a:t>Non-comprehensive: memory management, storage &amp; file system</a:t>
            </a:r>
          </a:p>
          <a:p>
            <a:r>
              <a:rPr lang="en-US" dirty="0" smtClean="0"/>
              <a:t>Types of questions: multiple choice, long answers</a:t>
            </a:r>
          </a:p>
          <a:p>
            <a:r>
              <a:rPr lang="en-US" dirty="0" smtClean="0"/>
              <a:t>You can bring McMaster standard calculator; no Internet-enabled devices</a:t>
            </a:r>
          </a:p>
          <a:p>
            <a:r>
              <a:rPr lang="en-US" dirty="0" smtClean="0"/>
              <a:t>All-in-one slides on course page</a:t>
            </a:r>
          </a:p>
          <a:p>
            <a:r>
              <a:rPr lang="en-US" dirty="0" smtClean="0"/>
              <a:t>Office </a:t>
            </a:r>
            <a:r>
              <a:rPr lang="en-US" dirty="0" err="1" smtClean="0"/>
              <a:t>hrs</a:t>
            </a:r>
            <a:r>
              <a:rPr lang="en-US" dirty="0" smtClean="0"/>
              <a:t>: (April 6 – 10</a:t>
            </a:r>
            <a:r>
              <a:rPr lang="en-US" baseline="30000" dirty="0" smtClean="0"/>
              <a:t>th</a:t>
            </a:r>
            <a:r>
              <a:rPr lang="en-US" dirty="0" smtClean="0"/>
              <a:t>, 20</a:t>
            </a:r>
            <a:r>
              <a:rPr lang="en-US" baseline="30000" dirty="0" smtClean="0"/>
              <a:t>th</a:t>
            </a:r>
            <a:r>
              <a:rPr lang="en-US" dirty="0" smtClean="0"/>
              <a:t> – 24</a:t>
            </a:r>
            <a:r>
              <a:rPr lang="en-US" baseline="30000" dirty="0" smtClean="0"/>
              <a:t>th</a:t>
            </a:r>
            <a:r>
              <a:rPr lang="en-US" dirty="0"/>
              <a:t>)</a:t>
            </a:r>
            <a:endParaRPr lang="en-US" dirty="0" smtClean="0"/>
          </a:p>
          <a:p>
            <a:pPr lvl="1"/>
            <a:r>
              <a:rPr lang="en-US" dirty="0" smtClean="0"/>
              <a:t>Tue. 4 – 6pm, Wed. 10 – </a:t>
            </a:r>
            <a:r>
              <a:rPr lang="en-US" dirty="0" smtClean="0"/>
              <a:t>3pm</a:t>
            </a:r>
            <a:r>
              <a:rPr lang="en-US" dirty="0" smtClean="0"/>
              <a:t>; By </a:t>
            </a:r>
            <a:r>
              <a:rPr lang="en-US" dirty="0" err="1" smtClean="0"/>
              <a:t>appt</a:t>
            </a:r>
            <a:r>
              <a:rPr lang="en-US" dirty="0" smtClean="0"/>
              <a:t> other time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Please resolve all grading related issues by April 24</a:t>
            </a:r>
            <a:r>
              <a:rPr lang="en-US" baseline="30000" dirty="0" smtClean="0">
                <a:solidFill>
                  <a:srgbClr val="000000"/>
                </a:solidFill>
              </a:rPr>
              <a:t>th</a:t>
            </a:r>
            <a:r>
              <a:rPr lang="en-US" dirty="0" smtClean="0">
                <a:solidFill>
                  <a:srgbClr val="000000"/>
                </a:solidFill>
              </a:rPr>
              <a:t> 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&gt;= 85  -- A; &gt; 90 – A</a:t>
            </a:r>
            <a:r>
              <a:rPr lang="en-US" baseline="30000" dirty="0" smtClean="0">
                <a:solidFill>
                  <a:srgbClr val="000000"/>
                </a:solidFill>
              </a:rPr>
              <a:t>+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Note: out of town April 13</a:t>
            </a:r>
            <a:r>
              <a:rPr lang="en-US" baseline="30000" dirty="0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 – 17</a:t>
            </a:r>
            <a:r>
              <a:rPr lang="en-US" baseline="30000" dirty="0">
                <a:solidFill>
                  <a:srgbClr val="FF0000"/>
                </a:solidFill>
              </a:rPr>
              <a:t>th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840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covered since 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Memory management</a:t>
            </a:r>
          </a:p>
          <a:p>
            <a:r>
              <a:rPr lang="en-US" dirty="0" smtClean="0"/>
              <a:t>Storage and file systems</a:t>
            </a:r>
          </a:p>
          <a:p>
            <a:pPr marL="0" indent="0">
              <a:buNone/>
            </a:pPr>
            <a:r>
              <a:rPr lang="en-US" dirty="0" smtClean="0"/>
              <a:t>Two key aspects</a:t>
            </a:r>
            <a:endParaRPr lang="en-US" dirty="0"/>
          </a:p>
          <a:p>
            <a:r>
              <a:rPr lang="en-US" dirty="0" smtClean="0"/>
              <a:t>Data structure </a:t>
            </a:r>
          </a:p>
          <a:p>
            <a:pPr lvl="1"/>
            <a:r>
              <a:rPr lang="en-US" dirty="0" smtClean="0"/>
              <a:t>What</a:t>
            </a:r>
          </a:p>
          <a:p>
            <a:pPr lvl="1"/>
            <a:r>
              <a:rPr lang="en-US" dirty="0" smtClean="0"/>
              <a:t>Where: in memory/cache/register, on disk</a:t>
            </a:r>
          </a:p>
          <a:p>
            <a:r>
              <a:rPr lang="en-US" dirty="0" smtClean="0"/>
              <a:t>Algorithms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317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5822"/>
            <a:ext cx="8229600" cy="481034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Understand the distinctions between virtual (logical) address space and physical address space</a:t>
            </a:r>
          </a:p>
          <a:p>
            <a:r>
              <a:rPr lang="en-US" sz="1800" dirty="0" smtClean="0"/>
              <a:t>Understand different approaches to memory management: contiguous vs. non-contiguous, fixed </a:t>
            </a:r>
            <a:r>
              <a:rPr lang="en-US" sz="1800" dirty="0" err="1" smtClean="0"/>
              <a:t>vs</a:t>
            </a:r>
            <a:r>
              <a:rPr lang="en-US" sz="1800" dirty="0" smtClean="0"/>
              <a:t>  variable size partitions, segmentation, paging. Pros and cons of each approach</a:t>
            </a:r>
          </a:p>
          <a:p>
            <a:r>
              <a:rPr lang="en-US" sz="1800" dirty="0" smtClean="0"/>
              <a:t>What are external fragmentation and internal fragmentation?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Segmentation</a:t>
            </a:r>
            <a:r>
              <a:rPr lang="en-US" sz="1800" dirty="0" smtClean="0"/>
              <a:t>: segmentation table, how to translate from virtual address to physical address? when errors occur?</a:t>
            </a:r>
            <a:endParaRPr lang="en-US" sz="1800" dirty="0"/>
          </a:p>
        </p:txBody>
      </p:sp>
      <p:grpSp>
        <p:nvGrpSpPr>
          <p:cNvPr id="73" name="Group 72"/>
          <p:cNvGrpSpPr/>
          <p:nvPr/>
        </p:nvGrpSpPr>
        <p:grpSpPr>
          <a:xfrm>
            <a:off x="1250554" y="3908534"/>
            <a:ext cx="7120190" cy="2928938"/>
            <a:chOff x="500062" y="3094087"/>
            <a:chExt cx="8382000" cy="3373438"/>
          </a:xfrm>
        </p:grpSpPr>
        <p:grpSp>
          <p:nvGrpSpPr>
            <p:cNvPr id="4" name="Group 78"/>
            <p:cNvGrpSpPr>
              <a:grpSpLocks/>
            </p:cNvGrpSpPr>
            <p:nvPr/>
          </p:nvGrpSpPr>
          <p:grpSpPr bwMode="auto">
            <a:xfrm>
              <a:off x="3700462" y="3611612"/>
              <a:ext cx="1895475" cy="2073275"/>
              <a:chOff x="2352" y="758"/>
              <a:chExt cx="1194" cy="1306"/>
            </a:xfrm>
          </p:grpSpPr>
          <p:grpSp>
            <p:nvGrpSpPr>
              <p:cNvPr id="5" name="Group 13"/>
              <p:cNvGrpSpPr>
                <a:grpSpLocks/>
              </p:cNvGrpSpPr>
              <p:nvPr/>
            </p:nvGrpSpPr>
            <p:grpSpPr bwMode="auto">
              <a:xfrm>
                <a:off x="2352" y="758"/>
                <a:ext cx="1194" cy="163"/>
                <a:chOff x="2352" y="960"/>
                <a:chExt cx="1632" cy="288"/>
              </a:xfrm>
            </p:grpSpPr>
            <p:grpSp>
              <p:nvGrpSpPr>
                <p:cNvPr id="41" name="Group 11"/>
                <p:cNvGrpSpPr>
                  <a:grpSpLocks/>
                </p:cNvGrpSpPr>
                <p:nvPr/>
              </p:nvGrpSpPr>
              <p:grpSpPr bwMode="auto">
                <a:xfrm>
                  <a:off x="2352" y="960"/>
                  <a:ext cx="1392" cy="288"/>
                  <a:chOff x="2352" y="960"/>
                  <a:chExt cx="1392" cy="288"/>
                </a:xfrm>
              </p:grpSpPr>
              <p:sp>
                <p:nvSpPr>
                  <p:cNvPr id="43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960"/>
                    <a:ext cx="672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Base0</a:t>
                    </a:r>
                  </a:p>
                </p:txBody>
              </p:sp>
              <p:sp>
                <p:nvSpPr>
                  <p:cNvPr id="4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960"/>
                    <a:ext cx="720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Limit0</a:t>
                    </a:r>
                  </a:p>
                </p:txBody>
              </p:sp>
            </p:grpSp>
            <p:sp>
              <p:nvSpPr>
                <p:cNvPr id="42" name="Rectangle 12"/>
                <p:cNvSpPr>
                  <a:spLocks noChangeArrowheads="1"/>
                </p:cNvSpPr>
                <p:nvPr/>
              </p:nvSpPr>
              <p:spPr bwMode="auto">
                <a:xfrm>
                  <a:off x="3744" y="960"/>
                  <a:ext cx="24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200">
                      <a:latin typeface="Helvetica" charset="0"/>
                    </a:rPr>
                    <a:t>V</a:t>
                  </a:r>
                </a:p>
              </p:txBody>
            </p:sp>
          </p:grpSp>
          <p:grpSp>
            <p:nvGrpSpPr>
              <p:cNvPr id="6" name="Group 14"/>
              <p:cNvGrpSpPr>
                <a:grpSpLocks/>
              </p:cNvGrpSpPr>
              <p:nvPr/>
            </p:nvGrpSpPr>
            <p:grpSpPr bwMode="auto">
              <a:xfrm>
                <a:off x="2352" y="921"/>
                <a:ext cx="1194" cy="164"/>
                <a:chOff x="2352" y="960"/>
                <a:chExt cx="1632" cy="288"/>
              </a:xfrm>
            </p:grpSpPr>
            <p:grpSp>
              <p:nvGrpSpPr>
                <p:cNvPr id="37" name="Group 15"/>
                <p:cNvGrpSpPr>
                  <a:grpSpLocks/>
                </p:cNvGrpSpPr>
                <p:nvPr/>
              </p:nvGrpSpPr>
              <p:grpSpPr bwMode="auto">
                <a:xfrm>
                  <a:off x="2352" y="960"/>
                  <a:ext cx="1392" cy="288"/>
                  <a:chOff x="2352" y="960"/>
                  <a:chExt cx="1392" cy="288"/>
                </a:xfrm>
              </p:grpSpPr>
              <p:sp>
                <p:nvSpPr>
                  <p:cNvPr id="3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960"/>
                    <a:ext cx="672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 dirty="0">
                        <a:latin typeface="Helvetica" charset="0"/>
                      </a:rPr>
                      <a:t>Base1</a:t>
                    </a:r>
                  </a:p>
                </p:txBody>
              </p:sp>
              <p:sp>
                <p:nvSpPr>
                  <p:cNvPr id="4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960"/>
                    <a:ext cx="720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Limit1</a:t>
                    </a:r>
                  </a:p>
                </p:txBody>
              </p:sp>
            </p:grpSp>
            <p:sp>
              <p:nvSpPr>
                <p:cNvPr id="38" name="Rectangle 18"/>
                <p:cNvSpPr>
                  <a:spLocks noChangeArrowheads="1"/>
                </p:cNvSpPr>
                <p:nvPr/>
              </p:nvSpPr>
              <p:spPr bwMode="auto">
                <a:xfrm>
                  <a:off x="3744" y="960"/>
                  <a:ext cx="24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200">
                      <a:latin typeface="Helvetica" charset="0"/>
                    </a:rPr>
                    <a:t>V</a:t>
                  </a:r>
                </a:p>
              </p:txBody>
            </p:sp>
          </p:grpSp>
          <p:grpSp>
            <p:nvGrpSpPr>
              <p:cNvPr id="7" name="Group 19"/>
              <p:cNvGrpSpPr>
                <a:grpSpLocks/>
              </p:cNvGrpSpPr>
              <p:nvPr/>
            </p:nvGrpSpPr>
            <p:grpSpPr bwMode="auto">
              <a:xfrm>
                <a:off x="2352" y="1085"/>
                <a:ext cx="1194" cy="163"/>
                <a:chOff x="2352" y="960"/>
                <a:chExt cx="1632" cy="288"/>
              </a:xfrm>
            </p:grpSpPr>
            <p:grpSp>
              <p:nvGrpSpPr>
                <p:cNvPr id="33" name="Group 20"/>
                <p:cNvGrpSpPr>
                  <a:grpSpLocks/>
                </p:cNvGrpSpPr>
                <p:nvPr/>
              </p:nvGrpSpPr>
              <p:grpSpPr bwMode="auto">
                <a:xfrm>
                  <a:off x="2352" y="960"/>
                  <a:ext cx="1392" cy="288"/>
                  <a:chOff x="2352" y="960"/>
                  <a:chExt cx="1392" cy="288"/>
                </a:xfrm>
              </p:grpSpPr>
              <p:sp>
                <p:nvSpPr>
                  <p:cNvPr id="35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960"/>
                    <a:ext cx="672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Base2</a:t>
                    </a:r>
                  </a:p>
                </p:txBody>
              </p:sp>
              <p:sp>
                <p:nvSpPr>
                  <p:cNvPr id="36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960"/>
                    <a:ext cx="720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Limit2</a:t>
                    </a:r>
                  </a:p>
                </p:txBody>
              </p:sp>
            </p:grpSp>
            <p:sp>
              <p:nvSpPr>
                <p:cNvPr id="34" name="Rectangle 23"/>
                <p:cNvSpPr>
                  <a:spLocks noChangeArrowheads="1"/>
                </p:cNvSpPr>
                <p:nvPr/>
              </p:nvSpPr>
              <p:spPr bwMode="auto">
                <a:xfrm>
                  <a:off x="3744" y="960"/>
                  <a:ext cx="24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200">
                      <a:latin typeface="Helvetica" charset="0"/>
                    </a:rPr>
                    <a:t>V</a:t>
                  </a:r>
                </a:p>
              </p:txBody>
            </p:sp>
          </p:grpSp>
          <p:grpSp>
            <p:nvGrpSpPr>
              <p:cNvPr id="8" name="Group 24"/>
              <p:cNvGrpSpPr>
                <a:grpSpLocks/>
              </p:cNvGrpSpPr>
              <p:nvPr/>
            </p:nvGrpSpPr>
            <p:grpSpPr bwMode="auto">
              <a:xfrm>
                <a:off x="2352" y="1248"/>
                <a:ext cx="1194" cy="163"/>
                <a:chOff x="2352" y="960"/>
                <a:chExt cx="1632" cy="288"/>
              </a:xfrm>
            </p:grpSpPr>
            <p:grpSp>
              <p:nvGrpSpPr>
                <p:cNvPr id="29" name="Group 25"/>
                <p:cNvGrpSpPr>
                  <a:grpSpLocks/>
                </p:cNvGrpSpPr>
                <p:nvPr/>
              </p:nvGrpSpPr>
              <p:grpSpPr bwMode="auto">
                <a:xfrm>
                  <a:off x="2352" y="960"/>
                  <a:ext cx="1392" cy="288"/>
                  <a:chOff x="2352" y="960"/>
                  <a:chExt cx="1392" cy="288"/>
                </a:xfrm>
              </p:grpSpPr>
              <p:sp>
                <p:nvSpPr>
                  <p:cNvPr id="31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960"/>
                    <a:ext cx="672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Base3</a:t>
                    </a:r>
                  </a:p>
                </p:txBody>
              </p:sp>
              <p:sp>
                <p:nvSpPr>
                  <p:cNvPr id="32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960"/>
                    <a:ext cx="720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Limit3</a:t>
                    </a:r>
                  </a:p>
                </p:txBody>
              </p:sp>
            </p:grpSp>
            <p:sp>
              <p:nvSpPr>
                <p:cNvPr id="30" name="Rectangle 28"/>
                <p:cNvSpPr>
                  <a:spLocks noChangeArrowheads="1"/>
                </p:cNvSpPr>
                <p:nvPr/>
              </p:nvSpPr>
              <p:spPr bwMode="auto">
                <a:xfrm>
                  <a:off x="3744" y="960"/>
                  <a:ext cx="24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200">
                      <a:latin typeface="Helvetica" charset="0"/>
                    </a:rPr>
                    <a:t>N</a:t>
                  </a:r>
                </a:p>
              </p:txBody>
            </p:sp>
          </p:grpSp>
          <p:grpSp>
            <p:nvGrpSpPr>
              <p:cNvPr id="9" name="Group 29"/>
              <p:cNvGrpSpPr>
                <a:grpSpLocks/>
              </p:cNvGrpSpPr>
              <p:nvPr/>
            </p:nvGrpSpPr>
            <p:grpSpPr bwMode="auto">
              <a:xfrm>
                <a:off x="2352" y="1411"/>
                <a:ext cx="1194" cy="163"/>
                <a:chOff x="2352" y="960"/>
                <a:chExt cx="1632" cy="288"/>
              </a:xfrm>
            </p:grpSpPr>
            <p:grpSp>
              <p:nvGrpSpPr>
                <p:cNvPr id="25" name="Group 30"/>
                <p:cNvGrpSpPr>
                  <a:grpSpLocks/>
                </p:cNvGrpSpPr>
                <p:nvPr/>
              </p:nvGrpSpPr>
              <p:grpSpPr bwMode="auto">
                <a:xfrm>
                  <a:off x="2352" y="960"/>
                  <a:ext cx="1392" cy="288"/>
                  <a:chOff x="2352" y="960"/>
                  <a:chExt cx="1392" cy="288"/>
                </a:xfrm>
              </p:grpSpPr>
              <p:sp>
                <p:nvSpPr>
                  <p:cNvPr id="27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960"/>
                    <a:ext cx="672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Base4</a:t>
                    </a:r>
                  </a:p>
                </p:txBody>
              </p:sp>
              <p:sp>
                <p:nvSpPr>
                  <p:cNvPr id="28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960"/>
                    <a:ext cx="720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Limit4</a:t>
                    </a:r>
                  </a:p>
                </p:txBody>
              </p:sp>
            </p:grpSp>
            <p:sp>
              <p:nvSpPr>
                <p:cNvPr id="26" name="Rectangle 33"/>
                <p:cNvSpPr>
                  <a:spLocks noChangeArrowheads="1"/>
                </p:cNvSpPr>
                <p:nvPr/>
              </p:nvSpPr>
              <p:spPr bwMode="auto">
                <a:xfrm>
                  <a:off x="3744" y="960"/>
                  <a:ext cx="24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200">
                      <a:latin typeface="Helvetica" charset="0"/>
                    </a:rPr>
                    <a:t>V</a:t>
                  </a:r>
                </a:p>
              </p:txBody>
            </p:sp>
          </p:grpSp>
          <p:grpSp>
            <p:nvGrpSpPr>
              <p:cNvPr id="10" name="Group 34"/>
              <p:cNvGrpSpPr>
                <a:grpSpLocks/>
              </p:cNvGrpSpPr>
              <p:nvPr/>
            </p:nvGrpSpPr>
            <p:grpSpPr bwMode="auto">
              <a:xfrm>
                <a:off x="2352" y="1574"/>
                <a:ext cx="1194" cy="164"/>
                <a:chOff x="2352" y="960"/>
                <a:chExt cx="1632" cy="288"/>
              </a:xfrm>
            </p:grpSpPr>
            <p:grpSp>
              <p:nvGrpSpPr>
                <p:cNvPr id="21" name="Group 35"/>
                <p:cNvGrpSpPr>
                  <a:grpSpLocks/>
                </p:cNvGrpSpPr>
                <p:nvPr/>
              </p:nvGrpSpPr>
              <p:grpSpPr bwMode="auto">
                <a:xfrm>
                  <a:off x="2352" y="960"/>
                  <a:ext cx="1392" cy="288"/>
                  <a:chOff x="2352" y="960"/>
                  <a:chExt cx="1392" cy="288"/>
                </a:xfrm>
              </p:grpSpPr>
              <p:sp>
                <p:nvSpPr>
                  <p:cNvPr id="23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960"/>
                    <a:ext cx="672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Base5</a:t>
                    </a:r>
                  </a:p>
                </p:txBody>
              </p:sp>
              <p:sp>
                <p:nvSpPr>
                  <p:cNvPr id="24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960"/>
                    <a:ext cx="720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Limit5</a:t>
                    </a:r>
                  </a:p>
                </p:txBody>
              </p:sp>
            </p:grpSp>
            <p:sp>
              <p:nvSpPr>
                <p:cNvPr id="22" name="Rectangle 38"/>
                <p:cNvSpPr>
                  <a:spLocks noChangeArrowheads="1"/>
                </p:cNvSpPr>
                <p:nvPr/>
              </p:nvSpPr>
              <p:spPr bwMode="auto">
                <a:xfrm>
                  <a:off x="3744" y="960"/>
                  <a:ext cx="24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200">
                      <a:latin typeface="Helvetica" charset="0"/>
                    </a:rPr>
                    <a:t>N</a:t>
                  </a:r>
                </a:p>
              </p:txBody>
            </p:sp>
          </p:grpSp>
          <p:grpSp>
            <p:nvGrpSpPr>
              <p:cNvPr id="11" name="Group 39"/>
              <p:cNvGrpSpPr>
                <a:grpSpLocks/>
              </p:cNvGrpSpPr>
              <p:nvPr/>
            </p:nvGrpSpPr>
            <p:grpSpPr bwMode="auto">
              <a:xfrm>
                <a:off x="2352" y="1738"/>
                <a:ext cx="1194" cy="163"/>
                <a:chOff x="2352" y="960"/>
                <a:chExt cx="1632" cy="288"/>
              </a:xfrm>
            </p:grpSpPr>
            <p:grpSp>
              <p:nvGrpSpPr>
                <p:cNvPr id="17" name="Group 40"/>
                <p:cNvGrpSpPr>
                  <a:grpSpLocks/>
                </p:cNvGrpSpPr>
                <p:nvPr/>
              </p:nvGrpSpPr>
              <p:grpSpPr bwMode="auto">
                <a:xfrm>
                  <a:off x="2352" y="960"/>
                  <a:ext cx="1392" cy="288"/>
                  <a:chOff x="2352" y="960"/>
                  <a:chExt cx="1392" cy="288"/>
                </a:xfrm>
              </p:grpSpPr>
              <p:sp>
                <p:nvSpPr>
                  <p:cNvPr id="19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960"/>
                    <a:ext cx="672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Base6</a:t>
                    </a:r>
                  </a:p>
                </p:txBody>
              </p:sp>
              <p:sp>
                <p:nvSpPr>
                  <p:cNvPr id="20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960"/>
                    <a:ext cx="720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Limit6</a:t>
                    </a:r>
                  </a:p>
                </p:txBody>
              </p:sp>
            </p:grpSp>
            <p:sp>
              <p:nvSpPr>
                <p:cNvPr id="18" name="Rectangle 43"/>
                <p:cNvSpPr>
                  <a:spLocks noChangeArrowheads="1"/>
                </p:cNvSpPr>
                <p:nvPr/>
              </p:nvSpPr>
              <p:spPr bwMode="auto">
                <a:xfrm>
                  <a:off x="3744" y="960"/>
                  <a:ext cx="24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200">
                      <a:latin typeface="Helvetica" charset="0"/>
                    </a:rPr>
                    <a:t>N</a:t>
                  </a:r>
                </a:p>
              </p:txBody>
            </p:sp>
          </p:grpSp>
          <p:grpSp>
            <p:nvGrpSpPr>
              <p:cNvPr id="12" name="Group 44"/>
              <p:cNvGrpSpPr>
                <a:grpSpLocks/>
              </p:cNvGrpSpPr>
              <p:nvPr/>
            </p:nvGrpSpPr>
            <p:grpSpPr bwMode="auto">
              <a:xfrm>
                <a:off x="2352" y="1901"/>
                <a:ext cx="1194" cy="163"/>
                <a:chOff x="2352" y="960"/>
                <a:chExt cx="1632" cy="288"/>
              </a:xfrm>
            </p:grpSpPr>
            <p:grpSp>
              <p:nvGrpSpPr>
                <p:cNvPr id="13" name="Group 45"/>
                <p:cNvGrpSpPr>
                  <a:grpSpLocks/>
                </p:cNvGrpSpPr>
                <p:nvPr/>
              </p:nvGrpSpPr>
              <p:grpSpPr bwMode="auto">
                <a:xfrm>
                  <a:off x="2352" y="960"/>
                  <a:ext cx="1392" cy="288"/>
                  <a:chOff x="2352" y="960"/>
                  <a:chExt cx="1392" cy="288"/>
                </a:xfrm>
              </p:grpSpPr>
              <p:sp>
                <p:nvSpPr>
                  <p:cNvPr id="15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960"/>
                    <a:ext cx="672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Base7</a:t>
                    </a:r>
                  </a:p>
                </p:txBody>
              </p:sp>
              <p:sp>
                <p:nvSpPr>
                  <p:cNvPr id="16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960"/>
                    <a:ext cx="720" cy="288"/>
                  </a:xfrm>
                  <a:prstGeom prst="rect">
                    <a:avLst/>
                  </a:prstGeom>
                  <a:solidFill>
                    <a:srgbClr val="99FFCC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200">
                        <a:latin typeface="Helvetica" charset="0"/>
                      </a:rPr>
                      <a:t>Limit7</a:t>
                    </a:r>
                  </a:p>
                </p:txBody>
              </p:sp>
            </p:grpSp>
            <p:sp>
              <p:nvSpPr>
                <p:cNvPr id="14" name="Rectangle 48"/>
                <p:cNvSpPr>
                  <a:spLocks noChangeArrowheads="1"/>
                </p:cNvSpPr>
                <p:nvPr/>
              </p:nvSpPr>
              <p:spPr bwMode="auto">
                <a:xfrm>
                  <a:off x="3744" y="960"/>
                  <a:ext cx="24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200">
                      <a:latin typeface="Helvetica" charset="0"/>
                    </a:rPr>
                    <a:t>V</a:t>
                  </a:r>
                </a:p>
              </p:txBody>
            </p:sp>
          </p:grpSp>
        </p:grpSp>
        <p:grpSp>
          <p:nvGrpSpPr>
            <p:cNvPr id="45" name="Group 69"/>
            <p:cNvGrpSpPr>
              <a:grpSpLocks/>
            </p:cNvGrpSpPr>
            <p:nvPr/>
          </p:nvGrpSpPr>
          <p:grpSpPr bwMode="auto">
            <a:xfrm>
              <a:off x="500062" y="3154412"/>
              <a:ext cx="3106738" cy="520700"/>
              <a:chOff x="336" y="432"/>
              <a:chExt cx="1957" cy="328"/>
            </a:xfrm>
          </p:grpSpPr>
          <p:sp>
            <p:nvSpPr>
              <p:cNvPr id="46" name="Rectangle 4"/>
              <p:cNvSpPr>
                <a:spLocks noChangeArrowheads="1"/>
              </p:cNvSpPr>
              <p:nvPr/>
            </p:nvSpPr>
            <p:spPr bwMode="auto">
              <a:xfrm>
                <a:off x="1577" y="511"/>
                <a:ext cx="716" cy="199"/>
              </a:xfrm>
              <a:prstGeom prst="rect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r>
                  <a:rPr lang="en-US" sz="1200">
                    <a:latin typeface="Helvetica" charset="0"/>
                  </a:rPr>
                  <a:t>Offset</a:t>
                </a:r>
              </a:p>
            </p:txBody>
          </p:sp>
          <p:sp>
            <p:nvSpPr>
              <p:cNvPr id="47" name="Rectangle 5"/>
              <p:cNvSpPr>
                <a:spLocks noChangeArrowheads="1"/>
              </p:cNvSpPr>
              <p:nvPr/>
            </p:nvSpPr>
            <p:spPr bwMode="auto">
              <a:xfrm>
                <a:off x="1077" y="511"/>
                <a:ext cx="500" cy="199"/>
              </a:xfrm>
              <a:prstGeom prst="rect">
                <a:avLst/>
              </a:prstGeom>
              <a:solidFill>
                <a:schemeClr val="hlink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r>
                  <a:rPr lang="en-US" sz="1200">
                    <a:latin typeface="Helvetica" charset="0"/>
                  </a:rPr>
                  <a:t>Seg #</a:t>
                </a:r>
              </a:p>
            </p:txBody>
          </p:sp>
          <p:sp>
            <p:nvSpPr>
              <p:cNvPr id="48" name="Text Box 59"/>
              <p:cNvSpPr txBox="1">
                <a:spLocks noChangeArrowheads="1"/>
              </p:cNvSpPr>
              <p:nvPr/>
            </p:nvSpPr>
            <p:spPr bwMode="auto">
              <a:xfrm>
                <a:off x="336" y="432"/>
                <a:ext cx="568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 sz="1400">
                    <a:latin typeface="Helvetica" charset="0"/>
                  </a:rPr>
                  <a:t>Virtual</a:t>
                </a:r>
              </a:p>
              <a:p>
                <a:pPr eaLnBrk="1" hangingPunct="1"/>
                <a:r>
                  <a:rPr lang="en-US" sz="1400">
                    <a:latin typeface="Helvetica" charset="0"/>
                  </a:rPr>
                  <a:t>Address</a:t>
                </a:r>
              </a:p>
            </p:txBody>
          </p:sp>
        </p:grpSp>
        <p:grpSp>
          <p:nvGrpSpPr>
            <p:cNvPr id="49" name="Group 73"/>
            <p:cNvGrpSpPr>
              <a:grpSpLocks/>
            </p:cNvGrpSpPr>
            <p:nvPr/>
          </p:nvGrpSpPr>
          <p:grpSpPr bwMode="auto">
            <a:xfrm>
              <a:off x="3700462" y="4132312"/>
              <a:ext cx="1895475" cy="258763"/>
              <a:chOff x="2352" y="960"/>
              <a:chExt cx="1632" cy="288"/>
            </a:xfrm>
          </p:grpSpPr>
          <p:grpSp>
            <p:nvGrpSpPr>
              <p:cNvPr id="50" name="Group 74"/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52" name="Rectangle 75"/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200">
                      <a:latin typeface="Helvetica" charset="0"/>
                    </a:rPr>
                    <a:t>Base2</a:t>
                  </a:r>
                </a:p>
              </p:txBody>
            </p:sp>
            <p:sp>
              <p:nvSpPr>
                <p:cNvPr id="53" name="Rectangle 76"/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200">
                      <a:latin typeface="Helvetica" charset="0"/>
                    </a:rPr>
                    <a:t>Limit2</a:t>
                  </a:r>
                </a:p>
              </p:txBody>
            </p:sp>
          </p:grpSp>
          <p:sp>
            <p:nvSpPr>
              <p:cNvPr id="51" name="Rectangle 77"/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r>
                  <a:rPr lang="en-US" sz="1200">
                    <a:latin typeface="Helvetica" charset="0"/>
                  </a:rPr>
                  <a:t>V</a:t>
                </a:r>
              </a:p>
            </p:txBody>
          </p:sp>
        </p:grpSp>
        <p:grpSp>
          <p:nvGrpSpPr>
            <p:cNvPr id="54" name="Group 71"/>
            <p:cNvGrpSpPr>
              <a:grpSpLocks/>
            </p:cNvGrpSpPr>
            <p:nvPr/>
          </p:nvGrpSpPr>
          <p:grpSpPr bwMode="auto">
            <a:xfrm>
              <a:off x="3581400" y="3443337"/>
              <a:ext cx="4800600" cy="1392238"/>
              <a:chOff x="2277" y="566"/>
              <a:chExt cx="3024" cy="877"/>
            </a:xfrm>
          </p:grpSpPr>
          <p:sp>
            <p:nvSpPr>
              <p:cNvPr id="55" name="Freeform 67"/>
              <p:cNvSpPr>
                <a:spLocks/>
              </p:cNvSpPr>
              <p:nvPr/>
            </p:nvSpPr>
            <p:spPr bwMode="auto">
              <a:xfrm>
                <a:off x="2277" y="566"/>
                <a:ext cx="1728" cy="576"/>
              </a:xfrm>
              <a:custGeom>
                <a:avLst/>
                <a:gdLst>
                  <a:gd name="T0" fmla="*/ 0 w 1728"/>
                  <a:gd name="T1" fmla="*/ 0 h 528"/>
                  <a:gd name="T2" fmla="*/ 1344 w 1728"/>
                  <a:gd name="T3" fmla="*/ 0 h 528"/>
                  <a:gd name="T4" fmla="*/ 1728 w 1728"/>
                  <a:gd name="T5" fmla="*/ 1945 h 528"/>
                  <a:gd name="T6" fmla="*/ 0 60000 65536"/>
                  <a:gd name="T7" fmla="*/ 0 60000 65536"/>
                  <a:gd name="T8" fmla="*/ 0 60000 65536"/>
                  <a:gd name="T9" fmla="*/ 0 w 1728"/>
                  <a:gd name="T10" fmla="*/ 0 h 528"/>
                  <a:gd name="T11" fmla="*/ 1728 w 1728"/>
                  <a:gd name="T12" fmla="*/ 528 h 52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28" h="528">
                    <a:moveTo>
                      <a:pt x="0" y="0"/>
                    </a:moveTo>
                    <a:lnTo>
                      <a:pt x="1344" y="0"/>
                    </a:lnTo>
                    <a:lnTo>
                      <a:pt x="1728" y="528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1200"/>
              </a:p>
            </p:txBody>
          </p:sp>
          <p:sp>
            <p:nvSpPr>
              <p:cNvPr id="56" name="Oval 52"/>
              <p:cNvSpPr>
                <a:spLocks noChangeArrowheads="1"/>
              </p:cNvSpPr>
              <p:nvPr/>
            </p:nvSpPr>
            <p:spPr bwMode="auto">
              <a:xfrm>
                <a:off x="3934" y="1115"/>
                <a:ext cx="358" cy="327"/>
              </a:xfrm>
              <a:prstGeom prst="ellipse">
                <a:avLst/>
              </a:prstGeom>
              <a:solidFill>
                <a:srgbClr val="FF66CC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r>
                  <a:rPr lang="en-US" sz="2800">
                    <a:latin typeface="Helvetica" charset="0"/>
                  </a:rPr>
                  <a:t>+</a:t>
                </a:r>
              </a:p>
            </p:txBody>
          </p:sp>
          <p:sp>
            <p:nvSpPr>
              <p:cNvPr id="57" name="Line 54"/>
              <p:cNvSpPr>
                <a:spLocks noChangeShapeType="1"/>
              </p:cNvSpPr>
              <p:nvPr/>
            </p:nvSpPr>
            <p:spPr bwMode="auto">
              <a:xfrm>
                <a:off x="2784" y="1104"/>
                <a:ext cx="1140" cy="134"/>
              </a:xfrm>
              <a:prstGeom prst="line">
                <a:avLst/>
              </a:prstGeom>
              <a:noFill/>
              <a:ln w="76200">
                <a:solidFill>
                  <a:schemeClr val="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1200"/>
              </a:p>
            </p:txBody>
          </p:sp>
          <p:sp>
            <p:nvSpPr>
              <p:cNvPr id="58" name="Line 58"/>
              <p:cNvSpPr>
                <a:spLocks noChangeShapeType="1"/>
              </p:cNvSpPr>
              <p:nvPr/>
            </p:nvSpPr>
            <p:spPr bwMode="auto">
              <a:xfrm>
                <a:off x="4282" y="1279"/>
                <a:ext cx="31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1200"/>
              </a:p>
            </p:txBody>
          </p:sp>
          <p:sp>
            <p:nvSpPr>
              <p:cNvPr id="59" name="Text Box 60"/>
              <p:cNvSpPr txBox="1">
                <a:spLocks noChangeArrowheads="1"/>
              </p:cNvSpPr>
              <p:nvPr/>
            </p:nvSpPr>
            <p:spPr bwMode="auto">
              <a:xfrm>
                <a:off x="4529" y="1115"/>
                <a:ext cx="772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 sz="1400">
                    <a:latin typeface="Helvetica" charset="0"/>
                  </a:rPr>
                  <a:t>Physical</a:t>
                </a:r>
              </a:p>
              <a:p>
                <a:pPr eaLnBrk="1" hangingPunct="1"/>
                <a:r>
                  <a:rPr lang="en-US" sz="1400">
                    <a:latin typeface="Helvetica" charset="0"/>
                  </a:rPr>
                  <a:t>Address</a:t>
                </a:r>
              </a:p>
            </p:txBody>
          </p:sp>
        </p:grpSp>
        <p:grpSp>
          <p:nvGrpSpPr>
            <p:cNvPr id="60" name="Group 72"/>
            <p:cNvGrpSpPr>
              <a:grpSpLocks/>
            </p:cNvGrpSpPr>
            <p:nvPr/>
          </p:nvGrpSpPr>
          <p:grpSpPr bwMode="auto">
            <a:xfrm>
              <a:off x="5184775" y="3154412"/>
              <a:ext cx="2635250" cy="1041400"/>
              <a:chOff x="3287" y="384"/>
              <a:chExt cx="1660" cy="656"/>
            </a:xfrm>
          </p:grpSpPr>
          <p:sp>
            <p:nvSpPr>
              <p:cNvPr id="61" name="Oval 51"/>
              <p:cNvSpPr>
                <a:spLocks noChangeArrowheads="1"/>
              </p:cNvSpPr>
              <p:nvPr/>
            </p:nvSpPr>
            <p:spPr bwMode="auto">
              <a:xfrm>
                <a:off x="3934" y="384"/>
                <a:ext cx="358" cy="326"/>
              </a:xfrm>
              <a:prstGeom prst="ellipse">
                <a:avLst/>
              </a:prstGeom>
              <a:solidFill>
                <a:srgbClr val="FF66CC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r>
                  <a:rPr lang="en-US" sz="2800">
                    <a:latin typeface="Helvetica" charset="0"/>
                  </a:rPr>
                  <a:t>&gt;</a:t>
                </a:r>
              </a:p>
            </p:txBody>
          </p:sp>
          <p:sp>
            <p:nvSpPr>
              <p:cNvPr id="62" name="Line 55"/>
              <p:cNvSpPr>
                <a:spLocks noChangeShapeType="1"/>
              </p:cNvSpPr>
              <p:nvPr/>
            </p:nvSpPr>
            <p:spPr bwMode="auto">
              <a:xfrm flipV="1">
                <a:off x="3287" y="626"/>
                <a:ext cx="677" cy="414"/>
              </a:xfrm>
              <a:prstGeom prst="line">
                <a:avLst/>
              </a:prstGeom>
              <a:noFill/>
              <a:ln w="76200">
                <a:solidFill>
                  <a:schemeClr val="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1200"/>
              </a:p>
            </p:txBody>
          </p:sp>
          <p:sp>
            <p:nvSpPr>
              <p:cNvPr id="63" name="Line 57"/>
              <p:cNvSpPr>
                <a:spLocks noChangeShapeType="1"/>
              </p:cNvSpPr>
              <p:nvPr/>
            </p:nvSpPr>
            <p:spPr bwMode="auto">
              <a:xfrm>
                <a:off x="4282" y="544"/>
                <a:ext cx="31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1200"/>
              </a:p>
            </p:txBody>
          </p:sp>
          <p:sp>
            <p:nvSpPr>
              <p:cNvPr id="64" name="Text Box 62"/>
              <p:cNvSpPr txBox="1">
                <a:spLocks noChangeArrowheads="1"/>
              </p:cNvSpPr>
              <p:nvPr/>
            </p:nvSpPr>
            <p:spPr bwMode="auto">
              <a:xfrm>
                <a:off x="4555" y="462"/>
                <a:ext cx="39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 sz="1400">
                    <a:latin typeface="Helvetica" charset="0"/>
                  </a:rPr>
                  <a:t>Error</a:t>
                </a:r>
              </a:p>
            </p:txBody>
          </p:sp>
          <p:sp>
            <p:nvSpPr>
              <p:cNvPr id="65" name="Line 68"/>
              <p:cNvSpPr>
                <a:spLocks noChangeShapeType="1"/>
              </p:cNvSpPr>
              <p:nvPr/>
            </p:nvSpPr>
            <p:spPr bwMode="auto">
              <a:xfrm>
                <a:off x="3621" y="566"/>
                <a:ext cx="28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1200"/>
              </a:p>
            </p:txBody>
          </p:sp>
        </p:grpSp>
        <p:sp>
          <p:nvSpPr>
            <p:cNvPr id="66" name="Freeform 50"/>
            <p:cNvSpPr>
              <a:spLocks/>
            </p:cNvSpPr>
            <p:nvPr/>
          </p:nvSpPr>
          <p:spPr bwMode="auto">
            <a:xfrm>
              <a:off x="2209800" y="3595737"/>
              <a:ext cx="1530350" cy="635000"/>
            </a:xfrm>
            <a:custGeom>
              <a:avLst/>
              <a:gdLst>
                <a:gd name="T0" fmla="*/ 0 w 1152"/>
                <a:gd name="T1" fmla="*/ 0 h 912"/>
                <a:gd name="T2" fmla="*/ 2147483647 w 1152"/>
                <a:gd name="T3" fmla="*/ 2147483647 h 912"/>
                <a:gd name="T4" fmla="*/ 2147483647 w 1152"/>
                <a:gd name="T5" fmla="*/ 2147483647 h 912"/>
                <a:gd name="T6" fmla="*/ 0 60000 65536"/>
                <a:gd name="T7" fmla="*/ 0 60000 65536"/>
                <a:gd name="T8" fmla="*/ 0 60000 65536"/>
                <a:gd name="T9" fmla="*/ 0 w 1152"/>
                <a:gd name="T10" fmla="*/ 0 h 912"/>
                <a:gd name="T11" fmla="*/ 1152 w 1152"/>
                <a:gd name="T12" fmla="*/ 912 h 9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912">
                  <a:moveTo>
                    <a:pt x="0" y="0"/>
                  </a:moveTo>
                  <a:lnTo>
                    <a:pt x="288" y="912"/>
                  </a:lnTo>
                  <a:lnTo>
                    <a:pt x="1152" y="912"/>
                  </a:lnTo>
                </a:path>
              </a:pathLst>
            </a:cu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200"/>
            </a:p>
          </p:txBody>
        </p:sp>
        <p:sp>
          <p:nvSpPr>
            <p:cNvPr id="67" name="TextBox 1"/>
            <p:cNvSpPr txBox="1">
              <a:spLocks noChangeArrowheads="1"/>
            </p:cNvSpPr>
            <p:nvPr/>
          </p:nvSpPr>
          <p:spPr bwMode="auto">
            <a:xfrm>
              <a:off x="4614862" y="3094087"/>
              <a:ext cx="67339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pPr eaLnBrk="1" hangingPunct="1"/>
              <a:r>
                <a:rPr lang="en-US" sz="1400">
                  <a:latin typeface="Helvetica" charset="0"/>
                </a:rPr>
                <a:t>offset</a:t>
              </a:r>
            </a:p>
          </p:txBody>
        </p:sp>
        <p:grpSp>
          <p:nvGrpSpPr>
            <p:cNvPr id="68" name="Group 135"/>
            <p:cNvGrpSpPr>
              <a:grpSpLocks/>
            </p:cNvGrpSpPr>
            <p:nvPr/>
          </p:nvGrpSpPr>
          <p:grpSpPr bwMode="auto">
            <a:xfrm>
              <a:off x="5605462" y="4313287"/>
              <a:ext cx="3276600" cy="2154238"/>
              <a:chOff x="3024" y="672"/>
              <a:chExt cx="2064" cy="1357"/>
            </a:xfrm>
          </p:grpSpPr>
          <p:sp>
            <p:nvSpPr>
              <p:cNvPr id="69" name="AutoShape 112"/>
              <p:cNvSpPr>
                <a:spLocks noChangeArrowheads="1"/>
              </p:cNvSpPr>
              <p:nvPr/>
            </p:nvSpPr>
            <p:spPr bwMode="auto">
              <a:xfrm>
                <a:off x="4130" y="1351"/>
                <a:ext cx="958" cy="186"/>
              </a:xfrm>
              <a:prstGeom prst="roundRect">
                <a:avLst>
                  <a:gd name="adj" fmla="val 16667"/>
                </a:avLst>
              </a:prstGeom>
              <a:solidFill>
                <a:srgbClr val="FF66CC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r>
                  <a:rPr lang="en-US" sz="1200">
                    <a:latin typeface="Helvetica" charset="0"/>
                  </a:rPr>
                  <a:t>Check Valid</a:t>
                </a:r>
              </a:p>
            </p:txBody>
          </p:sp>
          <p:sp>
            <p:nvSpPr>
              <p:cNvPr id="70" name="Line 113"/>
              <p:cNvSpPr>
                <a:spLocks noChangeShapeType="1"/>
              </p:cNvSpPr>
              <p:nvPr/>
            </p:nvSpPr>
            <p:spPr bwMode="auto">
              <a:xfrm>
                <a:off x="3024" y="672"/>
                <a:ext cx="1106" cy="767"/>
              </a:xfrm>
              <a:prstGeom prst="line">
                <a:avLst/>
              </a:prstGeom>
              <a:noFill/>
              <a:ln w="76200">
                <a:solidFill>
                  <a:schemeClr val="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1200"/>
              </a:p>
            </p:txBody>
          </p:sp>
          <p:sp>
            <p:nvSpPr>
              <p:cNvPr id="71" name="Text Box 114"/>
              <p:cNvSpPr txBox="1">
                <a:spLocks noChangeArrowheads="1"/>
              </p:cNvSpPr>
              <p:nvPr/>
            </p:nvSpPr>
            <p:spPr bwMode="auto">
              <a:xfrm>
                <a:off x="4201" y="1701"/>
                <a:ext cx="511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 sz="1400">
                    <a:latin typeface="Helvetica" charset="0"/>
                  </a:rPr>
                  <a:t>Access</a:t>
                </a:r>
              </a:p>
              <a:p>
                <a:pPr eaLnBrk="1" hangingPunct="1"/>
                <a:r>
                  <a:rPr lang="en-US" sz="1400">
                    <a:latin typeface="Helvetica" charset="0"/>
                  </a:rPr>
                  <a:t>Error</a:t>
                </a:r>
              </a:p>
            </p:txBody>
          </p:sp>
          <p:sp>
            <p:nvSpPr>
              <p:cNvPr id="72" name="Line 115"/>
              <p:cNvSpPr>
                <a:spLocks noChangeShapeType="1"/>
              </p:cNvSpPr>
              <p:nvPr/>
            </p:nvSpPr>
            <p:spPr bwMode="auto">
              <a:xfrm>
                <a:off x="4535" y="1526"/>
                <a:ext cx="0" cy="19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 sz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8260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Paging: page table, page table entry, </a:t>
            </a:r>
            <a:r>
              <a:rPr lang="en-US" sz="2400" dirty="0"/>
              <a:t>how to translate from virtual address to physical address? when errors occur</a:t>
            </a:r>
            <a:r>
              <a:rPr lang="en-US" sz="2400" dirty="0" smtClean="0"/>
              <a:t>?</a:t>
            </a:r>
          </a:p>
          <a:p>
            <a:r>
              <a:rPr lang="en-US" sz="2400" dirty="0" smtClean="0"/>
              <a:t>Special bits in PTE</a:t>
            </a:r>
          </a:p>
          <a:p>
            <a:r>
              <a:rPr lang="en-US" sz="2400" dirty="0" smtClean="0"/>
              <a:t>Impacts of page size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88939" y="3571875"/>
            <a:ext cx="8458200" cy="2794000"/>
            <a:chOff x="465139" y="1612900"/>
            <a:chExt cx="8458200" cy="2794000"/>
          </a:xfrm>
        </p:grpSpPr>
        <p:grpSp>
          <p:nvGrpSpPr>
            <p:cNvPr id="5" name="Group 141"/>
            <p:cNvGrpSpPr>
              <a:grpSpLocks/>
            </p:cNvGrpSpPr>
            <p:nvPr/>
          </p:nvGrpSpPr>
          <p:grpSpPr bwMode="auto">
            <a:xfrm>
              <a:off x="5233989" y="1765300"/>
              <a:ext cx="3689350" cy="1336675"/>
              <a:chOff x="3292" y="576"/>
              <a:chExt cx="2324" cy="842"/>
            </a:xfrm>
          </p:grpSpPr>
          <p:sp>
            <p:nvSpPr>
              <p:cNvPr id="47" name="Freeform 86"/>
              <p:cNvSpPr>
                <a:spLocks/>
              </p:cNvSpPr>
              <p:nvPr/>
            </p:nvSpPr>
            <p:spPr bwMode="auto">
              <a:xfrm>
                <a:off x="3292" y="576"/>
                <a:ext cx="1829" cy="315"/>
              </a:xfrm>
              <a:custGeom>
                <a:avLst/>
                <a:gdLst>
                  <a:gd name="T0" fmla="*/ 0 w 1824"/>
                  <a:gd name="T1" fmla="*/ 0 h 288"/>
                  <a:gd name="T2" fmla="*/ 1924 w 1824"/>
                  <a:gd name="T3" fmla="*/ 0 h 288"/>
                  <a:gd name="T4" fmla="*/ 1924 w 1824"/>
                  <a:gd name="T5" fmla="*/ 1726 h 288"/>
                  <a:gd name="T6" fmla="*/ 0 60000 65536"/>
                  <a:gd name="T7" fmla="*/ 0 60000 65536"/>
                  <a:gd name="T8" fmla="*/ 0 60000 65536"/>
                  <a:gd name="T9" fmla="*/ 0 w 1824"/>
                  <a:gd name="T10" fmla="*/ 0 h 288"/>
                  <a:gd name="T11" fmla="*/ 1824 w 1824"/>
                  <a:gd name="T12" fmla="*/ 288 h 2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24" h="288">
                    <a:moveTo>
                      <a:pt x="0" y="0"/>
                    </a:moveTo>
                    <a:lnTo>
                      <a:pt x="1824" y="0"/>
                    </a:lnTo>
                    <a:lnTo>
                      <a:pt x="1824" y="288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/>
              </a:p>
            </p:txBody>
          </p:sp>
          <p:sp>
            <p:nvSpPr>
              <p:cNvPr id="48" name="Text Box 87"/>
              <p:cNvSpPr txBox="1">
                <a:spLocks noChangeArrowheads="1"/>
              </p:cNvSpPr>
              <p:nvPr/>
            </p:nvSpPr>
            <p:spPr bwMode="auto">
              <a:xfrm>
                <a:off x="4112" y="1168"/>
                <a:ext cx="145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 sz="2000">
                    <a:latin typeface="Helvetica" charset="0"/>
                  </a:rPr>
                  <a:t>Physical Address</a:t>
                </a:r>
              </a:p>
            </p:txBody>
          </p:sp>
          <p:grpSp>
            <p:nvGrpSpPr>
              <p:cNvPr id="49" name="Group 140"/>
              <p:cNvGrpSpPr>
                <a:grpSpLocks/>
              </p:cNvGrpSpPr>
              <p:nvPr/>
            </p:nvGrpSpPr>
            <p:grpSpPr bwMode="auto">
              <a:xfrm>
                <a:off x="4026" y="920"/>
                <a:ext cx="1590" cy="238"/>
                <a:chOff x="4026" y="920"/>
                <a:chExt cx="1590" cy="238"/>
              </a:xfrm>
            </p:grpSpPr>
            <p:sp>
              <p:nvSpPr>
                <p:cNvPr id="50" name="Rectangle 84"/>
                <p:cNvSpPr>
                  <a:spLocks noChangeArrowheads="1"/>
                </p:cNvSpPr>
                <p:nvPr/>
              </p:nvSpPr>
              <p:spPr bwMode="auto">
                <a:xfrm>
                  <a:off x="4631" y="920"/>
                  <a:ext cx="985" cy="238"/>
                </a:xfrm>
                <a:prstGeom prst="rect">
                  <a:avLst/>
                </a:prstGeom>
                <a:solidFill>
                  <a:srgbClr val="00CCFF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800">
                      <a:latin typeface="Helvetica" charset="0"/>
                    </a:rPr>
                    <a:t>Offset</a:t>
                  </a:r>
                </a:p>
              </p:txBody>
            </p:sp>
            <p:sp>
              <p:nvSpPr>
                <p:cNvPr id="51" name="Rectangle 137"/>
                <p:cNvSpPr>
                  <a:spLocks noChangeArrowheads="1"/>
                </p:cNvSpPr>
                <p:nvPr/>
              </p:nvSpPr>
              <p:spPr bwMode="auto">
                <a:xfrm>
                  <a:off x="4026" y="920"/>
                  <a:ext cx="630" cy="238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pPr>
                    <a:lnSpc>
                      <a:spcPct val="75000"/>
                    </a:lnSpc>
                  </a:pPr>
                  <a:endParaRPr lang="en-US" sz="1800">
                    <a:latin typeface="Helvetica" charset="0"/>
                  </a:endParaRPr>
                </a:p>
              </p:txBody>
            </p:sp>
          </p:grpSp>
        </p:grpSp>
        <p:sp>
          <p:nvSpPr>
            <p:cNvPr id="6" name="Freeform 70"/>
            <p:cNvSpPr>
              <a:spLocks/>
            </p:cNvSpPr>
            <p:nvPr/>
          </p:nvSpPr>
          <p:spPr bwMode="auto">
            <a:xfrm>
              <a:off x="3073402" y="1993900"/>
              <a:ext cx="846137" cy="684213"/>
            </a:xfrm>
            <a:custGeom>
              <a:avLst/>
              <a:gdLst>
                <a:gd name="T0" fmla="*/ 0 w 1152"/>
                <a:gd name="T1" fmla="*/ 0 h 912"/>
                <a:gd name="T2" fmla="*/ 2147483647 w 1152"/>
                <a:gd name="T3" fmla="*/ 2147483647 h 912"/>
                <a:gd name="T4" fmla="*/ 2147483647 w 1152"/>
                <a:gd name="T5" fmla="*/ 2147483647 h 912"/>
                <a:gd name="T6" fmla="*/ 0 60000 65536"/>
                <a:gd name="T7" fmla="*/ 0 60000 65536"/>
                <a:gd name="T8" fmla="*/ 0 60000 65536"/>
                <a:gd name="T9" fmla="*/ 0 w 1152"/>
                <a:gd name="T10" fmla="*/ 0 h 912"/>
                <a:gd name="T11" fmla="*/ 1152 w 1152"/>
                <a:gd name="T12" fmla="*/ 912 h 9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912">
                  <a:moveTo>
                    <a:pt x="0" y="0"/>
                  </a:moveTo>
                  <a:lnTo>
                    <a:pt x="288" y="912"/>
                  </a:lnTo>
                  <a:lnTo>
                    <a:pt x="1152" y="912"/>
                  </a:lnTo>
                </a:path>
              </a:pathLst>
            </a:cu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/>
            </a:p>
          </p:txBody>
        </p:sp>
        <p:grpSp>
          <p:nvGrpSpPr>
            <p:cNvPr id="7" name="Group 127"/>
            <p:cNvGrpSpPr>
              <a:grpSpLocks/>
            </p:cNvGrpSpPr>
            <p:nvPr/>
          </p:nvGrpSpPr>
          <p:grpSpPr bwMode="auto">
            <a:xfrm>
              <a:off x="465139" y="1612900"/>
              <a:ext cx="4768850" cy="396875"/>
              <a:chOff x="160" y="559"/>
              <a:chExt cx="3004" cy="250"/>
            </a:xfrm>
          </p:grpSpPr>
          <p:grpSp>
            <p:nvGrpSpPr>
              <p:cNvPr id="43" name="Group 11"/>
              <p:cNvGrpSpPr>
                <a:grpSpLocks/>
              </p:cNvGrpSpPr>
              <p:nvPr/>
            </p:nvGrpSpPr>
            <p:grpSpPr bwMode="auto">
              <a:xfrm>
                <a:off x="1548" y="566"/>
                <a:ext cx="1616" cy="238"/>
                <a:chOff x="480" y="624"/>
                <a:chExt cx="1968" cy="336"/>
              </a:xfrm>
            </p:grpSpPr>
            <p:sp>
              <p:nvSpPr>
                <p:cNvPr id="45" name="Rectangle 5"/>
                <p:cNvSpPr>
                  <a:spLocks noChangeArrowheads="1"/>
                </p:cNvSpPr>
                <p:nvPr/>
              </p:nvSpPr>
              <p:spPr bwMode="auto">
                <a:xfrm>
                  <a:off x="1248" y="624"/>
                  <a:ext cx="1200" cy="336"/>
                </a:xfrm>
                <a:prstGeom prst="rect">
                  <a:avLst/>
                </a:prstGeom>
                <a:solidFill>
                  <a:srgbClr val="00CCFF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800">
                      <a:latin typeface="Helvetica" charset="0"/>
                    </a:rPr>
                    <a:t>Offset</a:t>
                  </a:r>
                </a:p>
              </p:txBody>
            </p:sp>
            <p:sp>
              <p:nvSpPr>
                <p:cNvPr id="46" name="Rectangle 6"/>
                <p:cNvSpPr>
                  <a:spLocks noChangeArrowheads="1"/>
                </p:cNvSpPr>
                <p:nvPr/>
              </p:nvSpPr>
              <p:spPr bwMode="auto">
                <a:xfrm>
                  <a:off x="480" y="624"/>
                  <a:ext cx="768" cy="336"/>
                </a:xfrm>
                <a:prstGeom prst="rect">
                  <a:avLst/>
                </a:prstGeom>
                <a:solidFill>
                  <a:schemeClr val="hlink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pPr>
                    <a:lnSpc>
                      <a:spcPct val="75000"/>
                    </a:lnSpc>
                  </a:pPr>
                  <a:r>
                    <a:rPr lang="en-US" sz="1800">
                      <a:latin typeface="Helvetica" charset="0"/>
                    </a:rPr>
                    <a:t>Virtual</a:t>
                  </a:r>
                </a:p>
                <a:p>
                  <a:pPr>
                    <a:lnSpc>
                      <a:spcPct val="75000"/>
                    </a:lnSpc>
                  </a:pPr>
                  <a:r>
                    <a:rPr lang="en-US" sz="1800">
                      <a:latin typeface="Helvetica" charset="0"/>
                    </a:rPr>
                    <a:t>Page #</a:t>
                  </a:r>
                </a:p>
              </p:txBody>
            </p:sp>
          </p:grpSp>
          <p:sp>
            <p:nvSpPr>
              <p:cNvPr id="44" name="Text Box 80"/>
              <p:cNvSpPr txBox="1">
                <a:spLocks noChangeArrowheads="1"/>
              </p:cNvSpPr>
              <p:nvPr/>
            </p:nvSpPr>
            <p:spPr bwMode="auto">
              <a:xfrm>
                <a:off x="160" y="559"/>
                <a:ext cx="135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 sz="2000">
                    <a:latin typeface="Helvetica" charset="0"/>
                  </a:rPr>
                  <a:t>Virtual Address:</a:t>
                </a:r>
              </a:p>
            </p:txBody>
          </p:sp>
        </p:grpSp>
        <p:grpSp>
          <p:nvGrpSpPr>
            <p:cNvPr id="8" name="Group 130"/>
            <p:cNvGrpSpPr>
              <a:grpSpLocks/>
            </p:cNvGrpSpPr>
            <p:nvPr/>
          </p:nvGrpSpPr>
          <p:grpSpPr bwMode="auto">
            <a:xfrm>
              <a:off x="769939" y="2678113"/>
              <a:ext cx="3106738" cy="1598612"/>
              <a:chOff x="352" y="1375"/>
              <a:chExt cx="1957" cy="1007"/>
            </a:xfrm>
          </p:grpSpPr>
          <p:sp>
            <p:nvSpPr>
              <p:cNvPr id="37" name="Text Box 82"/>
              <p:cNvSpPr txBox="1">
                <a:spLocks noChangeArrowheads="1"/>
              </p:cNvSpPr>
              <p:nvPr/>
            </p:nvSpPr>
            <p:spPr bwMode="auto">
              <a:xfrm>
                <a:off x="1628" y="1938"/>
                <a:ext cx="681" cy="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 sz="2000">
                    <a:latin typeface="Helvetica" charset="0"/>
                  </a:rPr>
                  <a:t>Access</a:t>
                </a:r>
              </a:p>
              <a:p>
                <a:pPr eaLnBrk="1" hangingPunct="1"/>
                <a:r>
                  <a:rPr lang="en-US" sz="2000">
                    <a:latin typeface="Helvetica" charset="0"/>
                  </a:rPr>
                  <a:t>Error</a:t>
                </a:r>
              </a:p>
            </p:txBody>
          </p:sp>
          <p:sp>
            <p:nvSpPr>
              <p:cNvPr id="38" name="Oval 71"/>
              <p:cNvSpPr>
                <a:spLocks noChangeArrowheads="1"/>
              </p:cNvSpPr>
              <p:nvPr/>
            </p:nvSpPr>
            <p:spPr bwMode="auto">
              <a:xfrm>
                <a:off x="1760" y="1544"/>
                <a:ext cx="317" cy="269"/>
              </a:xfrm>
              <a:prstGeom prst="ellipse">
                <a:avLst/>
              </a:prstGeom>
              <a:solidFill>
                <a:srgbClr val="FF66CC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r>
                  <a:rPr lang="en-US" sz="4000">
                    <a:latin typeface="Helvetica" charset="0"/>
                  </a:rPr>
                  <a:t>&gt;</a:t>
                </a:r>
              </a:p>
            </p:txBody>
          </p:sp>
          <p:sp>
            <p:nvSpPr>
              <p:cNvPr id="39" name="Line 88"/>
              <p:cNvSpPr>
                <a:spLocks noChangeShapeType="1"/>
              </p:cNvSpPr>
              <p:nvPr/>
            </p:nvSpPr>
            <p:spPr bwMode="auto">
              <a:xfrm>
                <a:off x="1936" y="1375"/>
                <a:ext cx="0" cy="176"/>
              </a:xfrm>
              <a:prstGeom prst="line">
                <a:avLst/>
              </a:prstGeom>
              <a:noFill/>
              <a:ln w="76200">
                <a:solidFill>
                  <a:schemeClr val="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/>
              </a:p>
            </p:txBody>
          </p:sp>
          <p:sp>
            <p:nvSpPr>
              <p:cNvPr id="40" name="Line 90"/>
              <p:cNvSpPr>
                <a:spLocks noChangeShapeType="1"/>
              </p:cNvSpPr>
              <p:nvPr/>
            </p:nvSpPr>
            <p:spPr bwMode="auto">
              <a:xfrm>
                <a:off x="1936" y="1832"/>
                <a:ext cx="0" cy="12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/>
              </a:p>
            </p:txBody>
          </p:sp>
          <p:sp>
            <p:nvSpPr>
              <p:cNvPr id="41" name="Rectangle 92"/>
              <p:cNvSpPr>
                <a:spLocks noChangeArrowheads="1"/>
              </p:cNvSpPr>
              <p:nvPr/>
            </p:nvSpPr>
            <p:spPr bwMode="auto">
              <a:xfrm>
                <a:off x="352" y="1586"/>
                <a:ext cx="1196" cy="222"/>
              </a:xfrm>
              <a:prstGeom prst="rect">
                <a:avLst/>
              </a:prstGeom>
              <a:solidFill>
                <a:srgbClr val="FF66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r>
                  <a:rPr lang="en-US" sz="2000">
                    <a:latin typeface="Helvetica" charset="0"/>
                  </a:rPr>
                  <a:t>PageTableSize</a:t>
                </a:r>
              </a:p>
            </p:txBody>
          </p:sp>
          <p:sp>
            <p:nvSpPr>
              <p:cNvPr id="42" name="Line 95"/>
              <p:cNvSpPr>
                <a:spLocks noChangeShapeType="1"/>
              </p:cNvSpPr>
              <p:nvPr/>
            </p:nvSpPr>
            <p:spPr bwMode="auto">
              <a:xfrm>
                <a:off x="1548" y="1677"/>
                <a:ext cx="2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/>
              </a:p>
            </p:txBody>
          </p:sp>
        </p:grpSp>
        <p:grpSp>
          <p:nvGrpSpPr>
            <p:cNvPr id="9" name="Group 148"/>
            <p:cNvGrpSpPr>
              <a:grpSpLocks/>
            </p:cNvGrpSpPr>
            <p:nvPr/>
          </p:nvGrpSpPr>
          <p:grpSpPr bwMode="auto">
            <a:xfrm>
              <a:off x="769939" y="2195513"/>
              <a:ext cx="5008563" cy="1838325"/>
              <a:chOff x="480" y="847"/>
              <a:chExt cx="3155" cy="1158"/>
            </a:xfrm>
          </p:grpSpPr>
          <p:sp>
            <p:nvSpPr>
              <p:cNvPr id="21" name="Rectangle 93"/>
              <p:cNvSpPr>
                <a:spLocks noChangeArrowheads="1"/>
              </p:cNvSpPr>
              <p:nvPr/>
            </p:nvSpPr>
            <p:spPr bwMode="auto">
              <a:xfrm>
                <a:off x="480" y="847"/>
                <a:ext cx="1196" cy="209"/>
              </a:xfrm>
              <a:prstGeom prst="rect">
                <a:avLst/>
              </a:prstGeom>
              <a:solidFill>
                <a:srgbClr val="FF66CC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r>
                  <a:rPr lang="en-US" sz="2000">
                    <a:latin typeface="Helvetica" charset="0"/>
                  </a:rPr>
                  <a:t>PageTablePtr</a:t>
                </a:r>
              </a:p>
            </p:txBody>
          </p:sp>
          <p:sp>
            <p:nvSpPr>
              <p:cNvPr id="22" name="Line 94"/>
              <p:cNvSpPr>
                <a:spLocks noChangeShapeType="1"/>
              </p:cNvSpPr>
              <p:nvPr/>
            </p:nvSpPr>
            <p:spPr bwMode="auto">
              <a:xfrm>
                <a:off x="1676" y="946"/>
                <a:ext cx="788" cy="1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/>
              </a:p>
            </p:txBody>
          </p:sp>
          <p:grpSp>
            <p:nvGrpSpPr>
              <p:cNvPr id="23" name="Group 147"/>
              <p:cNvGrpSpPr>
                <a:grpSpLocks/>
              </p:cNvGrpSpPr>
              <p:nvPr/>
            </p:nvGrpSpPr>
            <p:grpSpPr bwMode="auto">
              <a:xfrm>
                <a:off x="2464" y="876"/>
                <a:ext cx="1171" cy="1129"/>
                <a:chOff x="2464" y="876"/>
                <a:chExt cx="1171" cy="1129"/>
              </a:xfrm>
            </p:grpSpPr>
            <p:sp>
              <p:nvSpPr>
                <p:cNvPr id="24" name="Rectangle 14"/>
                <p:cNvSpPr>
                  <a:spLocks noChangeArrowheads="1"/>
                </p:cNvSpPr>
                <p:nvPr/>
              </p:nvSpPr>
              <p:spPr bwMode="auto">
                <a:xfrm>
                  <a:off x="2464" y="876"/>
                  <a:ext cx="753" cy="188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800">
                      <a:latin typeface="Helvetica" charset="0"/>
                    </a:rPr>
                    <a:t>page #0</a:t>
                  </a:r>
                </a:p>
              </p:txBody>
            </p:sp>
            <p:sp>
              <p:nvSpPr>
                <p:cNvPr id="25" name="Rectangle 16"/>
                <p:cNvSpPr>
                  <a:spLocks noChangeArrowheads="1"/>
                </p:cNvSpPr>
                <p:nvPr/>
              </p:nvSpPr>
              <p:spPr bwMode="auto">
                <a:xfrm>
                  <a:off x="2464" y="1252"/>
                  <a:ext cx="753" cy="189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800">
                      <a:latin typeface="Helvetica" charset="0"/>
                    </a:rPr>
                    <a:t>page #2</a:t>
                  </a:r>
                </a:p>
              </p:txBody>
            </p:sp>
            <p:sp>
              <p:nvSpPr>
                <p:cNvPr id="26" name="Rectangle 17"/>
                <p:cNvSpPr>
                  <a:spLocks noChangeArrowheads="1"/>
                </p:cNvSpPr>
                <p:nvPr/>
              </p:nvSpPr>
              <p:spPr bwMode="auto">
                <a:xfrm>
                  <a:off x="2464" y="1441"/>
                  <a:ext cx="753" cy="188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800">
                      <a:latin typeface="Helvetica" charset="0"/>
                    </a:rPr>
                    <a:t>page #3</a:t>
                  </a:r>
                </a:p>
              </p:txBody>
            </p:sp>
            <p:sp>
              <p:nvSpPr>
                <p:cNvPr id="27" name="Rectangle 18"/>
                <p:cNvSpPr>
                  <a:spLocks noChangeArrowheads="1"/>
                </p:cNvSpPr>
                <p:nvPr/>
              </p:nvSpPr>
              <p:spPr bwMode="auto">
                <a:xfrm>
                  <a:off x="2464" y="1629"/>
                  <a:ext cx="753" cy="188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800">
                      <a:latin typeface="Helvetica" charset="0"/>
                    </a:rPr>
                    <a:t>page #4</a:t>
                  </a:r>
                </a:p>
              </p:txBody>
            </p:sp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2464" y="1817"/>
                  <a:ext cx="753" cy="188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800" dirty="0">
                      <a:latin typeface="Helvetica" charset="0"/>
                    </a:rPr>
                    <a:t>page #5</a:t>
                  </a:r>
                </a:p>
              </p:txBody>
            </p:sp>
            <p:sp>
              <p:nvSpPr>
                <p:cNvPr id="29" name="Rectangle 102"/>
                <p:cNvSpPr>
                  <a:spLocks noChangeArrowheads="1"/>
                </p:cNvSpPr>
                <p:nvPr/>
              </p:nvSpPr>
              <p:spPr bwMode="auto">
                <a:xfrm>
                  <a:off x="3215" y="876"/>
                  <a:ext cx="420" cy="188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600">
                      <a:latin typeface="Helvetica" charset="0"/>
                    </a:rPr>
                    <a:t>V,R</a:t>
                  </a:r>
                </a:p>
              </p:txBody>
            </p:sp>
            <p:grpSp>
              <p:nvGrpSpPr>
                <p:cNvPr id="30" name="Group 143"/>
                <p:cNvGrpSpPr>
                  <a:grpSpLocks/>
                </p:cNvGrpSpPr>
                <p:nvPr/>
              </p:nvGrpSpPr>
              <p:grpSpPr bwMode="auto">
                <a:xfrm>
                  <a:off x="2464" y="1064"/>
                  <a:ext cx="1171" cy="188"/>
                  <a:chOff x="2464" y="1064"/>
                  <a:chExt cx="1171" cy="188"/>
                </a:xfrm>
              </p:grpSpPr>
              <p:sp>
                <p:nvSpPr>
                  <p:cNvPr id="35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464" y="1064"/>
                    <a:ext cx="753" cy="188"/>
                  </a:xfrm>
                  <a:prstGeom prst="rect">
                    <a:avLst/>
                  </a:prstGeom>
                  <a:solidFill>
                    <a:srgbClr val="99FFCC"/>
                  </a:solidFill>
                  <a:ln w="381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800">
                        <a:latin typeface="Helvetica" charset="0"/>
                      </a:rPr>
                      <a:t>page #1</a:t>
                    </a:r>
                  </a:p>
                </p:txBody>
              </p:sp>
              <p:sp>
                <p:nvSpPr>
                  <p:cNvPr id="36" name="Rectangle 103"/>
                  <p:cNvSpPr>
                    <a:spLocks noChangeArrowheads="1"/>
                  </p:cNvSpPr>
                  <p:nvPr/>
                </p:nvSpPr>
                <p:spPr bwMode="auto">
                  <a:xfrm>
                    <a:off x="3215" y="1064"/>
                    <a:ext cx="420" cy="188"/>
                  </a:xfrm>
                  <a:prstGeom prst="rect">
                    <a:avLst/>
                  </a:prstGeom>
                  <a:solidFill>
                    <a:srgbClr val="99FFCC"/>
                  </a:solidFill>
                  <a:ln w="381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478" tIns="44445" rIns="90478" bIns="44445" anchor="ctr"/>
                  <a:lstStyle/>
                  <a:p>
                    <a:r>
                      <a:rPr lang="en-US" sz="1600">
                        <a:latin typeface="Helvetica" charset="0"/>
                      </a:rPr>
                      <a:t>V,R</a:t>
                    </a:r>
                  </a:p>
                </p:txBody>
              </p:sp>
            </p:grpSp>
            <p:sp>
              <p:nvSpPr>
                <p:cNvPr id="31" name="Rectangle 104"/>
                <p:cNvSpPr>
                  <a:spLocks noChangeArrowheads="1"/>
                </p:cNvSpPr>
                <p:nvPr/>
              </p:nvSpPr>
              <p:spPr bwMode="auto">
                <a:xfrm>
                  <a:off x="3215" y="1252"/>
                  <a:ext cx="420" cy="189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600">
                      <a:latin typeface="Helvetica" charset="0"/>
                    </a:rPr>
                    <a:t>V,R,W</a:t>
                  </a:r>
                </a:p>
              </p:txBody>
            </p:sp>
            <p:sp>
              <p:nvSpPr>
                <p:cNvPr id="32" name="Rectangle 105"/>
                <p:cNvSpPr>
                  <a:spLocks noChangeArrowheads="1"/>
                </p:cNvSpPr>
                <p:nvPr/>
              </p:nvSpPr>
              <p:spPr bwMode="auto">
                <a:xfrm>
                  <a:off x="3215" y="1441"/>
                  <a:ext cx="420" cy="188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600">
                      <a:latin typeface="Helvetica" charset="0"/>
                    </a:rPr>
                    <a:t>V,R,W</a:t>
                  </a:r>
                </a:p>
              </p:txBody>
            </p:sp>
            <p:sp>
              <p:nvSpPr>
                <p:cNvPr id="33" name="Rectangle 106"/>
                <p:cNvSpPr>
                  <a:spLocks noChangeArrowheads="1"/>
                </p:cNvSpPr>
                <p:nvPr/>
              </p:nvSpPr>
              <p:spPr bwMode="auto">
                <a:xfrm>
                  <a:off x="3215" y="1629"/>
                  <a:ext cx="420" cy="188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600">
                      <a:latin typeface="Helvetica" charset="0"/>
                    </a:rPr>
                    <a:t>N</a:t>
                  </a:r>
                </a:p>
              </p:txBody>
            </p:sp>
            <p:sp>
              <p:nvSpPr>
                <p:cNvPr id="34" name="Rectangle 107"/>
                <p:cNvSpPr>
                  <a:spLocks noChangeArrowheads="1"/>
                </p:cNvSpPr>
                <p:nvPr/>
              </p:nvSpPr>
              <p:spPr bwMode="auto">
                <a:xfrm>
                  <a:off x="3215" y="1817"/>
                  <a:ext cx="420" cy="188"/>
                </a:xfrm>
                <a:prstGeom prst="rect">
                  <a:avLst/>
                </a:prstGeom>
                <a:solidFill>
                  <a:srgbClr val="99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/>
                <a:p>
                  <a:r>
                    <a:rPr lang="en-US" sz="1600">
                      <a:latin typeface="Helvetica" charset="0"/>
                    </a:rPr>
                    <a:t>V,R,W</a:t>
                  </a:r>
                </a:p>
              </p:txBody>
            </p:sp>
          </p:grpSp>
        </p:grpSp>
        <p:grpSp>
          <p:nvGrpSpPr>
            <p:cNvPr id="10" name="Group 144"/>
            <p:cNvGrpSpPr>
              <a:grpSpLocks/>
            </p:cNvGrpSpPr>
            <p:nvPr/>
          </p:nvGrpSpPr>
          <p:grpSpPr bwMode="auto">
            <a:xfrm>
              <a:off x="3919539" y="2536825"/>
              <a:ext cx="1858963" cy="298450"/>
              <a:chOff x="2464" y="1064"/>
              <a:chExt cx="1171" cy="188"/>
            </a:xfrm>
          </p:grpSpPr>
          <p:sp>
            <p:nvSpPr>
              <p:cNvPr id="19" name="Rectangle 145"/>
              <p:cNvSpPr>
                <a:spLocks noChangeArrowheads="1"/>
              </p:cNvSpPr>
              <p:nvPr/>
            </p:nvSpPr>
            <p:spPr bwMode="auto">
              <a:xfrm>
                <a:off x="2464" y="1064"/>
                <a:ext cx="753" cy="188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r>
                  <a:rPr lang="en-US" sz="1800" dirty="0">
                    <a:latin typeface="Helvetica" charset="0"/>
                  </a:rPr>
                  <a:t>page #1</a:t>
                </a:r>
              </a:p>
            </p:txBody>
          </p:sp>
          <p:sp>
            <p:nvSpPr>
              <p:cNvPr id="20" name="Rectangle 146"/>
              <p:cNvSpPr>
                <a:spLocks noChangeArrowheads="1"/>
              </p:cNvSpPr>
              <p:nvPr/>
            </p:nvSpPr>
            <p:spPr bwMode="auto">
              <a:xfrm>
                <a:off x="3215" y="1064"/>
                <a:ext cx="420" cy="188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r>
                  <a:rPr lang="en-US" sz="1600">
                    <a:latin typeface="Helvetica" charset="0"/>
                  </a:rPr>
                  <a:t>V,R</a:t>
                </a:r>
              </a:p>
            </p:txBody>
          </p:sp>
        </p:grpSp>
        <p:grpSp>
          <p:nvGrpSpPr>
            <p:cNvPr id="11" name="Group 135"/>
            <p:cNvGrpSpPr>
              <a:grpSpLocks/>
            </p:cNvGrpSpPr>
            <p:nvPr/>
          </p:nvGrpSpPr>
          <p:grpSpPr bwMode="auto">
            <a:xfrm>
              <a:off x="5799139" y="2754313"/>
              <a:ext cx="2286000" cy="1652587"/>
              <a:chOff x="3648" y="1104"/>
              <a:chExt cx="1440" cy="1041"/>
            </a:xfrm>
          </p:grpSpPr>
          <p:sp>
            <p:nvSpPr>
              <p:cNvPr id="15" name="AutoShape 112"/>
              <p:cNvSpPr>
                <a:spLocks noChangeArrowheads="1"/>
              </p:cNvSpPr>
              <p:nvPr/>
            </p:nvSpPr>
            <p:spPr bwMode="auto">
              <a:xfrm>
                <a:off x="4130" y="1351"/>
                <a:ext cx="958" cy="186"/>
              </a:xfrm>
              <a:prstGeom prst="roundRect">
                <a:avLst>
                  <a:gd name="adj" fmla="val 16667"/>
                </a:avLst>
              </a:prstGeom>
              <a:solidFill>
                <a:srgbClr val="FF66CC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r>
                  <a:rPr lang="en-US" sz="1800">
                    <a:latin typeface="Helvetica" charset="0"/>
                  </a:rPr>
                  <a:t>Check Perm</a:t>
                </a:r>
              </a:p>
            </p:txBody>
          </p:sp>
          <p:sp>
            <p:nvSpPr>
              <p:cNvPr id="16" name="Line 113"/>
              <p:cNvSpPr>
                <a:spLocks noChangeShapeType="1"/>
              </p:cNvSpPr>
              <p:nvPr/>
            </p:nvSpPr>
            <p:spPr bwMode="auto">
              <a:xfrm>
                <a:off x="3648" y="1104"/>
                <a:ext cx="482" cy="335"/>
              </a:xfrm>
              <a:prstGeom prst="line">
                <a:avLst/>
              </a:prstGeom>
              <a:noFill/>
              <a:ln w="76200">
                <a:solidFill>
                  <a:schemeClr val="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/>
              </a:p>
            </p:txBody>
          </p:sp>
          <p:sp>
            <p:nvSpPr>
              <p:cNvPr id="17" name="Text Box 114"/>
              <p:cNvSpPr txBox="1">
                <a:spLocks noChangeArrowheads="1"/>
              </p:cNvSpPr>
              <p:nvPr/>
            </p:nvSpPr>
            <p:spPr bwMode="auto">
              <a:xfrm>
                <a:off x="4201" y="1701"/>
                <a:ext cx="681" cy="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MS PGothic" charset="0"/>
                    <a:cs typeface="MS PGothic" charset="0"/>
                  </a:defRPr>
                </a:lvl9pPr>
              </a:lstStyle>
              <a:p>
                <a:pPr eaLnBrk="1" hangingPunct="1"/>
                <a:r>
                  <a:rPr lang="en-US" sz="2000">
                    <a:latin typeface="Helvetica" charset="0"/>
                  </a:rPr>
                  <a:t>Access</a:t>
                </a:r>
              </a:p>
              <a:p>
                <a:pPr eaLnBrk="1" hangingPunct="1"/>
                <a:r>
                  <a:rPr lang="en-US" sz="2000">
                    <a:latin typeface="Helvetica" charset="0"/>
                  </a:rPr>
                  <a:t>Error</a:t>
                </a:r>
              </a:p>
            </p:txBody>
          </p:sp>
          <p:sp>
            <p:nvSpPr>
              <p:cNvPr id="18" name="Line 115"/>
              <p:cNvSpPr>
                <a:spLocks noChangeShapeType="1"/>
              </p:cNvSpPr>
              <p:nvPr/>
            </p:nvSpPr>
            <p:spPr bwMode="auto">
              <a:xfrm>
                <a:off x="4535" y="1526"/>
                <a:ext cx="0" cy="19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/>
              </a:p>
            </p:txBody>
          </p:sp>
        </p:grpSp>
        <p:grpSp>
          <p:nvGrpSpPr>
            <p:cNvPr id="12" name="Group 142"/>
            <p:cNvGrpSpPr>
              <a:grpSpLocks/>
            </p:cNvGrpSpPr>
            <p:nvPr/>
          </p:nvGrpSpPr>
          <p:grpSpPr bwMode="auto">
            <a:xfrm>
              <a:off x="5037139" y="2311400"/>
              <a:ext cx="2362200" cy="377825"/>
              <a:chOff x="3168" y="920"/>
              <a:chExt cx="1488" cy="238"/>
            </a:xfrm>
          </p:grpSpPr>
          <p:sp>
            <p:nvSpPr>
              <p:cNvPr id="13" name="Rectangle 85"/>
              <p:cNvSpPr>
                <a:spLocks noChangeArrowheads="1"/>
              </p:cNvSpPr>
              <p:nvPr/>
            </p:nvSpPr>
            <p:spPr bwMode="auto">
              <a:xfrm>
                <a:off x="4026" y="920"/>
                <a:ext cx="630" cy="238"/>
              </a:xfrm>
              <a:prstGeom prst="rect">
                <a:avLst/>
              </a:prstGeom>
              <a:solidFill>
                <a:schemeClr val="hlink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/>
              <a:p>
                <a:pPr>
                  <a:lnSpc>
                    <a:spcPct val="75000"/>
                  </a:lnSpc>
                </a:pPr>
                <a:r>
                  <a:rPr lang="en-US" sz="1800">
                    <a:latin typeface="Helvetica" charset="0"/>
                  </a:rPr>
                  <a:t>Physical</a:t>
                </a:r>
              </a:p>
              <a:p>
                <a:pPr>
                  <a:lnSpc>
                    <a:spcPct val="75000"/>
                  </a:lnSpc>
                </a:pPr>
                <a:r>
                  <a:rPr lang="en-US" sz="1800">
                    <a:latin typeface="Helvetica" charset="0"/>
                  </a:rPr>
                  <a:t>Page #</a:t>
                </a:r>
              </a:p>
            </p:txBody>
          </p:sp>
          <p:sp>
            <p:nvSpPr>
              <p:cNvPr id="14" name="Line 75"/>
              <p:cNvSpPr>
                <a:spLocks noChangeShapeType="1"/>
              </p:cNvSpPr>
              <p:nvPr/>
            </p:nvSpPr>
            <p:spPr bwMode="auto">
              <a:xfrm flipV="1">
                <a:off x="3168" y="1052"/>
                <a:ext cx="827" cy="99"/>
              </a:xfrm>
              <a:prstGeom prst="line">
                <a:avLst/>
              </a:prstGeom>
              <a:noFill/>
              <a:ln w="76200">
                <a:solidFill>
                  <a:schemeClr val="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478" tIns="44445" rIns="90478" bIns="44445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81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Paging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5822"/>
            <a:ext cx="8229600" cy="4810342"/>
          </a:xfrm>
        </p:spPr>
        <p:txBody>
          <a:bodyPr/>
          <a:lstStyle/>
          <a:p>
            <a:r>
              <a:rPr lang="en-US" sz="2000" dirty="0"/>
              <a:t>TLB, multilevel paging, inverted page </a:t>
            </a:r>
            <a:r>
              <a:rPr lang="en-US" sz="2000" dirty="0" smtClean="0"/>
              <a:t>table, combing paging with segmentation</a:t>
            </a:r>
          </a:p>
          <a:p>
            <a:pPr lvl="1"/>
            <a:r>
              <a:rPr lang="en-US" sz="1800" dirty="0" smtClean="0"/>
              <a:t>Pros and cons</a:t>
            </a:r>
          </a:p>
          <a:p>
            <a:r>
              <a:rPr lang="en-US" sz="2000" dirty="0" smtClean="0"/>
              <a:t>Compute the size of page table(s) and the maximum size of logical address space of 32-bit and 64-bit systems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057754"/>
              </p:ext>
            </p:extLst>
          </p:nvPr>
        </p:nvGraphicFramePr>
        <p:xfrm>
          <a:off x="1747484" y="3156108"/>
          <a:ext cx="6000747" cy="3667566"/>
        </p:xfrm>
        <a:graphic>
          <a:graphicData uri="http://schemas.openxmlformats.org/drawingml/2006/table">
            <a:tbl>
              <a:tblPr/>
              <a:tblGrid>
                <a:gridCol w="1486911"/>
                <a:gridCol w="2017950"/>
                <a:gridCol w="2495886"/>
              </a:tblGrid>
              <a:tr h="32280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ＭＳ Ｐゴシック" charset="0"/>
                        <a:cs typeface="Helvetica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Advantages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Disadvantages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89155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Segmentation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Fast context switching: Segment mapping maintained by CPU 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External fragmentation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6817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Paging (single-level page)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No external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fragmentation, fast easy allocation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ＭＳ Ｐゴシック" charset="0"/>
                        <a:cs typeface="Helvetica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Large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table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size ~ virtual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memory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ＭＳ Ｐゴシック" charset="0"/>
                        <a:cs typeface="Helvetica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7199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Paged segmentation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Table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size ~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# of pages in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virtual memory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fast easy allocation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elvetica" charset="0"/>
                        <a:ea typeface="ＭＳ Ｐゴシック" charset="0"/>
                        <a:cs typeface="Helvetica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Multiple memory references per page access 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47199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Two-level pages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42900" marR="0" lvl="0" indent="-3429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ＭＳ Ｐゴシック" charset="0"/>
                        <a:cs typeface="Helvetica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17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Inverted page table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ＭＳ Ｐゴシック" charset="0"/>
                        <a:cs typeface="Helvetica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Table size ~ # of pages in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physical memory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elvetica" charset="0"/>
                        <a:ea typeface="ＭＳ Ｐゴシック" charset="0"/>
                        <a:cs typeface="Helvetica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Lookup time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Helvetica" charset="0"/>
                        </a:rPr>
                        <a:t>If combined with hash table, two memory lookups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ＭＳ Ｐゴシック" charset="0"/>
                        <a:cs typeface="Helvetica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167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Swap file/partition on disk (in raw, no file system)</a:t>
            </a:r>
          </a:p>
          <a:p>
            <a:r>
              <a:rPr lang="en-US" dirty="0" smtClean="0"/>
              <a:t>Understand the needs for on-demand paging</a:t>
            </a:r>
          </a:p>
          <a:p>
            <a:r>
              <a:rPr lang="en-US" dirty="0" smtClean="0"/>
              <a:t>Valid bit in PTE to indicate whether a page in memory</a:t>
            </a:r>
          </a:p>
          <a:p>
            <a:r>
              <a:rPr lang="en-US" dirty="0" smtClean="0"/>
              <a:t>Page faults</a:t>
            </a:r>
          </a:p>
          <a:p>
            <a:pPr lvl="1"/>
            <a:r>
              <a:rPr lang="en-US" dirty="0" smtClean="0"/>
              <a:t>Type of pages faults: compulsory misses, policy misses, capacity misses</a:t>
            </a:r>
          </a:p>
          <a:p>
            <a:pPr lvl="1"/>
            <a:r>
              <a:rPr lang="en-US" dirty="0" smtClean="0"/>
              <a:t>Cost of page faults</a:t>
            </a:r>
          </a:p>
          <a:p>
            <a:pPr lvl="1"/>
            <a:r>
              <a:rPr lang="en-US" dirty="0" smtClean="0"/>
              <a:t>Steps in handling page faults</a:t>
            </a:r>
          </a:p>
          <a:p>
            <a:r>
              <a:rPr lang="en-US" dirty="0"/>
              <a:t>Understanding the notions of temporal and spatial </a:t>
            </a:r>
            <a:r>
              <a:rPr lang="en-US" dirty="0" smtClean="0"/>
              <a:t>locality, and their implication on page replacement policies and working sets</a:t>
            </a:r>
          </a:p>
          <a:p>
            <a:r>
              <a:rPr lang="en-US" dirty="0" smtClean="0"/>
              <a:t>Page replacement policies (FCFS, OPT, LRU, 2</a:t>
            </a:r>
            <a:r>
              <a:rPr lang="en-US" baseline="30000" dirty="0" smtClean="0"/>
              <a:t>nd</a:t>
            </a:r>
            <a:r>
              <a:rPr lang="en-US" dirty="0" smtClean="0"/>
              <a:t> chance, clock algorithm) </a:t>
            </a:r>
          </a:p>
          <a:p>
            <a:pPr lvl="1"/>
            <a:r>
              <a:rPr lang="en-US" dirty="0" smtClean="0"/>
              <a:t>Given a reference sequence, can determine the # of page faults</a:t>
            </a:r>
          </a:p>
          <a:p>
            <a:pPr lvl="1"/>
            <a:r>
              <a:rPr lang="en-US" dirty="0" err="1"/>
              <a:t>Belady’s</a:t>
            </a:r>
            <a:r>
              <a:rPr lang="en-US" dirty="0"/>
              <a:t> </a:t>
            </a:r>
            <a:r>
              <a:rPr lang="en-US" dirty="0" smtClean="0"/>
              <a:t>anomaly</a:t>
            </a:r>
          </a:p>
          <a:p>
            <a:r>
              <a:rPr lang="en-US" dirty="0" smtClean="0"/>
              <a:t>Working sets: the definition, how to compute working sets, how to avoid thrashing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164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page faults &amp; remedies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591733"/>
            <a:ext cx="4250267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Bag of tricks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Prefetching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ym typeface="Wingdings"/>
              </a:rPr>
              <a:t>Tracking </a:t>
            </a:r>
            <a:r>
              <a:rPr lang="en-US" dirty="0" err="1" smtClean="0">
                <a:sym typeface="Wingdings"/>
              </a:rPr>
              <a:t>workset</a:t>
            </a:r>
            <a:endParaRPr lang="en-US" dirty="0" smtClean="0">
              <a:sym typeface="Wingdings"/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ym typeface="Wingdings"/>
              </a:rPr>
              <a:t>Swapping processes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ym typeface="Wingdings"/>
              </a:rPr>
              <a:t>Page replacement algorithms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ym typeface="Wingdings"/>
              </a:rPr>
              <a:t>Copy-on-write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1451" y="1869678"/>
            <a:ext cx="4038600" cy="4245043"/>
          </a:xfrm>
        </p:spPr>
        <p:txBody>
          <a:bodyPr>
            <a:normAutofit/>
          </a:bodyPr>
          <a:lstStyle/>
          <a:p>
            <a:r>
              <a:rPr lang="en-US" dirty="0" smtClean="0"/>
              <a:t>Capacity misses</a:t>
            </a:r>
          </a:p>
          <a:p>
            <a:r>
              <a:rPr lang="en-US" dirty="0" smtClean="0"/>
              <a:t>Compulsory misses</a:t>
            </a:r>
          </a:p>
          <a:p>
            <a:r>
              <a:rPr lang="en-US" dirty="0" smtClean="0"/>
              <a:t>Policy misses</a:t>
            </a:r>
          </a:p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71126" y="2357035"/>
            <a:ext cx="2240325" cy="3388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3580947" y="2695872"/>
            <a:ext cx="1630504" cy="2790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798321" y="2116756"/>
            <a:ext cx="1510176" cy="12740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580947" y="3161970"/>
            <a:ext cx="1630504" cy="8746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203403" y="2116756"/>
            <a:ext cx="2140806" cy="28147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003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and File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Organization of magnetic disks</a:t>
            </a:r>
          </a:p>
          <a:p>
            <a:r>
              <a:rPr lang="en-US" dirty="0" smtClean="0"/>
              <a:t>Average access time of magnetic disk</a:t>
            </a:r>
          </a:p>
          <a:p>
            <a:r>
              <a:rPr lang="en-US" dirty="0" smtClean="0"/>
              <a:t>Disk addressing: organize sectors into blocks and use logical block address (LBA) </a:t>
            </a:r>
          </a:p>
          <a:p>
            <a:r>
              <a:rPr lang="en-US" dirty="0" smtClean="0"/>
              <a:t>Disk scheduling: </a:t>
            </a:r>
          </a:p>
          <a:p>
            <a:pPr lvl="1"/>
            <a:r>
              <a:rPr lang="en-US" dirty="0" smtClean="0"/>
              <a:t>Goal: minimizing seek time</a:t>
            </a:r>
          </a:p>
          <a:p>
            <a:pPr lvl="1"/>
            <a:r>
              <a:rPr lang="en-US" dirty="0" smtClean="0"/>
              <a:t>Policies: FIFO, SSTF, SCAN, C-SCAN, C-LOOK</a:t>
            </a:r>
          </a:p>
          <a:p>
            <a:r>
              <a:rPr lang="en-US" dirty="0" smtClean="0"/>
              <a:t>Disk management [</a:t>
            </a:r>
            <a:r>
              <a:rPr lang="en-US" dirty="0" smtClean="0">
                <a:solidFill>
                  <a:srgbClr val="FF0000"/>
                </a:solidFill>
              </a:rPr>
              <a:t>file systems</a:t>
            </a:r>
            <a:r>
              <a:rPr lang="en-US" dirty="0" smtClean="0"/>
              <a:t>]: </a:t>
            </a:r>
          </a:p>
          <a:p>
            <a:pPr lvl="1"/>
            <a:r>
              <a:rPr lang="en-US" dirty="0" smtClean="0"/>
              <a:t>Formatting in two steps: 1) partitioning 2) making file system (not applicable for raw disk partitioning)</a:t>
            </a:r>
          </a:p>
          <a:p>
            <a:pPr lvl="1"/>
            <a:r>
              <a:rPr lang="en-US" dirty="0" smtClean="0"/>
              <a:t>Boot sequence: BIOS, master boot record (locate boot partition), volume boot record (loading OS)</a:t>
            </a:r>
          </a:p>
          <a:p>
            <a:r>
              <a:rPr lang="en-US" dirty="0" smtClean="0"/>
              <a:t>Swap space [</a:t>
            </a:r>
            <a:r>
              <a:rPr lang="en-US" dirty="0" smtClean="0">
                <a:solidFill>
                  <a:srgbClr val="FF0000"/>
                </a:solidFill>
              </a:rPr>
              <a:t>memory management</a:t>
            </a:r>
            <a:r>
              <a:rPr lang="en-US" dirty="0" smtClean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521543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Understand MTF, MTR and MTDL</a:t>
            </a:r>
          </a:p>
          <a:p>
            <a:pPr lvl="1"/>
            <a:r>
              <a:rPr lang="en-US" dirty="0" smtClean="0"/>
              <a:t>Able to determine MTF, MTDL for simple schemes such as mirroring</a:t>
            </a:r>
          </a:p>
          <a:p>
            <a:r>
              <a:rPr lang="en-US" dirty="0" smtClean="0"/>
              <a:t>Redundant array of inexpensive (independent) disks (RAID)</a:t>
            </a:r>
          </a:p>
          <a:p>
            <a:pPr lvl="1"/>
            <a:r>
              <a:rPr lang="en-US" dirty="0" smtClean="0"/>
              <a:t>Mirroring, stripling, parity, (7, 4) hamming code</a:t>
            </a:r>
          </a:p>
          <a:p>
            <a:pPr lvl="1"/>
            <a:r>
              <a:rPr lang="en-US" dirty="0" smtClean="0"/>
              <a:t>Error detection </a:t>
            </a:r>
            <a:r>
              <a:rPr lang="en-US" dirty="0" err="1" smtClean="0"/>
              <a:t>vs</a:t>
            </a:r>
            <a:r>
              <a:rPr lang="en-US" dirty="0" smtClean="0"/>
              <a:t> error correction; bit level vs. block level stripling</a:t>
            </a:r>
          </a:p>
          <a:p>
            <a:pPr lvl="1"/>
            <a:r>
              <a:rPr lang="en-US" dirty="0" smtClean="0"/>
              <a:t>Different RAID configuration</a:t>
            </a:r>
          </a:p>
        </p:txBody>
      </p:sp>
    </p:spTree>
    <p:extLst>
      <p:ext uri="{BB962C8B-B14F-4D97-AF65-F5344CB8AC3E}">
        <p14:creationId xmlns:p14="http://schemas.microsoft.com/office/powerpoint/2010/main" val="4031151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Directory</a:t>
            </a:r>
          </a:p>
          <a:p>
            <a:pPr lvl="1"/>
            <a:r>
              <a:rPr lang="en-US" sz="2000" dirty="0" smtClean="0"/>
              <a:t>what is stored in directory: (file name, FCB block) organized as a linear array or hash table</a:t>
            </a:r>
          </a:p>
          <a:p>
            <a:pPr lvl="1"/>
            <a:r>
              <a:rPr lang="en-US" sz="2000" dirty="0" smtClean="0"/>
              <a:t>How are directories organized: tree, acyclic graphs</a:t>
            </a:r>
          </a:p>
          <a:p>
            <a:pPr lvl="1"/>
            <a:r>
              <a:rPr lang="en-US" sz="2000" dirty="0" smtClean="0"/>
              <a:t>How to locate a file “/home/me/file1”? (starting from the root directory, find the FCB corresponding to the subdirectories and finally the file)</a:t>
            </a:r>
          </a:p>
          <a:p>
            <a:pPr lvl="1"/>
            <a:r>
              <a:rPr lang="en-US" sz="2000" dirty="0" smtClean="0"/>
              <a:t>Recently accessed directories cached in memory</a:t>
            </a:r>
          </a:p>
          <a:p>
            <a:r>
              <a:rPr lang="en-US" sz="2000" dirty="0" smtClean="0"/>
              <a:t>Files: abstract data type, contiguous logical space (to users) </a:t>
            </a:r>
          </a:p>
          <a:p>
            <a:pPr lvl="1"/>
            <a:r>
              <a:rPr lang="en-US" sz="2000" dirty="0" smtClean="0"/>
              <a:t>File operations: read, write, open, close, …</a:t>
            </a:r>
          </a:p>
          <a:p>
            <a:pPr lvl="1"/>
            <a:r>
              <a:rPr lang="en-US" sz="2000" dirty="0" smtClean="0"/>
              <a:t>FCB</a:t>
            </a:r>
          </a:p>
          <a:p>
            <a:pPr lvl="1"/>
            <a:r>
              <a:rPr lang="en-US" sz="2000" dirty="0" smtClean="0"/>
              <a:t>Disk allocation and translation: contiguous allocation, linked allocation, index allocation</a:t>
            </a:r>
          </a:p>
          <a:p>
            <a:pPr lvl="1"/>
            <a:r>
              <a:rPr lang="en-US" sz="2000" dirty="0" smtClean="0"/>
              <a:t>The maximum size of file is determined by the allocation schemes</a:t>
            </a:r>
          </a:p>
        </p:txBody>
      </p:sp>
    </p:spTree>
    <p:extLst>
      <p:ext uri="{BB962C8B-B14F-4D97-AF65-F5344CB8AC3E}">
        <p14:creationId xmlns:p14="http://schemas.microsoft.com/office/powerpoint/2010/main" val="4056166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memory and on-disk data </a:t>
            </a:r>
            <a:r>
              <a:rPr lang="en-US" dirty="0" smtClean="0"/>
              <a:t>structure</a:t>
            </a:r>
          </a:p>
          <a:p>
            <a:pPr lvl="1"/>
            <a:r>
              <a:rPr lang="en-US" dirty="0" smtClean="0"/>
              <a:t>What happens when creating, opening, reading a file?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658217"/>
              </p:ext>
            </p:extLst>
          </p:nvPr>
        </p:nvGraphicFramePr>
        <p:xfrm>
          <a:off x="688827" y="3456546"/>
          <a:ext cx="7368732" cy="2024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4366"/>
                <a:gridCol w="3684366"/>
              </a:tblGrid>
              <a:tr h="354040">
                <a:tc>
                  <a:txBody>
                    <a:bodyPr/>
                    <a:lstStyle/>
                    <a:p>
                      <a:r>
                        <a:rPr lang="en-US" dirty="0" smtClean="0"/>
                        <a:t>In memory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on-disk</a:t>
                      </a:r>
                      <a:endParaRPr lang="en-US" dirty="0"/>
                    </a:p>
                  </a:txBody>
                  <a:tcPr/>
                </a:tc>
              </a:tr>
              <a:tr h="165865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Mount table 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Directory cache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system-wide open-file table 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per-process open file table  (PCB)</a:t>
                      </a:r>
                    </a:p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Buffers for file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system blocks</a:t>
                      </a: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MBR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Boot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control block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Volume control block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Directory structures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FCB and data blocks of each files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0140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paging, the physical address can be computed by adding the physical page # and the </a:t>
            </a:r>
            <a:r>
              <a:rPr lang="en-US" dirty="0" smtClean="0"/>
              <a:t>offset (false) </a:t>
            </a:r>
          </a:p>
          <a:p>
            <a:pPr lvl="1"/>
            <a:r>
              <a:rPr lang="en-US" dirty="0" smtClean="0"/>
              <a:t>Adding </a:t>
            </a:r>
            <a:r>
              <a:rPr lang="en-US" dirty="0" smtClean="0">
                <a:sym typeface="Wingdings"/>
              </a:rPr>
              <a:t> appending</a:t>
            </a:r>
          </a:p>
          <a:p>
            <a:r>
              <a:rPr lang="en-US" dirty="0"/>
              <a:t>Consider the use of multilevel paging. Suppose a page table in each level can be no larger than 4096 Byte, and the size of each entry in the page table is 4 Byte. With 32-bit logical address space, a) what is the minimum # of levels needed if the page size is 4096 Byte, and b) how many physical memory references are needed for each logical memory reference  if no TLB is used. </a:t>
            </a:r>
            <a:endParaRPr lang="en-US" dirty="0" smtClean="0"/>
          </a:p>
          <a:p>
            <a:pPr lvl="1"/>
            <a:r>
              <a:rPr lang="en-US" dirty="0" smtClean="0"/>
              <a:t>(a) 2</a:t>
            </a:r>
            <a:r>
              <a:rPr lang="en-US" baseline="30000" dirty="0" smtClean="0"/>
              <a:t>32</a:t>
            </a:r>
            <a:r>
              <a:rPr lang="en-US" dirty="0" smtClean="0"/>
              <a:t>/2</a:t>
            </a:r>
            <a:r>
              <a:rPr lang="en-US" baseline="30000" dirty="0" smtClean="0"/>
              <a:t>12</a:t>
            </a:r>
            <a:r>
              <a:rPr lang="en-US" dirty="0" smtClean="0"/>
              <a:t> = 2</a:t>
            </a:r>
            <a:r>
              <a:rPr lang="en-US" baseline="30000" dirty="0" smtClean="0"/>
              <a:t>20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2 levels</a:t>
            </a:r>
          </a:p>
          <a:p>
            <a:pPr lvl="1"/>
            <a:r>
              <a:rPr lang="en-US" dirty="0" smtClean="0">
                <a:sym typeface="Wingdings"/>
              </a:rPr>
              <a:t>(b) # of memory reference = # of levels + 1</a:t>
            </a:r>
            <a:endParaRPr lang="en-US" dirty="0"/>
          </a:p>
          <a:p>
            <a:r>
              <a:rPr lang="en-US" dirty="0"/>
              <a:t>The following bits are typically kept in a page table entry: valid bit, read-only bit, use bit, reference bit, and dirty bit. </a:t>
            </a:r>
            <a:endParaRPr lang="en-US" dirty="0" smtClean="0"/>
          </a:p>
          <a:p>
            <a:pPr lvl="1"/>
            <a:r>
              <a:rPr lang="en-US" dirty="0" smtClean="0"/>
              <a:t>use bit is the same as reference bit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282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Consider the following memory references 2 1 4 2 5 2 1 6 5. Suppose only 3 physical frames in the memory.  The number of page faults generated by FIFO (including compulsory PFs) is, ______The number of page faults generated by OPT is, ______The number of page faults generated by LRU is, ______The number of page faults generated by the clock algorithm is, </a:t>
            </a:r>
            <a:r>
              <a:rPr lang="en-US" sz="2000" dirty="0" smtClean="0"/>
              <a:t>______</a:t>
            </a:r>
          </a:p>
          <a:p>
            <a:pPr marL="457200" lvl="1" indent="0">
              <a:buNone/>
            </a:pPr>
            <a:endParaRPr lang="en-US" sz="1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243084"/>
              </p:ext>
            </p:extLst>
          </p:nvPr>
        </p:nvGraphicFramePr>
        <p:xfrm>
          <a:off x="1421034" y="3678336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4038997"/>
            <a:ext cx="60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FIFO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799276"/>
              </p:ext>
            </p:extLst>
          </p:nvPr>
        </p:nvGraphicFramePr>
        <p:xfrm>
          <a:off x="1421034" y="5192325"/>
          <a:ext cx="3810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96188" y="556442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051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2 1 4 2 5 2 1 6 5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10838"/>
              </p:ext>
            </p:extLst>
          </p:nvPr>
        </p:nvGraphicFramePr>
        <p:xfrm>
          <a:off x="2038833" y="1267744"/>
          <a:ext cx="5334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319920" y="1559752"/>
            <a:ext cx="555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LRU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2692967"/>
            <a:ext cx="684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Clock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1418023" y="2900525"/>
            <a:ext cx="446188" cy="1006889"/>
            <a:chOff x="457200" y="3701460"/>
            <a:chExt cx="446188" cy="1006889"/>
          </a:xfrm>
        </p:grpSpPr>
        <p:sp>
          <p:nvSpPr>
            <p:cNvPr id="11" name="Rectangle 10"/>
            <p:cNvSpPr/>
            <p:nvPr/>
          </p:nvSpPr>
          <p:spPr>
            <a:xfrm>
              <a:off x="457200" y="3701460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2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686014" y="4250672"/>
              <a:ext cx="0" cy="45767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2280743" y="2900525"/>
            <a:ext cx="1165101" cy="1006889"/>
            <a:chOff x="1319920" y="3701460"/>
            <a:chExt cx="1165101" cy="1006889"/>
          </a:xfrm>
        </p:grpSpPr>
        <p:sp>
          <p:nvSpPr>
            <p:cNvPr id="14" name="Rectangle 13"/>
            <p:cNvSpPr/>
            <p:nvPr/>
          </p:nvSpPr>
          <p:spPr>
            <a:xfrm>
              <a:off x="1319920" y="3701460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2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1548734" y="4250672"/>
              <a:ext cx="0" cy="45767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2038833" y="4277211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1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977641" y="2669619"/>
            <a:ext cx="1165101" cy="1929552"/>
            <a:chOff x="3016818" y="3642184"/>
            <a:chExt cx="1165101" cy="1929552"/>
          </a:xfrm>
        </p:grpSpPr>
        <p:sp>
          <p:nvSpPr>
            <p:cNvPr id="17" name="Rectangle 16"/>
            <p:cNvSpPr/>
            <p:nvPr/>
          </p:nvSpPr>
          <p:spPr>
            <a:xfrm>
              <a:off x="3016818" y="3642184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2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3245632" y="4191396"/>
              <a:ext cx="0" cy="45767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3735731" y="4217935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1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022538" y="5148385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4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651657" y="2680583"/>
            <a:ext cx="1165101" cy="1929552"/>
            <a:chOff x="4690834" y="3653148"/>
            <a:chExt cx="1165101" cy="1929552"/>
          </a:xfrm>
        </p:grpSpPr>
        <p:sp>
          <p:nvSpPr>
            <p:cNvPr id="21" name="Rectangle 20"/>
            <p:cNvSpPr/>
            <p:nvPr/>
          </p:nvSpPr>
          <p:spPr>
            <a:xfrm>
              <a:off x="4690834" y="3653148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2</a:t>
              </a:r>
            </a:p>
            <a:p>
              <a:pPr algn="ctr"/>
              <a:r>
                <a:rPr lang="en-US" sz="1200" dirty="0" smtClean="0"/>
                <a:t>u: 1</a:t>
              </a:r>
              <a:endParaRPr lang="en-US" sz="1200" dirty="0"/>
            </a:p>
          </p:txBody>
        </p:sp>
        <p:cxnSp>
          <p:nvCxnSpPr>
            <p:cNvPr id="22" name="Straight Arrow Connector 21"/>
            <p:cNvCxnSpPr>
              <a:endCxn id="23" idx="1"/>
            </p:cNvCxnSpPr>
            <p:nvPr/>
          </p:nvCxnSpPr>
          <p:spPr>
            <a:xfrm>
              <a:off x="4919648" y="4440575"/>
              <a:ext cx="49009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5409747" y="4228899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1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696554" y="5159349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4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531225" y="2680583"/>
            <a:ext cx="1165101" cy="1929552"/>
            <a:chOff x="4690834" y="3653148"/>
            <a:chExt cx="1165101" cy="1929552"/>
          </a:xfrm>
        </p:grpSpPr>
        <p:sp>
          <p:nvSpPr>
            <p:cNvPr id="33" name="Rectangle 32"/>
            <p:cNvSpPr/>
            <p:nvPr/>
          </p:nvSpPr>
          <p:spPr>
            <a:xfrm>
              <a:off x="4690834" y="3653148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2</a:t>
              </a:r>
            </a:p>
            <a:p>
              <a:pPr algn="ctr"/>
              <a:r>
                <a:rPr lang="en-US" sz="1200" dirty="0" smtClean="0"/>
                <a:t>u: 1</a:t>
              </a:r>
              <a:endParaRPr lang="en-US" sz="1200" dirty="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4919648" y="4440575"/>
              <a:ext cx="0" cy="52521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5409747" y="4228899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5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696554" y="5159349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4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19920" y="4887441"/>
            <a:ext cx="1165101" cy="1929552"/>
            <a:chOff x="4690834" y="3653148"/>
            <a:chExt cx="1165101" cy="1929552"/>
          </a:xfrm>
        </p:grpSpPr>
        <p:sp>
          <p:nvSpPr>
            <p:cNvPr id="39" name="Rectangle 38"/>
            <p:cNvSpPr/>
            <p:nvPr/>
          </p:nvSpPr>
          <p:spPr>
            <a:xfrm>
              <a:off x="4690834" y="3653148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2</a:t>
              </a:r>
            </a:p>
            <a:p>
              <a:pPr algn="ctr"/>
              <a:r>
                <a:rPr lang="en-US" sz="1200" dirty="0" smtClean="0"/>
                <a:t>u: 1</a:t>
              </a:r>
              <a:endParaRPr lang="en-US" sz="1200" dirty="0"/>
            </a:p>
          </p:txBody>
        </p:sp>
        <p:cxnSp>
          <p:nvCxnSpPr>
            <p:cNvPr id="40" name="Straight Arrow Connector 39"/>
            <p:cNvCxnSpPr>
              <a:endCxn id="39" idx="2"/>
            </p:cNvCxnSpPr>
            <p:nvPr/>
          </p:nvCxnSpPr>
          <p:spPr>
            <a:xfrm flipH="1" flipV="1">
              <a:off x="4913928" y="4076499"/>
              <a:ext cx="5720" cy="36407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5409747" y="4228899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5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696554" y="5159349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1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999656" y="4883945"/>
            <a:ext cx="1165101" cy="1929552"/>
            <a:chOff x="4690834" y="3653148"/>
            <a:chExt cx="1165101" cy="1929552"/>
          </a:xfrm>
        </p:grpSpPr>
        <p:sp>
          <p:nvSpPr>
            <p:cNvPr id="45" name="Rectangle 44"/>
            <p:cNvSpPr/>
            <p:nvPr/>
          </p:nvSpPr>
          <p:spPr>
            <a:xfrm>
              <a:off x="4690834" y="3653148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2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4919648" y="4440575"/>
              <a:ext cx="0" cy="50726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/>
            <p:nvPr/>
          </p:nvSpPr>
          <p:spPr>
            <a:xfrm>
              <a:off x="5409747" y="4228899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6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696554" y="5159349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1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696554" y="4929713"/>
            <a:ext cx="1165101" cy="1929552"/>
            <a:chOff x="4690834" y="3653148"/>
            <a:chExt cx="1165101" cy="1929552"/>
          </a:xfrm>
        </p:grpSpPr>
        <p:sp>
          <p:nvSpPr>
            <p:cNvPr id="51" name="Rectangle 50"/>
            <p:cNvSpPr/>
            <p:nvPr/>
          </p:nvSpPr>
          <p:spPr>
            <a:xfrm>
              <a:off x="4690834" y="3653148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2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  <p:cxnSp>
          <p:nvCxnSpPr>
            <p:cNvPr id="52" name="Straight Arrow Connector 51"/>
            <p:cNvCxnSpPr>
              <a:endCxn id="51" idx="2"/>
            </p:cNvCxnSpPr>
            <p:nvPr/>
          </p:nvCxnSpPr>
          <p:spPr>
            <a:xfrm flipH="1" flipV="1">
              <a:off x="4913928" y="4076499"/>
              <a:ext cx="5720" cy="36407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5409747" y="4228899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6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696554" y="5159349"/>
              <a:ext cx="446188" cy="42335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5</a:t>
              </a:r>
            </a:p>
            <a:p>
              <a:pPr algn="ctr"/>
              <a:r>
                <a:rPr lang="en-US" sz="1200" dirty="0" smtClean="0"/>
                <a:t>u: 0</a:t>
              </a:r>
              <a:endParaRPr lang="en-US" sz="1200" dirty="0"/>
            </a:p>
          </p:txBody>
        </p:sp>
      </p:grpSp>
      <p:sp>
        <p:nvSpPr>
          <p:cNvPr id="56" name="Rectangle 55"/>
          <p:cNvSpPr/>
          <p:nvPr/>
        </p:nvSpPr>
        <p:spPr>
          <a:xfrm>
            <a:off x="1142191" y="2681525"/>
            <a:ext cx="1008665" cy="1815149"/>
          </a:xfrm>
          <a:prstGeom prst="rect">
            <a:avLst/>
          </a:prstGeom>
          <a:noFill/>
          <a:ln>
            <a:solidFill>
              <a:srgbClr val="D900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219805" y="2685180"/>
            <a:ext cx="1338261" cy="1815149"/>
          </a:xfrm>
          <a:prstGeom prst="rect">
            <a:avLst/>
          </a:prstGeom>
          <a:noFill/>
          <a:ln>
            <a:solidFill>
              <a:srgbClr val="D900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3954760" y="2638934"/>
            <a:ext cx="1338261" cy="2061939"/>
          </a:xfrm>
          <a:prstGeom prst="rect">
            <a:avLst/>
          </a:prstGeom>
          <a:noFill/>
          <a:ln>
            <a:solidFill>
              <a:srgbClr val="D900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5524261" y="2619546"/>
            <a:ext cx="1338261" cy="2061939"/>
          </a:xfrm>
          <a:prstGeom prst="rect">
            <a:avLst/>
          </a:prstGeom>
          <a:noFill/>
          <a:ln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7483548" y="2637751"/>
            <a:ext cx="1338261" cy="20619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4525095" y="4789380"/>
            <a:ext cx="1338261" cy="2061939"/>
          </a:xfrm>
          <a:prstGeom prst="rect">
            <a:avLst/>
          </a:prstGeom>
          <a:noFill/>
          <a:ln>
            <a:solidFill>
              <a:srgbClr val="D900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2868194" y="4789380"/>
            <a:ext cx="1338261" cy="2061939"/>
          </a:xfrm>
          <a:prstGeom prst="rect">
            <a:avLst/>
          </a:prstGeom>
          <a:noFill/>
          <a:ln>
            <a:solidFill>
              <a:srgbClr val="D900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1188198" y="4789380"/>
            <a:ext cx="1338261" cy="2061939"/>
          </a:xfrm>
          <a:prstGeom prst="rect">
            <a:avLst/>
          </a:prstGeom>
          <a:noFill/>
          <a:ln>
            <a:solidFill>
              <a:srgbClr val="D900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66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C-SCAN</a:t>
            </a:r>
            <a:endParaRPr lang="en-US" dirty="0"/>
          </a:p>
        </p:txBody>
      </p:sp>
      <p:pic>
        <p:nvPicPr>
          <p:cNvPr id="4710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" t="3731" r="925" b="3731"/>
          <a:stretch>
            <a:fillRect/>
          </a:stretch>
        </p:blipFill>
        <p:spPr bwMode="auto">
          <a:xfrm>
            <a:off x="1231901" y="1668251"/>
            <a:ext cx="7000875" cy="494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300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en-US" smtClean="0"/>
              <a:t>-LOOK</a:t>
            </a:r>
            <a:endParaRPr lang="en-US" dirty="0"/>
          </a:p>
        </p:txBody>
      </p:sp>
      <p:pic>
        <p:nvPicPr>
          <p:cNvPr id="51202" name="Picture 4" descr="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67" y="1608985"/>
            <a:ext cx="7312025" cy="51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5040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luck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remember to fill in teaching evaluation!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25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1308</Words>
  <Application>Microsoft Macintosh PowerPoint</Application>
  <PresentationFormat>On-screen Show (4:3)</PresentationFormat>
  <Paragraphs>308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CAS3SH3 Final Review</vt:lpstr>
      <vt:lpstr>The Final</vt:lpstr>
      <vt:lpstr>Materials covered since midterm</vt:lpstr>
      <vt:lpstr>Memory Management</vt:lpstr>
      <vt:lpstr>Memory Management</vt:lpstr>
      <vt:lpstr>Paging (cont’d)</vt:lpstr>
      <vt:lpstr>Virtual memory</vt:lpstr>
      <vt:lpstr>Types of page faults &amp; remedies</vt:lpstr>
      <vt:lpstr>Storage and File Systems</vt:lpstr>
      <vt:lpstr>Storage</vt:lpstr>
      <vt:lpstr>File systems</vt:lpstr>
      <vt:lpstr>File systems</vt:lpstr>
      <vt:lpstr>Discussion</vt:lpstr>
      <vt:lpstr>Discussions</vt:lpstr>
      <vt:lpstr>2 1 4 2 5 2 1 6 5</vt:lpstr>
      <vt:lpstr>C-SCAN</vt:lpstr>
      <vt:lpstr>C-LOOK</vt:lpstr>
      <vt:lpstr>Good luck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CAS3SH3 Midterm Review</dc:title>
  <dc:creator>Lisa Zheng</dc:creator>
  <cp:lastModifiedBy>Rong Zheng</cp:lastModifiedBy>
  <cp:revision>36</cp:revision>
  <dcterms:created xsi:type="dcterms:W3CDTF">2014-02-14T02:02:41Z</dcterms:created>
  <dcterms:modified xsi:type="dcterms:W3CDTF">2015-04-07T15:03:11Z</dcterms:modified>
</cp:coreProperties>
</file>