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6" r:id="rId11"/>
    <p:sldId id="264" r:id="rId12"/>
    <p:sldId id="271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6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4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6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9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2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4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5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8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2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1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3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518B2-D49E-444C-B693-0645317DD3C4}" type="datetimeFigureOut">
              <a:rPr lang="en-US" smtClean="0"/>
              <a:t>2015-02-13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4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CAS3SH3 Midterm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50 min, Friday, Feb 27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Materials through CPU scheduling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closed book, closed note</a:t>
            </a:r>
          </a:p>
          <a:p>
            <a:r>
              <a:rPr lang="en-US" dirty="0" smtClean="0"/>
              <a:t>Types of questions: True &amp; False,  short questions</a:t>
            </a:r>
          </a:p>
          <a:p>
            <a:r>
              <a:rPr lang="en-US" dirty="0" smtClean="0"/>
              <a:t>You can bring McMaster standard calculator; no Internet-enabled devices</a:t>
            </a:r>
          </a:p>
          <a:p>
            <a:r>
              <a:rPr lang="en-US" dirty="0" smtClean="0"/>
              <a:t>All-in-one slides on course page</a:t>
            </a:r>
          </a:p>
          <a:p>
            <a:endParaRPr lang="en-US" dirty="0" smtClean="0"/>
          </a:p>
          <a:p>
            <a:r>
              <a:rPr lang="en-US" dirty="0" smtClean="0"/>
              <a:t>Office </a:t>
            </a:r>
            <a:r>
              <a:rPr lang="en-US" dirty="0" err="1" smtClean="0"/>
              <a:t>hrs</a:t>
            </a:r>
            <a:r>
              <a:rPr lang="en-US" dirty="0" smtClean="0"/>
              <a:t> on 24</a:t>
            </a:r>
            <a:r>
              <a:rPr lang="en-US" baseline="30000" dirty="0" smtClean="0"/>
              <a:t>th</a:t>
            </a:r>
            <a:r>
              <a:rPr lang="en-US" dirty="0" smtClean="0"/>
              <a:t> will be from 3:30 – 4:30, 5:30 – 6:30pm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40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covered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 to OS</a:t>
            </a:r>
          </a:p>
          <a:p>
            <a:pPr lvl="1"/>
            <a:r>
              <a:rPr lang="en-US" dirty="0" smtClean="0"/>
              <a:t>Basic functions of OS: process management, memory management, CPU scheduling, storage management, protection and security</a:t>
            </a:r>
          </a:p>
          <a:p>
            <a:pPr lvl="1"/>
            <a:r>
              <a:rPr lang="en-US" dirty="0" smtClean="0"/>
              <a:t>Types of kernels (Monolithic</a:t>
            </a:r>
            <a:r>
              <a:rPr lang="en-US" dirty="0"/>
              <a:t> </a:t>
            </a:r>
            <a:r>
              <a:rPr lang="en-US" dirty="0" smtClean="0"/>
              <a:t>(micro-kernel),  modular kernel) and their advantaged and disadvantages; examples of OS supporting each types of kernels</a:t>
            </a:r>
          </a:p>
          <a:p>
            <a:pPr lvl="1"/>
            <a:r>
              <a:rPr lang="en-US" dirty="0" smtClean="0"/>
              <a:t>Types of interrupts, purpose of interrupts [</a:t>
            </a:r>
            <a:r>
              <a:rPr lang="en-US" dirty="0" smtClean="0">
                <a:solidFill>
                  <a:srgbClr val="FF0000"/>
                </a:solidFill>
              </a:rPr>
              <a:t>process management, synchronization, CPU scheduling</a:t>
            </a:r>
            <a:r>
              <a:rPr lang="en-US" dirty="0" smtClean="0"/>
              <a:t>]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55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199"/>
            <a:ext cx="8421737" cy="262970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Understand the difference between process and program</a:t>
            </a:r>
          </a:p>
          <a:p>
            <a:pPr lvl="1"/>
            <a:r>
              <a:rPr lang="en-US" dirty="0" smtClean="0"/>
              <a:t>Processes are programs in action</a:t>
            </a:r>
          </a:p>
          <a:p>
            <a:r>
              <a:rPr lang="en-US" dirty="0" smtClean="0"/>
              <a:t>Characteristics of process address space [</a:t>
            </a:r>
            <a:r>
              <a:rPr lang="en-US" dirty="0" smtClean="0">
                <a:solidFill>
                  <a:srgbClr val="FF0000"/>
                </a:solidFill>
              </a:rPr>
              <a:t>memory management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When allocated? what is stored?</a:t>
            </a:r>
          </a:p>
          <a:p>
            <a:r>
              <a:rPr lang="en-US" dirty="0" smtClean="0"/>
              <a:t>Process states </a:t>
            </a:r>
          </a:p>
          <a:p>
            <a:pPr lvl="1"/>
            <a:r>
              <a:rPr lang="en-US" dirty="0" smtClean="0"/>
              <a:t>Understand each state and transition conditions [</a:t>
            </a:r>
            <a:r>
              <a:rPr lang="en-US" dirty="0" smtClean="0">
                <a:solidFill>
                  <a:srgbClr val="FF0000"/>
                </a:solidFill>
              </a:rPr>
              <a:t>synchronization, CPU, scheduling, memory management</a:t>
            </a:r>
            <a:r>
              <a:rPr lang="en-US" dirty="0" smtClean="0"/>
              <a:t>]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92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74445" y="2246101"/>
            <a:ext cx="18466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11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348791" y="1724624"/>
            <a:ext cx="1061645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Running</a:t>
            </a: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6248761" y="1724624"/>
            <a:ext cx="1228842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Terminated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204780" y="2848077"/>
            <a:ext cx="1061645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New</a:t>
            </a: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3055643" y="2875550"/>
            <a:ext cx="1061644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/>
              <a:t>Ready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5347299" y="2875550"/>
            <a:ext cx="1061644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/>
              <a:t>Waiting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881754" y="2586880"/>
            <a:ext cx="1484601" cy="525913"/>
            <a:chOff x="1881754" y="2586880"/>
            <a:chExt cx="1484601" cy="525913"/>
          </a:xfrm>
        </p:grpSpPr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67594" y="3112793"/>
              <a:ext cx="782203" cy="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1881754" y="2586880"/>
              <a:ext cx="148460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Admit process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73410" y="3108090"/>
            <a:ext cx="1334754" cy="380542"/>
            <a:chOff x="4173410" y="3108090"/>
            <a:chExt cx="1334754" cy="380542"/>
          </a:xfrm>
        </p:grpSpPr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>
              <a:off x="4173410" y="3108090"/>
              <a:ext cx="1061644" cy="0"/>
            </a:xfrm>
            <a:prstGeom prst="line">
              <a:avLst/>
            </a:prstGeom>
            <a:solidFill>
              <a:srgbClr val="F5C201"/>
            </a:solidFill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4285654" y="3150078"/>
              <a:ext cx="122251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Completion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00983" y="2182633"/>
            <a:ext cx="1389590" cy="775134"/>
            <a:chOff x="3900983" y="2182633"/>
            <a:chExt cx="1389590" cy="775134"/>
          </a:xfrm>
        </p:grpSpPr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3900983" y="2182633"/>
              <a:ext cx="839494" cy="77513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4341776" y="2493667"/>
              <a:ext cx="94879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Interrupt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32323" y="2105119"/>
            <a:ext cx="1572590" cy="775134"/>
            <a:chOff x="2832323" y="2105119"/>
            <a:chExt cx="1572590" cy="775134"/>
          </a:xfrm>
        </p:grpSpPr>
        <p:sp>
          <p:nvSpPr>
            <p:cNvPr id="20" name="Line 14"/>
            <p:cNvSpPr>
              <a:spLocks noChangeShapeType="1"/>
            </p:cNvSpPr>
            <p:nvPr/>
          </p:nvSpPr>
          <p:spPr bwMode="auto">
            <a:xfrm flipV="1">
              <a:off x="3565419" y="2105119"/>
              <a:ext cx="839494" cy="77513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>
                <a:solidFill>
                  <a:srgbClr val="FF0000"/>
                </a:solidFill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2832323" y="2117875"/>
              <a:ext cx="100560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FF0000"/>
                  </a:solidFill>
                  <a:latin typeface="+mn-lt"/>
                </a:rPr>
                <a:t>Get CPU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88286" y="2182633"/>
            <a:ext cx="1994522" cy="697620"/>
            <a:chOff x="5188286" y="2182633"/>
            <a:chExt cx="1994522" cy="697620"/>
          </a:xfrm>
        </p:grpSpPr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H="1" flipV="1">
              <a:off x="5188286" y="2182633"/>
              <a:ext cx="501592" cy="69762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5515665" y="2299393"/>
              <a:ext cx="166714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System  request</a:t>
              </a:r>
            </a:p>
          </p:txBody>
        </p:sp>
      </p:grp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2944568" y="4048063"/>
            <a:ext cx="1341086" cy="61029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/>
              <a:t>Suspended</a:t>
            </a:r>
            <a:br>
              <a:rPr lang="en-US" sz="1600" b="1" dirty="0"/>
            </a:br>
            <a:r>
              <a:rPr lang="en-US" sz="1600" b="1" dirty="0"/>
              <a:t>Ready</a:t>
            </a: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5236224" y="4048063"/>
            <a:ext cx="1397208" cy="61029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/>
              <a:t>Suspended</a:t>
            </a:r>
            <a:br>
              <a:rPr lang="en-US" sz="1600" b="1" dirty="0"/>
            </a:br>
            <a:r>
              <a:rPr lang="en-US" sz="1600" b="1" dirty="0"/>
              <a:t>Waiting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329562" y="3381637"/>
            <a:ext cx="1061645" cy="659354"/>
            <a:chOff x="2329562" y="3381637"/>
            <a:chExt cx="1061645" cy="659354"/>
          </a:xfrm>
        </p:grpSpPr>
        <p:sp>
          <p:nvSpPr>
            <p:cNvPr id="28" name="Line 34"/>
            <p:cNvSpPr>
              <a:spLocks noChangeShapeType="1"/>
            </p:cNvSpPr>
            <p:nvPr/>
          </p:nvSpPr>
          <p:spPr bwMode="auto">
            <a:xfrm flipH="1">
              <a:off x="3391207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9" name="Text Box 36"/>
            <p:cNvSpPr txBox="1">
              <a:spLocks noChangeArrowheads="1"/>
            </p:cNvSpPr>
            <p:nvPr/>
          </p:nvSpPr>
          <p:spPr bwMode="auto">
            <a:xfrm>
              <a:off x="2329562" y="3673048"/>
              <a:ext cx="9145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latin typeface="+mn-lt"/>
                </a:rPr>
                <a:t>Activate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782893" y="3381637"/>
            <a:ext cx="1377401" cy="659354"/>
            <a:chOff x="3782893" y="3381637"/>
            <a:chExt cx="1377401" cy="659354"/>
          </a:xfrm>
        </p:grpSpPr>
        <p:sp>
          <p:nvSpPr>
            <p:cNvPr id="31" name="Line 33"/>
            <p:cNvSpPr>
              <a:spLocks noChangeShapeType="1"/>
            </p:cNvSpPr>
            <p:nvPr/>
          </p:nvSpPr>
          <p:spPr bwMode="auto">
            <a:xfrm flipH="1">
              <a:off x="3782893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auto">
            <a:xfrm>
              <a:off x="4006212" y="3673048"/>
              <a:ext cx="115408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Deactivate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907351" y="3381637"/>
            <a:ext cx="1377402" cy="659354"/>
            <a:chOff x="5907351" y="3381637"/>
            <a:chExt cx="1377402" cy="659354"/>
          </a:xfrm>
        </p:grpSpPr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H="1">
              <a:off x="5907351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6130671" y="3673048"/>
              <a:ext cx="115408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Deactivate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229532" y="4322590"/>
            <a:ext cx="1222510" cy="525960"/>
            <a:chOff x="4229532" y="4322590"/>
            <a:chExt cx="1222510" cy="525960"/>
          </a:xfrm>
        </p:grpSpPr>
        <p:sp>
          <p:nvSpPr>
            <p:cNvPr id="37" name="Line 31"/>
            <p:cNvSpPr>
              <a:spLocks noChangeShapeType="1"/>
            </p:cNvSpPr>
            <p:nvPr/>
          </p:nvSpPr>
          <p:spPr bwMode="auto">
            <a:xfrm flipH="1">
              <a:off x="4341776" y="4322590"/>
              <a:ext cx="838325" cy="294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8" name="Text Box 39"/>
            <p:cNvSpPr txBox="1">
              <a:spLocks noChangeArrowheads="1"/>
            </p:cNvSpPr>
            <p:nvPr/>
          </p:nvSpPr>
          <p:spPr bwMode="auto">
            <a:xfrm>
              <a:off x="4229532" y="4509996"/>
              <a:ext cx="122251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Completion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466558" y="1601773"/>
            <a:ext cx="782203" cy="348319"/>
            <a:chOff x="5466558" y="1601773"/>
            <a:chExt cx="782203" cy="348319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auto">
            <a:xfrm>
              <a:off x="5466558" y="1950092"/>
              <a:ext cx="782203" cy="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5466558" y="1601773"/>
              <a:ext cx="52670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Exit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875409" y="1306873"/>
            <a:ext cx="7249853" cy="218175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885667" y="3701686"/>
            <a:ext cx="7249853" cy="218175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2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Process control block (PCB)</a:t>
            </a:r>
          </a:p>
          <a:p>
            <a:pPr lvl="1"/>
            <a:r>
              <a:rPr lang="en-US" dirty="0" smtClean="0"/>
              <a:t>What is stored in PCB?</a:t>
            </a:r>
          </a:p>
          <a:p>
            <a:r>
              <a:rPr lang="en-US" dirty="0" smtClean="0"/>
              <a:t>Context switch</a:t>
            </a:r>
          </a:p>
          <a:p>
            <a:pPr lvl="1"/>
            <a:r>
              <a:rPr lang="en-US" dirty="0" smtClean="0"/>
              <a:t>What happens during context switch?</a:t>
            </a:r>
          </a:p>
          <a:p>
            <a:r>
              <a:rPr lang="en-US" dirty="0" smtClean="0"/>
              <a:t>Process creation</a:t>
            </a:r>
          </a:p>
          <a:p>
            <a:pPr lvl="1"/>
            <a:r>
              <a:rPr lang="en-US" dirty="0" smtClean="0"/>
              <a:t>Understand fork(), exec() in Unix/Linux (why fork is expensive?)</a:t>
            </a:r>
          </a:p>
          <a:p>
            <a:r>
              <a:rPr lang="en-US" dirty="0" smtClean="0"/>
              <a:t>Process termination</a:t>
            </a:r>
          </a:p>
          <a:p>
            <a:pPr lvl="1"/>
            <a:r>
              <a:rPr lang="en-US" dirty="0" smtClean="0"/>
              <a:t>What resources are released/destroyed at process termination</a:t>
            </a:r>
          </a:p>
          <a:p>
            <a:pPr lvl="1"/>
            <a:r>
              <a:rPr lang="en-US" dirty="0" smtClean="0"/>
              <a:t>Child &amp; parent processes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385" y="0"/>
            <a:ext cx="2311400" cy="34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59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Cooperating processes</a:t>
            </a:r>
          </a:p>
          <a:p>
            <a:pPr lvl="1"/>
            <a:r>
              <a:rPr lang="en-US" dirty="0" smtClean="0"/>
              <a:t>Mechanisms for cooperation: shared memory and message passing</a:t>
            </a:r>
          </a:p>
          <a:p>
            <a:pPr lvl="1"/>
            <a:r>
              <a:rPr lang="en-US" dirty="0" smtClean="0"/>
              <a:t>Types of message passing: blocking </a:t>
            </a:r>
            <a:r>
              <a:rPr lang="en-US" dirty="0" err="1" smtClean="0"/>
              <a:t>vs</a:t>
            </a:r>
            <a:r>
              <a:rPr lang="en-US" dirty="0" smtClean="0"/>
              <a:t> non-blocking;  symmetric </a:t>
            </a:r>
            <a:r>
              <a:rPr lang="en-US" dirty="0" err="1" smtClean="0"/>
              <a:t>vs</a:t>
            </a:r>
            <a:r>
              <a:rPr lang="en-US" dirty="0" smtClean="0"/>
              <a:t> asymmetric, direct </a:t>
            </a:r>
            <a:r>
              <a:rPr lang="en-US" dirty="0" err="1" smtClean="0"/>
              <a:t>vs</a:t>
            </a:r>
            <a:r>
              <a:rPr lang="en-US" dirty="0" smtClean="0"/>
              <a:t> indirect</a:t>
            </a:r>
          </a:p>
          <a:p>
            <a:r>
              <a:rPr lang="en-US" dirty="0" smtClean="0"/>
              <a:t>Thread</a:t>
            </a:r>
          </a:p>
          <a:p>
            <a:pPr lvl="1"/>
            <a:r>
              <a:rPr lang="en-US" dirty="0" smtClean="0"/>
              <a:t>Difference between threads and processes</a:t>
            </a:r>
          </a:p>
          <a:p>
            <a:pPr lvl="1"/>
            <a:r>
              <a:rPr lang="en-US" dirty="0" smtClean="0"/>
              <a:t>Advantages and disadvantage of threads</a:t>
            </a:r>
          </a:p>
          <a:p>
            <a:pPr lvl="1"/>
            <a:r>
              <a:rPr lang="en-US" dirty="0" smtClean="0"/>
              <a:t>Thread control block</a:t>
            </a:r>
          </a:p>
          <a:p>
            <a:pPr lvl="1"/>
            <a:r>
              <a:rPr lang="en-US" dirty="0" smtClean="0"/>
              <a:t>Thread life cycle</a:t>
            </a:r>
          </a:p>
          <a:p>
            <a:pPr lvl="1"/>
            <a:r>
              <a:rPr lang="en-US" dirty="0" smtClean="0"/>
              <a:t>Kernel and user thread; mapping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8277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race condition? what causes race condition? </a:t>
            </a:r>
            <a:r>
              <a:rPr lang="en-US" smtClean="0"/>
              <a:t>deadlock</a:t>
            </a:r>
            <a:r>
              <a:rPr lang="en-US" dirty="0" smtClean="0"/>
              <a:t>? starvation?</a:t>
            </a:r>
          </a:p>
          <a:p>
            <a:r>
              <a:rPr lang="en-US" dirty="0" smtClean="0"/>
              <a:t>Definition of critical section</a:t>
            </a:r>
          </a:p>
          <a:p>
            <a:r>
              <a:rPr lang="en-US" dirty="0" smtClean="0"/>
              <a:t>Requirement for synchronization: mutual exclusion, progress, no starvation, no (short) busy wait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0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realize 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38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Produce-consumer as a canonical example</a:t>
            </a:r>
          </a:p>
          <a:p>
            <a:r>
              <a:rPr lang="en-US" dirty="0" smtClean="0"/>
              <a:t>Use enabling and disable interrupt</a:t>
            </a:r>
          </a:p>
          <a:p>
            <a:pPr lvl="1"/>
            <a:r>
              <a:rPr lang="en-US" dirty="0" smtClean="0"/>
              <a:t>Understand two implementations (how to avoid busy wait)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test&amp;set</a:t>
            </a:r>
            <a:endParaRPr lang="en-US" dirty="0"/>
          </a:p>
          <a:p>
            <a:pPr lvl="1"/>
            <a:r>
              <a:rPr lang="en-US" dirty="0" smtClean="0"/>
              <a:t>Understand two implementations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mutex</a:t>
            </a:r>
            <a:r>
              <a:rPr lang="en-US" dirty="0" smtClean="0"/>
              <a:t> lock (why isn’t it good?)</a:t>
            </a:r>
          </a:p>
          <a:p>
            <a:r>
              <a:rPr lang="en-US" dirty="0" smtClean="0"/>
              <a:t>Use semaphore, P(), V()</a:t>
            </a:r>
          </a:p>
          <a:p>
            <a:pPr lvl="1"/>
            <a:r>
              <a:rPr lang="en-US" dirty="0" smtClean="0"/>
              <a:t>Two different uses of semaphores (mutual exclusion &amp; scheduling constraints)</a:t>
            </a:r>
          </a:p>
          <a:p>
            <a:r>
              <a:rPr lang="en-US" dirty="0" smtClean="0"/>
              <a:t>Use monitor, conditional variables </a:t>
            </a:r>
          </a:p>
          <a:p>
            <a:pPr lvl="1"/>
            <a:r>
              <a:rPr lang="en-US" dirty="0" smtClean="0"/>
              <a:t>Mesa style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hoare</a:t>
            </a:r>
            <a:r>
              <a:rPr lang="en-US" dirty="0" smtClean="0"/>
              <a:t> style (why “while” not “if”)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57200" y="4788512"/>
            <a:ext cx="8102665" cy="1972361"/>
            <a:chOff x="147035" y="3730819"/>
            <a:chExt cx="8686800" cy="2971800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671035" y="6016819"/>
              <a:ext cx="7162800" cy="6858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Load/Store    Disable Ints   Test&amp;Set   Comp&amp;Swap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671035" y="4569019"/>
              <a:ext cx="71628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Locks   Semaphores   Monitors   Send/Receive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71035" y="3730819"/>
              <a:ext cx="7162800" cy="838200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Shared Programs</a:t>
              </a:r>
            </a:p>
          </p:txBody>
        </p: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47035" y="3730819"/>
              <a:ext cx="8686800" cy="2971800"/>
              <a:chOff x="144" y="480"/>
              <a:chExt cx="5472" cy="1872"/>
            </a:xfrm>
          </p:grpSpPr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144" y="480"/>
                <a:ext cx="960" cy="1872"/>
                <a:chOff x="144" y="768"/>
                <a:chExt cx="960" cy="1872"/>
              </a:xfrm>
            </p:grpSpPr>
            <p:sp>
              <p:nvSpPr>
                <p:cNvPr id="17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2208"/>
                  <a:ext cx="960" cy="43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Hardware</a:t>
                  </a:r>
                </a:p>
              </p:txBody>
            </p:sp>
            <p:sp>
              <p:nvSpPr>
                <p:cNvPr id="18" name="Rectangle 7"/>
                <p:cNvSpPr>
                  <a:spLocks noChangeArrowheads="1"/>
                </p:cNvSpPr>
                <p:nvPr/>
              </p:nvSpPr>
              <p:spPr bwMode="auto">
                <a:xfrm>
                  <a:off x="144" y="1296"/>
                  <a:ext cx="960" cy="91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Higher-level </a:t>
                  </a: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API</a:t>
                  </a:r>
                </a:p>
              </p:txBody>
            </p:sp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144" y="768"/>
                  <a:ext cx="960" cy="528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Programs</a:t>
                  </a:r>
                </a:p>
              </p:txBody>
            </p:sp>
          </p:grp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1" name="Line 12"/>
              <p:cNvSpPr>
                <a:spLocks noChangeShapeType="1"/>
              </p:cNvSpPr>
              <p:nvPr/>
            </p:nvSpPr>
            <p:spPr bwMode="auto">
              <a:xfrm>
                <a:off x="144" y="1008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2" name="Line 13"/>
              <p:cNvSpPr>
                <a:spLocks noChangeShapeType="1"/>
              </p:cNvSpPr>
              <p:nvPr/>
            </p:nvSpPr>
            <p:spPr bwMode="auto">
              <a:xfrm>
                <a:off x="144" y="1920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3" name="Line 14"/>
              <p:cNvSpPr>
                <a:spLocks noChangeShapeType="1"/>
              </p:cNvSpPr>
              <p:nvPr/>
            </p:nvSpPr>
            <p:spPr bwMode="auto">
              <a:xfrm>
                <a:off x="144" y="2352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4" name="Line 15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1104" y="480"/>
                <a:ext cx="0" cy="1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5616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531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realize 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Expectations: </a:t>
            </a:r>
          </a:p>
          <a:p>
            <a:r>
              <a:rPr lang="en-US" dirty="0" smtClean="0"/>
              <a:t>understand priority inversion, dead lock in dining philosophers problem, race condition </a:t>
            </a:r>
            <a:r>
              <a:rPr lang="en-US" smtClean="0"/>
              <a:t>in producer &amp; consumer</a:t>
            </a:r>
            <a:endParaRPr lang="en-US" dirty="0" smtClean="0"/>
          </a:p>
          <a:p>
            <a:r>
              <a:rPr lang="en-US" dirty="0" smtClean="0"/>
              <a:t>given a piece of code, can reason about whether it contains race condition, deadlock, starvation, busy wait</a:t>
            </a:r>
          </a:p>
          <a:p>
            <a:r>
              <a:rPr lang="en-US" dirty="0" smtClean="0"/>
              <a:t>Use the primitives to enable synchronization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Non-preemptive scheduling: FCFS, SJF</a:t>
            </a:r>
          </a:p>
          <a:p>
            <a:r>
              <a:rPr lang="en-US" dirty="0" smtClean="0"/>
              <a:t>Preemptive scheduling: RR, priority scheduling, multi-level feedback queues, RM, EDF</a:t>
            </a:r>
          </a:p>
          <a:p>
            <a:r>
              <a:rPr lang="en-US" dirty="0" smtClean="0"/>
              <a:t>Understand the effects of quantum size in RR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Expectations:</a:t>
            </a:r>
            <a:endParaRPr lang="en-US" dirty="0"/>
          </a:p>
          <a:p>
            <a:r>
              <a:rPr lang="en-US" dirty="0" smtClean="0"/>
              <a:t>Given a scheduling policy and the collection of the processes (tasks), be able to determine the order of execution, and compute the (</a:t>
            </a:r>
            <a:r>
              <a:rPr lang="en-US" dirty="0" err="1" smtClean="0"/>
              <a:t>avg</a:t>
            </a:r>
            <a:r>
              <a:rPr lang="en-US" dirty="0" smtClean="0"/>
              <a:t>) waiting time, (</a:t>
            </a:r>
            <a:r>
              <a:rPr lang="en-US" dirty="0" err="1" smtClean="0"/>
              <a:t>avg</a:t>
            </a:r>
            <a:r>
              <a:rPr lang="en-US" dirty="0" smtClean="0"/>
              <a:t>) completion time, utilization of the processor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8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688093"/>
              </p:ext>
            </p:extLst>
          </p:nvPr>
        </p:nvGraphicFramePr>
        <p:xfrm>
          <a:off x="643311" y="960785"/>
          <a:ext cx="8096252" cy="4998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063"/>
                <a:gridCol w="2024063"/>
                <a:gridCol w="2024063"/>
                <a:gridCol w="2024063"/>
              </a:tblGrid>
              <a:tr h="93098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Utilization (throughput)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Response</a:t>
                      </a:r>
                      <a:r>
                        <a:rPr lang="en-US" sz="1600" baseline="0" dirty="0" smtClean="0"/>
                        <a:t> 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Fairness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FCFS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Good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SJF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Shortest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Poor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Good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Priority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Poor</a:t>
                      </a:r>
                      <a:endParaRPr lang="en-US" sz="1600" dirty="0"/>
                    </a:p>
                  </a:txBody>
                  <a:tcPr/>
                </a:tc>
              </a:tr>
              <a:tr h="8312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Multi-level</a:t>
                      </a:r>
                      <a:r>
                        <a:rPr lang="en-US" sz="1600" baseline="0" dirty="0" smtClean="0"/>
                        <a:t> priority with feedback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Short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Good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ea typeface="굴림" charset="0"/>
                          <a:cs typeface="굴림" charset="0"/>
                        </a:rPr>
                        <a:t>∑</a:t>
                      </a:r>
                      <a:r>
                        <a:rPr lang="en-US" altLang="ko-KR" sz="1600" dirty="0" err="1" smtClean="0">
                          <a:ea typeface="굴림" charset="0"/>
                          <a:cs typeface="굴림" charset="0"/>
                        </a:rPr>
                        <a:t>C</a:t>
                      </a:r>
                      <a:r>
                        <a:rPr lang="en-US" altLang="ko-KR" sz="1600" baseline="-25000" dirty="0" err="1" smtClean="0">
                          <a:ea typeface="굴림" charset="0"/>
                          <a:cs typeface="굴림" charset="0"/>
                        </a:rPr>
                        <a:t>i</a:t>
                      </a:r>
                      <a:r>
                        <a:rPr lang="en-US" altLang="ko-KR" sz="1600" dirty="0" smtClean="0">
                          <a:ea typeface="굴림" charset="0"/>
                          <a:cs typeface="굴림" charset="0"/>
                        </a:rPr>
                        <a:t>/T</a:t>
                      </a:r>
                      <a:r>
                        <a:rPr lang="en-US" altLang="ko-KR" sz="1600" baseline="-25000" dirty="0" smtClean="0">
                          <a:ea typeface="굴림" charset="0"/>
                          <a:cs typeface="굴림" charset="0"/>
                        </a:rPr>
                        <a:t>i</a:t>
                      </a:r>
                      <a:r>
                        <a:rPr lang="en-US" altLang="ko-KR" sz="1600" dirty="0" smtClean="0">
                          <a:ea typeface="굴림" charset="0"/>
                          <a:cs typeface="굴림" charset="0"/>
                        </a:rPr>
                        <a:t> ≤ n (2</a:t>
                      </a:r>
                      <a:r>
                        <a:rPr lang="en-US" altLang="ko-KR" sz="1600" baseline="30000" dirty="0" smtClean="0">
                          <a:ea typeface="굴림" charset="0"/>
                          <a:cs typeface="굴림" charset="0"/>
                        </a:rPr>
                        <a:t>1/n</a:t>
                      </a:r>
                      <a:r>
                        <a:rPr lang="en-US" altLang="ko-KR" sz="1600" dirty="0" smtClean="0">
                          <a:ea typeface="굴림" charset="0"/>
                          <a:cs typeface="굴림" charset="0"/>
                        </a:rPr>
                        <a:t>-1)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</a:tr>
              <a:tr h="539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758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on CPU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three processes P1, P2, P3 becoming ready at time 0, 9.5, 12 and with a burst time 15, 10, 5</a:t>
            </a:r>
            <a:r>
              <a:rPr lang="en-CA" dirty="0"/>
              <a:t> </a:t>
            </a:r>
            <a:endParaRPr lang="en-CA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Sketch the order of execution of the processes under FCFS, SJF and RR with quantum size 5</a:t>
            </a:r>
            <a:endParaRPr lang="en-CA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the average waiting time and completion time of the above scheduling policies. 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25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8941"/>
            <a:ext cx="8229600" cy="4067222"/>
          </a:xfrm>
        </p:spPr>
        <p:txBody>
          <a:bodyPr/>
          <a:lstStyle/>
          <a:p>
            <a:r>
              <a:rPr lang="en-US" dirty="0" smtClean="0"/>
              <a:t>FCFS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297" y="40411"/>
            <a:ext cx="719090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 three processes P1, P2, P3 becoming ready at time 0, 9.5, 12 and with a burst time 15, 10, 5</a:t>
            </a:r>
            <a:r>
              <a:rPr lang="en-CA" dirty="0"/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Sketch the order of execution of the processes under FCFS, SJF and RR with quantum size 5</a:t>
            </a:r>
            <a:endParaRPr lang="en-CA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the average waiting time and completion time of the above scheduling policies. </a:t>
            </a:r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>
            <a:off x="593475" y="2884455"/>
            <a:ext cx="3308596" cy="1010323"/>
            <a:chOff x="593475" y="2884455"/>
            <a:chExt cx="3308596" cy="1010323"/>
          </a:xfrm>
        </p:grpSpPr>
        <p:sp>
          <p:nvSpPr>
            <p:cNvPr id="2" name="Rectangle 1"/>
            <p:cNvSpPr/>
            <p:nvPr/>
          </p:nvSpPr>
          <p:spPr>
            <a:xfrm>
              <a:off x="735912" y="2884455"/>
              <a:ext cx="1412475" cy="510418"/>
            </a:xfrm>
            <a:prstGeom prst="rect">
              <a:avLst/>
            </a:prstGeom>
            <a:solidFill>
              <a:schemeClr val="bg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148388" y="2884455"/>
              <a:ext cx="997042" cy="510418"/>
            </a:xfrm>
            <a:prstGeom prst="rect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P2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145430" y="2884455"/>
              <a:ext cx="462911" cy="510418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3475" y="3525446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92225" y="348792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12363" y="345231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25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83417" y="344985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205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8941"/>
            <a:ext cx="8229600" cy="4067222"/>
          </a:xfrm>
        </p:spPr>
        <p:txBody>
          <a:bodyPr/>
          <a:lstStyle/>
          <a:p>
            <a:r>
              <a:rPr lang="en-US" dirty="0" smtClean="0"/>
              <a:t>SJF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297" y="40411"/>
            <a:ext cx="719090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 three processes P1, P2, P3 becoming ready at time 0, 9.5, 12 and with a burst time 15, 10, 5</a:t>
            </a:r>
            <a:r>
              <a:rPr lang="en-CA" dirty="0"/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Sketch the order of execution of the processes under FCFS, SJF and RR with quantum size 5</a:t>
            </a:r>
            <a:endParaRPr lang="en-CA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the average waiting time and completion time of the above scheduling policies. </a:t>
            </a:r>
            <a:endParaRPr lang="en-CA" dirty="0"/>
          </a:p>
        </p:txBody>
      </p:sp>
      <p:grpSp>
        <p:nvGrpSpPr>
          <p:cNvPr id="2" name="Group 1"/>
          <p:cNvGrpSpPr/>
          <p:nvPr/>
        </p:nvGrpSpPr>
        <p:grpSpPr>
          <a:xfrm>
            <a:off x="2269503" y="2719971"/>
            <a:ext cx="3308596" cy="1010323"/>
            <a:chOff x="2269503" y="2719971"/>
            <a:chExt cx="3308596" cy="1010323"/>
          </a:xfrm>
        </p:grpSpPr>
        <p:sp>
          <p:nvSpPr>
            <p:cNvPr id="5" name="Rectangle 4"/>
            <p:cNvSpPr/>
            <p:nvPr/>
          </p:nvSpPr>
          <p:spPr>
            <a:xfrm>
              <a:off x="2411940" y="2719971"/>
              <a:ext cx="1412475" cy="510418"/>
            </a:xfrm>
            <a:prstGeom prst="rect">
              <a:avLst/>
            </a:prstGeom>
            <a:solidFill>
              <a:schemeClr val="bg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287326" y="2719971"/>
              <a:ext cx="997042" cy="510418"/>
            </a:xfrm>
            <a:prstGeom prst="rect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P2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24415" y="2719971"/>
              <a:ext cx="462911" cy="510418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69503" y="336096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68253" y="332344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17337" y="331157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59445" y="32853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184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8941"/>
            <a:ext cx="8229600" cy="4067222"/>
          </a:xfrm>
        </p:spPr>
        <p:txBody>
          <a:bodyPr/>
          <a:lstStyle/>
          <a:p>
            <a:r>
              <a:rPr lang="en-US" dirty="0" smtClean="0"/>
              <a:t>RR with quantum size 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297" y="40411"/>
            <a:ext cx="719090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 three processes P1, P2, P3 becoming ready at time 0, 9.5, 12 and with a burst time 15, 10, 5</a:t>
            </a:r>
            <a:r>
              <a:rPr lang="en-CA" dirty="0"/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Sketch the order of execution of the processes under FCFS, SJF and RR with quantum size 5</a:t>
            </a:r>
            <a:endParaRPr lang="en-CA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Compute the average waiting time and completion time of the above scheduling policies. </a:t>
            </a:r>
            <a:endParaRPr lang="en-CA" dirty="0"/>
          </a:p>
        </p:txBody>
      </p:sp>
      <p:grpSp>
        <p:nvGrpSpPr>
          <p:cNvPr id="2" name="Group 1"/>
          <p:cNvGrpSpPr/>
          <p:nvPr/>
        </p:nvGrpSpPr>
        <p:grpSpPr>
          <a:xfrm>
            <a:off x="2269503" y="2719757"/>
            <a:ext cx="3035077" cy="1010537"/>
            <a:chOff x="2269503" y="2719757"/>
            <a:chExt cx="3035077" cy="1010537"/>
          </a:xfrm>
        </p:grpSpPr>
        <p:sp>
          <p:nvSpPr>
            <p:cNvPr id="5" name="Rectangle 4"/>
            <p:cNvSpPr/>
            <p:nvPr/>
          </p:nvSpPr>
          <p:spPr>
            <a:xfrm>
              <a:off x="2411941" y="2719971"/>
              <a:ext cx="448620" cy="510418"/>
            </a:xfrm>
            <a:prstGeom prst="rect">
              <a:avLst/>
            </a:prstGeom>
            <a:solidFill>
              <a:schemeClr val="bg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216106" y="2719971"/>
              <a:ext cx="436753" cy="510418"/>
            </a:xfrm>
            <a:prstGeom prst="rect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P3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09181" y="2719971"/>
              <a:ext cx="462911" cy="510418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69503" y="336096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98714" y="336096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86813" y="333722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60561" y="2719757"/>
              <a:ext cx="448620" cy="510418"/>
            </a:xfrm>
            <a:prstGeom prst="rect">
              <a:avLst/>
            </a:prstGeom>
            <a:solidFill>
              <a:schemeClr val="bg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75261" y="3348325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72092" y="2719971"/>
              <a:ext cx="448620" cy="510418"/>
            </a:xfrm>
            <a:prstGeom prst="rect">
              <a:avLst/>
            </a:prstGeom>
            <a:solidFill>
              <a:schemeClr val="bg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P1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05467" y="333624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43532" y="3336029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25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58291" y="2719971"/>
              <a:ext cx="462911" cy="510418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85926" y="3325565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184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933</Words>
  <Application>Microsoft Macintosh PowerPoint</Application>
  <PresentationFormat>On-screen Show (4:3)</PresentationFormat>
  <Paragraphs>172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CAS3SH3 Midterm Review</vt:lpstr>
      <vt:lpstr>The midterm</vt:lpstr>
      <vt:lpstr>Materials covered so far</vt:lpstr>
      <vt:lpstr>Process management</vt:lpstr>
      <vt:lpstr>PowerPoint Presentation</vt:lpstr>
      <vt:lpstr>Process management</vt:lpstr>
      <vt:lpstr>Process management</vt:lpstr>
      <vt:lpstr>Synchronization</vt:lpstr>
      <vt:lpstr>How to realize synchronization</vt:lpstr>
      <vt:lpstr>How to realize synchronization</vt:lpstr>
      <vt:lpstr>CPU scheduling</vt:lpstr>
      <vt:lpstr>PowerPoint Presentation</vt:lpstr>
      <vt:lpstr>Exercise on CPU Scheduling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CAS3SH3 Midterm Review</dc:title>
  <dc:creator>Lisa Zheng</dc:creator>
  <cp:lastModifiedBy>Rong Zheng</cp:lastModifiedBy>
  <cp:revision>27</cp:revision>
  <dcterms:created xsi:type="dcterms:W3CDTF">2014-02-14T02:02:41Z</dcterms:created>
  <dcterms:modified xsi:type="dcterms:W3CDTF">2015-02-13T22:20:21Z</dcterms:modified>
</cp:coreProperties>
</file>