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7" r:id="rId1"/>
  </p:sldMasterIdLst>
  <p:notesMasterIdLst>
    <p:notesMasterId r:id="rId77"/>
  </p:notesMasterIdLst>
  <p:sldIdLst>
    <p:sldId id="404" r:id="rId2"/>
    <p:sldId id="405" r:id="rId3"/>
    <p:sldId id="406" r:id="rId4"/>
    <p:sldId id="407" r:id="rId5"/>
    <p:sldId id="408" r:id="rId6"/>
    <p:sldId id="409" r:id="rId7"/>
    <p:sldId id="410" r:id="rId8"/>
    <p:sldId id="411" r:id="rId9"/>
    <p:sldId id="412" r:id="rId10"/>
    <p:sldId id="413" r:id="rId11"/>
    <p:sldId id="414" r:id="rId12"/>
    <p:sldId id="415" r:id="rId13"/>
    <p:sldId id="416" r:id="rId14"/>
    <p:sldId id="417" r:id="rId15"/>
    <p:sldId id="418" r:id="rId16"/>
    <p:sldId id="419" r:id="rId17"/>
    <p:sldId id="420" r:id="rId18"/>
    <p:sldId id="421" r:id="rId19"/>
    <p:sldId id="422" r:id="rId20"/>
    <p:sldId id="423" r:id="rId21"/>
    <p:sldId id="424" r:id="rId22"/>
    <p:sldId id="425" r:id="rId23"/>
    <p:sldId id="426" r:id="rId24"/>
    <p:sldId id="427" r:id="rId25"/>
    <p:sldId id="428" r:id="rId26"/>
    <p:sldId id="429" r:id="rId27"/>
    <p:sldId id="430" r:id="rId28"/>
    <p:sldId id="431" r:id="rId29"/>
    <p:sldId id="432" r:id="rId30"/>
    <p:sldId id="433" r:id="rId31"/>
    <p:sldId id="686" r:id="rId32"/>
    <p:sldId id="687" r:id="rId33"/>
    <p:sldId id="434" r:id="rId34"/>
    <p:sldId id="435" r:id="rId35"/>
    <p:sldId id="436" r:id="rId36"/>
    <p:sldId id="437" r:id="rId37"/>
    <p:sldId id="438" r:id="rId38"/>
    <p:sldId id="439" r:id="rId39"/>
    <p:sldId id="440" r:id="rId40"/>
    <p:sldId id="441" r:id="rId41"/>
    <p:sldId id="442" r:id="rId42"/>
    <p:sldId id="443" r:id="rId43"/>
    <p:sldId id="444" r:id="rId44"/>
    <p:sldId id="445" r:id="rId45"/>
    <p:sldId id="446" r:id="rId46"/>
    <p:sldId id="681" r:id="rId47"/>
    <p:sldId id="682" r:id="rId48"/>
    <p:sldId id="447" r:id="rId49"/>
    <p:sldId id="448" r:id="rId50"/>
    <p:sldId id="449" r:id="rId51"/>
    <p:sldId id="450" r:id="rId52"/>
    <p:sldId id="451" r:id="rId53"/>
    <p:sldId id="452" r:id="rId54"/>
    <p:sldId id="453" r:id="rId55"/>
    <p:sldId id="454" r:id="rId56"/>
    <p:sldId id="455" r:id="rId57"/>
    <p:sldId id="456" r:id="rId58"/>
    <p:sldId id="457" r:id="rId59"/>
    <p:sldId id="458" r:id="rId60"/>
    <p:sldId id="459" r:id="rId61"/>
    <p:sldId id="460" r:id="rId62"/>
    <p:sldId id="461" r:id="rId63"/>
    <p:sldId id="688" r:id="rId64"/>
    <p:sldId id="689" r:id="rId65"/>
    <p:sldId id="690" r:id="rId66"/>
    <p:sldId id="462" r:id="rId67"/>
    <p:sldId id="463" r:id="rId68"/>
    <p:sldId id="691" r:id="rId69"/>
    <p:sldId id="692" r:id="rId70"/>
    <p:sldId id="693" r:id="rId71"/>
    <p:sldId id="694" r:id="rId72"/>
    <p:sldId id="696" r:id="rId73"/>
    <p:sldId id="697" r:id="rId74"/>
    <p:sldId id="695" r:id="rId75"/>
    <p:sldId id="464" r:id="rId7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77226" autoAdjust="0"/>
  </p:normalViewPr>
  <p:slideViewPr>
    <p:cSldViewPr snapToGrid="0" snapToObjects="1">
      <p:cViewPr varScale="1">
        <p:scale>
          <a:sx n="89" d="100"/>
          <a:sy n="89" d="100"/>
        </p:scale>
        <p:origin x="-210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06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80" Type="http://schemas.openxmlformats.org/officeDocument/2006/relationships/viewProps" Target="viewProps.xml"/><Relationship Id="rId81" Type="http://schemas.openxmlformats.org/officeDocument/2006/relationships/theme" Target="theme/theme1.xml"/><Relationship Id="rId82" Type="http://schemas.openxmlformats.org/officeDocument/2006/relationships/tableStyles" Target="tableStyles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notesMaster" Target="notesMasters/notesMaster1.xml"/><Relationship Id="rId78" Type="http://schemas.openxmlformats.org/officeDocument/2006/relationships/printerSettings" Target="printerSettings/printerSettings1.bin"/><Relationship Id="rId79" Type="http://schemas.openxmlformats.org/officeDocument/2006/relationships/presProps" Target="presProps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8D8A2E-D104-A44F-8B7E-765B34A08C91}" type="datetimeFigureOut">
              <a:rPr lang="en-US" smtClean="0"/>
              <a:t>15-02-06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A37EBA-65C6-9245-8534-C6E2CAC7A7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4933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9FC990-3417-7246-8948-CCAB30F00D8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445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You</a:t>
            </a:r>
            <a:r>
              <a:rPr lang="ja-JP" altLang="en-US" dirty="0">
                <a:ea typeface="ＭＳ Ｐゴシック" charset="0"/>
                <a:cs typeface="ＭＳ Ｐゴシック" charset="0"/>
              </a:rPr>
              <a:t>’</a:t>
            </a:r>
            <a:r>
              <a:rPr lang="en-US" altLang="ja-JP" dirty="0">
                <a:ea typeface="ＭＳ Ｐゴシック" charset="0"/>
                <a:cs typeface="ＭＳ Ｐゴシック" charset="0"/>
              </a:rPr>
              <a:t>re sitting in class, hot day, milk does a body good. Go home, no milk, so go to store</a:t>
            </a:r>
          </a:p>
          <a:p>
            <a:r>
              <a:rPr lang="en-US" dirty="0">
                <a:ea typeface="ＭＳ Ｐゴシック" charset="0"/>
                <a:cs typeface="ＭＳ Ｐゴシック" charset="0"/>
              </a:rPr>
              <a:t>Roommate leaves class late because prof is more long-winded than I am. Has same idea, but result is too much milk!</a:t>
            </a:r>
          </a:p>
          <a:p>
            <a:r>
              <a:rPr lang="en-US" dirty="0">
                <a:ea typeface="ＭＳ Ｐゴシック" charset="0"/>
                <a:cs typeface="ＭＳ Ｐゴシック" charset="0"/>
              </a:rPr>
              <a:t>Problem: two cooperating threads, not cooperating properly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r>
              <a:rPr lang="en-US" dirty="0" smtClean="0">
                <a:ea typeface="ＭＳ Ｐゴシック" charset="0"/>
                <a:cs typeface="ＭＳ Ｐゴシック" charset="0"/>
              </a:rPr>
              <a:t>when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is “enable interrupts” called?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MS PGothic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r>
              <a:rPr lang="en-US" dirty="0" smtClean="0">
                <a:ea typeface="MS PGothic" charset="0"/>
              </a:rPr>
              <a:t>reg1</a:t>
            </a:r>
            <a:r>
              <a:rPr lang="en-US" baseline="0" dirty="0" smtClean="0">
                <a:ea typeface="MS PGothic" charset="0"/>
              </a:rPr>
              <a:t> = false</a:t>
            </a:r>
          </a:p>
          <a:p>
            <a:r>
              <a:rPr lang="en-US" baseline="0" dirty="0" smtClean="0">
                <a:ea typeface="MS PGothic" charset="0"/>
              </a:rPr>
              <a:t>reg2 = true</a:t>
            </a:r>
          </a:p>
          <a:p>
            <a:endParaRPr lang="en-US" baseline="0" dirty="0" smtClean="0">
              <a:ea typeface="MS PGothic" charset="0"/>
            </a:endParaRPr>
          </a:p>
          <a:p>
            <a:r>
              <a:rPr lang="en-US" baseline="0" dirty="0" err="1" smtClean="0">
                <a:ea typeface="MS PGothic" charset="0"/>
              </a:rPr>
              <a:t>compare&amp;swap</a:t>
            </a:r>
            <a:r>
              <a:rPr lang="en-US" baseline="0" dirty="0" smtClean="0">
                <a:ea typeface="MS PGothic" charset="0"/>
              </a:rPr>
              <a:t>(&amp;address, reg1</a:t>
            </a:r>
            <a:r>
              <a:rPr lang="en-US" baseline="0" smtClean="0">
                <a:ea typeface="MS PGothic" charset="0"/>
              </a:rPr>
              <a:t>, reg2)</a:t>
            </a:r>
            <a:endParaRPr lang="en-US" dirty="0">
              <a:ea typeface="MS PGothic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MS PGothic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ea typeface="MS PGothic" charset="0"/>
              </a:rPr>
              <a:t>Martian rover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r>
              <a:rPr lang="en-US" dirty="0" smtClean="0">
                <a:ea typeface="MS PGothic" charset="0"/>
              </a:rPr>
              <a:t>Why introduce another variable?</a:t>
            </a:r>
          </a:p>
          <a:p>
            <a:r>
              <a:rPr lang="en-US" dirty="0" smtClean="0">
                <a:ea typeface="MS PGothic" charset="0"/>
              </a:rPr>
              <a:t>how to</a:t>
            </a:r>
            <a:r>
              <a:rPr lang="en-US" baseline="0" dirty="0" smtClean="0">
                <a:ea typeface="MS PGothic" charset="0"/>
              </a:rPr>
              <a:t> </a:t>
            </a:r>
            <a:r>
              <a:rPr lang="en-US" baseline="0" dirty="0" err="1" smtClean="0">
                <a:ea typeface="MS PGothic" charset="0"/>
              </a:rPr>
              <a:t>impl</a:t>
            </a:r>
            <a:r>
              <a:rPr lang="en-US" baseline="0" dirty="0" smtClean="0">
                <a:ea typeface="MS PGothic" charset="0"/>
              </a:rPr>
              <a:t> lock with the other atomic operation?</a:t>
            </a:r>
            <a:endParaRPr lang="en-US" dirty="0">
              <a:ea typeface="MS PGothic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MS PGothic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MS PGothic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MS PGothic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MS PGothic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MS PGothic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MS PGothic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MS PGothic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ea typeface="MS PGothic" charset="0"/>
              </a:rPr>
              <a:t>????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>
                <a:ea typeface="MS PGothic" charset="0"/>
              </a:rPr>
              <a:t>if buffer is full to start with being full </a:t>
            </a:r>
            <a:r>
              <a:rPr lang="en-US" dirty="0" smtClean="0">
                <a:ea typeface="MS PGothic" charset="0"/>
                <a:sym typeface="Wingdings"/>
              </a:rPr>
              <a:t> deadlock</a:t>
            </a:r>
            <a:endParaRPr lang="en-US" dirty="0">
              <a:ea typeface="MS PGothic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With</a:t>
            </a:r>
            <a:r>
              <a:rPr lang="en-US" baseline="0" dirty="0" smtClean="0"/>
              <a:t> both initial value of 1; similar to dinning philosopher’s problem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37EBA-65C6-9245-8534-C6E2CAC7A7A2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52608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MS PGothic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MS PGothic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MS PGothic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ko-KR" altLang="en-US">
              <a:ea typeface="Gulim" charset="0"/>
              <a:cs typeface="Gulim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ko-KR" altLang="en-US">
              <a:ea typeface="Gulim" charset="0"/>
              <a:cs typeface="Gulim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ko-KR" altLang="en-US">
              <a:ea typeface="Gulim" charset="0"/>
              <a:cs typeface="Gulim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ko-KR" altLang="en-US">
              <a:ea typeface="Gulim" charset="0"/>
              <a:cs typeface="Gulim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ko-KR" altLang="en-US">
              <a:ea typeface="Gulim" charset="0"/>
              <a:cs typeface="Gulim" charset="0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ko-KR" altLang="en-US">
              <a:ea typeface="Gulim" charset="0"/>
              <a:cs typeface="Gulim" charset="0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</a:t>
            </a:r>
            <a:r>
              <a:rPr lang="en-US" baseline="0" dirty="0" smtClean="0"/>
              <a:t> eating , 4 eating -&gt; </a:t>
            </a:r>
            <a:r>
              <a:rPr lang="en-US" dirty="0" smtClean="0"/>
              <a:t>1 finishes first -&gt; 2 eating -&gt; 4 finished</a:t>
            </a:r>
            <a:r>
              <a:rPr lang="en-US" baseline="0" dirty="0" smtClean="0"/>
              <a:t> -&gt; 0 eating -&gt; 0 finished -&gt; 4 eating -&gt; 2 finished -&gt; 1 eating … (3 never gets to eat)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37EBA-65C6-9245-8534-C6E2CAC7A7A2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04406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need resource hierarchy</a:t>
            </a:r>
            <a:r>
              <a:rPr lang="en-US" baseline="0" dirty="0" smtClean="0"/>
              <a:t> -&gt; partial order to the resources, lower # fork first then higher # fork</a:t>
            </a:r>
          </a:p>
          <a:p>
            <a:r>
              <a:rPr lang="en-US" baseline="0" dirty="0" smtClean="0"/>
              <a:t>allow conversations among the philosophers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37EBA-65C6-9245-8534-C6E2CAC7A7A2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5197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282C8-CBA7-B54F-8068-24A73CF2C7E9}" type="datetimeFigureOut">
              <a:rPr lang="en-US" smtClean="0"/>
              <a:t>15-02-06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282C8-CBA7-B54F-8068-24A73CF2C7E9}" type="datetimeFigureOut">
              <a:rPr lang="en-US" smtClean="0"/>
              <a:t>15-02-06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44F4A-81AA-CE4C-955B-E0FAEF2290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282C8-CBA7-B54F-8068-24A73CF2C7E9}" type="datetimeFigureOut">
              <a:rPr lang="en-US" smtClean="0"/>
              <a:t>15-02-06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744F4A-81AA-CE4C-955B-E0FAEF2290E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282C8-CBA7-B54F-8068-24A73CF2C7E9}" type="datetimeFigureOut">
              <a:rPr lang="en-US" smtClean="0"/>
              <a:t>15-02-06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44F4A-81AA-CE4C-955B-E0FAEF2290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282C8-CBA7-B54F-8068-24A73CF2C7E9}" type="datetimeFigureOut">
              <a:rPr lang="en-US" smtClean="0"/>
              <a:t>15-02-06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44F4A-81AA-CE4C-955B-E0FAEF2290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282C8-CBA7-B54F-8068-24A73CF2C7E9}" type="datetimeFigureOut">
              <a:rPr lang="en-US" smtClean="0"/>
              <a:t>15-02-06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44F4A-81AA-CE4C-955B-E0FAEF2290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282C8-CBA7-B54F-8068-24A73CF2C7E9}" type="datetimeFigureOut">
              <a:rPr lang="en-US" smtClean="0"/>
              <a:t>15-02-06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44F4A-81AA-CE4C-955B-E0FAEF2290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282C8-CBA7-B54F-8068-24A73CF2C7E9}" type="datetimeFigureOut">
              <a:rPr lang="en-US" smtClean="0"/>
              <a:t>15-02-06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282C8-CBA7-B54F-8068-24A73CF2C7E9}" type="datetimeFigureOut">
              <a:rPr lang="en-US" smtClean="0"/>
              <a:t>15-02-06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2744F4A-81AA-CE4C-955B-E0FAEF2290E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282C8-CBA7-B54F-8068-24A73CF2C7E9}" type="datetimeFigureOut">
              <a:rPr lang="en-US" smtClean="0"/>
              <a:t>15-02-06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44F4A-81AA-CE4C-955B-E0FAEF2290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282C8-CBA7-B54F-8068-24A73CF2C7E9}" type="datetimeFigureOut">
              <a:rPr lang="en-US" smtClean="0"/>
              <a:t>15-02-06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44F4A-81AA-CE4C-955B-E0FAEF2290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283282C8-CBA7-B54F-8068-24A73CF2C7E9}" type="datetimeFigureOut">
              <a:rPr lang="en-US" smtClean="0"/>
              <a:t>15-02-06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32744F4A-81AA-CE4C-955B-E0FAEF2290E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2800" b="1" kern="1200" cap="all" spc="-60" baseline="0">
          <a:solidFill>
            <a:schemeClr val="tx2"/>
          </a:solidFill>
          <a:latin typeface="+mn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4" Type="http://schemas.openxmlformats.org/officeDocument/2006/relationships/image" Target="../media/image3.wmf"/><Relationship Id="rId5" Type="http://schemas.openxmlformats.org/officeDocument/2006/relationships/image" Target="../media/image4.wmf"/><Relationship Id="rId6" Type="http://schemas.openxmlformats.org/officeDocument/2006/relationships/image" Target="../media/image5.wmf"/><Relationship Id="rId7" Type="http://schemas.openxmlformats.org/officeDocument/2006/relationships/image" Target="../media/image6.wmf"/><Relationship Id="rId8" Type="http://schemas.openxmlformats.org/officeDocument/2006/relationships/image" Target="../media/image7.w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4" Type="http://schemas.openxmlformats.org/officeDocument/2006/relationships/image" Target="../media/image11.wmf"/><Relationship Id="rId5" Type="http://schemas.openxmlformats.org/officeDocument/2006/relationships/image" Target="../media/image12.w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4" Type="http://schemas.openxmlformats.org/officeDocument/2006/relationships/image" Target="../media/image13.png"/><Relationship Id="rId5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w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6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7.w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4" Type="http://schemas.openxmlformats.org/officeDocument/2006/relationships/image" Target="../media/image17.w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9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sm.luth.se/csee/courses/smd/149/05-06/nachos/html/classnachos_1_1threads_1_1Condition.html%23a1" TargetMode="Externa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4" Type="http://schemas.openxmlformats.org/officeDocument/2006/relationships/image" Target="../media/image4.wmf"/><Relationship Id="rId5" Type="http://schemas.openxmlformats.org/officeDocument/2006/relationships/image" Target="../media/image5.wmf"/><Relationship Id="rId6" Type="http://schemas.openxmlformats.org/officeDocument/2006/relationships/image" Target="../media/image6.wmf"/><Relationship Id="rId7" Type="http://schemas.openxmlformats.org/officeDocument/2006/relationships/image" Target="../media/image7.w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wmf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 dirty="0" smtClean="0"/>
              <a:t>Process Synchronization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Readings: Chapter 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26181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620000" cy="1371600"/>
          </a:xfrm>
        </p:spPr>
        <p:txBody>
          <a:bodyPr>
            <a:normAutofit/>
          </a:bodyPr>
          <a:lstStyle/>
          <a:p>
            <a:r>
              <a:rPr lang="en-US" dirty="0" smtClean="0"/>
              <a:t>Issues in coopering processes and Threads – data sharing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Shared Memory</a:t>
            </a:r>
          </a:p>
          <a:p>
            <a:pPr lvl="1"/>
            <a:r>
              <a:rPr lang="en-US" dirty="0" smtClean="0"/>
              <a:t>Two or more processes share a part of their address space</a:t>
            </a:r>
          </a:p>
          <a:p>
            <a:pPr lvl="1"/>
            <a:r>
              <a:rPr lang="en-US" dirty="0" smtClean="0"/>
              <a:t>Incorrect results whenever two processes (or two threads of a process) modify the same data at the same time</a:t>
            </a:r>
          </a:p>
          <a:p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57200" y="3971934"/>
            <a:ext cx="5134203" cy="241903"/>
          </a:xfrm>
          <a:prstGeom prst="rect">
            <a:avLst/>
          </a:prstGeom>
          <a:solidFill>
            <a:schemeClr val="accent1"/>
          </a:solidFill>
          <a:ln w="3175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sz="1400" b="1" dirty="0">
                <a:solidFill>
                  <a:srgbClr val="FF0000"/>
                </a:solidFill>
              </a:rPr>
              <a:t>Process P</a:t>
            </a: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457200" y="4785212"/>
            <a:ext cx="5134203" cy="241903"/>
          </a:xfrm>
          <a:prstGeom prst="rect">
            <a:avLst/>
          </a:prstGeom>
          <a:solidFill>
            <a:schemeClr val="accent1"/>
          </a:solidFill>
          <a:ln w="3175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sz="1400" b="1">
                <a:solidFill>
                  <a:srgbClr val="FF0000"/>
                </a:solidFill>
              </a:rPr>
              <a:t>Process Q</a:t>
            </a: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3257761" y="3971934"/>
            <a:ext cx="865621" cy="241903"/>
          </a:xfrm>
          <a:prstGeom prst="rect">
            <a:avLst/>
          </a:prstGeom>
          <a:solidFill>
            <a:srgbClr val="CCFF33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400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3257761" y="4796815"/>
            <a:ext cx="865621" cy="241903"/>
          </a:xfrm>
          <a:prstGeom prst="rect">
            <a:avLst/>
          </a:prstGeom>
          <a:solidFill>
            <a:srgbClr val="CCFF33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400"/>
          </a:p>
        </p:txBody>
      </p:sp>
      <p:sp>
        <p:nvSpPr>
          <p:cNvPr id="9" name="Line 10"/>
          <p:cNvSpPr>
            <a:spLocks noChangeShapeType="1"/>
          </p:cNvSpPr>
          <p:nvPr/>
        </p:nvSpPr>
        <p:spPr bwMode="auto">
          <a:xfrm>
            <a:off x="3162529" y="4301629"/>
            <a:ext cx="0" cy="399578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400"/>
          </a:p>
        </p:txBody>
      </p:sp>
      <p:sp>
        <p:nvSpPr>
          <p:cNvPr id="10" name="Line 11"/>
          <p:cNvSpPr>
            <a:spLocks noChangeShapeType="1"/>
          </p:cNvSpPr>
          <p:nvPr/>
        </p:nvSpPr>
        <p:spPr bwMode="auto">
          <a:xfrm>
            <a:off x="4235679" y="4301629"/>
            <a:ext cx="0" cy="399578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400"/>
          </a:p>
        </p:txBody>
      </p:sp>
      <p:sp>
        <p:nvSpPr>
          <p:cNvPr id="11" name="Rectangle 12"/>
          <p:cNvSpPr>
            <a:spLocks noChangeArrowheads="1"/>
          </p:cNvSpPr>
          <p:nvPr/>
        </p:nvSpPr>
        <p:spPr bwMode="auto">
          <a:xfrm>
            <a:off x="3361001" y="4272093"/>
            <a:ext cx="87467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2000" dirty="0"/>
              <a:t>same</a:t>
            </a:r>
          </a:p>
        </p:txBody>
      </p:sp>
      <p:grpSp>
        <p:nvGrpSpPr>
          <p:cNvPr id="12" name="Group 17"/>
          <p:cNvGrpSpPr>
            <a:grpSpLocks/>
          </p:cNvGrpSpPr>
          <p:nvPr/>
        </p:nvGrpSpPr>
        <p:grpSpPr bwMode="auto">
          <a:xfrm>
            <a:off x="7238211" y="3184718"/>
            <a:ext cx="1556843" cy="3463712"/>
            <a:chOff x="3648" y="1008"/>
            <a:chExt cx="1353" cy="2736"/>
          </a:xfrm>
        </p:grpSpPr>
        <p:grpSp>
          <p:nvGrpSpPr>
            <p:cNvPr id="13" name="Group 16"/>
            <p:cNvGrpSpPr>
              <a:grpSpLocks/>
            </p:cNvGrpSpPr>
            <p:nvPr/>
          </p:nvGrpSpPr>
          <p:grpSpPr bwMode="auto">
            <a:xfrm>
              <a:off x="3648" y="1008"/>
              <a:ext cx="1056" cy="2736"/>
              <a:chOff x="3648" y="1008"/>
              <a:chExt cx="1056" cy="2736"/>
            </a:xfrm>
          </p:grpSpPr>
          <p:sp>
            <p:nvSpPr>
              <p:cNvPr id="15" name="Rectangle 4"/>
              <p:cNvSpPr>
                <a:spLocks noChangeArrowheads="1"/>
              </p:cNvSpPr>
              <p:nvPr/>
            </p:nvSpPr>
            <p:spPr bwMode="auto">
              <a:xfrm>
                <a:off x="3648" y="1008"/>
                <a:ext cx="1056" cy="2736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sz="1400">
                  <a:latin typeface="Helvetica" charset="0"/>
                </a:endParaRPr>
              </a:p>
            </p:txBody>
          </p:sp>
          <p:sp>
            <p:nvSpPr>
              <p:cNvPr id="16" name="Rectangle 6"/>
              <p:cNvSpPr>
                <a:spLocks noChangeArrowheads="1"/>
              </p:cNvSpPr>
              <p:nvPr/>
            </p:nvSpPr>
            <p:spPr bwMode="auto">
              <a:xfrm>
                <a:off x="3648" y="3408"/>
                <a:ext cx="1056" cy="336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r>
                  <a:rPr lang="en-US" altLang="ko-KR" sz="1400">
                    <a:latin typeface="Helvetica" charset="0"/>
                  </a:rPr>
                  <a:t>Code</a:t>
                </a:r>
              </a:p>
            </p:txBody>
          </p:sp>
          <p:sp>
            <p:nvSpPr>
              <p:cNvPr id="17" name="Rectangle 7"/>
              <p:cNvSpPr>
                <a:spLocks noChangeArrowheads="1"/>
              </p:cNvSpPr>
              <p:nvPr/>
            </p:nvSpPr>
            <p:spPr bwMode="auto">
              <a:xfrm>
                <a:off x="3648" y="3120"/>
                <a:ext cx="1056" cy="288"/>
              </a:xfrm>
              <a:prstGeom prst="rect">
                <a:avLst/>
              </a:prstGeom>
              <a:solidFill>
                <a:srgbClr val="53FB25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r>
                  <a:rPr lang="en-US" altLang="ko-KR" sz="1400">
                    <a:latin typeface="Helvetica" charset="0"/>
                  </a:rPr>
                  <a:t>Global Data</a:t>
                </a:r>
              </a:p>
            </p:txBody>
          </p:sp>
          <p:sp>
            <p:nvSpPr>
              <p:cNvPr id="18" name="Rectangle 8"/>
              <p:cNvSpPr>
                <a:spLocks noChangeArrowheads="1"/>
              </p:cNvSpPr>
              <p:nvPr/>
            </p:nvSpPr>
            <p:spPr bwMode="auto">
              <a:xfrm>
                <a:off x="3648" y="2640"/>
                <a:ext cx="1056" cy="480"/>
              </a:xfrm>
              <a:prstGeom prst="rect">
                <a:avLst/>
              </a:prstGeom>
              <a:solidFill>
                <a:schemeClr val="accent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r>
                  <a:rPr lang="en-US" altLang="ko-KR" sz="1400">
                    <a:latin typeface="Helvetica" charset="0"/>
                  </a:rPr>
                  <a:t>Heap</a:t>
                </a:r>
              </a:p>
            </p:txBody>
          </p:sp>
          <p:sp>
            <p:nvSpPr>
              <p:cNvPr id="19" name="Rectangle 9"/>
              <p:cNvSpPr>
                <a:spLocks noChangeArrowheads="1"/>
              </p:cNvSpPr>
              <p:nvPr/>
            </p:nvSpPr>
            <p:spPr bwMode="auto">
              <a:xfrm>
                <a:off x="3648" y="1008"/>
                <a:ext cx="1056" cy="336"/>
              </a:xfrm>
              <a:prstGeom prst="rect">
                <a:avLst/>
              </a:prstGeom>
              <a:solidFill>
                <a:srgbClr val="FF66CC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r>
                  <a:rPr lang="en-US" altLang="ko-KR" sz="1400">
                    <a:latin typeface="Helvetica" charset="0"/>
                  </a:rPr>
                  <a:t>Stack 1</a:t>
                </a:r>
              </a:p>
            </p:txBody>
          </p:sp>
          <p:sp>
            <p:nvSpPr>
              <p:cNvPr id="20" name="Rectangle 10"/>
              <p:cNvSpPr>
                <a:spLocks noChangeArrowheads="1"/>
              </p:cNvSpPr>
              <p:nvPr/>
            </p:nvSpPr>
            <p:spPr bwMode="auto">
              <a:xfrm>
                <a:off x="3648" y="1728"/>
                <a:ext cx="1056" cy="432"/>
              </a:xfrm>
              <a:prstGeom prst="rect">
                <a:avLst/>
              </a:prstGeom>
              <a:solidFill>
                <a:srgbClr val="FF66CC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r>
                  <a:rPr lang="en-US" altLang="ko-KR" sz="1400">
                    <a:latin typeface="Helvetica" charset="0"/>
                  </a:rPr>
                  <a:t>Stack 2</a:t>
                </a:r>
              </a:p>
            </p:txBody>
          </p:sp>
          <p:sp>
            <p:nvSpPr>
              <p:cNvPr id="21" name="Line 12"/>
              <p:cNvSpPr>
                <a:spLocks noChangeShapeType="1"/>
              </p:cNvSpPr>
              <p:nvPr/>
            </p:nvSpPr>
            <p:spPr bwMode="auto">
              <a:xfrm>
                <a:off x="4176" y="1296"/>
                <a:ext cx="0" cy="19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22" name="Line 13"/>
              <p:cNvSpPr>
                <a:spLocks noChangeShapeType="1"/>
              </p:cNvSpPr>
              <p:nvPr/>
            </p:nvSpPr>
            <p:spPr bwMode="auto">
              <a:xfrm>
                <a:off x="4176" y="2112"/>
                <a:ext cx="0" cy="19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  <p:sp>
            <p:nvSpPr>
              <p:cNvPr id="23" name="Line 14"/>
              <p:cNvSpPr>
                <a:spLocks noChangeShapeType="1"/>
              </p:cNvSpPr>
              <p:nvPr/>
            </p:nvSpPr>
            <p:spPr bwMode="auto">
              <a:xfrm flipV="1">
                <a:off x="4176" y="2544"/>
                <a:ext cx="0" cy="19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/>
              </a:p>
            </p:txBody>
          </p:sp>
        </p:grpSp>
        <p:sp>
          <p:nvSpPr>
            <p:cNvPr id="14" name="Text Box 15"/>
            <p:cNvSpPr txBox="1">
              <a:spLocks noChangeArrowheads="1"/>
            </p:cNvSpPr>
            <p:nvPr/>
          </p:nvSpPr>
          <p:spPr bwMode="auto">
            <a:xfrm rot="5400000">
              <a:off x="4282" y="2219"/>
              <a:ext cx="1171" cy="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9pPr>
            </a:lstStyle>
            <a:p>
              <a:r>
                <a:rPr lang="en-US" altLang="ko-KR" sz="1400">
                  <a:latin typeface="Helvetica" charset="0"/>
                </a:rPr>
                <a:t>Address Space</a:t>
              </a: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6129652" y="3240754"/>
            <a:ext cx="11085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Thread 1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6129652" y="4145593"/>
            <a:ext cx="11085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Thread 2</a:t>
            </a:r>
            <a:endParaRPr lang="en-US" dirty="0"/>
          </a:p>
        </p:txBody>
      </p:sp>
      <p:cxnSp>
        <p:nvCxnSpPr>
          <p:cNvPr id="26" name="Curved Connector 25"/>
          <p:cNvCxnSpPr>
            <a:endCxn id="17" idx="1"/>
          </p:cNvCxnSpPr>
          <p:nvPr/>
        </p:nvCxnSpPr>
        <p:spPr>
          <a:xfrm rot="16200000" flipH="1">
            <a:off x="5469365" y="4271915"/>
            <a:ext cx="2491443" cy="1046250"/>
          </a:xfrm>
          <a:prstGeom prst="curved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urved Connector 27"/>
          <p:cNvCxnSpPr>
            <a:stCxn id="24" idx="1"/>
          </p:cNvCxnSpPr>
          <p:nvPr/>
        </p:nvCxnSpPr>
        <p:spPr>
          <a:xfrm rot="10800000" flipH="1" flipV="1">
            <a:off x="6129652" y="4330259"/>
            <a:ext cx="1055918" cy="1795904"/>
          </a:xfrm>
          <a:prstGeom prst="curvedConnector4">
            <a:avLst>
              <a:gd name="adj1" fmla="val -21649"/>
              <a:gd name="adj2" fmla="val 92879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0264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Example 1: Producer - Consumer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count – # of items in the buffer, shared variable </a:t>
            </a:r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30629" y="2253191"/>
            <a:ext cx="3945466" cy="2369880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r>
              <a:rPr lang="en-US" sz="1600" u="sng" dirty="0" smtClean="0">
                <a:latin typeface="Courier New" charset="0"/>
              </a:rPr>
              <a:t>Producer</a:t>
            </a:r>
          </a:p>
          <a:p>
            <a:endParaRPr lang="en-US" sz="1600" dirty="0" smtClean="0">
              <a:latin typeface="Courier New" charset="0"/>
            </a:endParaRPr>
          </a:p>
          <a:p>
            <a:r>
              <a:rPr lang="en-US" sz="1600" dirty="0" smtClean="0">
                <a:latin typeface="Courier New" charset="0"/>
              </a:rPr>
              <a:t>while </a:t>
            </a:r>
            <a:r>
              <a:rPr lang="en-US" sz="1600" dirty="0">
                <a:latin typeface="Courier New" charset="0"/>
              </a:rPr>
              <a:t>(count == BUFFER.SIZE)</a:t>
            </a:r>
          </a:p>
          <a:p>
            <a:r>
              <a:rPr lang="en-US" sz="1600" dirty="0">
                <a:latin typeface="Courier New" charset="0"/>
              </a:rPr>
              <a:t>  ; // do nothing</a:t>
            </a:r>
          </a:p>
          <a:p>
            <a:endParaRPr lang="en-US" sz="1600" dirty="0">
              <a:latin typeface="Courier New" charset="0"/>
            </a:endParaRPr>
          </a:p>
          <a:p>
            <a:r>
              <a:rPr lang="en-US" sz="1600" dirty="0">
                <a:latin typeface="Courier New" charset="0"/>
              </a:rPr>
              <a:t>// add an item to the buffer buffer[in] = item;</a:t>
            </a:r>
          </a:p>
          <a:p>
            <a:r>
              <a:rPr lang="en-US" sz="1600" dirty="0">
                <a:latin typeface="Courier New" charset="0"/>
              </a:rPr>
              <a:t>in = (in + 1)</a:t>
            </a:r>
            <a:r>
              <a:rPr lang="en-US" sz="1600" dirty="0"/>
              <a:t> % </a:t>
            </a:r>
            <a:r>
              <a:rPr lang="en-US" sz="1600" dirty="0">
                <a:latin typeface="Courier New" charset="0"/>
              </a:rPr>
              <a:t>BUFFER.SIZE;</a:t>
            </a:r>
          </a:p>
          <a:p>
            <a:r>
              <a:rPr lang="en-US" sz="1600" dirty="0">
                <a:latin typeface="Courier New" charset="0"/>
              </a:rPr>
              <a:t>++count;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510542" y="2240676"/>
            <a:ext cx="4234316" cy="2339102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r>
              <a:rPr lang="en-US" sz="1600" u="sng" dirty="0" smtClean="0">
                <a:latin typeface="Courier New" charset="0"/>
              </a:rPr>
              <a:t>Consumer</a:t>
            </a:r>
          </a:p>
          <a:p>
            <a:endParaRPr lang="en-US" sz="1600" dirty="0" smtClean="0">
              <a:latin typeface="Courier New" charset="0"/>
            </a:endParaRPr>
          </a:p>
          <a:p>
            <a:r>
              <a:rPr lang="en-US" sz="1600" dirty="0" smtClean="0">
                <a:latin typeface="Courier New" charset="0"/>
              </a:rPr>
              <a:t>while </a:t>
            </a:r>
            <a:r>
              <a:rPr lang="en-US" sz="1600" dirty="0">
                <a:latin typeface="Courier New" charset="0"/>
              </a:rPr>
              <a:t>(count == 0)</a:t>
            </a:r>
          </a:p>
          <a:p>
            <a:r>
              <a:rPr lang="en-US" sz="1600" dirty="0">
                <a:latin typeface="Courier New" charset="0"/>
              </a:rPr>
              <a:t>  ; // do nothing</a:t>
            </a:r>
          </a:p>
          <a:p>
            <a:endParaRPr lang="en-US" sz="1600" dirty="0">
              <a:latin typeface="Courier New" charset="0"/>
            </a:endParaRPr>
          </a:p>
          <a:p>
            <a:r>
              <a:rPr lang="en-US" sz="1600" dirty="0">
                <a:latin typeface="Courier New" charset="0"/>
              </a:rPr>
              <a:t>// remove an item from the buffer </a:t>
            </a:r>
            <a:endParaRPr lang="en-US" sz="1600" dirty="0" smtClean="0">
              <a:latin typeface="Courier New" charset="0"/>
            </a:endParaRPr>
          </a:p>
          <a:p>
            <a:r>
              <a:rPr lang="en-US" sz="1600" dirty="0" smtClean="0">
                <a:latin typeface="Courier New" charset="0"/>
              </a:rPr>
              <a:t>item </a:t>
            </a:r>
            <a:r>
              <a:rPr lang="en-US" sz="1600" dirty="0">
                <a:latin typeface="Courier New" charset="0"/>
              </a:rPr>
              <a:t>= buffer[out];</a:t>
            </a:r>
          </a:p>
          <a:p>
            <a:r>
              <a:rPr lang="en-US" sz="1600" dirty="0">
                <a:latin typeface="Courier New" charset="0"/>
              </a:rPr>
              <a:t>out = (out + 1)</a:t>
            </a:r>
            <a:r>
              <a:rPr lang="en-US" sz="1600" dirty="0"/>
              <a:t> % </a:t>
            </a:r>
            <a:r>
              <a:rPr lang="en-US" sz="1600" dirty="0">
                <a:latin typeface="Courier New" charset="0"/>
              </a:rPr>
              <a:t>BUFFER.SIZE;</a:t>
            </a:r>
          </a:p>
          <a:p>
            <a:r>
              <a:rPr lang="en-US" sz="1600" dirty="0">
                <a:latin typeface="Courier New" charset="0"/>
              </a:rPr>
              <a:t>--count;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9245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Race condition</a:t>
            </a:r>
            <a:endParaRPr lang="en-US" dirty="0"/>
          </a:p>
        </p:txBody>
      </p:sp>
      <p:sp>
        <p:nvSpPr>
          <p:cNvPr id="5" name="Rectangle 1027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count++ could be implemented as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b="0" dirty="0" smtClean="0">
                <a:latin typeface="Courier New"/>
                <a:cs typeface="Courier New"/>
              </a:rPr>
              <a:t>     	register1 = count</a:t>
            </a:r>
            <a:br>
              <a:rPr lang="en-US" b="0" dirty="0" smtClean="0">
                <a:latin typeface="Courier New"/>
                <a:cs typeface="Courier New"/>
              </a:rPr>
            </a:br>
            <a:r>
              <a:rPr lang="en-US" b="0" dirty="0" smtClean="0">
                <a:latin typeface="Courier New"/>
                <a:cs typeface="Courier New"/>
              </a:rPr>
              <a:t>     	register1 = register1 + 1</a:t>
            </a:r>
            <a:br>
              <a:rPr lang="en-US" b="0" dirty="0" smtClean="0">
                <a:latin typeface="Courier New"/>
                <a:cs typeface="Courier New"/>
              </a:rPr>
            </a:br>
            <a:r>
              <a:rPr lang="en-US" b="0" dirty="0" smtClean="0">
                <a:latin typeface="Courier New"/>
                <a:cs typeface="Courier New"/>
              </a:rPr>
              <a:t>     	count = register1</a:t>
            </a:r>
          </a:p>
          <a:p>
            <a:r>
              <a:rPr lang="en-US" dirty="0" smtClean="0"/>
              <a:t>count-- could be implemented as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  </a:t>
            </a:r>
            <a:r>
              <a:rPr lang="en-US" b="0" dirty="0" smtClean="0">
                <a:latin typeface="Courier New"/>
                <a:cs typeface="Courier New"/>
              </a:rPr>
              <a:t>  	register2 = count</a:t>
            </a:r>
            <a:br>
              <a:rPr lang="en-US" b="0" dirty="0" smtClean="0">
                <a:latin typeface="Courier New"/>
                <a:cs typeface="Courier New"/>
              </a:rPr>
            </a:br>
            <a:r>
              <a:rPr lang="en-US" b="0" dirty="0" smtClean="0">
                <a:latin typeface="Courier New"/>
                <a:cs typeface="Courier New"/>
              </a:rPr>
              <a:t>   	register2 = register2 - 1</a:t>
            </a:r>
            <a:br>
              <a:rPr lang="en-US" b="0" dirty="0" smtClean="0">
                <a:latin typeface="Courier New"/>
                <a:cs typeface="Courier New"/>
              </a:rPr>
            </a:br>
            <a:r>
              <a:rPr lang="en-US" b="0" dirty="0" smtClean="0">
                <a:latin typeface="Courier New"/>
                <a:cs typeface="Courier New"/>
              </a:rPr>
              <a:t>     	count = register2</a:t>
            </a:r>
          </a:p>
          <a:p>
            <a:r>
              <a:rPr lang="en-US" dirty="0" smtClean="0"/>
              <a:t>Consider this execution interleaving with </a:t>
            </a:r>
            <a:r>
              <a:rPr lang="ja-JP" altLang="en-US" dirty="0" smtClean="0"/>
              <a:t>“</a:t>
            </a:r>
            <a:r>
              <a:rPr lang="en-US" dirty="0" smtClean="0"/>
              <a:t>count = 5</a:t>
            </a:r>
            <a:r>
              <a:rPr lang="ja-JP" altLang="en-US" dirty="0" smtClean="0"/>
              <a:t>”</a:t>
            </a:r>
            <a:r>
              <a:rPr lang="en-US" dirty="0" smtClean="0"/>
              <a:t> initially:</a:t>
            </a:r>
          </a:p>
          <a:p>
            <a:pPr marL="274320" lvl="1" indent="0">
              <a:buNone/>
            </a:pPr>
            <a:r>
              <a:rPr lang="en-US" dirty="0" smtClean="0"/>
              <a:t>T0: producer execute register1 = count   {register1 = 5}</a:t>
            </a:r>
            <a:br>
              <a:rPr lang="en-US" dirty="0" smtClean="0"/>
            </a:br>
            <a:r>
              <a:rPr lang="en-US" dirty="0" smtClean="0"/>
              <a:t>T1: producer execute register1 = register1 + 1   {register1 = 6} </a:t>
            </a:r>
            <a:br>
              <a:rPr lang="en-US" dirty="0" smtClean="0"/>
            </a:br>
            <a:r>
              <a:rPr lang="en-US" dirty="0" smtClean="0"/>
              <a:t>T2: consumer execute register2 = count   {register2 = 5} </a:t>
            </a:r>
            <a:br>
              <a:rPr lang="en-US" dirty="0" smtClean="0"/>
            </a:br>
            <a:r>
              <a:rPr lang="en-US" dirty="0" smtClean="0"/>
              <a:t>T3: consumer execute register2 = register2 - 1   {register2 = 4} </a:t>
            </a:r>
            <a:br>
              <a:rPr lang="en-US" dirty="0" smtClean="0"/>
            </a:br>
            <a:r>
              <a:rPr lang="en-US" dirty="0" smtClean="0"/>
              <a:t>T4: producer execute count = register1   {count = 6 } </a:t>
            </a:r>
            <a:br>
              <a:rPr lang="en-US" dirty="0" smtClean="0"/>
            </a:br>
            <a:r>
              <a:rPr lang="en-US" dirty="0" smtClean="0"/>
              <a:t>T5: consumer execute count = register2   {count = 4}</a:t>
            </a:r>
          </a:p>
          <a:p>
            <a:pPr lvl="1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457200" y="6126163"/>
            <a:ext cx="4983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count++ and count-- are not atomic operations!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6309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2: Banking problem</a:t>
            </a:r>
            <a:endParaRPr lang="en-US" dirty="0"/>
          </a:p>
        </p:txBody>
      </p:sp>
      <p:grpSp>
        <p:nvGrpSpPr>
          <p:cNvPr id="47" name="Group 46"/>
          <p:cNvGrpSpPr/>
          <p:nvPr/>
        </p:nvGrpSpPr>
        <p:grpSpPr>
          <a:xfrm>
            <a:off x="6009198" y="68818"/>
            <a:ext cx="3128210" cy="1689005"/>
            <a:chOff x="1219200" y="838200"/>
            <a:chExt cx="7239000" cy="4343400"/>
          </a:xfrm>
        </p:grpSpPr>
        <p:grpSp>
          <p:nvGrpSpPr>
            <p:cNvPr id="4" name="Group 11"/>
            <p:cNvGrpSpPr>
              <a:grpSpLocks/>
            </p:cNvGrpSpPr>
            <p:nvPr/>
          </p:nvGrpSpPr>
          <p:grpSpPr bwMode="auto">
            <a:xfrm>
              <a:off x="1219200" y="838200"/>
              <a:ext cx="1219200" cy="1219200"/>
              <a:chOff x="3456" y="960"/>
              <a:chExt cx="1056" cy="1056"/>
            </a:xfrm>
          </p:grpSpPr>
          <p:sp>
            <p:nvSpPr>
              <p:cNvPr id="5" name="phone3"/>
              <p:cNvSpPr>
                <a:spLocks noEditPoints="1" noChangeArrowheads="1"/>
              </p:cNvSpPr>
              <p:nvPr/>
            </p:nvSpPr>
            <p:spPr bwMode="auto">
              <a:xfrm>
                <a:off x="3456" y="960"/>
                <a:ext cx="1056" cy="105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205 w 21600"/>
                  <a:gd name="T25" fmla="*/ 23523 h 21600"/>
                  <a:gd name="T26" fmla="*/ 21395 w 21600"/>
                  <a:gd name="T27" fmla="*/ 40480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 extrusionOk="0">
                    <a:moveTo>
                      <a:pt x="10692" y="21600"/>
                    </a:moveTo>
                    <a:lnTo>
                      <a:pt x="21600" y="21600"/>
                    </a:lnTo>
                    <a:lnTo>
                      <a:pt x="21600" y="10684"/>
                    </a:lnTo>
                    <a:lnTo>
                      <a:pt x="21600" y="0"/>
                    </a:lnTo>
                    <a:lnTo>
                      <a:pt x="10190" y="0"/>
                    </a:lnTo>
                    <a:lnTo>
                      <a:pt x="0" y="0"/>
                    </a:lnTo>
                    <a:lnTo>
                      <a:pt x="0" y="10916"/>
                    </a:lnTo>
                    <a:lnTo>
                      <a:pt x="0" y="21600"/>
                    </a:lnTo>
                    <a:lnTo>
                      <a:pt x="10692" y="21600"/>
                    </a:lnTo>
                    <a:close/>
                  </a:path>
                  <a:path w="21600" h="21600" extrusionOk="0">
                    <a:moveTo>
                      <a:pt x="3552" y="13565"/>
                    </a:moveTo>
                    <a:lnTo>
                      <a:pt x="3552" y="14206"/>
                    </a:lnTo>
                    <a:lnTo>
                      <a:pt x="3409" y="14584"/>
                    </a:lnTo>
                    <a:lnTo>
                      <a:pt x="3050" y="15021"/>
                    </a:lnTo>
                    <a:lnTo>
                      <a:pt x="2619" y="15429"/>
                    </a:lnTo>
                    <a:lnTo>
                      <a:pt x="2296" y="15836"/>
                    </a:lnTo>
                    <a:lnTo>
                      <a:pt x="2045" y="16244"/>
                    </a:lnTo>
                    <a:lnTo>
                      <a:pt x="1902" y="16564"/>
                    </a:lnTo>
                    <a:lnTo>
                      <a:pt x="1794" y="17001"/>
                    </a:lnTo>
                    <a:lnTo>
                      <a:pt x="1830" y="17466"/>
                    </a:lnTo>
                    <a:lnTo>
                      <a:pt x="2009" y="17932"/>
                    </a:lnTo>
                    <a:lnTo>
                      <a:pt x="2260" y="18311"/>
                    </a:lnTo>
                    <a:lnTo>
                      <a:pt x="2548" y="18718"/>
                    </a:lnTo>
                    <a:lnTo>
                      <a:pt x="3050" y="19126"/>
                    </a:lnTo>
                    <a:lnTo>
                      <a:pt x="3552" y="19533"/>
                    </a:lnTo>
                    <a:lnTo>
                      <a:pt x="4342" y="19737"/>
                    </a:lnTo>
                    <a:lnTo>
                      <a:pt x="5095" y="19737"/>
                    </a:lnTo>
                    <a:lnTo>
                      <a:pt x="5849" y="19737"/>
                    </a:lnTo>
                    <a:lnTo>
                      <a:pt x="6351" y="19533"/>
                    </a:lnTo>
                    <a:lnTo>
                      <a:pt x="7140" y="19126"/>
                    </a:lnTo>
                    <a:lnTo>
                      <a:pt x="7535" y="18747"/>
                    </a:lnTo>
                    <a:lnTo>
                      <a:pt x="7894" y="18311"/>
                    </a:lnTo>
                    <a:lnTo>
                      <a:pt x="8145" y="17903"/>
                    </a:lnTo>
                    <a:lnTo>
                      <a:pt x="8324" y="17408"/>
                    </a:lnTo>
                    <a:lnTo>
                      <a:pt x="8324" y="16942"/>
                    </a:lnTo>
                    <a:lnTo>
                      <a:pt x="8252" y="16593"/>
                    </a:lnTo>
                    <a:lnTo>
                      <a:pt x="8145" y="16244"/>
                    </a:lnTo>
                    <a:lnTo>
                      <a:pt x="7894" y="15836"/>
                    </a:lnTo>
                    <a:lnTo>
                      <a:pt x="7571" y="15429"/>
                    </a:lnTo>
                    <a:lnTo>
                      <a:pt x="7140" y="15021"/>
                    </a:lnTo>
                    <a:lnTo>
                      <a:pt x="6853" y="14613"/>
                    </a:lnTo>
                    <a:lnTo>
                      <a:pt x="6602" y="14206"/>
                    </a:lnTo>
                    <a:lnTo>
                      <a:pt x="6602" y="13565"/>
                    </a:lnTo>
                    <a:lnTo>
                      <a:pt x="6602" y="8035"/>
                    </a:lnTo>
                    <a:lnTo>
                      <a:pt x="6602" y="7598"/>
                    </a:lnTo>
                    <a:lnTo>
                      <a:pt x="6853" y="6987"/>
                    </a:lnTo>
                    <a:lnTo>
                      <a:pt x="7212" y="6579"/>
                    </a:lnTo>
                    <a:lnTo>
                      <a:pt x="7643" y="6171"/>
                    </a:lnTo>
                    <a:lnTo>
                      <a:pt x="7894" y="5764"/>
                    </a:lnTo>
                    <a:lnTo>
                      <a:pt x="8037" y="5531"/>
                    </a:lnTo>
                    <a:lnTo>
                      <a:pt x="8252" y="5153"/>
                    </a:lnTo>
                    <a:lnTo>
                      <a:pt x="8360" y="4599"/>
                    </a:lnTo>
                    <a:lnTo>
                      <a:pt x="8288" y="4134"/>
                    </a:lnTo>
                    <a:lnTo>
                      <a:pt x="8145" y="3697"/>
                    </a:lnTo>
                    <a:lnTo>
                      <a:pt x="7894" y="3289"/>
                    </a:lnTo>
                    <a:lnTo>
                      <a:pt x="7499" y="2853"/>
                    </a:lnTo>
                    <a:lnTo>
                      <a:pt x="7033" y="2533"/>
                    </a:lnTo>
                    <a:lnTo>
                      <a:pt x="6387" y="2242"/>
                    </a:lnTo>
                    <a:lnTo>
                      <a:pt x="5849" y="2067"/>
                    </a:lnTo>
                    <a:lnTo>
                      <a:pt x="5095" y="1950"/>
                    </a:lnTo>
                    <a:lnTo>
                      <a:pt x="4234" y="2038"/>
                    </a:lnTo>
                    <a:lnTo>
                      <a:pt x="3552" y="2271"/>
                    </a:lnTo>
                    <a:lnTo>
                      <a:pt x="3050" y="2504"/>
                    </a:lnTo>
                    <a:lnTo>
                      <a:pt x="2548" y="2882"/>
                    </a:lnTo>
                    <a:lnTo>
                      <a:pt x="2225" y="3231"/>
                    </a:lnTo>
                    <a:lnTo>
                      <a:pt x="1973" y="3697"/>
                    </a:lnTo>
                    <a:lnTo>
                      <a:pt x="1794" y="4308"/>
                    </a:lnTo>
                    <a:lnTo>
                      <a:pt x="1794" y="4745"/>
                    </a:lnTo>
                    <a:lnTo>
                      <a:pt x="1866" y="5123"/>
                    </a:lnTo>
                    <a:lnTo>
                      <a:pt x="2045" y="5560"/>
                    </a:lnTo>
                    <a:lnTo>
                      <a:pt x="2296" y="5851"/>
                    </a:lnTo>
                    <a:lnTo>
                      <a:pt x="2548" y="6171"/>
                    </a:lnTo>
                    <a:lnTo>
                      <a:pt x="3014" y="6608"/>
                    </a:lnTo>
                    <a:lnTo>
                      <a:pt x="3301" y="6987"/>
                    </a:lnTo>
                    <a:lnTo>
                      <a:pt x="3552" y="7598"/>
                    </a:lnTo>
                    <a:lnTo>
                      <a:pt x="3552" y="8035"/>
                    </a:lnTo>
                    <a:lnTo>
                      <a:pt x="3552" y="13565"/>
                    </a:lnTo>
                    <a:close/>
                  </a:path>
                  <a:path w="21600" h="21600" extrusionOk="0">
                    <a:moveTo>
                      <a:pt x="10154" y="1863"/>
                    </a:moveTo>
                    <a:lnTo>
                      <a:pt x="19088" y="1863"/>
                    </a:lnTo>
                    <a:lnTo>
                      <a:pt x="19088" y="8238"/>
                    </a:lnTo>
                    <a:lnTo>
                      <a:pt x="10154" y="8238"/>
                    </a:lnTo>
                    <a:lnTo>
                      <a:pt x="10154" y="1863"/>
                    </a:lnTo>
                    <a:moveTo>
                      <a:pt x="10441" y="10101"/>
                    </a:moveTo>
                    <a:lnTo>
                      <a:pt x="10441" y="9461"/>
                    </a:lnTo>
                    <a:lnTo>
                      <a:pt x="18837" y="9461"/>
                    </a:lnTo>
                    <a:lnTo>
                      <a:pt x="18837" y="10101"/>
                    </a:lnTo>
                    <a:lnTo>
                      <a:pt x="10441" y="10101"/>
                    </a:lnTo>
                    <a:moveTo>
                      <a:pt x="11374" y="11004"/>
                    </a:moveTo>
                    <a:lnTo>
                      <a:pt x="12630" y="11004"/>
                    </a:lnTo>
                    <a:lnTo>
                      <a:pt x="12630" y="12226"/>
                    </a:lnTo>
                    <a:lnTo>
                      <a:pt x="11374" y="12226"/>
                    </a:lnTo>
                    <a:lnTo>
                      <a:pt x="11374" y="11004"/>
                    </a:lnTo>
                    <a:moveTo>
                      <a:pt x="13993" y="11004"/>
                    </a:moveTo>
                    <a:lnTo>
                      <a:pt x="15249" y="11004"/>
                    </a:lnTo>
                    <a:lnTo>
                      <a:pt x="15249" y="12226"/>
                    </a:lnTo>
                    <a:lnTo>
                      <a:pt x="13993" y="12226"/>
                    </a:lnTo>
                    <a:lnTo>
                      <a:pt x="13993" y="11004"/>
                    </a:lnTo>
                    <a:moveTo>
                      <a:pt x="16649" y="11004"/>
                    </a:moveTo>
                    <a:lnTo>
                      <a:pt x="17904" y="11004"/>
                    </a:lnTo>
                    <a:lnTo>
                      <a:pt x="17904" y="12226"/>
                    </a:lnTo>
                    <a:lnTo>
                      <a:pt x="16649" y="12226"/>
                    </a:lnTo>
                    <a:lnTo>
                      <a:pt x="16649" y="11004"/>
                    </a:lnTo>
                    <a:moveTo>
                      <a:pt x="11374" y="12954"/>
                    </a:moveTo>
                    <a:lnTo>
                      <a:pt x="12630" y="12954"/>
                    </a:lnTo>
                    <a:lnTo>
                      <a:pt x="12630" y="14177"/>
                    </a:lnTo>
                    <a:lnTo>
                      <a:pt x="11374" y="14177"/>
                    </a:lnTo>
                    <a:lnTo>
                      <a:pt x="11374" y="12954"/>
                    </a:lnTo>
                    <a:moveTo>
                      <a:pt x="13993" y="12954"/>
                    </a:moveTo>
                    <a:lnTo>
                      <a:pt x="15249" y="12954"/>
                    </a:lnTo>
                    <a:lnTo>
                      <a:pt x="15249" y="14177"/>
                    </a:lnTo>
                    <a:lnTo>
                      <a:pt x="13993" y="14177"/>
                    </a:lnTo>
                    <a:lnTo>
                      <a:pt x="13993" y="12954"/>
                    </a:lnTo>
                    <a:moveTo>
                      <a:pt x="16649" y="12954"/>
                    </a:moveTo>
                    <a:lnTo>
                      <a:pt x="17904" y="12954"/>
                    </a:lnTo>
                    <a:lnTo>
                      <a:pt x="17904" y="14177"/>
                    </a:lnTo>
                    <a:lnTo>
                      <a:pt x="16649" y="14177"/>
                    </a:lnTo>
                    <a:lnTo>
                      <a:pt x="16649" y="12954"/>
                    </a:lnTo>
                    <a:moveTo>
                      <a:pt x="11374" y="14905"/>
                    </a:moveTo>
                    <a:lnTo>
                      <a:pt x="12630" y="14905"/>
                    </a:lnTo>
                    <a:lnTo>
                      <a:pt x="12630" y="16127"/>
                    </a:lnTo>
                    <a:lnTo>
                      <a:pt x="11374" y="16127"/>
                    </a:lnTo>
                    <a:lnTo>
                      <a:pt x="11374" y="14905"/>
                    </a:lnTo>
                    <a:moveTo>
                      <a:pt x="13993" y="14905"/>
                    </a:moveTo>
                    <a:lnTo>
                      <a:pt x="15249" y="14905"/>
                    </a:lnTo>
                    <a:lnTo>
                      <a:pt x="15249" y="16127"/>
                    </a:lnTo>
                    <a:lnTo>
                      <a:pt x="13993" y="16127"/>
                    </a:lnTo>
                    <a:lnTo>
                      <a:pt x="13993" y="14905"/>
                    </a:lnTo>
                    <a:moveTo>
                      <a:pt x="16649" y="14905"/>
                    </a:moveTo>
                    <a:lnTo>
                      <a:pt x="17904" y="14905"/>
                    </a:lnTo>
                    <a:lnTo>
                      <a:pt x="17904" y="16127"/>
                    </a:lnTo>
                    <a:lnTo>
                      <a:pt x="16649" y="16127"/>
                    </a:lnTo>
                    <a:lnTo>
                      <a:pt x="16649" y="14905"/>
                    </a:lnTo>
                    <a:moveTo>
                      <a:pt x="11374" y="16855"/>
                    </a:moveTo>
                    <a:lnTo>
                      <a:pt x="12630" y="16855"/>
                    </a:lnTo>
                    <a:lnTo>
                      <a:pt x="12630" y="18078"/>
                    </a:lnTo>
                    <a:lnTo>
                      <a:pt x="11374" y="18078"/>
                    </a:lnTo>
                    <a:lnTo>
                      <a:pt x="11374" y="16855"/>
                    </a:lnTo>
                    <a:moveTo>
                      <a:pt x="13993" y="16855"/>
                    </a:moveTo>
                    <a:lnTo>
                      <a:pt x="15249" y="16855"/>
                    </a:lnTo>
                    <a:lnTo>
                      <a:pt x="15249" y="18078"/>
                    </a:lnTo>
                    <a:lnTo>
                      <a:pt x="13993" y="18078"/>
                    </a:lnTo>
                    <a:lnTo>
                      <a:pt x="13993" y="16855"/>
                    </a:lnTo>
                    <a:moveTo>
                      <a:pt x="16649" y="16855"/>
                    </a:moveTo>
                    <a:lnTo>
                      <a:pt x="17904" y="16855"/>
                    </a:lnTo>
                    <a:lnTo>
                      <a:pt x="17904" y="18078"/>
                    </a:lnTo>
                    <a:lnTo>
                      <a:pt x="16649" y="18078"/>
                    </a:lnTo>
                    <a:lnTo>
                      <a:pt x="16649" y="16855"/>
                    </a:lnTo>
                  </a:path>
                </a:pathLst>
              </a:custGeom>
              <a:solidFill>
                <a:srgbClr val="00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" name="Rectangle 8"/>
              <p:cNvSpPr>
                <a:spLocks noChangeArrowheads="1"/>
              </p:cNvSpPr>
              <p:nvPr/>
            </p:nvSpPr>
            <p:spPr bwMode="auto">
              <a:xfrm>
                <a:off x="3504" y="1008"/>
                <a:ext cx="384" cy="960"/>
              </a:xfrm>
              <a:prstGeom prst="rect">
                <a:avLst/>
              </a:prstGeom>
              <a:solidFill>
                <a:srgbClr val="91A2D3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7" name="Rectangle 10"/>
              <p:cNvSpPr>
                <a:spLocks noChangeArrowheads="1"/>
              </p:cNvSpPr>
              <p:nvPr/>
            </p:nvSpPr>
            <p:spPr bwMode="auto">
              <a:xfrm>
                <a:off x="3552" y="1776"/>
                <a:ext cx="288" cy="96"/>
              </a:xfrm>
              <a:prstGeom prst="rect">
                <a:avLst/>
              </a:prstGeom>
              <a:solidFill>
                <a:srgbClr val="00FFFF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vert="eaVert" wrap="none" anchor="ctr"/>
              <a:lstStyle/>
              <a:p>
                <a:endParaRPr lang="en-US"/>
              </a:p>
            </p:txBody>
          </p:sp>
        </p:grpSp>
        <p:grpSp>
          <p:nvGrpSpPr>
            <p:cNvPr id="8" name="Group 16"/>
            <p:cNvGrpSpPr>
              <a:grpSpLocks/>
            </p:cNvGrpSpPr>
            <p:nvPr/>
          </p:nvGrpSpPr>
          <p:grpSpPr bwMode="auto">
            <a:xfrm>
              <a:off x="1676400" y="3276600"/>
              <a:ext cx="1219200" cy="1219200"/>
              <a:chOff x="3456" y="960"/>
              <a:chExt cx="1056" cy="1056"/>
            </a:xfrm>
          </p:grpSpPr>
          <p:sp>
            <p:nvSpPr>
              <p:cNvPr id="9" name="phone3"/>
              <p:cNvSpPr>
                <a:spLocks noEditPoints="1" noChangeArrowheads="1"/>
              </p:cNvSpPr>
              <p:nvPr/>
            </p:nvSpPr>
            <p:spPr bwMode="auto">
              <a:xfrm>
                <a:off x="3456" y="960"/>
                <a:ext cx="1056" cy="105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205 w 21600"/>
                  <a:gd name="T25" fmla="*/ 23523 h 21600"/>
                  <a:gd name="T26" fmla="*/ 21395 w 21600"/>
                  <a:gd name="T27" fmla="*/ 40480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 extrusionOk="0">
                    <a:moveTo>
                      <a:pt x="10692" y="21600"/>
                    </a:moveTo>
                    <a:lnTo>
                      <a:pt x="21600" y="21600"/>
                    </a:lnTo>
                    <a:lnTo>
                      <a:pt x="21600" y="10684"/>
                    </a:lnTo>
                    <a:lnTo>
                      <a:pt x="21600" y="0"/>
                    </a:lnTo>
                    <a:lnTo>
                      <a:pt x="10190" y="0"/>
                    </a:lnTo>
                    <a:lnTo>
                      <a:pt x="0" y="0"/>
                    </a:lnTo>
                    <a:lnTo>
                      <a:pt x="0" y="10916"/>
                    </a:lnTo>
                    <a:lnTo>
                      <a:pt x="0" y="21600"/>
                    </a:lnTo>
                    <a:lnTo>
                      <a:pt x="10692" y="21600"/>
                    </a:lnTo>
                    <a:close/>
                  </a:path>
                  <a:path w="21600" h="21600" extrusionOk="0">
                    <a:moveTo>
                      <a:pt x="3552" y="13565"/>
                    </a:moveTo>
                    <a:lnTo>
                      <a:pt x="3552" y="14206"/>
                    </a:lnTo>
                    <a:lnTo>
                      <a:pt x="3409" y="14584"/>
                    </a:lnTo>
                    <a:lnTo>
                      <a:pt x="3050" y="15021"/>
                    </a:lnTo>
                    <a:lnTo>
                      <a:pt x="2619" y="15429"/>
                    </a:lnTo>
                    <a:lnTo>
                      <a:pt x="2296" y="15836"/>
                    </a:lnTo>
                    <a:lnTo>
                      <a:pt x="2045" y="16244"/>
                    </a:lnTo>
                    <a:lnTo>
                      <a:pt x="1902" y="16564"/>
                    </a:lnTo>
                    <a:lnTo>
                      <a:pt x="1794" y="17001"/>
                    </a:lnTo>
                    <a:lnTo>
                      <a:pt x="1830" y="17466"/>
                    </a:lnTo>
                    <a:lnTo>
                      <a:pt x="2009" y="17932"/>
                    </a:lnTo>
                    <a:lnTo>
                      <a:pt x="2260" y="18311"/>
                    </a:lnTo>
                    <a:lnTo>
                      <a:pt x="2548" y="18718"/>
                    </a:lnTo>
                    <a:lnTo>
                      <a:pt x="3050" y="19126"/>
                    </a:lnTo>
                    <a:lnTo>
                      <a:pt x="3552" y="19533"/>
                    </a:lnTo>
                    <a:lnTo>
                      <a:pt x="4342" y="19737"/>
                    </a:lnTo>
                    <a:lnTo>
                      <a:pt x="5095" y="19737"/>
                    </a:lnTo>
                    <a:lnTo>
                      <a:pt x="5849" y="19737"/>
                    </a:lnTo>
                    <a:lnTo>
                      <a:pt x="6351" y="19533"/>
                    </a:lnTo>
                    <a:lnTo>
                      <a:pt x="7140" y="19126"/>
                    </a:lnTo>
                    <a:lnTo>
                      <a:pt x="7535" y="18747"/>
                    </a:lnTo>
                    <a:lnTo>
                      <a:pt x="7894" y="18311"/>
                    </a:lnTo>
                    <a:lnTo>
                      <a:pt x="8145" y="17903"/>
                    </a:lnTo>
                    <a:lnTo>
                      <a:pt x="8324" y="17408"/>
                    </a:lnTo>
                    <a:lnTo>
                      <a:pt x="8324" y="16942"/>
                    </a:lnTo>
                    <a:lnTo>
                      <a:pt x="8252" y="16593"/>
                    </a:lnTo>
                    <a:lnTo>
                      <a:pt x="8145" y="16244"/>
                    </a:lnTo>
                    <a:lnTo>
                      <a:pt x="7894" y="15836"/>
                    </a:lnTo>
                    <a:lnTo>
                      <a:pt x="7571" y="15429"/>
                    </a:lnTo>
                    <a:lnTo>
                      <a:pt x="7140" y="15021"/>
                    </a:lnTo>
                    <a:lnTo>
                      <a:pt x="6853" y="14613"/>
                    </a:lnTo>
                    <a:lnTo>
                      <a:pt x="6602" y="14206"/>
                    </a:lnTo>
                    <a:lnTo>
                      <a:pt x="6602" y="13565"/>
                    </a:lnTo>
                    <a:lnTo>
                      <a:pt x="6602" y="8035"/>
                    </a:lnTo>
                    <a:lnTo>
                      <a:pt x="6602" y="7598"/>
                    </a:lnTo>
                    <a:lnTo>
                      <a:pt x="6853" y="6987"/>
                    </a:lnTo>
                    <a:lnTo>
                      <a:pt x="7212" y="6579"/>
                    </a:lnTo>
                    <a:lnTo>
                      <a:pt x="7643" y="6171"/>
                    </a:lnTo>
                    <a:lnTo>
                      <a:pt x="7894" y="5764"/>
                    </a:lnTo>
                    <a:lnTo>
                      <a:pt x="8037" y="5531"/>
                    </a:lnTo>
                    <a:lnTo>
                      <a:pt x="8252" y="5153"/>
                    </a:lnTo>
                    <a:lnTo>
                      <a:pt x="8360" y="4599"/>
                    </a:lnTo>
                    <a:lnTo>
                      <a:pt x="8288" y="4134"/>
                    </a:lnTo>
                    <a:lnTo>
                      <a:pt x="8145" y="3697"/>
                    </a:lnTo>
                    <a:lnTo>
                      <a:pt x="7894" y="3289"/>
                    </a:lnTo>
                    <a:lnTo>
                      <a:pt x="7499" y="2853"/>
                    </a:lnTo>
                    <a:lnTo>
                      <a:pt x="7033" y="2533"/>
                    </a:lnTo>
                    <a:lnTo>
                      <a:pt x="6387" y="2242"/>
                    </a:lnTo>
                    <a:lnTo>
                      <a:pt x="5849" y="2067"/>
                    </a:lnTo>
                    <a:lnTo>
                      <a:pt x="5095" y="1950"/>
                    </a:lnTo>
                    <a:lnTo>
                      <a:pt x="4234" y="2038"/>
                    </a:lnTo>
                    <a:lnTo>
                      <a:pt x="3552" y="2271"/>
                    </a:lnTo>
                    <a:lnTo>
                      <a:pt x="3050" y="2504"/>
                    </a:lnTo>
                    <a:lnTo>
                      <a:pt x="2548" y="2882"/>
                    </a:lnTo>
                    <a:lnTo>
                      <a:pt x="2225" y="3231"/>
                    </a:lnTo>
                    <a:lnTo>
                      <a:pt x="1973" y="3697"/>
                    </a:lnTo>
                    <a:lnTo>
                      <a:pt x="1794" y="4308"/>
                    </a:lnTo>
                    <a:lnTo>
                      <a:pt x="1794" y="4745"/>
                    </a:lnTo>
                    <a:lnTo>
                      <a:pt x="1866" y="5123"/>
                    </a:lnTo>
                    <a:lnTo>
                      <a:pt x="2045" y="5560"/>
                    </a:lnTo>
                    <a:lnTo>
                      <a:pt x="2296" y="5851"/>
                    </a:lnTo>
                    <a:lnTo>
                      <a:pt x="2548" y="6171"/>
                    </a:lnTo>
                    <a:lnTo>
                      <a:pt x="3014" y="6608"/>
                    </a:lnTo>
                    <a:lnTo>
                      <a:pt x="3301" y="6987"/>
                    </a:lnTo>
                    <a:lnTo>
                      <a:pt x="3552" y="7598"/>
                    </a:lnTo>
                    <a:lnTo>
                      <a:pt x="3552" y="8035"/>
                    </a:lnTo>
                    <a:lnTo>
                      <a:pt x="3552" y="13565"/>
                    </a:lnTo>
                    <a:close/>
                  </a:path>
                  <a:path w="21600" h="21600" extrusionOk="0">
                    <a:moveTo>
                      <a:pt x="10154" y="1863"/>
                    </a:moveTo>
                    <a:lnTo>
                      <a:pt x="19088" y="1863"/>
                    </a:lnTo>
                    <a:lnTo>
                      <a:pt x="19088" y="8238"/>
                    </a:lnTo>
                    <a:lnTo>
                      <a:pt x="10154" y="8238"/>
                    </a:lnTo>
                    <a:lnTo>
                      <a:pt x="10154" y="1863"/>
                    </a:lnTo>
                    <a:moveTo>
                      <a:pt x="10441" y="10101"/>
                    </a:moveTo>
                    <a:lnTo>
                      <a:pt x="10441" y="9461"/>
                    </a:lnTo>
                    <a:lnTo>
                      <a:pt x="18837" y="9461"/>
                    </a:lnTo>
                    <a:lnTo>
                      <a:pt x="18837" y="10101"/>
                    </a:lnTo>
                    <a:lnTo>
                      <a:pt x="10441" y="10101"/>
                    </a:lnTo>
                    <a:moveTo>
                      <a:pt x="11374" y="11004"/>
                    </a:moveTo>
                    <a:lnTo>
                      <a:pt x="12630" y="11004"/>
                    </a:lnTo>
                    <a:lnTo>
                      <a:pt x="12630" y="12226"/>
                    </a:lnTo>
                    <a:lnTo>
                      <a:pt x="11374" y="12226"/>
                    </a:lnTo>
                    <a:lnTo>
                      <a:pt x="11374" y="11004"/>
                    </a:lnTo>
                    <a:moveTo>
                      <a:pt x="13993" y="11004"/>
                    </a:moveTo>
                    <a:lnTo>
                      <a:pt x="15249" y="11004"/>
                    </a:lnTo>
                    <a:lnTo>
                      <a:pt x="15249" y="12226"/>
                    </a:lnTo>
                    <a:lnTo>
                      <a:pt x="13993" y="12226"/>
                    </a:lnTo>
                    <a:lnTo>
                      <a:pt x="13993" y="11004"/>
                    </a:lnTo>
                    <a:moveTo>
                      <a:pt x="16649" y="11004"/>
                    </a:moveTo>
                    <a:lnTo>
                      <a:pt x="17904" y="11004"/>
                    </a:lnTo>
                    <a:lnTo>
                      <a:pt x="17904" y="12226"/>
                    </a:lnTo>
                    <a:lnTo>
                      <a:pt x="16649" y="12226"/>
                    </a:lnTo>
                    <a:lnTo>
                      <a:pt x="16649" y="11004"/>
                    </a:lnTo>
                    <a:moveTo>
                      <a:pt x="11374" y="12954"/>
                    </a:moveTo>
                    <a:lnTo>
                      <a:pt x="12630" y="12954"/>
                    </a:lnTo>
                    <a:lnTo>
                      <a:pt x="12630" y="14177"/>
                    </a:lnTo>
                    <a:lnTo>
                      <a:pt x="11374" y="14177"/>
                    </a:lnTo>
                    <a:lnTo>
                      <a:pt x="11374" y="12954"/>
                    </a:lnTo>
                    <a:moveTo>
                      <a:pt x="13993" y="12954"/>
                    </a:moveTo>
                    <a:lnTo>
                      <a:pt x="15249" y="12954"/>
                    </a:lnTo>
                    <a:lnTo>
                      <a:pt x="15249" y="14177"/>
                    </a:lnTo>
                    <a:lnTo>
                      <a:pt x="13993" y="14177"/>
                    </a:lnTo>
                    <a:lnTo>
                      <a:pt x="13993" y="12954"/>
                    </a:lnTo>
                    <a:moveTo>
                      <a:pt x="16649" y="12954"/>
                    </a:moveTo>
                    <a:lnTo>
                      <a:pt x="17904" y="12954"/>
                    </a:lnTo>
                    <a:lnTo>
                      <a:pt x="17904" y="14177"/>
                    </a:lnTo>
                    <a:lnTo>
                      <a:pt x="16649" y="14177"/>
                    </a:lnTo>
                    <a:lnTo>
                      <a:pt x="16649" y="12954"/>
                    </a:lnTo>
                    <a:moveTo>
                      <a:pt x="11374" y="14905"/>
                    </a:moveTo>
                    <a:lnTo>
                      <a:pt x="12630" y="14905"/>
                    </a:lnTo>
                    <a:lnTo>
                      <a:pt x="12630" y="16127"/>
                    </a:lnTo>
                    <a:lnTo>
                      <a:pt x="11374" y="16127"/>
                    </a:lnTo>
                    <a:lnTo>
                      <a:pt x="11374" y="14905"/>
                    </a:lnTo>
                    <a:moveTo>
                      <a:pt x="13993" y="14905"/>
                    </a:moveTo>
                    <a:lnTo>
                      <a:pt x="15249" y="14905"/>
                    </a:lnTo>
                    <a:lnTo>
                      <a:pt x="15249" y="16127"/>
                    </a:lnTo>
                    <a:lnTo>
                      <a:pt x="13993" y="16127"/>
                    </a:lnTo>
                    <a:lnTo>
                      <a:pt x="13993" y="14905"/>
                    </a:lnTo>
                    <a:moveTo>
                      <a:pt x="16649" y="14905"/>
                    </a:moveTo>
                    <a:lnTo>
                      <a:pt x="17904" y="14905"/>
                    </a:lnTo>
                    <a:lnTo>
                      <a:pt x="17904" y="16127"/>
                    </a:lnTo>
                    <a:lnTo>
                      <a:pt x="16649" y="16127"/>
                    </a:lnTo>
                    <a:lnTo>
                      <a:pt x="16649" y="14905"/>
                    </a:lnTo>
                    <a:moveTo>
                      <a:pt x="11374" y="16855"/>
                    </a:moveTo>
                    <a:lnTo>
                      <a:pt x="12630" y="16855"/>
                    </a:lnTo>
                    <a:lnTo>
                      <a:pt x="12630" y="18078"/>
                    </a:lnTo>
                    <a:lnTo>
                      <a:pt x="11374" y="18078"/>
                    </a:lnTo>
                    <a:lnTo>
                      <a:pt x="11374" y="16855"/>
                    </a:lnTo>
                    <a:moveTo>
                      <a:pt x="13993" y="16855"/>
                    </a:moveTo>
                    <a:lnTo>
                      <a:pt x="15249" y="16855"/>
                    </a:lnTo>
                    <a:lnTo>
                      <a:pt x="15249" y="18078"/>
                    </a:lnTo>
                    <a:lnTo>
                      <a:pt x="13993" y="18078"/>
                    </a:lnTo>
                    <a:lnTo>
                      <a:pt x="13993" y="16855"/>
                    </a:lnTo>
                    <a:moveTo>
                      <a:pt x="16649" y="16855"/>
                    </a:moveTo>
                    <a:lnTo>
                      <a:pt x="17904" y="16855"/>
                    </a:lnTo>
                    <a:lnTo>
                      <a:pt x="17904" y="18078"/>
                    </a:lnTo>
                    <a:lnTo>
                      <a:pt x="16649" y="18078"/>
                    </a:lnTo>
                    <a:lnTo>
                      <a:pt x="16649" y="16855"/>
                    </a:lnTo>
                  </a:path>
                </a:pathLst>
              </a:custGeom>
              <a:solidFill>
                <a:srgbClr val="00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Rectangle 18"/>
              <p:cNvSpPr>
                <a:spLocks noChangeArrowheads="1"/>
              </p:cNvSpPr>
              <p:nvPr/>
            </p:nvSpPr>
            <p:spPr bwMode="auto">
              <a:xfrm>
                <a:off x="3504" y="1008"/>
                <a:ext cx="384" cy="960"/>
              </a:xfrm>
              <a:prstGeom prst="rect">
                <a:avLst/>
              </a:prstGeom>
              <a:solidFill>
                <a:srgbClr val="91A2D3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11" name="Rectangle 19"/>
              <p:cNvSpPr>
                <a:spLocks noChangeArrowheads="1"/>
              </p:cNvSpPr>
              <p:nvPr/>
            </p:nvSpPr>
            <p:spPr bwMode="auto">
              <a:xfrm>
                <a:off x="3552" y="1776"/>
                <a:ext cx="288" cy="96"/>
              </a:xfrm>
              <a:prstGeom prst="rect">
                <a:avLst/>
              </a:prstGeom>
              <a:solidFill>
                <a:srgbClr val="00FFFF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vert="eaVert" wrap="none" anchor="ctr"/>
              <a:lstStyle/>
              <a:p>
                <a:endParaRPr lang="en-US"/>
              </a:p>
            </p:txBody>
          </p:sp>
        </p:grpSp>
        <p:grpSp>
          <p:nvGrpSpPr>
            <p:cNvPr id="12" name="Group 20"/>
            <p:cNvGrpSpPr>
              <a:grpSpLocks/>
            </p:cNvGrpSpPr>
            <p:nvPr/>
          </p:nvGrpSpPr>
          <p:grpSpPr bwMode="auto">
            <a:xfrm>
              <a:off x="7239000" y="2286000"/>
              <a:ext cx="1219200" cy="1219200"/>
              <a:chOff x="3456" y="960"/>
              <a:chExt cx="1056" cy="1056"/>
            </a:xfrm>
          </p:grpSpPr>
          <p:sp>
            <p:nvSpPr>
              <p:cNvPr id="13" name="phone3"/>
              <p:cNvSpPr>
                <a:spLocks noEditPoints="1" noChangeArrowheads="1"/>
              </p:cNvSpPr>
              <p:nvPr/>
            </p:nvSpPr>
            <p:spPr bwMode="auto">
              <a:xfrm>
                <a:off x="3456" y="960"/>
                <a:ext cx="1056" cy="105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205 w 21600"/>
                  <a:gd name="T25" fmla="*/ 23523 h 21600"/>
                  <a:gd name="T26" fmla="*/ 21395 w 21600"/>
                  <a:gd name="T27" fmla="*/ 40480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 extrusionOk="0">
                    <a:moveTo>
                      <a:pt x="10692" y="21600"/>
                    </a:moveTo>
                    <a:lnTo>
                      <a:pt x="21600" y="21600"/>
                    </a:lnTo>
                    <a:lnTo>
                      <a:pt x="21600" y="10684"/>
                    </a:lnTo>
                    <a:lnTo>
                      <a:pt x="21600" y="0"/>
                    </a:lnTo>
                    <a:lnTo>
                      <a:pt x="10190" y="0"/>
                    </a:lnTo>
                    <a:lnTo>
                      <a:pt x="0" y="0"/>
                    </a:lnTo>
                    <a:lnTo>
                      <a:pt x="0" y="10916"/>
                    </a:lnTo>
                    <a:lnTo>
                      <a:pt x="0" y="21600"/>
                    </a:lnTo>
                    <a:lnTo>
                      <a:pt x="10692" y="21600"/>
                    </a:lnTo>
                    <a:close/>
                  </a:path>
                  <a:path w="21600" h="21600" extrusionOk="0">
                    <a:moveTo>
                      <a:pt x="3552" y="13565"/>
                    </a:moveTo>
                    <a:lnTo>
                      <a:pt x="3552" y="14206"/>
                    </a:lnTo>
                    <a:lnTo>
                      <a:pt x="3409" y="14584"/>
                    </a:lnTo>
                    <a:lnTo>
                      <a:pt x="3050" y="15021"/>
                    </a:lnTo>
                    <a:lnTo>
                      <a:pt x="2619" y="15429"/>
                    </a:lnTo>
                    <a:lnTo>
                      <a:pt x="2296" y="15836"/>
                    </a:lnTo>
                    <a:lnTo>
                      <a:pt x="2045" y="16244"/>
                    </a:lnTo>
                    <a:lnTo>
                      <a:pt x="1902" y="16564"/>
                    </a:lnTo>
                    <a:lnTo>
                      <a:pt x="1794" y="17001"/>
                    </a:lnTo>
                    <a:lnTo>
                      <a:pt x="1830" y="17466"/>
                    </a:lnTo>
                    <a:lnTo>
                      <a:pt x="2009" y="17932"/>
                    </a:lnTo>
                    <a:lnTo>
                      <a:pt x="2260" y="18311"/>
                    </a:lnTo>
                    <a:lnTo>
                      <a:pt x="2548" y="18718"/>
                    </a:lnTo>
                    <a:lnTo>
                      <a:pt x="3050" y="19126"/>
                    </a:lnTo>
                    <a:lnTo>
                      <a:pt x="3552" y="19533"/>
                    </a:lnTo>
                    <a:lnTo>
                      <a:pt x="4342" y="19737"/>
                    </a:lnTo>
                    <a:lnTo>
                      <a:pt x="5095" y="19737"/>
                    </a:lnTo>
                    <a:lnTo>
                      <a:pt x="5849" y="19737"/>
                    </a:lnTo>
                    <a:lnTo>
                      <a:pt x="6351" y="19533"/>
                    </a:lnTo>
                    <a:lnTo>
                      <a:pt x="7140" y="19126"/>
                    </a:lnTo>
                    <a:lnTo>
                      <a:pt x="7535" y="18747"/>
                    </a:lnTo>
                    <a:lnTo>
                      <a:pt x="7894" y="18311"/>
                    </a:lnTo>
                    <a:lnTo>
                      <a:pt x="8145" y="17903"/>
                    </a:lnTo>
                    <a:lnTo>
                      <a:pt x="8324" y="17408"/>
                    </a:lnTo>
                    <a:lnTo>
                      <a:pt x="8324" y="16942"/>
                    </a:lnTo>
                    <a:lnTo>
                      <a:pt x="8252" y="16593"/>
                    </a:lnTo>
                    <a:lnTo>
                      <a:pt x="8145" y="16244"/>
                    </a:lnTo>
                    <a:lnTo>
                      <a:pt x="7894" y="15836"/>
                    </a:lnTo>
                    <a:lnTo>
                      <a:pt x="7571" y="15429"/>
                    </a:lnTo>
                    <a:lnTo>
                      <a:pt x="7140" y="15021"/>
                    </a:lnTo>
                    <a:lnTo>
                      <a:pt x="6853" y="14613"/>
                    </a:lnTo>
                    <a:lnTo>
                      <a:pt x="6602" y="14206"/>
                    </a:lnTo>
                    <a:lnTo>
                      <a:pt x="6602" y="13565"/>
                    </a:lnTo>
                    <a:lnTo>
                      <a:pt x="6602" y="8035"/>
                    </a:lnTo>
                    <a:lnTo>
                      <a:pt x="6602" y="7598"/>
                    </a:lnTo>
                    <a:lnTo>
                      <a:pt x="6853" y="6987"/>
                    </a:lnTo>
                    <a:lnTo>
                      <a:pt x="7212" y="6579"/>
                    </a:lnTo>
                    <a:lnTo>
                      <a:pt x="7643" y="6171"/>
                    </a:lnTo>
                    <a:lnTo>
                      <a:pt x="7894" y="5764"/>
                    </a:lnTo>
                    <a:lnTo>
                      <a:pt x="8037" y="5531"/>
                    </a:lnTo>
                    <a:lnTo>
                      <a:pt x="8252" y="5153"/>
                    </a:lnTo>
                    <a:lnTo>
                      <a:pt x="8360" y="4599"/>
                    </a:lnTo>
                    <a:lnTo>
                      <a:pt x="8288" y="4134"/>
                    </a:lnTo>
                    <a:lnTo>
                      <a:pt x="8145" y="3697"/>
                    </a:lnTo>
                    <a:lnTo>
                      <a:pt x="7894" y="3289"/>
                    </a:lnTo>
                    <a:lnTo>
                      <a:pt x="7499" y="2853"/>
                    </a:lnTo>
                    <a:lnTo>
                      <a:pt x="7033" y="2533"/>
                    </a:lnTo>
                    <a:lnTo>
                      <a:pt x="6387" y="2242"/>
                    </a:lnTo>
                    <a:lnTo>
                      <a:pt x="5849" y="2067"/>
                    </a:lnTo>
                    <a:lnTo>
                      <a:pt x="5095" y="1950"/>
                    </a:lnTo>
                    <a:lnTo>
                      <a:pt x="4234" y="2038"/>
                    </a:lnTo>
                    <a:lnTo>
                      <a:pt x="3552" y="2271"/>
                    </a:lnTo>
                    <a:lnTo>
                      <a:pt x="3050" y="2504"/>
                    </a:lnTo>
                    <a:lnTo>
                      <a:pt x="2548" y="2882"/>
                    </a:lnTo>
                    <a:lnTo>
                      <a:pt x="2225" y="3231"/>
                    </a:lnTo>
                    <a:lnTo>
                      <a:pt x="1973" y="3697"/>
                    </a:lnTo>
                    <a:lnTo>
                      <a:pt x="1794" y="4308"/>
                    </a:lnTo>
                    <a:lnTo>
                      <a:pt x="1794" y="4745"/>
                    </a:lnTo>
                    <a:lnTo>
                      <a:pt x="1866" y="5123"/>
                    </a:lnTo>
                    <a:lnTo>
                      <a:pt x="2045" y="5560"/>
                    </a:lnTo>
                    <a:lnTo>
                      <a:pt x="2296" y="5851"/>
                    </a:lnTo>
                    <a:lnTo>
                      <a:pt x="2548" y="6171"/>
                    </a:lnTo>
                    <a:lnTo>
                      <a:pt x="3014" y="6608"/>
                    </a:lnTo>
                    <a:lnTo>
                      <a:pt x="3301" y="6987"/>
                    </a:lnTo>
                    <a:lnTo>
                      <a:pt x="3552" y="7598"/>
                    </a:lnTo>
                    <a:lnTo>
                      <a:pt x="3552" y="8035"/>
                    </a:lnTo>
                    <a:lnTo>
                      <a:pt x="3552" y="13565"/>
                    </a:lnTo>
                    <a:close/>
                  </a:path>
                  <a:path w="21600" h="21600" extrusionOk="0">
                    <a:moveTo>
                      <a:pt x="10154" y="1863"/>
                    </a:moveTo>
                    <a:lnTo>
                      <a:pt x="19088" y="1863"/>
                    </a:lnTo>
                    <a:lnTo>
                      <a:pt x="19088" y="8238"/>
                    </a:lnTo>
                    <a:lnTo>
                      <a:pt x="10154" y="8238"/>
                    </a:lnTo>
                    <a:lnTo>
                      <a:pt x="10154" y="1863"/>
                    </a:lnTo>
                    <a:moveTo>
                      <a:pt x="10441" y="10101"/>
                    </a:moveTo>
                    <a:lnTo>
                      <a:pt x="10441" y="9461"/>
                    </a:lnTo>
                    <a:lnTo>
                      <a:pt x="18837" y="9461"/>
                    </a:lnTo>
                    <a:lnTo>
                      <a:pt x="18837" y="10101"/>
                    </a:lnTo>
                    <a:lnTo>
                      <a:pt x="10441" y="10101"/>
                    </a:lnTo>
                    <a:moveTo>
                      <a:pt x="11374" y="11004"/>
                    </a:moveTo>
                    <a:lnTo>
                      <a:pt x="12630" y="11004"/>
                    </a:lnTo>
                    <a:lnTo>
                      <a:pt x="12630" y="12226"/>
                    </a:lnTo>
                    <a:lnTo>
                      <a:pt x="11374" y="12226"/>
                    </a:lnTo>
                    <a:lnTo>
                      <a:pt x="11374" y="11004"/>
                    </a:lnTo>
                    <a:moveTo>
                      <a:pt x="13993" y="11004"/>
                    </a:moveTo>
                    <a:lnTo>
                      <a:pt x="15249" y="11004"/>
                    </a:lnTo>
                    <a:lnTo>
                      <a:pt x="15249" y="12226"/>
                    </a:lnTo>
                    <a:lnTo>
                      <a:pt x="13993" y="12226"/>
                    </a:lnTo>
                    <a:lnTo>
                      <a:pt x="13993" y="11004"/>
                    </a:lnTo>
                    <a:moveTo>
                      <a:pt x="16649" y="11004"/>
                    </a:moveTo>
                    <a:lnTo>
                      <a:pt x="17904" y="11004"/>
                    </a:lnTo>
                    <a:lnTo>
                      <a:pt x="17904" y="12226"/>
                    </a:lnTo>
                    <a:lnTo>
                      <a:pt x="16649" y="12226"/>
                    </a:lnTo>
                    <a:lnTo>
                      <a:pt x="16649" y="11004"/>
                    </a:lnTo>
                    <a:moveTo>
                      <a:pt x="11374" y="12954"/>
                    </a:moveTo>
                    <a:lnTo>
                      <a:pt x="12630" y="12954"/>
                    </a:lnTo>
                    <a:lnTo>
                      <a:pt x="12630" y="14177"/>
                    </a:lnTo>
                    <a:lnTo>
                      <a:pt x="11374" y="14177"/>
                    </a:lnTo>
                    <a:lnTo>
                      <a:pt x="11374" y="12954"/>
                    </a:lnTo>
                    <a:moveTo>
                      <a:pt x="13993" y="12954"/>
                    </a:moveTo>
                    <a:lnTo>
                      <a:pt x="15249" y="12954"/>
                    </a:lnTo>
                    <a:lnTo>
                      <a:pt x="15249" y="14177"/>
                    </a:lnTo>
                    <a:lnTo>
                      <a:pt x="13993" y="14177"/>
                    </a:lnTo>
                    <a:lnTo>
                      <a:pt x="13993" y="12954"/>
                    </a:lnTo>
                    <a:moveTo>
                      <a:pt x="16649" y="12954"/>
                    </a:moveTo>
                    <a:lnTo>
                      <a:pt x="17904" y="12954"/>
                    </a:lnTo>
                    <a:lnTo>
                      <a:pt x="17904" y="14177"/>
                    </a:lnTo>
                    <a:lnTo>
                      <a:pt x="16649" y="14177"/>
                    </a:lnTo>
                    <a:lnTo>
                      <a:pt x="16649" y="12954"/>
                    </a:lnTo>
                    <a:moveTo>
                      <a:pt x="11374" y="14905"/>
                    </a:moveTo>
                    <a:lnTo>
                      <a:pt x="12630" y="14905"/>
                    </a:lnTo>
                    <a:lnTo>
                      <a:pt x="12630" y="16127"/>
                    </a:lnTo>
                    <a:lnTo>
                      <a:pt x="11374" y="16127"/>
                    </a:lnTo>
                    <a:lnTo>
                      <a:pt x="11374" y="14905"/>
                    </a:lnTo>
                    <a:moveTo>
                      <a:pt x="13993" y="14905"/>
                    </a:moveTo>
                    <a:lnTo>
                      <a:pt x="15249" y="14905"/>
                    </a:lnTo>
                    <a:lnTo>
                      <a:pt x="15249" y="16127"/>
                    </a:lnTo>
                    <a:lnTo>
                      <a:pt x="13993" y="16127"/>
                    </a:lnTo>
                    <a:lnTo>
                      <a:pt x="13993" y="14905"/>
                    </a:lnTo>
                    <a:moveTo>
                      <a:pt x="16649" y="14905"/>
                    </a:moveTo>
                    <a:lnTo>
                      <a:pt x="17904" y="14905"/>
                    </a:lnTo>
                    <a:lnTo>
                      <a:pt x="17904" y="16127"/>
                    </a:lnTo>
                    <a:lnTo>
                      <a:pt x="16649" y="16127"/>
                    </a:lnTo>
                    <a:lnTo>
                      <a:pt x="16649" y="14905"/>
                    </a:lnTo>
                    <a:moveTo>
                      <a:pt x="11374" y="16855"/>
                    </a:moveTo>
                    <a:lnTo>
                      <a:pt x="12630" y="16855"/>
                    </a:lnTo>
                    <a:lnTo>
                      <a:pt x="12630" y="18078"/>
                    </a:lnTo>
                    <a:lnTo>
                      <a:pt x="11374" y="18078"/>
                    </a:lnTo>
                    <a:lnTo>
                      <a:pt x="11374" y="16855"/>
                    </a:lnTo>
                    <a:moveTo>
                      <a:pt x="13993" y="16855"/>
                    </a:moveTo>
                    <a:lnTo>
                      <a:pt x="15249" y="16855"/>
                    </a:lnTo>
                    <a:lnTo>
                      <a:pt x="15249" y="18078"/>
                    </a:lnTo>
                    <a:lnTo>
                      <a:pt x="13993" y="18078"/>
                    </a:lnTo>
                    <a:lnTo>
                      <a:pt x="13993" y="16855"/>
                    </a:lnTo>
                    <a:moveTo>
                      <a:pt x="16649" y="16855"/>
                    </a:moveTo>
                    <a:lnTo>
                      <a:pt x="17904" y="16855"/>
                    </a:lnTo>
                    <a:lnTo>
                      <a:pt x="17904" y="18078"/>
                    </a:lnTo>
                    <a:lnTo>
                      <a:pt x="16649" y="18078"/>
                    </a:lnTo>
                    <a:lnTo>
                      <a:pt x="16649" y="16855"/>
                    </a:lnTo>
                  </a:path>
                </a:pathLst>
              </a:custGeom>
              <a:solidFill>
                <a:srgbClr val="00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Rectangle 22"/>
              <p:cNvSpPr>
                <a:spLocks noChangeArrowheads="1"/>
              </p:cNvSpPr>
              <p:nvPr/>
            </p:nvSpPr>
            <p:spPr bwMode="auto">
              <a:xfrm>
                <a:off x="3504" y="1008"/>
                <a:ext cx="384" cy="960"/>
              </a:xfrm>
              <a:prstGeom prst="rect">
                <a:avLst/>
              </a:prstGeom>
              <a:solidFill>
                <a:srgbClr val="91A2D3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15" name="Rectangle 23"/>
              <p:cNvSpPr>
                <a:spLocks noChangeArrowheads="1"/>
              </p:cNvSpPr>
              <p:nvPr/>
            </p:nvSpPr>
            <p:spPr bwMode="auto">
              <a:xfrm>
                <a:off x="3552" y="1776"/>
                <a:ext cx="288" cy="96"/>
              </a:xfrm>
              <a:prstGeom prst="rect">
                <a:avLst/>
              </a:prstGeom>
              <a:solidFill>
                <a:srgbClr val="00FFFF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vert="eaVert" wrap="none" anchor="ctr"/>
              <a:lstStyle/>
              <a:p>
                <a:endParaRPr lang="en-US"/>
              </a:p>
            </p:txBody>
          </p:sp>
        </p:grpSp>
        <p:sp>
          <p:nvSpPr>
            <p:cNvPr id="16" name="tower"/>
            <p:cNvSpPr>
              <a:spLocks noEditPoints="1" noChangeArrowheads="1"/>
            </p:cNvSpPr>
            <p:nvPr/>
          </p:nvSpPr>
          <p:spPr bwMode="auto">
            <a:xfrm>
              <a:off x="4114800" y="914400"/>
              <a:ext cx="904875" cy="1809750"/>
            </a:xfrm>
            <a:custGeom>
              <a:avLst/>
              <a:gdLst>
                <a:gd name="T0" fmla="*/ 0 w 21600"/>
                <a:gd name="T1" fmla="*/ 2147483647 h 21600"/>
                <a:gd name="T2" fmla="*/ 2147483647 w 21600"/>
                <a:gd name="T3" fmla="*/ 0 h 21600"/>
                <a:gd name="T4" fmla="*/ 2147483647 w 21600"/>
                <a:gd name="T5" fmla="*/ 0 h 21600"/>
                <a:gd name="T6" fmla="*/ 2147483647 w 21600"/>
                <a:gd name="T7" fmla="*/ 0 h 21600"/>
                <a:gd name="T8" fmla="*/ 2147483647 w 21600"/>
                <a:gd name="T9" fmla="*/ 2147483647 h 21600"/>
                <a:gd name="T10" fmla="*/ 2147483647 w 21600"/>
                <a:gd name="T11" fmla="*/ 2147483647 h 21600"/>
                <a:gd name="T12" fmla="*/ 2147483647 w 21600"/>
                <a:gd name="T13" fmla="*/ 2147483647 h 21600"/>
                <a:gd name="T14" fmla="*/ 2147483647 w 21600"/>
                <a:gd name="T15" fmla="*/ 2147483647 h 21600"/>
                <a:gd name="T16" fmla="*/ 0 w 21600"/>
                <a:gd name="T17" fmla="*/ 2147483647 h 21600"/>
                <a:gd name="T18" fmla="*/ 0 w 21600"/>
                <a:gd name="T19" fmla="*/ 2147483647 h 216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459 w 21600"/>
                <a:gd name="T31" fmla="*/ 22540 h 21600"/>
                <a:gd name="T32" fmla="*/ 21485 w 21600"/>
                <a:gd name="T33" fmla="*/ 27000 h 2160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1600" h="21600" extrusionOk="0">
                  <a:moveTo>
                    <a:pt x="0" y="2184"/>
                  </a:moveTo>
                  <a:lnTo>
                    <a:pt x="6664" y="0"/>
                  </a:lnTo>
                  <a:lnTo>
                    <a:pt x="10800" y="0"/>
                  </a:lnTo>
                  <a:lnTo>
                    <a:pt x="21600" y="0"/>
                  </a:lnTo>
                  <a:lnTo>
                    <a:pt x="21600" y="11649"/>
                  </a:lnTo>
                  <a:lnTo>
                    <a:pt x="21600" y="19416"/>
                  </a:lnTo>
                  <a:lnTo>
                    <a:pt x="15166" y="21600"/>
                  </a:lnTo>
                  <a:lnTo>
                    <a:pt x="10570" y="21600"/>
                  </a:lnTo>
                  <a:lnTo>
                    <a:pt x="0" y="21600"/>
                  </a:lnTo>
                  <a:lnTo>
                    <a:pt x="0" y="11528"/>
                  </a:lnTo>
                  <a:lnTo>
                    <a:pt x="0" y="2184"/>
                  </a:lnTo>
                  <a:close/>
                </a:path>
                <a:path w="21600" h="21600" extrusionOk="0">
                  <a:moveTo>
                    <a:pt x="0" y="2184"/>
                  </a:moveTo>
                  <a:lnTo>
                    <a:pt x="0" y="2184"/>
                  </a:lnTo>
                  <a:lnTo>
                    <a:pt x="14706" y="2184"/>
                  </a:lnTo>
                  <a:lnTo>
                    <a:pt x="21600" y="0"/>
                  </a:lnTo>
                  <a:moveTo>
                    <a:pt x="0" y="2184"/>
                  </a:moveTo>
                  <a:lnTo>
                    <a:pt x="14706" y="2184"/>
                  </a:lnTo>
                  <a:lnTo>
                    <a:pt x="14706" y="5339"/>
                  </a:lnTo>
                  <a:lnTo>
                    <a:pt x="14706" y="17474"/>
                  </a:lnTo>
                  <a:lnTo>
                    <a:pt x="14706" y="21600"/>
                  </a:lnTo>
                  <a:moveTo>
                    <a:pt x="1149" y="3034"/>
                  </a:moveTo>
                  <a:lnTo>
                    <a:pt x="13328" y="3034"/>
                  </a:lnTo>
                  <a:lnTo>
                    <a:pt x="13328" y="3519"/>
                  </a:lnTo>
                  <a:lnTo>
                    <a:pt x="1149" y="3519"/>
                  </a:lnTo>
                  <a:lnTo>
                    <a:pt x="1149" y="3034"/>
                  </a:lnTo>
                  <a:moveTo>
                    <a:pt x="1149" y="4490"/>
                  </a:moveTo>
                  <a:lnTo>
                    <a:pt x="13328" y="4490"/>
                  </a:lnTo>
                  <a:lnTo>
                    <a:pt x="13328" y="4854"/>
                  </a:lnTo>
                  <a:lnTo>
                    <a:pt x="1149" y="4854"/>
                  </a:lnTo>
                  <a:lnTo>
                    <a:pt x="1149" y="4490"/>
                  </a:lnTo>
                  <a:moveTo>
                    <a:pt x="1149" y="5946"/>
                  </a:moveTo>
                  <a:lnTo>
                    <a:pt x="13328" y="5946"/>
                  </a:lnTo>
                  <a:lnTo>
                    <a:pt x="13328" y="6310"/>
                  </a:lnTo>
                  <a:lnTo>
                    <a:pt x="1149" y="6310"/>
                  </a:lnTo>
                  <a:lnTo>
                    <a:pt x="1149" y="5946"/>
                  </a:lnTo>
                </a:path>
              </a:pathLst>
            </a:custGeom>
            <a:solidFill>
              <a:srgbClr val="CCFF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ower"/>
            <p:cNvSpPr>
              <a:spLocks noEditPoints="1" noChangeArrowheads="1"/>
            </p:cNvSpPr>
            <p:nvPr/>
          </p:nvSpPr>
          <p:spPr bwMode="auto">
            <a:xfrm>
              <a:off x="4572000" y="1066800"/>
              <a:ext cx="904875" cy="1809750"/>
            </a:xfrm>
            <a:custGeom>
              <a:avLst/>
              <a:gdLst>
                <a:gd name="T0" fmla="*/ 0 w 21600"/>
                <a:gd name="T1" fmla="*/ 2147483647 h 21600"/>
                <a:gd name="T2" fmla="*/ 2147483647 w 21600"/>
                <a:gd name="T3" fmla="*/ 0 h 21600"/>
                <a:gd name="T4" fmla="*/ 2147483647 w 21600"/>
                <a:gd name="T5" fmla="*/ 0 h 21600"/>
                <a:gd name="T6" fmla="*/ 2147483647 w 21600"/>
                <a:gd name="T7" fmla="*/ 0 h 21600"/>
                <a:gd name="T8" fmla="*/ 2147483647 w 21600"/>
                <a:gd name="T9" fmla="*/ 2147483647 h 21600"/>
                <a:gd name="T10" fmla="*/ 2147483647 w 21600"/>
                <a:gd name="T11" fmla="*/ 2147483647 h 21600"/>
                <a:gd name="T12" fmla="*/ 2147483647 w 21600"/>
                <a:gd name="T13" fmla="*/ 2147483647 h 21600"/>
                <a:gd name="T14" fmla="*/ 2147483647 w 21600"/>
                <a:gd name="T15" fmla="*/ 2147483647 h 21600"/>
                <a:gd name="T16" fmla="*/ 0 w 21600"/>
                <a:gd name="T17" fmla="*/ 2147483647 h 21600"/>
                <a:gd name="T18" fmla="*/ 0 w 21600"/>
                <a:gd name="T19" fmla="*/ 2147483647 h 216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459 w 21600"/>
                <a:gd name="T31" fmla="*/ 22540 h 21600"/>
                <a:gd name="T32" fmla="*/ 21485 w 21600"/>
                <a:gd name="T33" fmla="*/ 27000 h 2160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1600" h="21600" extrusionOk="0">
                  <a:moveTo>
                    <a:pt x="0" y="2184"/>
                  </a:moveTo>
                  <a:lnTo>
                    <a:pt x="6664" y="0"/>
                  </a:lnTo>
                  <a:lnTo>
                    <a:pt x="10800" y="0"/>
                  </a:lnTo>
                  <a:lnTo>
                    <a:pt x="21600" y="0"/>
                  </a:lnTo>
                  <a:lnTo>
                    <a:pt x="21600" y="11649"/>
                  </a:lnTo>
                  <a:lnTo>
                    <a:pt x="21600" y="19416"/>
                  </a:lnTo>
                  <a:lnTo>
                    <a:pt x="15166" y="21600"/>
                  </a:lnTo>
                  <a:lnTo>
                    <a:pt x="10570" y="21600"/>
                  </a:lnTo>
                  <a:lnTo>
                    <a:pt x="0" y="21600"/>
                  </a:lnTo>
                  <a:lnTo>
                    <a:pt x="0" y="11528"/>
                  </a:lnTo>
                  <a:lnTo>
                    <a:pt x="0" y="2184"/>
                  </a:lnTo>
                  <a:close/>
                </a:path>
                <a:path w="21600" h="21600" extrusionOk="0">
                  <a:moveTo>
                    <a:pt x="0" y="2184"/>
                  </a:moveTo>
                  <a:lnTo>
                    <a:pt x="0" y="2184"/>
                  </a:lnTo>
                  <a:lnTo>
                    <a:pt x="14706" y="2184"/>
                  </a:lnTo>
                  <a:lnTo>
                    <a:pt x="21600" y="0"/>
                  </a:lnTo>
                  <a:moveTo>
                    <a:pt x="0" y="2184"/>
                  </a:moveTo>
                  <a:lnTo>
                    <a:pt x="14706" y="2184"/>
                  </a:lnTo>
                  <a:lnTo>
                    <a:pt x="14706" y="5339"/>
                  </a:lnTo>
                  <a:lnTo>
                    <a:pt x="14706" y="17474"/>
                  </a:lnTo>
                  <a:lnTo>
                    <a:pt x="14706" y="21600"/>
                  </a:lnTo>
                  <a:moveTo>
                    <a:pt x="1149" y="3034"/>
                  </a:moveTo>
                  <a:lnTo>
                    <a:pt x="13328" y="3034"/>
                  </a:lnTo>
                  <a:lnTo>
                    <a:pt x="13328" y="3519"/>
                  </a:lnTo>
                  <a:lnTo>
                    <a:pt x="1149" y="3519"/>
                  </a:lnTo>
                  <a:lnTo>
                    <a:pt x="1149" y="3034"/>
                  </a:lnTo>
                  <a:moveTo>
                    <a:pt x="1149" y="4490"/>
                  </a:moveTo>
                  <a:lnTo>
                    <a:pt x="13328" y="4490"/>
                  </a:lnTo>
                  <a:lnTo>
                    <a:pt x="13328" y="4854"/>
                  </a:lnTo>
                  <a:lnTo>
                    <a:pt x="1149" y="4854"/>
                  </a:lnTo>
                  <a:lnTo>
                    <a:pt x="1149" y="4490"/>
                  </a:lnTo>
                  <a:moveTo>
                    <a:pt x="1149" y="5946"/>
                  </a:moveTo>
                  <a:lnTo>
                    <a:pt x="13328" y="5946"/>
                  </a:lnTo>
                  <a:lnTo>
                    <a:pt x="13328" y="6310"/>
                  </a:lnTo>
                  <a:lnTo>
                    <a:pt x="1149" y="6310"/>
                  </a:lnTo>
                  <a:lnTo>
                    <a:pt x="1149" y="5946"/>
                  </a:lnTo>
                </a:path>
              </a:pathLst>
            </a:custGeom>
            <a:solidFill>
              <a:srgbClr val="CCFF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ower"/>
            <p:cNvSpPr>
              <a:spLocks noEditPoints="1" noChangeArrowheads="1"/>
            </p:cNvSpPr>
            <p:nvPr/>
          </p:nvSpPr>
          <p:spPr bwMode="auto">
            <a:xfrm>
              <a:off x="5029200" y="914400"/>
              <a:ext cx="904875" cy="1809750"/>
            </a:xfrm>
            <a:custGeom>
              <a:avLst/>
              <a:gdLst>
                <a:gd name="T0" fmla="*/ 0 w 21600"/>
                <a:gd name="T1" fmla="*/ 2147483647 h 21600"/>
                <a:gd name="T2" fmla="*/ 2147483647 w 21600"/>
                <a:gd name="T3" fmla="*/ 0 h 21600"/>
                <a:gd name="T4" fmla="*/ 2147483647 w 21600"/>
                <a:gd name="T5" fmla="*/ 0 h 21600"/>
                <a:gd name="T6" fmla="*/ 2147483647 w 21600"/>
                <a:gd name="T7" fmla="*/ 0 h 21600"/>
                <a:gd name="T8" fmla="*/ 2147483647 w 21600"/>
                <a:gd name="T9" fmla="*/ 2147483647 h 21600"/>
                <a:gd name="T10" fmla="*/ 2147483647 w 21600"/>
                <a:gd name="T11" fmla="*/ 2147483647 h 21600"/>
                <a:gd name="T12" fmla="*/ 2147483647 w 21600"/>
                <a:gd name="T13" fmla="*/ 2147483647 h 21600"/>
                <a:gd name="T14" fmla="*/ 2147483647 w 21600"/>
                <a:gd name="T15" fmla="*/ 2147483647 h 21600"/>
                <a:gd name="T16" fmla="*/ 0 w 21600"/>
                <a:gd name="T17" fmla="*/ 2147483647 h 21600"/>
                <a:gd name="T18" fmla="*/ 0 w 21600"/>
                <a:gd name="T19" fmla="*/ 2147483647 h 216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459 w 21600"/>
                <a:gd name="T31" fmla="*/ 22540 h 21600"/>
                <a:gd name="T32" fmla="*/ 21485 w 21600"/>
                <a:gd name="T33" fmla="*/ 27000 h 2160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1600" h="21600" extrusionOk="0">
                  <a:moveTo>
                    <a:pt x="0" y="2184"/>
                  </a:moveTo>
                  <a:lnTo>
                    <a:pt x="6664" y="0"/>
                  </a:lnTo>
                  <a:lnTo>
                    <a:pt x="10800" y="0"/>
                  </a:lnTo>
                  <a:lnTo>
                    <a:pt x="21600" y="0"/>
                  </a:lnTo>
                  <a:lnTo>
                    <a:pt x="21600" y="11649"/>
                  </a:lnTo>
                  <a:lnTo>
                    <a:pt x="21600" y="19416"/>
                  </a:lnTo>
                  <a:lnTo>
                    <a:pt x="15166" y="21600"/>
                  </a:lnTo>
                  <a:lnTo>
                    <a:pt x="10570" y="21600"/>
                  </a:lnTo>
                  <a:lnTo>
                    <a:pt x="0" y="21600"/>
                  </a:lnTo>
                  <a:lnTo>
                    <a:pt x="0" y="11528"/>
                  </a:lnTo>
                  <a:lnTo>
                    <a:pt x="0" y="2184"/>
                  </a:lnTo>
                  <a:close/>
                </a:path>
                <a:path w="21600" h="21600" extrusionOk="0">
                  <a:moveTo>
                    <a:pt x="0" y="2184"/>
                  </a:moveTo>
                  <a:lnTo>
                    <a:pt x="0" y="2184"/>
                  </a:lnTo>
                  <a:lnTo>
                    <a:pt x="14706" y="2184"/>
                  </a:lnTo>
                  <a:lnTo>
                    <a:pt x="21600" y="0"/>
                  </a:lnTo>
                  <a:moveTo>
                    <a:pt x="0" y="2184"/>
                  </a:moveTo>
                  <a:lnTo>
                    <a:pt x="14706" y="2184"/>
                  </a:lnTo>
                  <a:lnTo>
                    <a:pt x="14706" y="5339"/>
                  </a:lnTo>
                  <a:lnTo>
                    <a:pt x="14706" y="17474"/>
                  </a:lnTo>
                  <a:lnTo>
                    <a:pt x="14706" y="21600"/>
                  </a:lnTo>
                  <a:moveTo>
                    <a:pt x="1149" y="3034"/>
                  </a:moveTo>
                  <a:lnTo>
                    <a:pt x="13328" y="3034"/>
                  </a:lnTo>
                  <a:lnTo>
                    <a:pt x="13328" y="3519"/>
                  </a:lnTo>
                  <a:lnTo>
                    <a:pt x="1149" y="3519"/>
                  </a:lnTo>
                  <a:lnTo>
                    <a:pt x="1149" y="3034"/>
                  </a:lnTo>
                  <a:moveTo>
                    <a:pt x="1149" y="4490"/>
                  </a:moveTo>
                  <a:lnTo>
                    <a:pt x="13328" y="4490"/>
                  </a:lnTo>
                  <a:lnTo>
                    <a:pt x="13328" y="4854"/>
                  </a:lnTo>
                  <a:lnTo>
                    <a:pt x="1149" y="4854"/>
                  </a:lnTo>
                  <a:lnTo>
                    <a:pt x="1149" y="4490"/>
                  </a:lnTo>
                  <a:moveTo>
                    <a:pt x="1149" y="5946"/>
                  </a:moveTo>
                  <a:lnTo>
                    <a:pt x="13328" y="5946"/>
                  </a:lnTo>
                  <a:lnTo>
                    <a:pt x="13328" y="6310"/>
                  </a:lnTo>
                  <a:lnTo>
                    <a:pt x="1149" y="6310"/>
                  </a:lnTo>
                  <a:lnTo>
                    <a:pt x="1149" y="5946"/>
                  </a:lnTo>
                </a:path>
              </a:pathLst>
            </a:custGeom>
            <a:solidFill>
              <a:srgbClr val="CCFF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9" name="Group 40"/>
            <p:cNvGrpSpPr>
              <a:grpSpLocks/>
            </p:cNvGrpSpPr>
            <p:nvPr/>
          </p:nvGrpSpPr>
          <p:grpSpPr bwMode="auto">
            <a:xfrm>
              <a:off x="4572000" y="3962400"/>
              <a:ext cx="1219200" cy="1219200"/>
              <a:chOff x="3456" y="960"/>
              <a:chExt cx="1056" cy="1056"/>
            </a:xfrm>
          </p:grpSpPr>
          <p:sp>
            <p:nvSpPr>
              <p:cNvPr id="20" name="phone3"/>
              <p:cNvSpPr>
                <a:spLocks noEditPoints="1" noChangeArrowheads="1"/>
              </p:cNvSpPr>
              <p:nvPr/>
            </p:nvSpPr>
            <p:spPr bwMode="auto">
              <a:xfrm>
                <a:off x="3456" y="960"/>
                <a:ext cx="1056" cy="105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205 w 21600"/>
                  <a:gd name="T25" fmla="*/ 23523 h 21600"/>
                  <a:gd name="T26" fmla="*/ 21395 w 21600"/>
                  <a:gd name="T27" fmla="*/ 40480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 extrusionOk="0">
                    <a:moveTo>
                      <a:pt x="10692" y="21600"/>
                    </a:moveTo>
                    <a:lnTo>
                      <a:pt x="21600" y="21600"/>
                    </a:lnTo>
                    <a:lnTo>
                      <a:pt x="21600" y="10684"/>
                    </a:lnTo>
                    <a:lnTo>
                      <a:pt x="21600" y="0"/>
                    </a:lnTo>
                    <a:lnTo>
                      <a:pt x="10190" y="0"/>
                    </a:lnTo>
                    <a:lnTo>
                      <a:pt x="0" y="0"/>
                    </a:lnTo>
                    <a:lnTo>
                      <a:pt x="0" y="10916"/>
                    </a:lnTo>
                    <a:lnTo>
                      <a:pt x="0" y="21600"/>
                    </a:lnTo>
                    <a:lnTo>
                      <a:pt x="10692" y="21600"/>
                    </a:lnTo>
                    <a:close/>
                  </a:path>
                  <a:path w="21600" h="21600" extrusionOk="0">
                    <a:moveTo>
                      <a:pt x="3552" y="13565"/>
                    </a:moveTo>
                    <a:lnTo>
                      <a:pt x="3552" y="14206"/>
                    </a:lnTo>
                    <a:lnTo>
                      <a:pt x="3409" y="14584"/>
                    </a:lnTo>
                    <a:lnTo>
                      <a:pt x="3050" y="15021"/>
                    </a:lnTo>
                    <a:lnTo>
                      <a:pt x="2619" y="15429"/>
                    </a:lnTo>
                    <a:lnTo>
                      <a:pt x="2296" y="15836"/>
                    </a:lnTo>
                    <a:lnTo>
                      <a:pt x="2045" y="16244"/>
                    </a:lnTo>
                    <a:lnTo>
                      <a:pt x="1902" y="16564"/>
                    </a:lnTo>
                    <a:lnTo>
                      <a:pt x="1794" y="17001"/>
                    </a:lnTo>
                    <a:lnTo>
                      <a:pt x="1830" y="17466"/>
                    </a:lnTo>
                    <a:lnTo>
                      <a:pt x="2009" y="17932"/>
                    </a:lnTo>
                    <a:lnTo>
                      <a:pt x="2260" y="18311"/>
                    </a:lnTo>
                    <a:lnTo>
                      <a:pt x="2548" y="18718"/>
                    </a:lnTo>
                    <a:lnTo>
                      <a:pt x="3050" y="19126"/>
                    </a:lnTo>
                    <a:lnTo>
                      <a:pt x="3552" y="19533"/>
                    </a:lnTo>
                    <a:lnTo>
                      <a:pt x="4342" y="19737"/>
                    </a:lnTo>
                    <a:lnTo>
                      <a:pt x="5095" y="19737"/>
                    </a:lnTo>
                    <a:lnTo>
                      <a:pt x="5849" y="19737"/>
                    </a:lnTo>
                    <a:lnTo>
                      <a:pt x="6351" y="19533"/>
                    </a:lnTo>
                    <a:lnTo>
                      <a:pt x="7140" y="19126"/>
                    </a:lnTo>
                    <a:lnTo>
                      <a:pt x="7535" y="18747"/>
                    </a:lnTo>
                    <a:lnTo>
                      <a:pt x="7894" y="18311"/>
                    </a:lnTo>
                    <a:lnTo>
                      <a:pt x="8145" y="17903"/>
                    </a:lnTo>
                    <a:lnTo>
                      <a:pt x="8324" y="17408"/>
                    </a:lnTo>
                    <a:lnTo>
                      <a:pt x="8324" y="16942"/>
                    </a:lnTo>
                    <a:lnTo>
                      <a:pt x="8252" y="16593"/>
                    </a:lnTo>
                    <a:lnTo>
                      <a:pt x="8145" y="16244"/>
                    </a:lnTo>
                    <a:lnTo>
                      <a:pt x="7894" y="15836"/>
                    </a:lnTo>
                    <a:lnTo>
                      <a:pt x="7571" y="15429"/>
                    </a:lnTo>
                    <a:lnTo>
                      <a:pt x="7140" y="15021"/>
                    </a:lnTo>
                    <a:lnTo>
                      <a:pt x="6853" y="14613"/>
                    </a:lnTo>
                    <a:lnTo>
                      <a:pt x="6602" y="14206"/>
                    </a:lnTo>
                    <a:lnTo>
                      <a:pt x="6602" y="13565"/>
                    </a:lnTo>
                    <a:lnTo>
                      <a:pt x="6602" y="8035"/>
                    </a:lnTo>
                    <a:lnTo>
                      <a:pt x="6602" y="7598"/>
                    </a:lnTo>
                    <a:lnTo>
                      <a:pt x="6853" y="6987"/>
                    </a:lnTo>
                    <a:lnTo>
                      <a:pt x="7212" y="6579"/>
                    </a:lnTo>
                    <a:lnTo>
                      <a:pt x="7643" y="6171"/>
                    </a:lnTo>
                    <a:lnTo>
                      <a:pt x="7894" y="5764"/>
                    </a:lnTo>
                    <a:lnTo>
                      <a:pt x="8037" y="5531"/>
                    </a:lnTo>
                    <a:lnTo>
                      <a:pt x="8252" y="5153"/>
                    </a:lnTo>
                    <a:lnTo>
                      <a:pt x="8360" y="4599"/>
                    </a:lnTo>
                    <a:lnTo>
                      <a:pt x="8288" y="4134"/>
                    </a:lnTo>
                    <a:lnTo>
                      <a:pt x="8145" y="3697"/>
                    </a:lnTo>
                    <a:lnTo>
                      <a:pt x="7894" y="3289"/>
                    </a:lnTo>
                    <a:lnTo>
                      <a:pt x="7499" y="2853"/>
                    </a:lnTo>
                    <a:lnTo>
                      <a:pt x="7033" y="2533"/>
                    </a:lnTo>
                    <a:lnTo>
                      <a:pt x="6387" y="2242"/>
                    </a:lnTo>
                    <a:lnTo>
                      <a:pt x="5849" y="2067"/>
                    </a:lnTo>
                    <a:lnTo>
                      <a:pt x="5095" y="1950"/>
                    </a:lnTo>
                    <a:lnTo>
                      <a:pt x="4234" y="2038"/>
                    </a:lnTo>
                    <a:lnTo>
                      <a:pt x="3552" y="2271"/>
                    </a:lnTo>
                    <a:lnTo>
                      <a:pt x="3050" y="2504"/>
                    </a:lnTo>
                    <a:lnTo>
                      <a:pt x="2548" y="2882"/>
                    </a:lnTo>
                    <a:lnTo>
                      <a:pt x="2225" y="3231"/>
                    </a:lnTo>
                    <a:lnTo>
                      <a:pt x="1973" y="3697"/>
                    </a:lnTo>
                    <a:lnTo>
                      <a:pt x="1794" y="4308"/>
                    </a:lnTo>
                    <a:lnTo>
                      <a:pt x="1794" y="4745"/>
                    </a:lnTo>
                    <a:lnTo>
                      <a:pt x="1866" y="5123"/>
                    </a:lnTo>
                    <a:lnTo>
                      <a:pt x="2045" y="5560"/>
                    </a:lnTo>
                    <a:lnTo>
                      <a:pt x="2296" y="5851"/>
                    </a:lnTo>
                    <a:lnTo>
                      <a:pt x="2548" y="6171"/>
                    </a:lnTo>
                    <a:lnTo>
                      <a:pt x="3014" y="6608"/>
                    </a:lnTo>
                    <a:lnTo>
                      <a:pt x="3301" y="6987"/>
                    </a:lnTo>
                    <a:lnTo>
                      <a:pt x="3552" y="7598"/>
                    </a:lnTo>
                    <a:lnTo>
                      <a:pt x="3552" y="8035"/>
                    </a:lnTo>
                    <a:lnTo>
                      <a:pt x="3552" y="13565"/>
                    </a:lnTo>
                    <a:close/>
                  </a:path>
                  <a:path w="21600" h="21600" extrusionOk="0">
                    <a:moveTo>
                      <a:pt x="10154" y="1863"/>
                    </a:moveTo>
                    <a:lnTo>
                      <a:pt x="19088" y="1863"/>
                    </a:lnTo>
                    <a:lnTo>
                      <a:pt x="19088" y="8238"/>
                    </a:lnTo>
                    <a:lnTo>
                      <a:pt x="10154" y="8238"/>
                    </a:lnTo>
                    <a:lnTo>
                      <a:pt x="10154" y="1863"/>
                    </a:lnTo>
                    <a:moveTo>
                      <a:pt x="10441" y="10101"/>
                    </a:moveTo>
                    <a:lnTo>
                      <a:pt x="10441" y="9461"/>
                    </a:lnTo>
                    <a:lnTo>
                      <a:pt x="18837" y="9461"/>
                    </a:lnTo>
                    <a:lnTo>
                      <a:pt x="18837" y="10101"/>
                    </a:lnTo>
                    <a:lnTo>
                      <a:pt x="10441" y="10101"/>
                    </a:lnTo>
                    <a:moveTo>
                      <a:pt x="11374" y="11004"/>
                    </a:moveTo>
                    <a:lnTo>
                      <a:pt x="12630" y="11004"/>
                    </a:lnTo>
                    <a:lnTo>
                      <a:pt x="12630" y="12226"/>
                    </a:lnTo>
                    <a:lnTo>
                      <a:pt x="11374" y="12226"/>
                    </a:lnTo>
                    <a:lnTo>
                      <a:pt x="11374" y="11004"/>
                    </a:lnTo>
                    <a:moveTo>
                      <a:pt x="13993" y="11004"/>
                    </a:moveTo>
                    <a:lnTo>
                      <a:pt x="15249" y="11004"/>
                    </a:lnTo>
                    <a:lnTo>
                      <a:pt x="15249" y="12226"/>
                    </a:lnTo>
                    <a:lnTo>
                      <a:pt x="13993" y="12226"/>
                    </a:lnTo>
                    <a:lnTo>
                      <a:pt x="13993" y="11004"/>
                    </a:lnTo>
                    <a:moveTo>
                      <a:pt x="16649" y="11004"/>
                    </a:moveTo>
                    <a:lnTo>
                      <a:pt x="17904" y="11004"/>
                    </a:lnTo>
                    <a:lnTo>
                      <a:pt x="17904" y="12226"/>
                    </a:lnTo>
                    <a:lnTo>
                      <a:pt x="16649" y="12226"/>
                    </a:lnTo>
                    <a:lnTo>
                      <a:pt x="16649" y="11004"/>
                    </a:lnTo>
                    <a:moveTo>
                      <a:pt x="11374" y="12954"/>
                    </a:moveTo>
                    <a:lnTo>
                      <a:pt x="12630" y="12954"/>
                    </a:lnTo>
                    <a:lnTo>
                      <a:pt x="12630" y="14177"/>
                    </a:lnTo>
                    <a:lnTo>
                      <a:pt x="11374" y="14177"/>
                    </a:lnTo>
                    <a:lnTo>
                      <a:pt x="11374" y="12954"/>
                    </a:lnTo>
                    <a:moveTo>
                      <a:pt x="13993" y="12954"/>
                    </a:moveTo>
                    <a:lnTo>
                      <a:pt x="15249" y="12954"/>
                    </a:lnTo>
                    <a:lnTo>
                      <a:pt x="15249" y="14177"/>
                    </a:lnTo>
                    <a:lnTo>
                      <a:pt x="13993" y="14177"/>
                    </a:lnTo>
                    <a:lnTo>
                      <a:pt x="13993" y="12954"/>
                    </a:lnTo>
                    <a:moveTo>
                      <a:pt x="16649" y="12954"/>
                    </a:moveTo>
                    <a:lnTo>
                      <a:pt x="17904" y="12954"/>
                    </a:lnTo>
                    <a:lnTo>
                      <a:pt x="17904" y="14177"/>
                    </a:lnTo>
                    <a:lnTo>
                      <a:pt x="16649" y="14177"/>
                    </a:lnTo>
                    <a:lnTo>
                      <a:pt x="16649" y="12954"/>
                    </a:lnTo>
                    <a:moveTo>
                      <a:pt x="11374" y="14905"/>
                    </a:moveTo>
                    <a:lnTo>
                      <a:pt x="12630" y="14905"/>
                    </a:lnTo>
                    <a:lnTo>
                      <a:pt x="12630" y="16127"/>
                    </a:lnTo>
                    <a:lnTo>
                      <a:pt x="11374" y="16127"/>
                    </a:lnTo>
                    <a:lnTo>
                      <a:pt x="11374" y="14905"/>
                    </a:lnTo>
                    <a:moveTo>
                      <a:pt x="13993" y="14905"/>
                    </a:moveTo>
                    <a:lnTo>
                      <a:pt x="15249" y="14905"/>
                    </a:lnTo>
                    <a:lnTo>
                      <a:pt x="15249" y="16127"/>
                    </a:lnTo>
                    <a:lnTo>
                      <a:pt x="13993" y="16127"/>
                    </a:lnTo>
                    <a:lnTo>
                      <a:pt x="13993" y="14905"/>
                    </a:lnTo>
                    <a:moveTo>
                      <a:pt x="16649" y="14905"/>
                    </a:moveTo>
                    <a:lnTo>
                      <a:pt x="17904" y="14905"/>
                    </a:lnTo>
                    <a:lnTo>
                      <a:pt x="17904" y="16127"/>
                    </a:lnTo>
                    <a:lnTo>
                      <a:pt x="16649" y="16127"/>
                    </a:lnTo>
                    <a:lnTo>
                      <a:pt x="16649" y="14905"/>
                    </a:lnTo>
                    <a:moveTo>
                      <a:pt x="11374" y="16855"/>
                    </a:moveTo>
                    <a:lnTo>
                      <a:pt x="12630" y="16855"/>
                    </a:lnTo>
                    <a:lnTo>
                      <a:pt x="12630" y="18078"/>
                    </a:lnTo>
                    <a:lnTo>
                      <a:pt x="11374" y="18078"/>
                    </a:lnTo>
                    <a:lnTo>
                      <a:pt x="11374" y="16855"/>
                    </a:lnTo>
                    <a:moveTo>
                      <a:pt x="13993" y="16855"/>
                    </a:moveTo>
                    <a:lnTo>
                      <a:pt x="15249" y="16855"/>
                    </a:lnTo>
                    <a:lnTo>
                      <a:pt x="15249" y="18078"/>
                    </a:lnTo>
                    <a:lnTo>
                      <a:pt x="13993" y="18078"/>
                    </a:lnTo>
                    <a:lnTo>
                      <a:pt x="13993" y="16855"/>
                    </a:lnTo>
                    <a:moveTo>
                      <a:pt x="16649" y="16855"/>
                    </a:moveTo>
                    <a:lnTo>
                      <a:pt x="17904" y="16855"/>
                    </a:lnTo>
                    <a:lnTo>
                      <a:pt x="17904" y="18078"/>
                    </a:lnTo>
                    <a:lnTo>
                      <a:pt x="16649" y="18078"/>
                    </a:lnTo>
                    <a:lnTo>
                      <a:pt x="16649" y="16855"/>
                    </a:lnTo>
                  </a:path>
                </a:pathLst>
              </a:custGeom>
              <a:solidFill>
                <a:srgbClr val="00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Rectangle 42"/>
              <p:cNvSpPr>
                <a:spLocks noChangeArrowheads="1"/>
              </p:cNvSpPr>
              <p:nvPr/>
            </p:nvSpPr>
            <p:spPr bwMode="auto">
              <a:xfrm>
                <a:off x="3504" y="1008"/>
                <a:ext cx="384" cy="960"/>
              </a:xfrm>
              <a:prstGeom prst="rect">
                <a:avLst/>
              </a:prstGeom>
              <a:solidFill>
                <a:srgbClr val="91A2D3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22" name="Rectangle 43"/>
              <p:cNvSpPr>
                <a:spLocks noChangeArrowheads="1"/>
              </p:cNvSpPr>
              <p:nvPr/>
            </p:nvSpPr>
            <p:spPr bwMode="auto">
              <a:xfrm>
                <a:off x="3552" y="1776"/>
                <a:ext cx="288" cy="96"/>
              </a:xfrm>
              <a:prstGeom prst="rect">
                <a:avLst/>
              </a:prstGeom>
              <a:solidFill>
                <a:srgbClr val="00FFFF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vert="eaVert" wrap="none" anchor="ctr"/>
              <a:lstStyle/>
              <a:p>
                <a:endParaRPr lang="en-US"/>
              </a:p>
            </p:txBody>
          </p:sp>
        </p:grpSp>
        <p:sp>
          <p:nvSpPr>
            <p:cNvPr id="23" name="Freeform 44"/>
            <p:cNvSpPr>
              <a:spLocks/>
            </p:cNvSpPr>
            <p:nvPr/>
          </p:nvSpPr>
          <p:spPr bwMode="auto">
            <a:xfrm>
              <a:off x="2438400" y="1117600"/>
              <a:ext cx="1676400" cy="330200"/>
            </a:xfrm>
            <a:custGeom>
              <a:avLst/>
              <a:gdLst>
                <a:gd name="T0" fmla="*/ 0 w 1008"/>
                <a:gd name="T1" fmla="*/ 2147483647 h 208"/>
                <a:gd name="T2" fmla="*/ 2147483647 w 1008"/>
                <a:gd name="T3" fmla="*/ 2147483647 h 208"/>
                <a:gd name="T4" fmla="*/ 2147483647 w 1008"/>
                <a:gd name="T5" fmla="*/ 2147483647 h 208"/>
                <a:gd name="T6" fmla="*/ 0 60000 65536"/>
                <a:gd name="T7" fmla="*/ 0 60000 65536"/>
                <a:gd name="T8" fmla="*/ 0 60000 65536"/>
                <a:gd name="T9" fmla="*/ 0 w 1008"/>
                <a:gd name="T10" fmla="*/ 0 h 208"/>
                <a:gd name="T11" fmla="*/ 1008 w 1008"/>
                <a:gd name="T12" fmla="*/ 208 h 2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08" h="208">
                  <a:moveTo>
                    <a:pt x="0" y="112"/>
                  </a:moveTo>
                  <a:cubicBezTo>
                    <a:pt x="180" y="56"/>
                    <a:pt x="360" y="0"/>
                    <a:pt x="528" y="16"/>
                  </a:cubicBezTo>
                  <a:cubicBezTo>
                    <a:pt x="696" y="32"/>
                    <a:pt x="852" y="120"/>
                    <a:pt x="1008" y="20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24" name="Freeform 49"/>
            <p:cNvSpPr>
              <a:spLocks/>
            </p:cNvSpPr>
            <p:nvPr/>
          </p:nvSpPr>
          <p:spPr bwMode="auto">
            <a:xfrm rot="10800000">
              <a:off x="2438400" y="1524000"/>
              <a:ext cx="1676400" cy="330200"/>
            </a:xfrm>
            <a:custGeom>
              <a:avLst/>
              <a:gdLst>
                <a:gd name="T0" fmla="*/ 0 w 1008"/>
                <a:gd name="T1" fmla="*/ 2147483647 h 208"/>
                <a:gd name="T2" fmla="*/ 2147483647 w 1008"/>
                <a:gd name="T3" fmla="*/ 2147483647 h 208"/>
                <a:gd name="T4" fmla="*/ 2147483647 w 1008"/>
                <a:gd name="T5" fmla="*/ 2147483647 h 208"/>
                <a:gd name="T6" fmla="*/ 0 60000 65536"/>
                <a:gd name="T7" fmla="*/ 0 60000 65536"/>
                <a:gd name="T8" fmla="*/ 0 60000 65536"/>
                <a:gd name="T9" fmla="*/ 0 w 1008"/>
                <a:gd name="T10" fmla="*/ 0 h 208"/>
                <a:gd name="T11" fmla="*/ 1008 w 1008"/>
                <a:gd name="T12" fmla="*/ 208 h 2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08" h="208">
                  <a:moveTo>
                    <a:pt x="0" y="112"/>
                  </a:moveTo>
                  <a:cubicBezTo>
                    <a:pt x="180" y="56"/>
                    <a:pt x="360" y="0"/>
                    <a:pt x="528" y="16"/>
                  </a:cubicBezTo>
                  <a:cubicBezTo>
                    <a:pt x="696" y="32"/>
                    <a:pt x="852" y="120"/>
                    <a:pt x="1008" y="20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  <p:grpSp>
          <p:nvGrpSpPr>
            <p:cNvPr id="25" name="Group 54"/>
            <p:cNvGrpSpPr>
              <a:grpSpLocks/>
            </p:cNvGrpSpPr>
            <p:nvPr/>
          </p:nvGrpSpPr>
          <p:grpSpPr bwMode="auto">
            <a:xfrm>
              <a:off x="2590800" y="1600200"/>
              <a:ext cx="914400" cy="914400"/>
              <a:chOff x="1584" y="1200"/>
              <a:chExt cx="576" cy="576"/>
            </a:xfrm>
          </p:grpSpPr>
          <p:sp>
            <p:nvSpPr>
              <p:cNvPr id="26" name="Freeform 52"/>
              <p:cNvSpPr>
                <a:spLocks/>
              </p:cNvSpPr>
              <p:nvPr/>
            </p:nvSpPr>
            <p:spPr bwMode="auto">
              <a:xfrm>
                <a:off x="1584" y="1200"/>
                <a:ext cx="336" cy="336"/>
              </a:xfrm>
              <a:custGeom>
                <a:avLst/>
                <a:gdLst>
                  <a:gd name="T0" fmla="*/ 0 w 1326"/>
                  <a:gd name="T1" fmla="*/ 0 h 1327"/>
                  <a:gd name="T2" fmla="*/ 0 w 1326"/>
                  <a:gd name="T3" fmla="*/ 0 h 1327"/>
                  <a:gd name="T4" fmla="*/ 0 w 1326"/>
                  <a:gd name="T5" fmla="*/ 0 h 1327"/>
                  <a:gd name="T6" fmla="*/ 0 w 1326"/>
                  <a:gd name="T7" fmla="*/ 0 h 1327"/>
                  <a:gd name="T8" fmla="*/ 0 w 1326"/>
                  <a:gd name="T9" fmla="*/ 0 h 1327"/>
                  <a:gd name="T10" fmla="*/ 0 w 1326"/>
                  <a:gd name="T11" fmla="*/ 0 h 1327"/>
                  <a:gd name="T12" fmla="*/ 0 w 1326"/>
                  <a:gd name="T13" fmla="*/ 0 h 1327"/>
                  <a:gd name="T14" fmla="*/ 0 w 1326"/>
                  <a:gd name="T15" fmla="*/ 0 h 1327"/>
                  <a:gd name="T16" fmla="*/ 0 w 1326"/>
                  <a:gd name="T17" fmla="*/ 0 h 1327"/>
                  <a:gd name="T18" fmla="*/ 0 w 1326"/>
                  <a:gd name="T19" fmla="*/ 0 h 1327"/>
                  <a:gd name="T20" fmla="*/ 0 w 1326"/>
                  <a:gd name="T21" fmla="*/ 0 h 1327"/>
                  <a:gd name="T22" fmla="*/ 0 w 1326"/>
                  <a:gd name="T23" fmla="*/ 0 h 1327"/>
                  <a:gd name="T24" fmla="*/ 0 w 1326"/>
                  <a:gd name="T25" fmla="*/ 0 h 1327"/>
                  <a:gd name="T26" fmla="*/ 0 w 1326"/>
                  <a:gd name="T27" fmla="*/ 0 h 1327"/>
                  <a:gd name="T28" fmla="*/ 0 w 1326"/>
                  <a:gd name="T29" fmla="*/ 0 h 1327"/>
                  <a:gd name="T30" fmla="*/ 0 w 1326"/>
                  <a:gd name="T31" fmla="*/ 0 h 1327"/>
                  <a:gd name="T32" fmla="*/ 0 w 1326"/>
                  <a:gd name="T33" fmla="*/ 0 h 1327"/>
                  <a:gd name="T34" fmla="*/ 0 w 1326"/>
                  <a:gd name="T35" fmla="*/ 0 h 1327"/>
                  <a:gd name="T36" fmla="*/ 0 w 1326"/>
                  <a:gd name="T37" fmla="*/ 0 h 1327"/>
                  <a:gd name="T38" fmla="*/ 0 w 1326"/>
                  <a:gd name="T39" fmla="*/ 0 h 1327"/>
                  <a:gd name="T40" fmla="*/ 0 w 1326"/>
                  <a:gd name="T41" fmla="*/ 0 h 1327"/>
                  <a:gd name="T42" fmla="*/ 0 w 1326"/>
                  <a:gd name="T43" fmla="*/ 0 h 1327"/>
                  <a:gd name="T44" fmla="*/ 0 w 1326"/>
                  <a:gd name="T45" fmla="*/ 0 h 1327"/>
                  <a:gd name="T46" fmla="*/ 0 w 1326"/>
                  <a:gd name="T47" fmla="*/ 0 h 1327"/>
                  <a:gd name="T48" fmla="*/ 0 w 1326"/>
                  <a:gd name="T49" fmla="*/ 0 h 1327"/>
                  <a:gd name="T50" fmla="*/ 0 w 1326"/>
                  <a:gd name="T51" fmla="*/ 0 h 1327"/>
                  <a:gd name="T52" fmla="*/ 0 w 1326"/>
                  <a:gd name="T53" fmla="*/ 0 h 1327"/>
                  <a:gd name="T54" fmla="*/ 0 w 1326"/>
                  <a:gd name="T55" fmla="*/ 0 h 1327"/>
                  <a:gd name="T56" fmla="*/ 0 w 1326"/>
                  <a:gd name="T57" fmla="*/ 0 h 1327"/>
                  <a:gd name="T58" fmla="*/ 0 w 1326"/>
                  <a:gd name="T59" fmla="*/ 0 h 1327"/>
                  <a:gd name="T60" fmla="*/ 0 w 1326"/>
                  <a:gd name="T61" fmla="*/ 0 h 1327"/>
                  <a:gd name="T62" fmla="*/ 0 w 1326"/>
                  <a:gd name="T63" fmla="*/ 0 h 1327"/>
                  <a:gd name="T64" fmla="*/ 0 w 1326"/>
                  <a:gd name="T65" fmla="*/ 0 h 1327"/>
                  <a:gd name="T66" fmla="*/ 0 w 1326"/>
                  <a:gd name="T67" fmla="*/ 0 h 1327"/>
                  <a:gd name="T68" fmla="*/ 0 w 1326"/>
                  <a:gd name="T69" fmla="*/ 0 h 1327"/>
                  <a:gd name="T70" fmla="*/ 0 w 1326"/>
                  <a:gd name="T71" fmla="*/ 0 h 1327"/>
                  <a:gd name="T72" fmla="*/ 0 w 1326"/>
                  <a:gd name="T73" fmla="*/ 0 h 1327"/>
                  <a:gd name="T74" fmla="*/ 0 w 1326"/>
                  <a:gd name="T75" fmla="*/ 0 h 1327"/>
                  <a:gd name="T76" fmla="*/ 0 w 1326"/>
                  <a:gd name="T77" fmla="*/ 0 h 1327"/>
                  <a:gd name="T78" fmla="*/ 0 w 1326"/>
                  <a:gd name="T79" fmla="*/ 0 h 1327"/>
                  <a:gd name="T80" fmla="*/ 0 w 1326"/>
                  <a:gd name="T81" fmla="*/ 0 h 1327"/>
                  <a:gd name="T82" fmla="*/ 0 w 1326"/>
                  <a:gd name="T83" fmla="*/ 0 h 1327"/>
                  <a:gd name="T84" fmla="*/ 0 w 1326"/>
                  <a:gd name="T85" fmla="*/ 0 h 1327"/>
                  <a:gd name="T86" fmla="*/ 0 w 1326"/>
                  <a:gd name="T87" fmla="*/ 0 h 1327"/>
                  <a:gd name="T88" fmla="*/ 0 w 1326"/>
                  <a:gd name="T89" fmla="*/ 0 h 1327"/>
                  <a:gd name="T90" fmla="*/ 0 w 1326"/>
                  <a:gd name="T91" fmla="*/ 0 h 1327"/>
                  <a:gd name="T92" fmla="*/ 0 w 1326"/>
                  <a:gd name="T93" fmla="*/ 0 h 1327"/>
                  <a:gd name="T94" fmla="*/ 0 w 1326"/>
                  <a:gd name="T95" fmla="*/ 0 h 1327"/>
                  <a:gd name="T96" fmla="*/ 0 w 1326"/>
                  <a:gd name="T97" fmla="*/ 0 h 1327"/>
                  <a:gd name="T98" fmla="*/ 0 w 1326"/>
                  <a:gd name="T99" fmla="*/ 0 h 1327"/>
                  <a:gd name="T100" fmla="*/ 0 w 1326"/>
                  <a:gd name="T101" fmla="*/ 0 h 1327"/>
                  <a:gd name="T102" fmla="*/ 0 w 1326"/>
                  <a:gd name="T103" fmla="*/ 0 h 1327"/>
                  <a:gd name="T104" fmla="*/ 0 w 1326"/>
                  <a:gd name="T105" fmla="*/ 0 h 1327"/>
                  <a:gd name="T106" fmla="*/ 0 w 1326"/>
                  <a:gd name="T107" fmla="*/ 0 h 1327"/>
                  <a:gd name="T108" fmla="*/ 0 w 1326"/>
                  <a:gd name="T109" fmla="*/ 0 h 1327"/>
                  <a:gd name="T110" fmla="*/ 0 w 1326"/>
                  <a:gd name="T111" fmla="*/ 0 h 1327"/>
                  <a:gd name="T112" fmla="*/ 0 w 1326"/>
                  <a:gd name="T113" fmla="*/ 0 h 1327"/>
                  <a:gd name="T114" fmla="*/ 0 w 1326"/>
                  <a:gd name="T115" fmla="*/ 0 h 1327"/>
                  <a:gd name="T116" fmla="*/ 0 w 1326"/>
                  <a:gd name="T117" fmla="*/ 0 h 1327"/>
                  <a:gd name="T118" fmla="*/ 0 w 1326"/>
                  <a:gd name="T119" fmla="*/ 0 h 1327"/>
                  <a:gd name="T120" fmla="*/ 0 w 1326"/>
                  <a:gd name="T121" fmla="*/ 0 h 1327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1326"/>
                  <a:gd name="T184" fmla="*/ 0 h 1327"/>
                  <a:gd name="T185" fmla="*/ 1326 w 1326"/>
                  <a:gd name="T186" fmla="*/ 1327 h 1327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1326" h="1327">
                    <a:moveTo>
                      <a:pt x="619" y="163"/>
                    </a:moveTo>
                    <a:lnTo>
                      <a:pt x="585" y="163"/>
                    </a:lnTo>
                    <a:lnTo>
                      <a:pt x="585" y="269"/>
                    </a:lnTo>
                    <a:lnTo>
                      <a:pt x="570" y="272"/>
                    </a:lnTo>
                    <a:lnTo>
                      <a:pt x="553" y="275"/>
                    </a:lnTo>
                    <a:lnTo>
                      <a:pt x="535" y="279"/>
                    </a:lnTo>
                    <a:lnTo>
                      <a:pt x="516" y="286"/>
                    </a:lnTo>
                    <a:lnTo>
                      <a:pt x="496" y="294"/>
                    </a:lnTo>
                    <a:lnTo>
                      <a:pt x="476" y="306"/>
                    </a:lnTo>
                    <a:lnTo>
                      <a:pt x="457" y="320"/>
                    </a:lnTo>
                    <a:lnTo>
                      <a:pt x="438" y="339"/>
                    </a:lnTo>
                    <a:lnTo>
                      <a:pt x="425" y="356"/>
                    </a:lnTo>
                    <a:lnTo>
                      <a:pt x="415" y="373"/>
                    </a:lnTo>
                    <a:lnTo>
                      <a:pt x="406" y="391"/>
                    </a:lnTo>
                    <a:lnTo>
                      <a:pt x="399" y="409"/>
                    </a:lnTo>
                    <a:lnTo>
                      <a:pt x="394" y="426"/>
                    </a:lnTo>
                    <a:lnTo>
                      <a:pt x="390" y="444"/>
                    </a:lnTo>
                    <a:lnTo>
                      <a:pt x="389" y="462"/>
                    </a:lnTo>
                    <a:lnTo>
                      <a:pt x="388" y="480"/>
                    </a:lnTo>
                    <a:lnTo>
                      <a:pt x="389" y="504"/>
                    </a:lnTo>
                    <a:lnTo>
                      <a:pt x="392" y="527"/>
                    </a:lnTo>
                    <a:lnTo>
                      <a:pt x="399" y="548"/>
                    </a:lnTo>
                    <a:lnTo>
                      <a:pt x="407" y="567"/>
                    </a:lnTo>
                    <a:lnTo>
                      <a:pt x="417" y="583"/>
                    </a:lnTo>
                    <a:lnTo>
                      <a:pt x="428" y="599"/>
                    </a:lnTo>
                    <a:lnTo>
                      <a:pt x="440" y="613"/>
                    </a:lnTo>
                    <a:lnTo>
                      <a:pt x="454" y="627"/>
                    </a:lnTo>
                    <a:lnTo>
                      <a:pt x="470" y="638"/>
                    </a:lnTo>
                    <a:lnTo>
                      <a:pt x="485" y="649"/>
                    </a:lnTo>
                    <a:lnTo>
                      <a:pt x="502" y="657"/>
                    </a:lnTo>
                    <a:lnTo>
                      <a:pt x="520" y="666"/>
                    </a:lnTo>
                    <a:lnTo>
                      <a:pt x="537" y="674"/>
                    </a:lnTo>
                    <a:lnTo>
                      <a:pt x="555" y="682"/>
                    </a:lnTo>
                    <a:lnTo>
                      <a:pt x="573" y="688"/>
                    </a:lnTo>
                    <a:lnTo>
                      <a:pt x="590" y="695"/>
                    </a:lnTo>
                    <a:lnTo>
                      <a:pt x="618" y="706"/>
                    </a:lnTo>
                    <a:lnTo>
                      <a:pt x="642" y="715"/>
                    </a:lnTo>
                    <a:lnTo>
                      <a:pt x="663" y="724"/>
                    </a:lnTo>
                    <a:lnTo>
                      <a:pt x="682" y="732"/>
                    </a:lnTo>
                    <a:lnTo>
                      <a:pt x="697" y="739"/>
                    </a:lnTo>
                    <a:lnTo>
                      <a:pt x="711" y="747"/>
                    </a:lnTo>
                    <a:lnTo>
                      <a:pt x="722" y="756"/>
                    </a:lnTo>
                    <a:lnTo>
                      <a:pt x="731" y="765"/>
                    </a:lnTo>
                    <a:lnTo>
                      <a:pt x="740" y="779"/>
                    </a:lnTo>
                    <a:lnTo>
                      <a:pt x="747" y="796"/>
                    </a:lnTo>
                    <a:lnTo>
                      <a:pt x="753" y="813"/>
                    </a:lnTo>
                    <a:lnTo>
                      <a:pt x="754" y="831"/>
                    </a:lnTo>
                    <a:lnTo>
                      <a:pt x="752" y="854"/>
                    </a:lnTo>
                    <a:lnTo>
                      <a:pt x="745" y="873"/>
                    </a:lnTo>
                    <a:lnTo>
                      <a:pt x="734" y="890"/>
                    </a:lnTo>
                    <a:lnTo>
                      <a:pt x="721" y="903"/>
                    </a:lnTo>
                    <a:lnTo>
                      <a:pt x="705" y="913"/>
                    </a:lnTo>
                    <a:lnTo>
                      <a:pt x="687" y="921"/>
                    </a:lnTo>
                    <a:lnTo>
                      <a:pt x="669" y="925"/>
                    </a:lnTo>
                    <a:lnTo>
                      <a:pt x="650" y="926"/>
                    </a:lnTo>
                    <a:lnTo>
                      <a:pt x="632" y="925"/>
                    </a:lnTo>
                    <a:lnTo>
                      <a:pt x="616" y="922"/>
                    </a:lnTo>
                    <a:lnTo>
                      <a:pt x="599" y="916"/>
                    </a:lnTo>
                    <a:lnTo>
                      <a:pt x="584" y="910"/>
                    </a:lnTo>
                    <a:lnTo>
                      <a:pt x="569" y="901"/>
                    </a:lnTo>
                    <a:lnTo>
                      <a:pt x="556" y="891"/>
                    </a:lnTo>
                    <a:lnTo>
                      <a:pt x="545" y="879"/>
                    </a:lnTo>
                    <a:lnTo>
                      <a:pt x="535" y="866"/>
                    </a:lnTo>
                    <a:lnTo>
                      <a:pt x="526" y="852"/>
                    </a:lnTo>
                    <a:lnTo>
                      <a:pt x="520" y="838"/>
                    </a:lnTo>
                    <a:lnTo>
                      <a:pt x="514" y="823"/>
                    </a:lnTo>
                    <a:lnTo>
                      <a:pt x="510" y="809"/>
                    </a:lnTo>
                    <a:lnTo>
                      <a:pt x="506" y="795"/>
                    </a:lnTo>
                    <a:lnTo>
                      <a:pt x="504" y="782"/>
                    </a:lnTo>
                    <a:lnTo>
                      <a:pt x="502" y="770"/>
                    </a:lnTo>
                    <a:lnTo>
                      <a:pt x="501" y="761"/>
                    </a:lnTo>
                    <a:lnTo>
                      <a:pt x="387" y="761"/>
                    </a:lnTo>
                    <a:lnTo>
                      <a:pt x="387" y="1024"/>
                    </a:lnTo>
                    <a:lnTo>
                      <a:pt x="500" y="1024"/>
                    </a:lnTo>
                    <a:lnTo>
                      <a:pt x="502" y="957"/>
                    </a:lnTo>
                    <a:lnTo>
                      <a:pt x="510" y="968"/>
                    </a:lnTo>
                    <a:lnTo>
                      <a:pt x="518" y="977"/>
                    </a:lnTo>
                    <a:lnTo>
                      <a:pt x="526" y="987"/>
                    </a:lnTo>
                    <a:lnTo>
                      <a:pt x="535" y="995"/>
                    </a:lnTo>
                    <a:lnTo>
                      <a:pt x="545" y="1002"/>
                    </a:lnTo>
                    <a:lnTo>
                      <a:pt x="556" y="1009"/>
                    </a:lnTo>
                    <a:lnTo>
                      <a:pt x="569" y="1016"/>
                    </a:lnTo>
                    <a:lnTo>
                      <a:pt x="585" y="1021"/>
                    </a:lnTo>
                    <a:lnTo>
                      <a:pt x="585" y="1145"/>
                    </a:lnTo>
                    <a:lnTo>
                      <a:pt x="702" y="1145"/>
                    </a:lnTo>
                    <a:lnTo>
                      <a:pt x="702" y="1034"/>
                    </a:lnTo>
                    <a:lnTo>
                      <a:pt x="719" y="1032"/>
                    </a:lnTo>
                    <a:lnTo>
                      <a:pt x="738" y="1028"/>
                    </a:lnTo>
                    <a:lnTo>
                      <a:pt x="756" y="1022"/>
                    </a:lnTo>
                    <a:lnTo>
                      <a:pt x="775" y="1016"/>
                    </a:lnTo>
                    <a:lnTo>
                      <a:pt x="791" y="1008"/>
                    </a:lnTo>
                    <a:lnTo>
                      <a:pt x="809" y="997"/>
                    </a:lnTo>
                    <a:lnTo>
                      <a:pt x="824" y="985"/>
                    </a:lnTo>
                    <a:lnTo>
                      <a:pt x="840" y="970"/>
                    </a:lnTo>
                    <a:lnTo>
                      <a:pt x="852" y="956"/>
                    </a:lnTo>
                    <a:lnTo>
                      <a:pt x="863" y="939"/>
                    </a:lnTo>
                    <a:lnTo>
                      <a:pt x="873" y="922"/>
                    </a:lnTo>
                    <a:lnTo>
                      <a:pt x="881" y="904"/>
                    </a:lnTo>
                    <a:lnTo>
                      <a:pt x="887" y="884"/>
                    </a:lnTo>
                    <a:lnTo>
                      <a:pt x="892" y="863"/>
                    </a:lnTo>
                    <a:lnTo>
                      <a:pt x="895" y="842"/>
                    </a:lnTo>
                    <a:lnTo>
                      <a:pt x="896" y="821"/>
                    </a:lnTo>
                    <a:lnTo>
                      <a:pt x="895" y="805"/>
                    </a:lnTo>
                    <a:lnTo>
                      <a:pt x="894" y="788"/>
                    </a:lnTo>
                    <a:lnTo>
                      <a:pt x="891" y="771"/>
                    </a:lnTo>
                    <a:lnTo>
                      <a:pt x="887" y="755"/>
                    </a:lnTo>
                    <a:lnTo>
                      <a:pt x="883" y="738"/>
                    </a:lnTo>
                    <a:lnTo>
                      <a:pt x="876" y="723"/>
                    </a:lnTo>
                    <a:lnTo>
                      <a:pt x="870" y="709"/>
                    </a:lnTo>
                    <a:lnTo>
                      <a:pt x="862" y="696"/>
                    </a:lnTo>
                    <a:lnTo>
                      <a:pt x="854" y="686"/>
                    </a:lnTo>
                    <a:lnTo>
                      <a:pt x="847" y="676"/>
                    </a:lnTo>
                    <a:lnTo>
                      <a:pt x="838" y="667"/>
                    </a:lnTo>
                    <a:lnTo>
                      <a:pt x="829" y="659"/>
                    </a:lnTo>
                    <a:lnTo>
                      <a:pt x="819" y="651"/>
                    </a:lnTo>
                    <a:lnTo>
                      <a:pt x="808" y="643"/>
                    </a:lnTo>
                    <a:lnTo>
                      <a:pt x="797" y="636"/>
                    </a:lnTo>
                    <a:lnTo>
                      <a:pt x="785" y="629"/>
                    </a:lnTo>
                    <a:lnTo>
                      <a:pt x="771" y="622"/>
                    </a:lnTo>
                    <a:lnTo>
                      <a:pt x="758" y="615"/>
                    </a:lnTo>
                    <a:lnTo>
                      <a:pt x="744" y="610"/>
                    </a:lnTo>
                    <a:lnTo>
                      <a:pt x="729" y="603"/>
                    </a:lnTo>
                    <a:lnTo>
                      <a:pt x="713" y="597"/>
                    </a:lnTo>
                    <a:lnTo>
                      <a:pt x="697" y="590"/>
                    </a:lnTo>
                    <a:lnTo>
                      <a:pt x="680" y="582"/>
                    </a:lnTo>
                    <a:lnTo>
                      <a:pt x="662" y="576"/>
                    </a:lnTo>
                    <a:lnTo>
                      <a:pt x="636" y="566"/>
                    </a:lnTo>
                    <a:lnTo>
                      <a:pt x="611" y="555"/>
                    </a:lnTo>
                    <a:lnTo>
                      <a:pt x="589" y="544"/>
                    </a:lnTo>
                    <a:lnTo>
                      <a:pt x="569" y="531"/>
                    </a:lnTo>
                    <a:lnTo>
                      <a:pt x="553" y="518"/>
                    </a:lnTo>
                    <a:lnTo>
                      <a:pt x="541" y="503"/>
                    </a:lnTo>
                    <a:lnTo>
                      <a:pt x="533" y="485"/>
                    </a:lnTo>
                    <a:lnTo>
                      <a:pt x="529" y="464"/>
                    </a:lnTo>
                    <a:lnTo>
                      <a:pt x="531" y="451"/>
                    </a:lnTo>
                    <a:lnTo>
                      <a:pt x="535" y="436"/>
                    </a:lnTo>
                    <a:lnTo>
                      <a:pt x="543" y="423"/>
                    </a:lnTo>
                    <a:lnTo>
                      <a:pt x="553" y="410"/>
                    </a:lnTo>
                    <a:lnTo>
                      <a:pt x="566" y="400"/>
                    </a:lnTo>
                    <a:lnTo>
                      <a:pt x="582" y="391"/>
                    </a:lnTo>
                    <a:lnTo>
                      <a:pt x="602" y="386"/>
                    </a:lnTo>
                    <a:lnTo>
                      <a:pt x="624" y="383"/>
                    </a:lnTo>
                    <a:lnTo>
                      <a:pt x="643" y="384"/>
                    </a:lnTo>
                    <a:lnTo>
                      <a:pt x="660" y="387"/>
                    </a:lnTo>
                    <a:lnTo>
                      <a:pt x="674" y="391"/>
                    </a:lnTo>
                    <a:lnTo>
                      <a:pt x="687" y="397"/>
                    </a:lnTo>
                    <a:lnTo>
                      <a:pt x="697" y="403"/>
                    </a:lnTo>
                    <a:lnTo>
                      <a:pt x="706" y="409"/>
                    </a:lnTo>
                    <a:lnTo>
                      <a:pt x="714" y="415"/>
                    </a:lnTo>
                    <a:lnTo>
                      <a:pt x="719" y="421"/>
                    </a:lnTo>
                    <a:lnTo>
                      <a:pt x="731" y="434"/>
                    </a:lnTo>
                    <a:lnTo>
                      <a:pt x="739" y="447"/>
                    </a:lnTo>
                    <a:lnTo>
                      <a:pt x="747" y="463"/>
                    </a:lnTo>
                    <a:lnTo>
                      <a:pt x="753" y="477"/>
                    </a:lnTo>
                    <a:lnTo>
                      <a:pt x="757" y="492"/>
                    </a:lnTo>
                    <a:lnTo>
                      <a:pt x="760" y="507"/>
                    </a:lnTo>
                    <a:lnTo>
                      <a:pt x="763" y="520"/>
                    </a:lnTo>
                    <a:lnTo>
                      <a:pt x="765" y="534"/>
                    </a:lnTo>
                    <a:lnTo>
                      <a:pt x="881" y="534"/>
                    </a:lnTo>
                    <a:lnTo>
                      <a:pt x="881" y="285"/>
                    </a:lnTo>
                    <a:lnTo>
                      <a:pt x="767" y="285"/>
                    </a:lnTo>
                    <a:lnTo>
                      <a:pt x="765" y="337"/>
                    </a:lnTo>
                    <a:lnTo>
                      <a:pt x="758" y="328"/>
                    </a:lnTo>
                    <a:lnTo>
                      <a:pt x="753" y="321"/>
                    </a:lnTo>
                    <a:lnTo>
                      <a:pt x="746" y="314"/>
                    </a:lnTo>
                    <a:lnTo>
                      <a:pt x="739" y="307"/>
                    </a:lnTo>
                    <a:lnTo>
                      <a:pt x="732" y="302"/>
                    </a:lnTo>
                    <a:lnTo>
                      <a:pt x="723" y="296"/>
                    </a:lnTo>
                    <a:lnTo>
                      <a:pt x="713" y="290"/>
                    </a:lnTo>
                    <a:lnTo>
                      <a:pt x="702" y="285"/>
                    </a:lnTo>
                    <a:lnTo>
                      <a:pt x="702" y="163"/>
                    </a:lnTo>
                    <a:lnTo>
                      <a:pt x="619" y="163"/>
                    </a:lnTo>
                    <a:lnTo>
                      <a:pt x="533" y="13"/>
                    </a:lnTo>
                    <a:lnTo>
                      <a:pt x="548" y="10"/>
                    </a:lnTo>
                    <a:lnTo>
                      <a:pt x="565" y="7"/>
                    </a:lnTo>
                    <a:lnTo>
                      <a:pt x="580" y="5"/>
                    </a:lnTo>
                    <a:lnTo>
                      <a:pt x="597" y="3"/>
                    </a:lnTo>
                    <a:lnTo>
                      <a:pt x="613" y="2"/>
                    </a:lnTo>
                    <a:lnTo>
                      <a:pt x="630" y="1"/>
                    </a:lnTo>
                    <a:lnTo>
                      <a:pt x="647" y="0"/>
                    </a:lnTo>
                    <a:lnTo>
                      <a:pt x="663" y="0"/>
                    </a:lnTo>
                    <a:lnTo>
                      <a:pt x="731" y="3"/>
                    </a:lnTo>
                    <a:lnTo>
                      <a:pt x="797" y="13"/>
                    </a:lnTo>
                    <a:lnTo>
                      <a:pt x="860" y="30"/>
                    </a:lnTo>
                    <a:lnTo>
                      <a:pt x="921" y="52"/>
                    </a:lnTo>
                    <a:lnTo>
                      <a:pt x="979" y="79"/>
                    </a:lnTo>
                    <a:lnTo>
                      <a:pt x="1033" y="114"/>
                    </a:lnTo>
                    <a:lnTo>
                      <a:pt x="1085" y="151"/>
                    </a:lnTo>
                    <a:lnTo>
                      <a:pt x="1132" y="194"/>
                    </a:lnTo>
                    <a:lnTo>
                      <a:pt x="1175" y="241"/>
                    </a:lnTo>
                    <a:lnTo>
                      <a:pt x="1212" y="293"/>
                    </a:lnTo>
                    <a:lnTo>
                      <a:pt x="1246" y="347"/>
                    </a:lnTo>
                    <a:lnTo>
                      <a:pt x="1274" y="405"/>
                    </a:lnTo>
                    <a:lnTo>
                      <a:pt x="1296" y="466"/>
                    </a:lnTo>
                    <a:lnTo>
                      <a:pt x="1313" y="529"/>
                    </a:lnTo>
                    <a:lnTo>
                      <a:pt x="1323" y="596"/>
                    </a:lnTo>
                    <a:lnTo>
                      <a:pt x="1326" y="663"/>
                    </a:lnTo>
                    <a:lnTo>
                      <a:pt x="1323" y="730"/>
                    </a:lnTo>
                    <a:lnTo>
                      <a:pt x="1313" y="797"/>
                    </a:lnTo>
                    <a:lnTo>
                      <a:pt x="1296" y="861"/>
                    </a:lnTo>
                    <a:lnTo>
                      <a:pt x="1274" y="922"/>
                    </a:lnTo>
                    <a:lnTo>
                      <a:pt x="1246" y="980"/>
                    </a:lnTo>
                    <a:lnTo>
                      <a:pt x="1212" y="1034"/>
                    </a:lnTo>
                    <a:lnTo>
                      <a:pt x="1175" y="1085"/>
                    </a:lnTo>
                    <a:lnTo>
                      <a:pt x="1132" y="1133"/>
                    </a:lnTo>
                    <a:lnTo>
                      <a:pt x="1085" y="1176"/>
                    </a:lnTo>
                    <a:lnTo>
                      <a:pt x="1033" y="1214"/>
                    </a:lnTo>
                    <a:lnTo>
                      <a:pt x="979" y="1247"/>
                    </a:lnTo>
                    <a:lnTo>
                      <a:pt x="921" y="1275"/>
                    </a:lnTo>
                    <a:lnTo>
                      <a:pt x="860" y="1298"/>
                    </a:lnTo>
                    <a:lnTo>
                      <a:pt x="797" y="1314"/>
                    </a:lnTo>
                    <a:lnTo>
                      <a:pt x="731" y="1324"/>
                    </a:lnTo>
                    <a:lnTo>
                      <a:pt x="663" y="1327"/>
                    </a:lnTo>
                    <a:lnTo>
                      <a:pt x="596" y="1324"/>
                    </a:lnTo>
                    <a:lnTo>
                      <a:pt x="529" y="1314"/>
                    </a:lnTo>
                    <a:lnTo>
                      <a:pt x="466" y="1298"/>
                    </a:lnTo>
                    <a:lnTo>
                      <a:pt x="406" y="1275"/>
                    </a:lnTo>
                    <a:lnTo>
                      <a:pt x="347" y="1247"/>
                    </a:lnTo>
                    <a:lnTo>
                      <a:pt x="293" y="1214"/>
                    </a:lnTo>
                    <a:lnTo>
                      <a:pt x="241" y="1176"/>
                    </a:lnTo>
                    <a:lnTo>
                      <a:pt x="195" y="1133"/>
                    </a:lnTo>
                    <a:lnTo>
                      <a:pt x="152" y="1085"/>
                    </a:lnTo>
                    <a:lnTo>
                      <a:pt x="114" y="1034"/>
                    </a:lnTo>
                    <a:lnTo>
                      <a:pt x="80" y="980"/>
                    </a:lnTo>
                    <a:lnTo>
                      <a:pt x="52" y="922"/>
                    </a:lnTo>
                    <a:lnTo>
                      <a:pt x="30" y="861"/>
                    </a:lnTo>
                    <a:lnTo>
                      <a:pt x="14" y="797"/>
                    </a:lnTo>
                    <a:lnTo>
                      <a:pt x="4" y="730"/>
                    </a:lnTo>
                    <a:lnTo>
                      <a:pt x="0" y="663"/>
                    </a:lnTo>
                    <a:lnTo>
                      <a:pt x="2" y="603"/>
                    </a:lnTo>
                    <a:lnTo>
                      <a:pt x="10" y="546"/>
                    </a:lnTo>
                    <a:lnTo>
                      <a:pt x="23" y="489"/>
                    </a:lnTo>
                    <a:lnTo>
                      <a:pt x="41" y="434"/>
                    </a:lnTo>
                    <a:lnTo>
                      <a:pt x="62" y="382"/>
                    </a:lnTo>
                    <a:lnTo>
                      <a:pt x="89" y="332"/>
                    </a:lnTo>
                    <a:lnTo>
                      <a:pt x="118" y="285"/>
                    </a:lnTo>
                    <a:lnTo>
                      <a:pt x="153" y="240"/>
                    </a:lnTo>
                    <a:lnTo>
                      <a:pt x="190" y="199"/>
                    </a:lnTo>
                    <a:lnTo>
                      <a:pt x="231" y="160"/>
                    </a:lnTo>
                    <a:lnTo>
                      <a:pt x="274" y="126"/>
                    </a:lnTo>
                    <a:lnTo>
                      <a:pt x="322" y="95"/>
                    </a:lnTo>
                    <a:lnTo>
                      <a:pt x="370" y="67"/>
                    </a:lnTo>
                    <a:lnTo>
                      <a:pt x="422" y="45"/>
                    </a:lnTo>
                    <a:lnTo>
                      <a:pt x="476" y="26"/>
                    </a:lnTo>
                    <a:lnTo>
                      <a:pt x="533" y="13"/>
                    </a:lnTo>
                    <a:lnTo>
                      <a:pt x="619" y="163"/>
                    </a:lnTo>
                    <a:close/>
                  </a:path>
                </a:pathLst>
              </a:custGeom>
              <a:solidFill>
                <a:srgbClr val="53FB25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53"/>
              <p:cNvSpPr>
                <a:spLocks/>
              </p:cNvSpPr>
              <p:nvPr/>
            </p:nvSpPr>
            <p:spPr bwMode="auto">
              <a:xfrm>
                <a:off x="1824" y="1248"/>
                <a:ext cx="336" cy="336"/>
              </a:xfrm>
              <a:custGeom>
                <a:avLst/>
                <a:gdLst>
                  <a:gd name="T0" fmla="*/ 0 w 1326"/>
                  <a:gd name="T1" fmla="*/ 0 h 1327"/>
                  <a:gd name="T2" fmla="*/ 0 w 1326"/>
                  <a:gd name="T3" fmla="*/ 0 h 1327"/>
                  <a:gd name="T4" fmla="*/ 0 w 1326"/>
                  <a:gd name="T5" fmla="*/ 0 h 1327"/>
                  <a:gd name="T6" fmla="*/ 0 w 1326"/>
                  <a:gd name="T7" fmla="*/ 0 h 1327"/>
                  <a:gd name="T8" fmla="*/ 0 w 1326"/>
                  <a:gd name="T9" fmla="*/ 0 h 1327"/>
                  <a:gd name="T10" fmla="*/ 0 w 1326"/>
                  <a:gd name="T11" fmla="*/ 0 h 1327"/>
                  <a:gd name="T12" fmla="*/ 0 w 1326"/>
                  <a:gd name="T13" fmla="*/ 0 h 1327"/>
                  <a:gd name="T14" fmla="*/ 0 w 1326"/>
                  <a:gd name="T15" fmla="*/ 0 h 1327"/>
                  <a:gd name="T16" fmla="*/ 0 w 1326"/>
                  <a:gd name="T17" fmla="*/ 0 h 1327"/>
                  <a:gd name="T18" fmla="*/ 0 w 1326"/>
                  <a:gd name="T19" fmla="*/ 0 h 1327"/>
                  <a:gd name="T20" fmla="*/ 0 w 1326"/>
                  <a:gd name="T21" fmla="*/ 0 h 1327"/>
                  <a:gd name="T22" fmla="*/ 0 w 1326"/>
                  <a:gd name="T23" fmla="*/ 0 h 1327"/>
                  <a:gd name="T24" fmla="*/ 0 w 1326"/>
                  <a:gd name="T25" fmla="*/ 0 h 1327"/>
                  <a:gd name="T26" fmla="*/ 0 w 1326"/>
                  <a:gd name="T27" fmla="*/ 0 h 1327"/>
                  <a:gd name="T28" fmla="*/ 0 w 1326"/>
                  <a:gd name="T29" fmla="*/ 0 h 1327"/>
                  <a:gd name="T30" fmla="*/ 0 w 1326"/>
                  <a:gd name="T31" fmla="*/ 0 h 1327"/>
                  <a:gd name="T32" fmla="*/ 0 w 1326"/>
                  <a:gd name="T33" fmla="*/ 0 h 1327"/>
                  <a:gd name="T34" fmla="*/ 0 w 1326"/>
                  <a:gd name="T35" fmla="*/ 0 h 1327"/>
                  <a:gd name="T36" fmla="*/ 0 w 1326"/>
                  <a:gd name="T37" fmla="*/ 0 h 1327"/>
                  <a:gd name="T38" fmla="*/ 0 w 1326"/>
                  <a:gd name="T39" fmla="*/ 0 h 1327"/>
                  <a:gd name="T40" fmla="*/ 0 w 1326"/>
                  <a:gd name="T41" fmla="*/ 0 h 1327"/>
                  <a:gd name="T42" fmla="*/ 0 w 1326"/>
                  <a:gd name="T43" fmla="*/ 0 h 1327"/>
                  <a:gd name="T44" fmla="*/ 0 w 1326"/>
                  <a:gd name="T45" fmla="*/ 0 h 1327"/>
                  <a:gd name="T46" fmla="*/ 0 w 1326"/>
                  <a:gd name="T47" fmla="*/ 0 h 1327"/>
                  <a:gd name="T48" fmla="*/ 0 w 1326"/>
                  <a:gd name="T49" fmla="*/ 0 h 1327"/>
                  <a:gd name="T50" fmla="*/ 0 w 1326"/>
                  <a:gd name="T51" fmla="*/ 0 h 1327"/>
                  <a:gd name="T52" fmla="*/ 0 w 1326"/>
                  <a:gd name="T53" fmla="*/ 0 h 1327"/>
                  <a:gd name="T54" fmla="*/ 0 w 1326"/>
                  <a:gd name="T55" fmla="*/ 0 h 1327"/>
                  <a:gd name="T56" fmla="*/ 0 w 1326"/>
                  <a:gd name="T57" fmla="*/ 0 h 1327"/>
                  <a:gd name="T58" fmla="*/ 0 w 1326"/>
                  <a:gd name="T59" fmla="*/ 0 h 1327"/>
                  <a:gd name="T60" fmla="*/ 0 w 1326"/>
                  <a:gd name="T61" fmla="*/ 0 h 1327"/>
                  <a:gd name="T62" fmla="*/ 0 w 1326"/>
                  <a:gd name="T63" fmla="*/ 0 h 1327"/>
                  <a:gd name="T64" fmla="*/ 0 w 1326"/>
                  <a:gd name="T65" fmla="*/ 0 h 1327"/>
                  <a:gd name="T66" fmla="*/ 0 w 1326"/>
                  <a:gd name="T67" fmla="*/ 0 h 1327"/>
                  <a:gd name="T68" fmla="*/ 0 w 1326"/>
                  <a:gd name="T69" fmla="*/ 0 h 1327"/>
                  <a:gd name="T70" fmla="*/ 0 w 1326"/>
                  <a:gd name="T71" fmla="*/ 0 h 1327"/>
                  <a:gd name="T72" fmla="*/ 0 w 1326"/>
                  <a:gd name="T73" fmla="*/ 0 h 1327"/>
                  <a:gd name="T74" fmla="*/ 0 w 1326"/>
                  <a:gd name="T75" fmla="*/ 0 h 1327"/>
                  <a:gd name="T76" fmla="*/ 0 w 1326"/>
                  <a:gd name="T77" fmla="*/ 0 h 1327"/>
                  <a:gd name="T78" fmla="*/ 0 w 1326"/>
                  <a:gd name="T79" fmla="*/ 0 h 1327"/>
                  <a:gd name="T80" fmla="*/ 0 w 1326"/>
                  <a:gd name="T81" fmla="*/ 0 h 1327"/>
                  <a:gd name="T82" fmla="*/ 0 w 1326"/>
                  <a:gd name="T83" fmla="*/ 0 h 1327"/>
                  <a:gd name="T84" fmla="*/ 0 w 1326"/>
                  <a:gd name="T85" fmla="*/ 0 h 1327"/>
                  <a:gd name="T86" fmla="*/ 0 w 1326"/>
                  <a:gd name="T87" fmla="*/ 0 h 1327"/>
                  <a:gd name="T88" fmla="*/ 0 w 1326"/>
                  <a:gd name="T89" fmla="*/ 0 h 1327"/>
                  <a:gd name="T90" fmla="*/ 0 w 1326"/>
                  <a:gd name="T91" fmla="*/ 0 h 1327"/>
                  <a:gd name="T92" fmla="*/ 0 w 1326"/>
                  <a:gd name="T93" fmla="*/ 0 h 1327"/>
                  <a:gd name="T94" fmla="*/ 0 w 1326"/>
                  <a:gd name="T95" fmla="*/ 0 h 1327"/>
                  <a:gd name="T96" fmla="*/ 0 w 1326"/>
                  <a:gd name="T97" fmla="*/ 0 h 1327"/>
                  <a:gd name="T98" fmla="*/ 0 w 1326"/>
                  <a:gd name="T99" fmla="*/ 0 h 1327"/>
                  <a:gd name="T100" fmla="*/ 0 w 1326"/>
                  <a:gd name="T101" fmla="*/ 0 h 1327"/>
                  <a:gd name="T102" fmla="*/ 0 w 1326"/>
                  <a:gd name="T103" fmla="*/ 0 h 1327"/>
                  <a:gd name="T104" fmla="*/ 0 w 1326"/>
                  <a:gd name="T105" fmla="*/ 0 h 1327"/>
                  <a:gd name="T106" fmla="*/ 0 w 1326"/>
                  <a:gd name="T107" fmla="*/ 0 h 1327"/>
                  <a:gd name="T108" fmla="*/ 0 w 1326"/>
                  <a:gd name="T109" fmla="*/ 0 h 1327"/>
                  <a:gd name="T110" fmla="*/ 0 w 1326"/>
                  <a:gd name="T111" fmla="*/ 0 h 1327"/>
                  <a:gd name="T112" fmla="*/ 0 w 1326"/>
                  <a:gd name="T113" fmla="*/ 0 h 1327"/>
                  <a:gd name="T114" fmla="*/ 0 w 1326"/>
                  <a:gd name="T115" fmla="*/ 0 h 1327"/>
                  <a:gd name="T116" fmla="*/ 0 w 1326"/>
                  <a:gd name="T117" fmla="*/ 0 h 1327"/>
                  <a:gd name="T118" fmla="*/ 0 w 1326"/>
                  <a:gd name="T119" fmla="*/ 0 h 1327"/>
                  <a:gd name="T120" fmla="*/ 0 w 1326"/>
                  <a:gd name="T121" fmla="*/ 0 h 1327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1326"/>
                  <a:gd name="T184" fmla="*/ 0 h 1327"/>
                  <a:gd name="T185" fmla="*/ 1326 w 1326"/>
                  <a:gd name="T186" fmla="*/ 1327 h 1327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1326" h="1327">
                    <a:moveTo>
                      <a:pt x="619" y="163"/>
                    </a:moveTo>
                    <a:lnTo>
                      <a:pt x="585" y="163"/>
                    </a:lnTo>
                    <a:lnTo>
                      <a:pt x="585" y="269"/>
                    </a:lnTo>
                    <a:lnTo>
                      <a:pt x="570" y="272"/>
                    </a:lnTo>
                    <a:lnTo>
                      <a:pt x="553" y="275"/>
                    </a:lnTo>
                    <a:lnTo>
                      <a:pt x="535" y="279"/>
                    </a:lnTo>
                    <a:lnTo>
                      <a:pt x="516" y="286"/>
                    </a:lnTo>
                    <a:lnTo>
                      <a:pt x="496" y="294"/>
                    </a:lnTo>
                    <a:lnTo>
                      <a:pt x="476" y="306"/>
                    </a:lnTo>
                    <a:lnTo>
                      <a:pt x="457" y="320"/>
                    </a:lnTo>
                    <a:lnTo>
                      <a:pt x="438" y="339"/>
                    </a:lnTo>
                    <a:lnTo>
                      <a:pt x="425" y="356"/>
                    </a:lnTo>
                    <a:lnTo>
                      <a:pt x="415" y="373"/>
                    </a:lnTo>
                    <a:lnTo>
                      <a:pt x="406" y="391"/>
                    </a:lnTo>
                    <a:lnTo>
                      <a:pt x="399" y="409"/>
                    </a:lnTo>
                    <a:lnTo>
                      <a:pt x="394" y="426"/>
                    </a:lnTo>
                    <a:lnTo>
                      <a:pt x="390" y="444"/>
                    </a:lnTo>
                    <a:lnTo>
                      <a:pt x="389" y="462"/>
                    </a:lnTo>
                    <a:lnTo>
                      <a:pt x="388" y="480"/>
                    </a:lnTo>
                    <a:lnTo>
                      <a:pt x="389" y="504"/>
                    </a:lnTo>
                    <a:lnTo>
                      <a:pt x="392" y="527"/>
                    </a:lnTo>
                    <a:lnTo>
                      <a:pt x="399" y="548"/>
                    </a:lnTo>
                    <a:lnTo>
                      <a:pt x="407" y="567"/>
                    </a:lnTo>
                    <a:lnTo>
                      <a:pt x="417" y="583"/>
                    </a:lnTo>
                    <a:lnTo>
                      <a:pt x="428" y="599"/>
                    </a:lnTo>
                    <a:lnTo>
                      <a:pt x="440" y="613"/>
                    </a:lnTo>
                    <a:lnTo>
                      <a:pt x="454" y="627"/>
                    </a:lnTo>
                    <a:lnTo>
                      <a:pt x="470" y="638"/>
                    </a:lnTo>
                    <a:lnTo>
                      <a:pt x="485" y="649"/>
                    </a:lnTo>
                    <a:lnTo>
                      <a:pt x="502" y="657"/>
                    </a:lnTo>
                    <a:lnTo>
                      <a:pt x="520" y="666"/>
                    </a:lnTo>
                    <a:lnTo>
                      <a:pt x="537" y="674"/>
                    </a:lnTo>
                    <a:lnTo>
                      <a:pt x="555" y="682"/>
                    </a:lnTo>
                    <a:lnTo>
                      <a:pt x="573" y="688"/>
                    </a:lnTo>
                    <a:lnTo>
                      <a:pt x="590" y="695"/>
                    </a:lnTo>
                    <a:lnTo>
                      <a:pt x="618" y="706"/>
                    </a:lnTo>
                    <a:lnTo>
                      <a:pt x="642" y="715"/>
                    </a:lnTo>
                    <a:lnTo>
                      <a:pt x="663" y="724"/>
                    </a:lnTo>
                    <a:lnTo>
                      <a:pt x="682" y="732"/>
                    </a:lnTo>
                    <a:lnTo>
                      <a:pt x="697" y="739"/>
                    </a:lnTo>
                    <a:lnTo>
                      <a:pt x="711" y="747"/>
                    </a:lnTo>
                    <a:lnTo>
                      <a:pt x="722" y="756"/>
                    </a:lnTo>
                    <a:lnTo>
                      <a:pt x="731" y="765"/>
                    </a:lnTo>
                    <a:lnTo>
                      <a:pt x="740" y="779"/>
                    </a:lnTo>
                    <a:lnTo>
                      <a:pt x="747" y="796"/>
                    </a:lnTo>
                    <a:lnTo>
                      <a:pt x="753" y="813"/>
                    </a:lnTo>
                    <a:lnTo>
                      <a:pt x="754" y="831"/>
                    </a:lnTo>
                    <a:lnTo>
                      <a:pt x="752" y="854"/>
                    </a:lnTo>
                    <a:lnTo>
                      <a:pt x="745" y="873"/>
                    </a:lnTo>
                    <a:lnTo>
                      <a:pt x="734" y="890"/>
                    </a:lnTo>
                    <a:lnTo>
                      <a:pt x="721" y="903"/>
                    </a:lnTo>
                    <a:lnTo>
                      <a:pt x="705" y="913"/>
                    </a:lnTo>
                    <a:lnTo>
                      <a:pt x="687" y="921"/>
                    </a:lnTo>
                    <a:lnTo>
                      <a:pt x="669" y="925"/>
                    </a:lnTo>
                    <a:lnTo>
                      <a:pt x="650" y="926"/>
                    </a:lnTo>
                    <a:lnTo>
                      <a:pt x="632" y="925"/>
                    </a:lnTo>
                    <a:lnTo>
                      <a:pt x="616" y="922"/>
                    </a:lnTo>
                    <a:lnTo>
                      <a:pt x="599" y="916"/>
                    </a:lnTo>
                    <a:lnTo>
                      <a:pt x="584" y="910"/>
                    </a:lnTo>
                    <a:lnTo>
                      <a:pt x="569" y="901"/>
                    </a:lnTo>
                    <a:lnTo>
                      <a:pt x="556" y="891"/>
                    </a:lnTo>
                    <a:lnTo>
                      <a:pt x="545" y="879"/>
                    </a:lnTo>
                    <a:lnTo>
                      <a:pt x="535" y="866"/>
                    </a:lnTo>
                    <a:lnTo>
                      <a:pt x="526" y="852"/>
                    </a:lnTo>
                    <a:lnTo>
                      <a:pt x="520" y="838"/>
                    </a:lnTo>
                    <a:lnTo>
                      <a:pt x="514" y="823"/>
                    </a:lnTo>
                    <a:lnTo>
                      <a:pt x="510" y="809"/>
                    </a:lnTo>
                    <a:lnTo>
                      <a:pt x="506" y="795"/>
                    </a:lnTo>
                    <a:lnTo>
                      <a:pt x="504" y="782"/>
                    </a:lnTo>
                    <a:lnTo>
                      <a:pt x="502" y="770"/>
                    </a:lnTo>
                    <a:lnTo>
                      <a:pt x="501" y="761"/>
                    </a:lnTo>
                    <a:lnTo>
                      <a:pt x="387" y="761"/>
                    </a:lnTo>
                    <a:lnTo>
                      <a:pt x="387" y="1024"/>
                    </a:lnTo>
                    <a:lnTo>
                      <a:pt x="500" y="1024"/>
                    </a:lnTo>
                    <a:lnTo>
                      <a:pt x="502" y="957"/>
                    </a:lnTo>
                    <a:lnTo>
                      <a:pt x="510" y="968"/>
                    </a:lnTo>
                    <a:lnTo>
                      <a:pt x="518" y="977"/>
                    </a:lnTo>
                    <a:lnTo>
                      <a:pt x="526" y="987"/>
                    </a:lnTo>
                    <a:lnTo>
                      <a:pt x="535" y="995"/>
                    </a:lnTo>
                    <a:lnTo>
                      <a:pt x="545" y="1002"/>
                    </a:lnTo>
                    <a:lnTo>
                      <a:pt x="556" y="1009"/>
                    </a:lnTo>
                    <a:lnTo>
                      <a:pt x="569" y="1016"/>
                    </a:lnTo>
                    <a:lnTo>
                      <a:pt x="585" y="1021"/>
                    </a:lnTo>
                    <a:lnTo>
                      <a:pt x="585" y="1145"/>
                    </a:lnTo>
                    <a:lnTo>
                      <a:pt x="702" y="1145"/>
                    </a:lnTo>
                    <a:lnTo>
                      <a:pt x="702" y="1034"/>
                    </a:lnTo>
                    <a:lnTo>
                      <a:pt x="719" y="1032"/>
                    </a:lnTo>
                    <a:lnTo>
                      <a:pt x="738" y="1028"/>
                    </a:lnTo>
                    <a:lnTo>
                      <a:pt x="756" y="1022"/>
                    </a:lnTo>
                    <a:lnTo>
                      <a:pt x="775" y="1016"/>
                    </a:lnTo>
                    <a:lnTo>
                      <a:pt x="791" y="1008"/>
                    </a:lnTo>
                    <a:lnTo>
                      <a:pt x="809" y="997"/>
                    </a:lnTo>
                    <a:lnTo>
                      <a:pt x="824" y="985"/>
                    </a:lnTo>
                    <a:lnTo>
                      <a:pt x="840" y="970"/>
                    </a:lnTo>
                    <a:lnTo>
                      <a:pt x="852" y="956"/>
                    </a:lnTo>
                    <a:lnTo>
                      <a:pt x="863" y="939"/>
                    </a:lnTo>
                    <a:lnTo>
                      <a:pt x="873" y="922"/>
                    </a:lnTo>
                    <a:lnTo>
                      <a:pt x="881" y="904"/>
                    </a:lnTo>
                    <a:lnTo>
                      <a:pt x="887" y="884"/>
                    </a:lnTo>
                    <a:lnTo>
                      <a:pt x="892" y="863"/>
                    </a:lnTo>
                    <a:lnTo>
                      <a:pt x="895" y="842"/>
                    </a:lnTo>
                    <a:lnTo>
                      <a:pt x="896" y="821"/>
                    </a:lnTo>
                    <a:lnTo>
                      <a:pt x="895" y="805"/>
                    </a:lnTo>
                    <a:lnTo>
                      <a:pt x="894" y="788"/>
                    </a:lnTo>
                    <a:lnTo>
                      <a:pt x="891" y="771"/>
                    </a:lnTo>
                    <a:lnTo>
                      <a:pt x="887" y="755"/>
                    </a:lnTo>
                    <a:lnTo>
                      <a:pt x="883" y="738"/>
                    </a:lnTo>
                    <a:lnTo>
                      <a:pt x="876" y="723"/>
                    </a:lnTo>
                    <a:lnTo>
                      <a:pt x="870" y="709"/>
                    </a:lnTo>
                    <a:lnTo>
                      <a:pt x="862" y="696"/>
                    </a:lnTo>
                    <a:lnTo>
                      <a:pt x="854" y="686"/>
                    </a:lnTo>
                    <a:lnTo>
                      <a:pt x="847" y="676"/>
                    </a:lnTo>
                    <a:lnTo>
                      <a:pt x="838" y="667"/>
                    </a:lnTo>
                    <a:lnTo>
                      <a:pt x="829" y="659"/>
                    </a:lnTo>
                    <a:lnTo>
                      <a:pt x="819" y="651"/>
                    </a:lnTo>
                    <a:lnTo>
                      <a:pt x="808" y="643"/>
                    </a:lnTo>
                    <a:lnTo>
                      <a:pt x="797" y="636"/>
                    </a:lnTo>
                    <a:lnTo>
                      <a:pt x="785" y="629"/>
                    </a:lnTo>
                    <a:lnTo>
                      <a:pt x="771" y="622"/>
                    </a:lnTo>
                    <a:lnTo>
                      <a:pt x="758" y="615"/>
                    </a:lnTo>
                    <a:lnTo>
                      <a:pt x="744" y="610"/>
                    </a:lnTo>
                    <a:lnTo>
                      <a:pt x="729" y="603"/>
                    </a:lnTo>
                    <a:lnTo>
                      <a:pt x="713" y="597"/>
                    </a:lnTo>
                    <a:lnTo>
                      <a:pt x="697" y="590"/>
                    </a:lnTo>
                    <a:lnTo>
                      <a:pt x="680" y="582"/>
                    </a:lnTo>
                    <a:lnTo>
                      <a:pt x="662" y="576"/>
                    </a:lnTo>
                    <a:lnTo>
                      <a:pt x="636" y="566"/>
                    </a:lnTo>
                    <a:lnTo>
                      <a:pt x="611" y="555"/>
                    </a:lnTo>
                    <a:lnTo>
                      <a:pt x="589" y="544"/>
                    </a:lnTo>
                    <a:lnTo>
                      <a:pt x="569" y="531"/>
                    </a:lnTo>
                    <a:lnTo>
                      <a:pt x="553" y="518"/>
                    </a:lnTo>
                    <a:lnTo>
                      <a:pt x="541" y="503"/>
                    </a:lnTo>
                    <a:lnTo>
                      <a:pt x="533" y="485"/>
                    </a:lnTo>
                    <a:lnTo>
                      <a:pt x="529" y="464"/>
                    </a:lnTo>
                    <a:lnTo>
                      <a:pt x="531" y="451"/>
                    </a:lnTo>
                    <a:lnTo>
                      <a:pt x="535" y="436"/>
                    </a:lnTo>
                    <a:lnTo>
                      <a:pt x="543" y="423"/>
                    </a:lnTo>
                    <a:lnTo>
                      <a:pt x="553" y="410"/>
                    </a:lnTo>
                    <a:lnTo>
                      <a:pt x="566" y="400"/>
                    </a:lnTo>
                    <a:lnTo>
                      <a:pt x="582" y="391"/>
                    </a:lnTo>
                    <a:lnTo>
                      <a:pt x="602" y="386"/>
                    </a:lnTo>
                    <a:lnTo>
                      <a:pt x="624" y="383"/>
                    </a:lnTo>
                    <a:lnTo>
                      <a:pt x="643" y="384"/>
                    </a:lnTo>
                    <a:lnTo>
                      <a:pt x="660" y="387"/>
                    </a:lnTo>
                    <a:lnTo>
                      <a:pt x="674" y="391"/>
                    </a:lnTo>
                    <a:lnTo>
                      <a:pt x="687" y="397"/>
                    </a:lnTo>
                    <a:lnTo>
                      <a:pt x="697" y="403"/>
                    </a:lnTo>
                    <a:lnTo>
                      <a:pt x="706" y="409"/>
                    </a:lnTo>
                    <a:lnTo>
                      <a:pt x="714" y="415"/>
                    </a:lnTo>
                    <a:lnTo>
                      <a:pt x="719" y="421"/>
                    </a:lnTo>
                    <a:lnTo>
                      <a:pt x="731" y="434"/>
                    </a:lnTo>
                    <a:lnTo>
                      <a:pt x="739" y="447"/>
                    </a:lnTo>
                    <a:lnTo>
                      <a:pt x="747" y="463"/>
                    </a:lnTo>
                    <a:lnTo>
                      <a:pt x="753" y="477"/>
                    </a:lnTo>
                    <a:lnTo>
                      <a:pt x="757" y="492"/>
                    </a:lnTo>
                    <a:lnTo>
                      <a:pt x="760" y="507"/>
                    </a:lnTo>
                    <a:lnTo>
                      <a:pt x="763" y="520"/>
                    </a:lnTo>
                    <a:lnTo>
                      <a:pt x="765" y="534"/>
                    </a:lnTo>
                    <a:lnTo>
                      <a:pt x="881" y="534"/>
                    </a:lnTo>
                    <a:lnTo>
                      <a:pt x="881" y="285"/>
                    </a:lnTo>
                    <a:lnTo>
                      <a:pt x="767" y="285"/>
                    </a:lnTo>
                    <a:lnTo>
                      <a:pt x="765" y="337"/>
                    </a:lnTo>
                    <a:lnTo>
                      <a:pt x="758" y="328"/>
                    </a:lnTo>
                    <a:lnTo>
                      <a:pt x="753" y="321"/>
                    </a:lnTo>
                    <a:lnTo>
                      <a:pt x="746" y="314"/>
                    </a:lnTo>
                    <a:lnTo>
                      <a:pt x="739" y="307"/>
                    </a:lnTo>
                    <a:lnTo>
                      <a:pt x="732" y="302"/>
                    </a:lnTo>
                    <a:lnTo>
                      <a:pt x="723" y="296"/>
                    </a:lnTo>
                    <a:lnTo>
                      <a:pt x="713" y="290"/>
                    </a:lnTo>
                    <a:lnTo>
                      <a:pt x="702" y="285"/>
                    </a:lnTo>
                    <a:lnTo>
                      <a:pt x="702" y="163"/>
                    </a:lnTo>
                    <a:lnTo>
                      <a:pt x="619" y="163"/>
                    </a:lnTo>
                    <a:lnTo>
                      <a:pt x="533" y="13"/>
                    </a:lnTo>
                    <a:lnTo>
                      <a:pt x="548" y="10"/>
                    </a:lnTo>
                    <a:lnTo>
                      <a:pt x="565" y="7"/>
                    </a:lnTo>
                    <a:lnTo>
                      <a:pt x="580" y="5"/>
                    </a:lnTo>
                    <a:lnTo>
                      <a:pt x="597" y="3"/>
                    </a:lnTo>
                    <a:lnTo>
                      <a:pt x="613" y="2"/>
                    </a:lnTo>
                    <a:lnTo>
                      <a:pt x="630" y="1"/>
                    </a:lnTo>
                    <a:lnTo>
                      <a:pt x="647" y="0"/>
                    </a:lnTo>
                    <a:lnTo>
                      <a:pt x="663" y="0"/>
                    </a:lnTo>
                    <a:lnTo>
                      <a:pt x="731" y="3"/>
                    </a:lnTo>
                    <a:lnTo>
                      <a:pt x="797" y="13"/>
                    </a:lnTo>
                    <a:lnTo>
                      <a:pt x="860" y="30"/>
                    </a:lnTo>
                    <a:lnTo>
                      <a:pt x="921" y="52"/>
                    </a:lnTo>
                    <a:lnTo>
                      <a:pt x="979" y="79"/>
                    </a:lnTo>
                    <a:lnTo>
                      <a:pt x="1033" y="114"/>
                    </a:lnTo>
                    <a:lnTo>
                      <a:pt x="1085" y="151"/>
                    </a:lnTo>
                    <a:lnTo>
                      <a:pt x="1132" y="194"/>
                    </a:lnTo>
                    <a:lnTo>
                      <a:pt x="1175" y="241"/>
                    </a:lnTo>
                    <a:lnTo>
                      <a:pt x="1212" y="293"/>
                    </a:lnTo>
                    <a:lnTo>
                      <a:pt x="1246" y="347"/>
                    </a:lnTo>
                    <a:lnTo>
                      <a:pt x="1274" y="405"/>
                    </a:lnTo>
                    <a:lnTo>
                      <a:pt x="1296" y="466"/>
                    </a:lnTo>
                    <a:lnTo>
                      <a:pt x="1313" y="529"/>
                    </a:lnTo>
                    <a:lnTo>
                      <a:pt x="1323" y="596"/>
                    </a:lnTo>
                    <a:lnTo>
                      <a:pt x="1326" y="663"/>
                    </a:lnTo>
                    <a:lnTo>
                      <a:pt x="1323" y="730"/>
                    </a:lnTo>
                    <a:lnTo>
                      <a:pt x="1313" y="797"/>
                    </a:lnTo>
                    <a:lnTo>
                      <a:pt x="1296" y="861"/>
                    </a:lnTo>
                    <a:lnTo>
                      <a:pt x="1274" y="922"/>
                    </a:lnTo>
                    <a:lnTo>
                      <a:pt x="1246" y="980"/>
                    </a:lnTo>
                    <a:lnTo>
                      <a:pt x="1212" y="1034"/>
                    </a:lnTo>
                    <a:lnTo>
                      <a:pt x="1175" y="1085"/>
                    </a:lnTo>
                    <a:lnTo>
                      <a:pt x="1132" y="1133"/>
                    </a:lnTo>
                    <a:lnTo>
                      <a:pt x="1085" y="1176"/>
                    </a:lnTo>
                    <a:lnTo>
                      <a:pt x="1033" y="1214"/>
                    </a:lnTo>
                    <a:lnTo>
                      <a:pt x="979" y="1247"/>
                    </a:lnTo>
                    <a:lnTo>
                      <a:pt x="921" y="1275"/>
                    </a:lnTo>
                    <a:lnTo>
                      <a:pt x="860" y="1298"/>
                    </a:lnTo>
                    <a:lnTo>
                      <a:pt x="797" y="1314"/>
                    </a:lnTo>
                    <a:lnTo>
                      <a:pt x="731" y="1324"/>
                    </a:lnTo>
                    <a:lnTo>
                      <a:pt x="663" y="1327"/>
                    </a:lnTo>
                    <a:lnTo>
                      <a:pt x="596" y="1324"/>
                    </a:lnTo>
                    <a:lnTo>
                      <a:pt x="529" y="1314"/>
                    </a:lnTo>
                    <a:lnTo>
                      <a:pt x="466" y="1298"/>
                    </a:lnTo>
                    <a:lnTo>
                      <a:pt x="406" y="1275"/>
                    </a:lnTo>
                    <a:lnTo>
                      <a:pt x="347" y="1247"/>
                    </a:lnTo>
                    <a:lnTo>
                      <a:pt x="293" y="1214"/>
                    </a:lnTo>
                    <a:lnTo>
                      <a:pt x="241" y="1176"/>
                    </a:lnTo>
                    <a:lnTo>
                      <a:pt x="195" y="1133"/>
                    </a:lnTo>
                    <a:lnTo>
                      <a:pt x="152" y="1085"/>
                    </a:lnTo>
                    <a:lnTo>
                      <a:pt x="114" y="1034"/>
                    </a:lnTo>
                    <a:lnTo>
                      <a:pt x="80" y="980"/>
                    </a:lnTo>
                    <a:lnTo>
                      <a:pt x="52" y="922"/>
                    </a:lnTo>
                    <a:lnTo>
                      <a:pt x="30" y="861"/>
                    </a:lnTo>
                    <a:lnTo>
                      <a:pt x="14" y="797"/>
                    </a:lnTo>
                    <a:lnTo>
                      <a:pt x="4" y="730"/>
                    </a:lnTo>
                    <a:lnTo>
                      <a:pt x="0" y="663"/>
                    </a:lnTo>
                    <a:lnTo>
                      <a:pt x="2" y="603"/>
                    </a:lnTo>
                    <a:lnTo>
                      <a:pt x="10" y="546"/>
                    </a:lnTo>
                    <a:lnTo>
                      <a:pt x="23" y="489"/>
                    </a:lnTo>
                    <a:lnTo>
                      <a:pt x="41" y="434"/>
                    </a:lnTo>
                    <a:lnTo>
                      <a:pt x="62" y="382"/>
                    </a:lnTo>
                    <a:lnTo>
                      <a:pt x="89" y="332"/>
                    </a:lnTo>
                    <a:lnTo>
                      <a:pt x="118" y="285"/>
                    </a:lnTo>
                    <a:lnTo>
                      <a:pt x="153" y="240"/>
                    </a:lnTo>
                    <a:lnTo>
                      <a:pt x="190" y="199"/>
                    </a:lnTo>
                    <a:lnTo>
                      <a:pt x="231" y="160"/>
                    </a:lnTo>
                    <a:lnTo>
                      <a:pt x="274" y="126"/>
                    </a:lnTo>
                    <a:lnTo>
                      <a:pt x="322" y="95"/>
                    </a:lnTo>
                    <a:lnTo>
                      <a:pt x="370" y="67"/>
                    </a:lnTo>
                    <a:lnTo>
                      <a:pt x="422" y="45"/>
                    </a:lnTo>
                    <a:lnTo>
                      <a:pt x="476" y="26"/>
                    </a:lnTo>
                    <a:lnTo>
                      <a:pt x="533" y="13"/>
                    </a:lnTo>
                    <a:lnTo>
                      <a:pt x="619" y="163"/>
                    </a:lnTo>
                    <a:close/>
                  </a:path>
                </a:pathLst>
              </a:custGeom>
              <a:solidFill>
                <a:srgbClr val="53FB25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51"/>
              <p:cNvSpPr>
                <a:spLocks/>
              </p:cNvSpPr>
              <p:nvPr/>
            </p:nvSpPr>
            <p:spPr bwMode="auto">
              <a:xfrm>
                <a:off x="1680" y="1440"/>
                <a:ext cx="336" cy="336"/>
              </a:xfrm>
              <a:custGeom>
                <a:avLst/>
                <a:gdLst>
                  <a:gd name="T0" fmla="*/ 0 w 1326"/>
                  <a:gd name="T1" fmla="*/ 0 h 1327"/>
                  <a:gd name="T2" fmla="*/ 0 w 1326"/>
                  <a:gd name="T3" fmla="*/ 0 h 1327"/>
                  <a:gd name="T4" fmla="*/ 0 w 1326"/>
                  <a:gd name="T5" fmla="*/ 0 h 1327"/>
                  <a:gd name="T6" fmla="*/ 0 w 1326"/>
                  <a:gd name="T7" fmla="*/ 0 h 1327"/>
                  <a:gd name="T8" fmla="*/ 0 w 1326"/>
                  <a:gd name="T9" fmla="*/ 0 h 1327"/>
                  <a:gd name="T10" fmla="*/ 0 w 1326"/>
                  <a:gd name="T11" fmla="*/ 0 h 1327"/>
                  <a:gd name="T12" fmla="*/ 0 w 1326"/>
                  <a:gd name="T13" fmla="*/ 0 h 1327"/>
                  <a:gd name="T14" fmla="*/ 0 w 1326"/>
                  <a:gd name="T15" fmla="*/ 0 h 1327"/>
                  <a:gd name="T16" fmla="*/ 0 w 1326"/>
                  <a:gd name="T17" fmla="*/ 0 h 1327"/>
                  <a:gd name="T18" fmla="*/ 0 w 1326"/>
                  <a:gd name="T19" fmla="*/ 0 h 1327"/>
                  <a:gd name="T20" fmla="*/ 0 w 1326"/>
                  <a:gd name="T21" fmla="*/ 0 h 1327"/>
                  <a:gd name="T22" fmla="*/ 0 w 1326"/>
                  <a:gd name="T23" fmla="*/ 0 h 1327"/>
                  <a:gd name="T24" fmla="*/ 0 w 1326"/>
                  <a:gd name="T25" fmla="*/ 0 h 1327"/>
                  <a:gd name="T26" fmla="*/ 0 w 1326"/>
                  <a:gd name="T27" fmla="*/ 0 h 1327"/>
                  <a:gd name="T28" fmla="*/ 0 w 1326"/>
                  <a:gd name="T29" fmla="*/ 0 h 1327"/>
                  <a:gd name="T30" fmla="*/ 0 w 1326"/>
                  <a:gd name="T31" fmla="*/ 0 h 1327"/>
                  <a:gd name="T32" fmla="*/ 0 w 1326"/>
                  <a:gd name="T33" fmla="*/ 0 h 1327"/>
                  <a:gd name="T34" fmla="*/ 0 w 1326"/>
                  <a:gd name="T35" fmla="*/ 0 h 1327"/>
                  <a:gd name="T36" fmla="*/ 0 w 1326"/>
                  <a:gd name="T37" fmla="*/ 0 h 1327"/>
                  <a:gd name="T38" fmla="*/ 0 w 1326"/>
                  <a:gd name="T39" fmla="*/ 0 h 1327"/>
                  <a:gd name="T40" fmla="*/ 0 w 1326"/>
                  <a:gd name="T41" fmla="*/ 0 h 1327"/>
                  <a:gd name="T42" fmla="*/ 0 w 1326"/>
                  <a:gd name="T43" fmla="*/ 0 h 1327"/>
                  <a:gd name="T44" fmla="*/ 0 w 1326"/>
                  <a:gd name="T45" fmla="*/ 0 h 1327"/>
                  <a:gd name="T46" fmla="*/ 0 w 1326"/>
                  <a:gd name="T47" fmla="*/ 0 h 1327"/>
                  <a:gd name="T48" fmla="*/ 0 w 1326"/>
                  <a:gd name="T49" fmla="*/ 0 h 1327"/>
                  <a:gd name="T50" fmla="*/ 0 w 1326"/>
                  <a:gd name="T51" fmla="*/ 0 h 1327"/>
                  <a:gd name="T52" fmla="*/ 0 w 1326"/>
                  <a:gd name="T53" fmla="*/ 0 h 1327"/>
                  <a:gd name="T54" fmla="*/ 0 w 1326"/>
                  <a:gd name="T55" fmla="*/ 0 h 1327"/>
                  <a:gd name="T56" fmla="*/ 0 w 1326"/>
                  <a:gd name="T57" fmla="*/ 0 h 1327"/>
                  <a:gd name="T58" fmla="*/ 0 w 1326"/>
                  <a:gd name="T59" fmla="*/ 0 h 1327"/>
                  <a:gd name="T60" fmla="*/ 0 w 1326"/>
                  <a:gd name="T61" fmla="*/ 0 h 1327"/>
                  <a:gd name="T62" fmla="*/ 0 w 1326"/>
                  <a:gd name="T63" fmla="*/ 0 h 1327"/>
                  <a:gd name="T64" fmla="*/ 0 w 1326"/>
                  <a:gd name="T65" fmla="*/ 0 h 1327"/>
                  <a:gd name="T66" fmla="*/ 0 w 1326"/>
                  <a:gd name="T67" fmla="*/ 0 h 1327"/>
                  <a:gd name="T68" fmla="*/ 0 w 1326"/>
                  <a:gd name="T69" fmla="*/ 0 h 1327"/>
                  <a:gd name="T70" fmla="*/ 0 w 1326"/>
                  <a:gd name="T71" fmla="*/ 0 h 1327"/>
                  <a:gd name="T72" fmla="*/ 0 w 1326"/>
                  <a:gd name="T73" fmla="*/ 0 h 1327"/>
                  <a:gd name="T74" fmla="*/ 0 w 1326"/>
                  <a:gd name="T75" fmla="*/ 0 h 1327"/>
                  <a:gd name="T76" fmla="*/ 0 w 1326"/>
                  <a:gd name="T77" fmla="*/ 0 h 1327"/>
                  <a:gd name="T78" fmla="*/ 0 w 1326"/>
                  <a:gd name="T79" fmla="*/ 0 h 1327"/>
                  <a:gd name="T80" fmla="*/ 0 w 1326"/>
                  <a:gd name="T81" fmla="*/ 0 h 1327"/>
                  <a:gd name="T82" fmla="*/ 0 w 1326"/>
                  <a:gd name="T83" fmla="*/ 0 h 1327"/>
                  <a:gd name="T84" fmla="*/ 0 w 1326"/>
                  <a:gd name="T85" fmla="*/ 0 h 1327"/>
                  <a:gd name="T86" fmla="*/ 0 w 1326"/>
                  <a:gd name="T87" fmla="*/ 0 h 1327"/>
                  <a:gd name="T88" fmla="*/ 0 w 1326"/>
                  <a:gd name="T89" fmla="*/ 0 h 1327"/>
                  <a:gd name="T90" fmla="*/ 0 w 1326"/>
                  <a:gd name="T91" fmla="*/ 0 h 1327"/>
                  <a:gd name="T92" fmla="*/ 0 w 1326"/>
                  <a:gd name="T93" fmla="*/ 0 h 1327"/>
                  <a:gd name="T94" fmla="*/ 0 w 1326"/>
                  <a:gd name="T95" fmla="*/ 0 h 1327"/>
                  <a:gd name="T96" fmla="*/ 0 w 1326"/>
                  <a:gd name="T97" fmla="*/ 0 h 1327"/>
                  <a:gd name="T98" fmla="*/ 0 w 1326"/>
                  <a:gd name="T99" fmla="*/ 0 h 1327"/>
                  <a:gd name="T100" fmla="*/ 0 w 1326"/>
                  <a:gd name="T101" fmla="*/ 0 h 1327"/>
                  <a:gd name="T102" fmla="*/ 0 w 1326"/>
                  <a:gd name="T103" fmla="*/ 0 h 1327"/>
                  <a:gd name="T104" fmla="*/ 0 w 1326"/>
                  <a:gd name="T105" fmla="*/ 0 h 1327"/>
                  <a:gd name="T106" fmla="*/ 0 w 1326"/>
                  <a:gd name="T107" fmla="*/ 0 h 1327"/>
                  <a:gd name="T108" fmla="*/ 0 w 1326"/>
                  <a:gd name="T109" fmla="*/ 0 h 1327"/>
                  <a:gd name="T110" fmla="*/ 0 w 1326"/>
                  <a:gd name="T111" fmla="*/ 0 h 1327"/>
                  <a:gd name="T112" fmla="*/ 0 w 1326"/>
                  <a:gd name="T113" fmla="*/ 0 h 1327"/>
                  <a:gd name="T114" fmla="*/ 0 w 1326"/>
                  <a:gd name="T115" fmla="*/ 0 h 1327"/>
                  <a:gd name="T116" fmla="*/ 0 w 1326"/>
                  <a:gd name="T117" fmla="*/ 0 h 1327"/>
                  <a:gd name="T118" fmla="*/ 0 w 1326"/>
                  <a:gd name="T119" fmla="*/ 0 h 1327"/>
                  <a:gd name="T120" fmla="*/ 0 w 1326"/>
                  <a:gd name="T121" fmla="*/ 0 h 1327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1326"/>
                  <a:gd name="T184" fmla="*/ 0 h 1327"/>
                  <a:gd name="T185" fmla="*/ 1326 w 1326"/>
                  <a:gd name="T186" fmla="*/ 1327 h 1327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1326" h="1327">
                    <a:moveTo>
                      <a:pt x="619" y="163"/>
                    </a:moveTo>
                    <a:lnTo>
                      <a:pt x="585" y="163"/>
                    </a:lnTo>
                    <a:lnTo>
                      <a:pt x="585" y="269"/>
                    </a:lnTo>
                    <a:lnTo>
                      <a:pt x="570" y="272"/>
                    </a:lnTo>
                    <a:lnTo>
                      <a:pt x="553" y="275"/>
                    </a:lnTo>
                    <a:lnTo>
                      <a:pt x="535" y="279"/>
                    </a:lnTo>
                    <a:lnTo>
                      <a:pt x="516" y="286"/>
                    </a:lnTo>
                    <a:lnTo>
                      <a:pt x="496" y="294"/>
                    </a:lnTo>
                    <a:lnTo>
                      <a:pt x="476" y="306"/>
                    </a:lnTo>
                    <a:lnTo>
                      <a:pt x="457" y="320"/>
                    </a:lnTo>
                    <a:lnTo>
                      <a:pt x="438" y="339"/>
                    </a:lnTo>
                    <a:lnTo>
                      <a:pt x="425" y="356"/>
                    </a:lnTo>
                    <a:lnTo>
                      <a:pt x="415" y="373"/>
                    </a:lnTo>
                    <a:lnTo>
                      <a:pt x="406" y="391"/>
                    </a:lnTo>
                    <a:lnTo>
                      <a:pt x="399" y="409"/>
                    </a:lnTo>
                    <a:lnTo>
                      <a:pt x="394" y="426"/>
                    </a:lnTo>
                    <a:lnTo>
                      <a:pt x="390" y="444"/>
                    </a:lnTo>
                    <a:lnTo>
                      <a:pt x="389" y="462"/>
                    </a:lnTo>
                    <a:lnTo>
                      <a:pt x="388" y="480"/>
                    </a:lnTo>
                    <a:lnTo>
                      <a:pt x="389" y="504"/>
                    </a:lnTo>
                    <a:lnTo>
                      <a:pt x="392" y="527"/>
                    </a:lnTo>
                    <a:lnTo>
                      <a:pt x="399" y="548"/>
                    </a:lnTo>
                    <a:lnTo>
                      <a:pt x="407" y="567"/>
                    </a:lnTo>
                    <a:lnTo>
                      <a:pt x="417" y="583"/>
                    </a:lnTo>
                    <a:lnTo>
                      <a:pt x="428" y="599"/>
                    </a:lnTo>
                    <a:lnTo>
                      <a:pt x="440" y="613"/>
                    </a:lnTo>
                    <a:lnTo>
                      <a:pt x="454" y="627"/>
                    </a:lnTo>
                    <a:lnTo>
                      <a:pt x="470" y="638"/>
                    </a:lnTo>
                    <a:lnTo>
                      <a:pt x="485" y="649"/>
                    </a:lnTo>
                    <a:lnTo>
                      <a:pt x="502" y="657"/>
                    </a:lnTo>
                    <a:lnTo>
                      <a:pt x="520" y="666"/>
                    </a:lnTo>
                    <a:lnTo>
                      <a:pt x="537" y="674"/>
                    </a:lnTo>
                    <a:lnTo>
                      <a:pt x="555" y="682"/>
                    </a:lnTo>
                    <a:lnTo>
                      <a:pt x="573" y="688"/>
                    </a:lnTo>
                    <a:lnTo>
                      <a:pt x="590" y="695"/>
                    </a:lnTo>
                    <a:lnTo>
                      <a:pt x="618" y="706"/>
                    </a:lnTo>
                    <a:lnTo>
                      <a:pt x="642" y="715"/>
                    </a:lnTo>
                    <a:lnTo>
                      <a:pt x="663" y="724"/>
                    </a:lnTo>
                    <a:lnTo>
                      <a:pt x="682" y="732"/>
                    </a:lnTo>
                    <a:lnTo>
                      <a:pt x="697" y="739"/>
                    </a:lnTo>
                    <a:lnTo>
                      <a:pt x="711" y="747"/>
                    </a:lnTo>
                    <a:lnTo>
                      <a:pt x="722" y="756"/>
                    </a:lnTo>
                    <a:lnTo>
                      <a:pt x="731" y="765"/>
                    </a:lnTo>
                    <a:lnTo>
                      <a:pt x="740" y="779"/>
                    </a:lnTo>
                    <a:lnTo>
                      <a:pt x="747" y="796"/>
                    </a:lnTo>
                    <a:lnTo>
                      <a:pt x="753" y="813"/>
                    </a:lnTo>
                    <a:lnTo>
                      <a:pt x="754" y="831"/>
                    </a:lnTo>
                    <a:lnTo>
                      <a:pt x="752" y="854"/>
                    </a:lnTo>
                    <a:lnTo>
                      <a:pt x="745" y="873"/>
                    </a:lnTo>
                    <a:lnTo>
                      <a:pt x="734" y="890"/>
                    </a:lnTo>
                    <a:lnTo>
                      <a:pt x="721" y="903"/>
                    </a:lnTo>
                    <a:lnTo>
                      <a:pt x="705" y="913"/>
                    </a:lnTo>
                    <a:lnTo>
                      <a:pt x="687" y="921"/>
                    </a:lnTo>
                    <a:lnTo>
                      <a:pt x="669" y="925"/>
                    </a:lnTo>
                    <a:lnTo>
                      <a:pt x="650" y="926"/>
                    </a:lnTo>
                    <a:lnTo>
                      <a:pt x="632" y="925"/>
                    </a:lnTo>
                    <a:lnTo>
                      <a:pt x="616" y="922"/>
                    </a:lnTo>
                    <a:lnTo>
                      <a:pt x="599" y="916"/>
                    </a:lnTo>
                    <a:lnTo>
                      <a:pt x="584" y="910"/>
                    </a:lnTo>
                    <a:lnTo>
                      <a:pt x="569" y="901"/>
                    </a:lnTo>
                    <a:lnTo>
                      <a:pt x="556" y="891"/>
                    </a:lnTo>
                    <a:lnTo>
                      <a:pt x="545" y="879"/>
                    </a:lnTo>
                    <a:lnTo>
                      <a:pt x="535" y="866"/>
                    </a:lnTo>
                    <a:lnTo>
                      <a:pt x="526" y="852"/>
                    </a:lnTo>
                    <a:lnTo>
                      <a:pt x="520" y="838"/>
                    </a:lnTo>
                    <a:lnTo>
                      <a:pt x="514" y="823"/>
                    </a:lnTo>
                    <a:lnTo>
                      <a:pt x="510" y="809"/>
                    </a:lnTo>
                    <a:lnTo>
                      <a:pt x="506" y="795"/>
                    </a:lnTo>
                    <a:lnTo>
                      <a:pt x="504" y="782"/>
                    </a:lnTo>
                    <a:lnTo>
                      <a:pt x="502" y="770"/>
                    </a:lnTo>
                    <a:lnTo>
                      <a:pt x="501" y="761"/>
                    </a:lnTo>
                    <a:lnTo>
                      <a:pt x="387" y="761"/>
                    </a:lnTo>
                    <a:lnTo>
                      <a:pt x="387" y="1024"/>
                    </a:lnTo>
                    <a:lnTo>
                      <a:pt x="500" y="1024"/>
                    </a:lnTo>
                    <a:lnTo>
                      <a:pt x="502" y="957"/>
                    </a:lnTo>
                    <a:lnTo>
                      <a:pt x="510" y="968"/>
                    </a:lnTo>
                    <a:lnTo>
                      <a:pt x="518" y="977"/>
                    </a:lnTo>
                    <a:lnTo>
                      <a:pt x="526" y="987"/>
                    </a:lnTo>
                    <a:lnTo>
                      <a:pt x="535" y="995"/>
                    </a:lnTo>
                    <a:lnTo>
                      <a:pt x="545" y="1002"/>
                    </a:lnTo>
                    <a:lnTo>
                      <a:pt x="556" y="1009"/>
                    </a:lnTo>
                    <a:lnTo>
                      <a:pt x="569" y="1016"/>
                    </a:lnTo>
                    <a:lnTo>
                      <a:pt x="585" y="1021"/>
                    </a:lnTo>
                    <a:lnTo>
                      <a:pt x="585" y="1145"/>
                    </a:lnTo>
                    <a:lnTo>
                      <a:pt x="702" y="1145"/>
                    </a:lnTo>
                    <a:lnTo>
                      <a:pt x="702" y="1034"/>
                    </a:lnTo>
                    <a:lnTo>
                      <a:pt x="719" y="1032"/>
                    </a:lnTo>
                    <a:lnTo>
                      <a:pt x="738" y="1028"/>
                    </a:lnTo>
                    <a:lnTo>
                      <a:pt x="756" y="1022"/>
                    </a:lnTo>
                    <a:lnTo>
                      <a:pt x="775" y="1016"/>
                    </a:lnTo>
                    <a:lnTo>
                      <a:pt x="791" y="1008"/>
                    </a:lnTo>
                    <a:lnTo>
                      <a:pt x="809" y="997"/>
                    </a:lnTo>
                    <a:lnTo>
                      <a:pt x="824" y="985"/>
                    </a:lnTo>
                    <a:lnTo>
                      <a:pt x="840" y="970"/>
                    </a:lnTo>
                    <a:lnTo>
                      <a:pt x="852" y="956"/>
                    </a:lnTo>
                    <a:lnTo>
                      <a:pt x="863" y="939"/>
                    </a:lnTo>
                    <a:lnTo>
                      <a:pt x="873" y="922"/>
                    </a:lnTo>
                    <a:lnTo>
                      <a:pt x="881" y="904"/>
                    </a:lnTo>
                    <a:lnTo>
                      <a:pt x="887" y="884"/>
                    </a:lnTo>
                    <a:lnTo>
                      <a:pt x="892" y="863"/>
                    </a:lnTo>
                    <a:lnTo>
                      <a:pt x="895" y="842"/>
                    </a:lnTo>
                    <a:lnTo>
                      <a:pt x="896" y="821"/>
                    </a:lnTo>
                    <a:lnTo>
                      <a:pt x="895" y="805"/>
                    </a:lnTo>
                    <a:lnTo>
                      <a:pt x="894" y="788"/>
                    </a:lnTo>
                    <a:lnTo>
                      <a:pt x="891" y="771"/>
                    </a:lnTo>
                    <a:lnTo>
                      <a:pt x="887" y="755"/>
                    </a:lnTo>
                    <a:lnTo>
                      <a:pt x="883" y="738"/>
                    </a:lnTo>
                    <a:lnTo>
                      <a:pt x="876" y="723"/>
                    </a:lnTo>
                    <a:lnTo>
                      <a:pt x="870" y="709"/>
                    </a:lnTo>
                    <a:lnTo>
                      <a:pt x="862" y="696"/>
                    </a:lnTo>
                    <a:lnTo>
                      <a:pt x="854" y="686"/>
                    </a:lnTo>
                    <a:lnTo>
                      <a:pt x="847" y="676"/>
                    </a:lnTo>
                    <a:lnTo>
                      <a:pt x="838" y="667"/>
                    </a:lnTo>
                    <a:lnTo>
                      <a:pt x="829" y="659"/>
                    </a:lnTo>
                    <a:lnTo>
                      <a:pt x="819" y="651"/>
                    </a:lnTo>
                    <a:lnTo>
                      <a:pt x="808" y="643"/>
                    </a:lnTo>
                    <a:lnTo>
                      <a:pt x="797" y="636"/>
                    </a:lnTo>
                    <a:lnTo>
                      <a:pt x="785" y="629"/>
                    </a:lnTo>
                    <a:lnTo>
                      <a:pt x="771" y="622"/>
                    </a:lnTo>
                    <a:lnTo>
                      <a:pt x="758" y="615"/>
                    </a:lnTo>
                    <a:lnTo>
                      <a:pt x="744" y="610"/>
                    </a:lnTo>
                    <a:lnTo>
                      <a:pt x="729" y="603"/>
                    </a:lnTo>
                    <a:lnTo>
                      <a:pt x="713" y="597"/>
                    </a:lnTo>
                    <a:lnTo>
                      <a:pt x="697" y="590"/>
                    </a:lnTo>
                    <a:lnTo>
                      <a:pt x="680" y="582"/>
                    </a:lnTo>
                    <a:lnTo>
                      <a:pt x="662" y="576"/>
                    </a:lnTo>
                    <a:lnTo>
                      <a:pt x="636" y="566"/>
                    </a:lnTo>
                    <a:lnTo>
                      <a:pt x="611" y="555"/>
                    </a:lnTo>
                    <a:lnTo>
                      <a:pt x="589" y="544"/>
                    </a:lnTo>
                    <a:lnTo>
                      <a:pt x="569" y="531"/>
                    </a:lnTo>
                    <a:lnTo>
                      <a:pt x="553" y="518"/>
                    </a:lnTo>
                    <a:lnTo>
                      <a:pt x="541" y="503"/>
                    </a:lnTo>
                    <a:lnTo>
                      <a:pt x="533" y="485"/>
                    </a:lnTo>
                    <a:lnTo>
                      <a:pt x="529" y="464"/>
                    </a:lnTo>
                    <a:lnTo>
                      <a:pt x="531" y="451"/>
                    </a:lnTo>
                    <a:lnTo>
                      <a:pt x="535" y="436"/>
                    </a:lnTo>
                    <a:lnTo>
                      <a:pt x="543" y="423"/>
                    </a:lnTo>
                    <a:lnTo>
                      <a:pt x="553" y="410"/>
                    </a:lnTo>
                    <a:lnTo>
                      <a:pt x="566" y="400"/>
                    </a:lnTo>
                    <a:lnTo>
                      <a:pt x="582" y="391"/>
                    </a:lnTo>
                    <a:lnTo>
                      <a:pt x="602" y="386"/>
                    </a:lnTo>
                    <a:lnTo>
                      <a:pt x="624" y="383"/>
                    </a:lnTo>
                    <a:lnTo>
                      <a:pt x="643" y="384"/>
                    </a:lnTo>
                    <a:lnTo>
                      <a:pt x="660" y="387"/>
                    </a:lnTo>
                    <a:lnTo>
                      <a:pt x="674" y="391"/>
                    </a:lnTo>
                    <a:lnTo>
                      <a:pt x="687" y="397"/>
                    </a:lnTo>
                    <a:lnTo>
                      <a:pt x="697" y="403"/>
                    </a:lnTo>
                    <a:lnTo>
                      <a:pt x="706" y="409"/>
                    </a:lnTo>
                    <a:lnTo>
                      <a:pt x="714" y="415"/>
                    </a:lnTo>
                    <a:lnTo>
                      <a:pt x="719" y="421"/>
                    </a:lnTo>
                    <a:lnTo>
                      <a:pt x="731" y="434"/>
                    </a:lnTo>
                    <a:lnTo>
                      <a:pt x="739" y="447"/>
                    </a:lnTo>
                    <a:lnTo>
                      <a:pt x="747" y="463"/>
                    </a:lnTo>
                    <a:lnTo>
                      <a:pt x="753" y="477"/>
                    </a:lnTo>
                    <a:lnTo>
                      <a:pt x="757" y="492"/>
                    </a:lnTo>
                    <a:lnTo>
                      <a:pt x="760" y="507"/>
                    </a:lnTo>
                    <a:lnTo>
                      <a:pt x="763" y="520"/>
                    </a:lnTo>
                    <a:lnTo>
                      <a:pt x="765" y="534"/>
                    </a:lnTo>
                    <a:lnTo>
                      <a:pt x="881" y="534"/>
                    </a:lnTo>
                    <a:lnTo>
                      <a:pt x="881" y="285"/>
                    </a:lnTo>
                    <a:lnTo>
                      <a:pt x="767" y="285"/>
                    </a:lnTo>
                    <a:lnTo>
                      <a:pt x="765" y="337"/>
                    </a:lnTo>
                    <a:lnTo>
                      <a:pt x="758" y="328"/>
                    </a:lnTo>
                    <a:lnTo>
                      <a:pt x="753" y="321"/>
                    </a:lnTo>
                    <a:lnTo>
                      <a:pt x="746" y="314"/>
                    </a:lnTo>
                    <a:lnTo>
                      <a:pt x="739" y="307"/>
                    </a:lnTo>
                    <a:lnTo>
                      <a:pt x="732" y="302"/>
                    </a:lnTo>
                    <a:lnTo>
                      <a:pt x="723" y="296"/>
                    </a:lnTo>
                    <a:lnTo>
                      <a:pt x="713" y="290"/>
                    </a:lnTo>
                    <a:lnTo>
                      <a:pt x="702" y="285"/>
                    </a:lnTo>
                    <a:lnTo>
                      <a:pt x="702" y="163"/>
                    </a:lnTo>
                    <a:lnTo>
                      <a:pt x="619" y="163"/>
                    </a:lnTo>
                    <a:lnTo>
                      <a:pt x="533" y="13"/>
                    </a:lnTo>
                    <a:lnTo>
                      <a:pt x="548" y="10"/>
                    </a:lnTo>
                    <a:lnTo>
                      <a:pt x="565" y="7"/>
                    </a:lnTo>
                    <a:lnTo>
                      <a:pt x="580" y="5"/>
                    </a:lnTo>
                    <a:lnTo>
                      <a:pt x="597" y="3"/>
                    </a:lnTo>
                    <a:lnTo>
                      <a:pt x="613" y="2"/>
                    </a:lnTo>
                    <a:lnTo>
                      <a:pt x="630" y="1"/>
                    </a:lnTo>
                    <a:lnTo>
                      <a:pt x="647" y="0"/>
                    </a:lnTo>
                    <a:lnTo>
                      <a:pt x="663" y="0"/>
                    </a:lnTo>
                    <a:lnTo>
                      <a:pt x="731" y="3"/>
                    </a:lnTo>
                    <a:lnTo>
                      <a:pt x="797" y="13"/>
                    </a:lnTo>
                    <a:lnTo>
                      <a:pt x="860" y="30"/>
                    </a:lnTo>
                    <a:lnTo>
                      <a:pt x="921" y="52"/>
                    </a:lnTo>
                    <a:lnTo>
                      <a:pt x="979" y="79"/>
                    </a:lnTo>
                    <a:lnTo>
                      <a:pt x="1033" y="114"/>
                    </a:lnTo>
                    <a:lnTo>
                      <a:pt x="1085" y="151"/>
                    </a:lnTo>
                    <a:lnTo>
                      <a:pt x="1132" y="194"/>
                    </a:lnTo>
                    <a:lnTo>
                      <a:pt x="1175" y="241"/>
                    </a:lnTo>
                    <a:lnTo>
                      <a:pt x="1212" y="293"/>
                    </a:lnTo>
                    <a:lnTo>
                      <a:pt x="1246" y="347"/>
                    </a:lnTo>
                    <a:lnTo>
                      <a:pt x="1274" y="405"/>
                    </a:lnTo>
                    <a:lnTo>
                      <a:pt x="1296" y="466"/>
                    </a:lnTo>
                    <a:lnTo>
                      <a:pt x="1313" y="529"/>
                    </a:lnTo>
                    <a:lnTo>
                      <a:pt x="1323" y="596"/>
                    </a:lnTo>
                    <a:lnTo>
                      <a:pt x="1326" y="663"/>
                    </a:lnTo>
                    <a:lnTo>
                      <a:pt x="1323" y="730"/>
                    </a:lnTo>
                    <a:lnTo>
                      <a:pt x="1313" y="797"/>
                    </a:lnTo>
                    <a:lnTo>
                      <a:pt x="1296" y="861"/>
                    </a:lnTo>
                    <a:lnTo>
                      <a:pt x="1274" y="922"/>
                    </a:lnTo>
                    <a:lnTo>
                      <a:pt x="1246" y="980"/>
                    </a:lnTo>
                    <a:lnTo>
                      <a:pt x="1212" y="1034"/>
                    </a:lnTo>
                    <a:lnTo>
                      <a:pt x="1175" y="1085"/>
                    </a:lnTo>
                    <a:lnTo>
                      <a:pt x="1132" y="1133"/>
                    </a:lnTo>
                    <a:lnTo>
                      <a:pt x="1085" y="1176"/>
                    </a:lnTo>
                    <a:lnTo>
                      <a:pt x="1033" y="1214"/>
                    </a:lnTo>
                    <a:lnTo>
                      <a:pt x="979" y="1247"/>
                    </a:lnTo>
                    <a:lnTo>
                      <a:pt x="921" y="1275"/>
                    </a:lnTo>
                    <a:lnTo>
                      <a:pt x="860" y="1298"/>
                    </a:lnTo>
                    <a:lnTo>
                      <a:pt x="797" y="1314"/>
                    </a:lnTo>
                    <a:lnTo>
                      <a:pt x="731" y="1324"/>
                    </a:lnTo>
                    <a:lnTo>
                      <a:pt x="663" y="1327"/>
                    </a:lnTo>
                    <a:lnTo>
                      <a:pt x="596" y="1324"/>
                    </a:lnTo>
                    <a:lnTo>
                      <a:pt x="529" y="1314"/>
                    </a:lnTo>
                    <a:lnTo>
                      <a:pt x="466" y="1298"/>
                    </a:lnTo>
                    <a:lnTo>
                      <a:pt x="406" y="1275"/>
                    </a:lnTo>
                    <a:lnTo>
                      <a:pt x="347" y="1247"/>
                    </a:lnTo>
                    <a:lnTo>
                      <a:pt x="293" y="1214"/>
                    </a:lnTo>
                    <a:lnTo>
                      <a:pt x="241" y="1176"/>
                    </a:lnTo>
                    <a:lnTo>
                      <a:pt x="195" y="1133"/>
                    </a:lnTo>
                    <a:lnTo>
                      <a:pt x="152" y="1085"/>
                    </a:lnTo>
                    <a:lnTo>
                      <a:pt x="114" y="1034"/>
                    </a:lnTo>
                    <a:lnTo>
                      <a:pt x="80" y="980"/>
                    </a:lnTo>
                    <a:lnTo>
                      <a:pt x="52" y="922"/>
                    </a:lnTo>
                    <a:lnTo>
                      <a:pt x="30" y="861"/>
                    </a:lnTo>
                    <a:lnTo>
                      <a:pt x="14" y="797"/>
                    </a:lnTo>
                    <a:lnTo>
                      <a:pt x="4" y="730"/>
                    </a:lnTo>
                    <a:lnTo>
                      <a:pt x="0" y="663"/>
                    </a:lnTo>
                    <a:lnTo>
                      <a:pt x="2" y="603"/>
                    </a:lnTo>
                    <a:lnTo>
                      <a:pt x="10" y="546"/>
                    </a:lnTo>
                    <a:lnTo>
                      <a:pt x="23" y="489"/>
                    </a:lnTo>
                    <a:lnTo>
                      <a:pt x="41" y="434"/>
                    </a:lnTo>
                    <a:lnTo>
                      <a:pt x="62" y="382"/>
                    </a:lnTo>
                    <a:lnTo>
                      <a:pt x="89" y="332"/>
                    </a:lnTo>
                    <a:lnTo>
                      <a:pt x="118" y="285"/>
                    </a:lnTo>
                    <a:lnTo>
                      <a:pt x="153" y="240"/>
                    </a:lnTo>
                    <a:lnTo>
                      <a:pt x="190" y="199"/>
                    </a:lnTo>
                    <a:lnTo>
                      <a:pt x="231" y="160"/>
                    </a:lnTo>
                    <a:lnTo>
                      <a:pt x="274" y="126"/>
                    </a:lnTo>
                    <a:lnTo>
                      <a:pt x="322" y="95"/>
                    </a:lnTo>
                    <a:lnTo>
                      <a:pt x="370" y="67"/>
                    </a:lnTo>
                    <a:lnTo>
                      <a:pt x="422" y="45"/>
                    </a:lnTo>
                    <a:lnTo>
                      <a:pt x="476" y="26"/>
                    </a:lnTo>
                    <a:lnTo>
                      <a:pt x="533" y="13"/>
                    </a:lnTo>
                    <a:lnTo>
                      <a:pt x="619" y="163"/>
                    </a:lnTo>
                    <a:close/>
                  </a:path>
                </a:pathLst>
              </a:custGeom>
              <a:solidFill>
                <a:srgbClr val="53FB25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9" name="Freeform 55"/>
            <p:cNvSpPr>
              <a:spLocks/>
            </p:cNvSpPr>
            <p:nvPr/>
          </p:nvSpPr>
          <p:spPr bwMode="auto">
            <a:xfrm rot="1001955">
              <a:off x="5867400" y="2057400"/>
              <a:ext cx="1444625" cy="330200"/>
            </a:xfrm>
            <a:custGeom>
              <a:avLst/>
              <a:gdLst>
                <a:gd name="T0" fmla="*/ 0 w 1008"/>
                <a:gd name="T1" fmla="*/ 2147483647 h 208"/>
                <a:gd name="T2" fmla="*/ 2147483647 w 1008"/>
                <a:gd name="T3" fmla="*/ 2147483647 h 208"/>
                <a:gd name="T4" fmla="*/ 2147483647 w 1008"/>
                <a:gd name="T5" fmla="*/ 2147483647 h 208"/>
                <a:gd name="T6" fmla="*/ 0 60000 65536"/>
                <a:gd name="T7" fmla="*/ 0 60000 65536"/>
                <a:gd name="T8" fmla="*/ 0 60000 65536"/>
                <a:gd name="T9" fmla="*/ 0 w 1008"/>
                <a:gd name="T10" fmla="*/ 0 h 208"/>
                <a:gd name="T11" fmla="*/ 1008 w 1008"/>
                <a:gd name="T12" fmla="*/ 208 h 2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08" h="208">
                  <a:moveTo>
                    <a:pt x="0" y="112"/>
                  </a:moveTo>
                  <a:cubicBezTo>
                    <a:pt x="180" y="56"/>
                    <a:pt x="360" y="0"/>
                    <a:pt x="528" y="16"/>
                  </a:cubicBezTo>
                  <a:cubicBezTo>
                    <a:pt x="696" y="32"/>
                    <a:pt x="852" y="120"/>
                    <a:pt x="1008" y="20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30" name="Freeform 58"/>
            <p:cNvSpPr>
              <a:spLocks/>
            </p:cNvSpPr>
            <p:nvPr/>
          </p:nvSpPr>
          <p:spPr bwMode="auto">
            <a:xfrm rot="11634162">
              <a:off x="5865813" y="2416175"/>
              <a:ext cx="1374775" cy="330200"/>
            </a:xfrm>
            <a:custGeom>
              <a:avLst/>
              <a:gdLst>
                <a:gd name="T0" fmla="*/ 0 w 1008"/>
                <a:gd name="T1" fmla="*/ 2147483647 h 208"/>
                <a:gd name="T2" fmla="*/ 2147483647 w 1008"/>
                <a:gd name="T3" fmla="*/ 2147483647 h 208"/>
                <a:gd name="T4" fmla="*/ 2147483647 w 1008"/>
                <a:gd name="T5" fmla="*/ 2147483647 h 208"/>
                <a:gd name="T6" fmla="*/ 0 60000 65536"/>
                <a:gd name="T7" fmla="*/ 0 60000 65536"/>
                <a:gd name="T8" fmla="*/ 0 60000 65536"/>
                <a:gd name="T9" fmla="*/ 0 w 1008"/>
                <a:gd name="T10" fmla="*/ 0 h 208"/>
                <a:gd name="T11" fmla="*/ 1008 w 1008"/>
                <a:gd name="T12" fmla="*/ 208 h 2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08" h="208">
                  <a:moveTo>
                    <a:pt x="0" y="112"/>
                  </a:moveTo>
                  <a:cubicBezTo>
                    <a:pt x="180" y="56"/>
                    <a:pt x="360" y="0"/>
                    <a:pt x="528" y="16"/>
                  </a:cubicBezTo>
                  <a:cubicBezTo>
                    <a:pt x="696" y="32"/>
                    <a:pt x="852" y="120"/>
                    <a:pt x="1008" y="20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  <p:grpSp>
          <p:nvGrpSpPr>
            <p:cNvPr id="31" name="Group 59"/>
            <p:cNvGrpSpPr>
              <a:grpSpLocks/>
            </p:cNvGrpSpPr>
            <p:nvPr/>
          </p:nvGrpSpPr>
          <p:grpSpPr bwMode="auto">
            <a:xfrm>
              <a:off x="5943600" y="2514600"/>
              <a:ext cx="914400" cy="914400"/>
              <a:chOff x="1584" y="1200"/>
              <a:chExt cx="576" cy="576"/>
            </a:xfrm>
          </p:grpSpPr>
          <p:sp>
            <p:nvSpPr>
              <p:cNvPr id="32" name="Freeform 60"/>
              <p:cNvSpPr>
                <a:spLocks/>
              </p:cNvSpPr>
              <p:nvPr/>
            </p:nvSpPr>
            <p:spPr bwMode="auto">
              <a:xfrm>
                <a:off x="1584" y="1200"/>
                <a:ext cx="336" cy="336"/>
              </a:xfrm>
              <a:custGeom>
                <a:avLst/>
                <a:gdLst>
                  <a:gd name="T0" fmla="*/ 0 w 1326"/>
                  <a:gd name="T1" fmla="*/ 0 h 1327"/>
                  <a:gd name="T2" fmla="*/ 0 w 1326"/>
                  <a:gd name="T3" fmla="*/ 0 h 1327"/>
                  <a:gd name="T4" fmla="*/ 0 w 1326"/>
                  <a:gd name="T5" fmla="*/ 0 h 1327"/>
                  <a:gd name="T6" fmla="*/ 0 w 1326"/>
                  <a:gd name="T7" fmla="*/ 0 h 1327"/>
                  <a:gd name="T8" fmla="*/ 0 w 1326"/>
                  <a:gd name="T9" fmla="*/ 0 h 1327"/>
                  <a:gd name="T10" fmla="*/ 0 w 1326"/>
                  <a:gd name="T11" fmla="*/ 0 h 1327"/>
                  <a:gd name="T12" fmla="*/ 0 w 1326"/>
                  <a:gd name="T13" fmla="*/ 0 h 1327"/>
                  <a:gd name="T14" fmla="*/ 0 w 1326"/>
                  <a:gd name="T15" fmla="*/ 0 h 1327"/>
                  <a:gd name="T16" fmla="*/ 0 w 1326"/>
                  <a:gd name="T17" fmla="*/ 0 h 1327"/>
                  <a:gd name="T18" fmla="*/ 0 w 1326"/>
                  <a:gd name="T19" fmla="*/ 0 h 1327"/>
                  <a:gd name="T20" fmla="*/ 0 w 1326"/>
                  <a:gd name="T21" fmla="*/ 0 h 1327"/>
                  <a:gd name="T22" fmla="*/ 0 w 1326"/>
                  <a:gd name="T23" fmla="*/ 0 h 1327"/>
                  <a:gd name="T24" fmla="*/ 0 w 1326"/>
                  <a:gd name="T25" fmla="*/ 0 h 1327"/>
                  <a:gd name="T26" fmla="*/ 0 w 1326"/>
                  <a:gd name="T27" fmla="*/ 0 h 1327"/>
                  <a:gd name="T28" fmla="*/ 0 w 1326"/>
                  <a:gd name="T29" fmla="*/ 0 h 1327"/>
                  <a:gd name="T30" fmla="*/ 0 w 1326"/>
                  <a:gd name="T31" fmla="*/ 0 h 1327"/>
                  <a:gd name="T32" fmla="*/ 0 w 1326"/>
                  <a:gd name="T33" fmla="*/ 0 h 1327"/>
                  <a:gd name="T34" fmla="*/ 0 w 1326"/>
                  <a:gd name="T35" fmla="*/ 0 h 1327"/>
                  <a:gd name="T36" fmla="*/ 0 w 1326"/>
                  <a:gd name="T37" fmla="*/ 0 h 1327"/>
                  <a:gd name="T38" fmla="*/ 0 w 1326"/>
                  <a:gd name="T39" fmla="*/ 0 h 1327"/>
                  <a:gd name="T40" fmla="*/ 0 w 1326"/>
                  <a:gd name="T41" fmla="*/ 0 h 1327"/>
                  <a:gd name="T42" fmla="*/ 0 w 1326"/>
                  <a:gd name="T43" fmla="*/ 0 h 1327"/>
                  <a:gd name="T44" fmla="*/ 0 w 1326"/>
                  <a:gd name="T45" fmla="*/ 0 h 1327"/>
                  <a:gd name="T46" fmla="*/ 0 w 1326"/>
                  <a:gd name="T47" fmla="*/ 0 h 1327"/>
                  <a:gd name="T48" fmla="*/ 0 w 1326"/>
                  <a:gd name="T49" fmla="*/ 0 h 1327"/>
                  <a:gd name="T50" fmla="*/ 0 w 1326"/>
                  <a:gd name="T51" fmla="*/ 0 h 1327"/>
                  <a:gd name="T52" fmla="*/ 0 w 1326"/>
                  <a:gd name="T53" fmla="*/ 0 h 1327"/>
                  <a:gd name="T54" fmla="*/ 0 w 1326"/>
                  <a:gd name="T55" fmla="*/ 0 h 1327"/>
                  <a:gd name="T56" fmla="*/ 0 w 1326"/>
                  <a:gd name="T57" fmla="*/ 0 h 1327"/>
                  <a:gd name="T58" fmla="*/ 0 w 1326"/>
                  <a:gd name="T59" fmla="*/ 0 h 1327"/>
                  <a:gd name="T60" fmla="*/ 0 w 1326"/>
                  <a:gd name="T61" fmla="*/ 0 h 1327"/>
                  <a:gd name="T62" fmla="*/ 0 w 1326"/>
                  <a:gd name="T63" fmla="*/ 0 h 1327"/>
                  <a:gd name="T64" fmla="*/ 0 w 1326"/>
                  <a:gd name="T65" fmla="*/ 0 h 1327"/>
                  <a:gd name="T66" fmla="*/ 0 w 1326"/>
                  <a:gd name="T67" fmla="*/ 0 h 1327"/>
                  <a:gd name="T68" fmla="*/ 0 w 1326"/>
                  <a:gd name="T69" fmla="*/ 0 h 1327"/>
                  <a:gd name="T70" fmla="*/ 0 w 1326"/>
                  <a:gd name="T71" fmla="*/ 0 h 1327"/>
                  <a:gd name="T72" fmla="*/ 0 w 1326"/>
                  <a:gd name="T73" fmla="*/ 0 h 1327"/>
                  <a:gd name="T74" fmla="*/ 0 w 1326"/>
                  <a:gd name="T75" fmla="*/ 0 h 1327"/>
                  <a:gd name="T76" fmla="*/ 0 w 1326"/>
                  <a:gd name="T77" fmla="*/ 0 h 1327"/>
                  <a:gd name="T78" fmla="*/ 0 w 1326"/>
                  <a:gd name="T79" fmla="*/ 0 h 1327"/>
                  <a:gd name="T80" fmla="*/ 0 w 1326"/>
                  <a:gd name="T81" fmla="*/ 0 h 1327"/>
                  <a:gd name="T82" fmla="*/ 0 w 1326"/>
                  <a:gd name="T83" fmla="*/ 0 h 1327"/>
                  <a:gd name="T84" fmla="*/ 0 w 1326"/>
                  <a:gd name="T85" fmla="*/ 0 h 1327"/>
                  <a:gd name="T86" fmla="*/ 0 w 1326"/>
                  <a:gd name="T87" fmla="*/ 0 h 1327"/>
                  <a:gd name="T88" fmla="*/ 0 w 1326"/>
                  <a:gd name="T89" fmla="*/ 0 h 1327"/>
                  <a:gd name="T90" fmla="*/ 0 w 1326"/>
                  <a:gd name="T91" fmla="*/ 0 h 1327"/>
                  <a:gd name="T92" fmla="*/ 0 w 1326"/>
                  <a:gd name="T93" fmla="*/ 0 h 1327"/>
                  <a:gd name="T94" fmla="*/ 0 w 1326"/>
                  <a:gd name="T95" fmla="*/ 0 h 1327"/>
                  <a:gd name="T96" fmla="*/ 0 w 1326"/>
                  <a:gd name="T97" fmla="*/ 0 h 1327"/>
                  <a:gd name="T98" fmla="*/ 0 w 1326"/>
                  <a:gd name="T99" fmla="*/ 0 h 1327"/>
                  <a:gd name="T100" fmla="*/ 0 w 1326"/>
                  <a:gd name="T101" fmla="*/ 0 h 1327"/>
                  <a:gd name="T102" fmla="*/ 0 w 1326"/>
                  <a:gd name="T103" fmla="*/ 0 h 1327"/>
                  <a:gd name="T104" fmla="*/ 0 w 1326"/>
                  <a:gd name="T105" fmla="*/ 0 h 1327"/>
                  <a:gd name="T106" fmla="*/ 0 w 1326"/>
                  <a:gd name="T107" fmla="*/ 0 h 1327"/>
                  <a:gd name="T108" fmla="*/ 0 w 1326"/>
                  <a:gd name="T109" fmla="*/ 0 h 1327"/>
                  <a:gd name="T110" fmla="*/ 0 w 1326"/>
                  <a:gd name="T111" fmla="*/ 0 h 1327"/>
                  <a:gd name="T112" fmla="*/ 0 w 1326"/>
                  <a:gd name="T113" fmla="*/ 0 h 1327"/>
                  <a:gd name="T114" fmla="*/ 0 w 1326"/>
                  <a:gd name="T115" fmla="*/ 0 h 1327"/>
                  <a:gd name="T116" fmla="*/ 0 w 1326"/>
                  <a:gd name="T117" fmla="*/ 0 h 1327"/>
                  <a:gd name="T118" fmla="*/ 0 w 1326"/>
                  <a:gd name="T119" fmla="*/ 0 h 1327"/>
                  <a:gd name="T120" fmla="*/ 0 w 1326"/>
                  <a:gd name="T121" fmla="*/ 0 h 1327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1326"/>
                  <a:gd name="T184" fmla="*/ 0 h 1327"/>
                  <a:gd name="T185" fmla="*/ 1326 w 1326"/>
                  <a:gd name="T186" fmla="*/ 1327 h 1327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1326" h="1327">
                    <a:moveTo>
                      <a:pt x="619" y="163"/>
                    </a:moveTo>
                    <a:lnTo>
                      <a:pt x="585" y="163"/>
                    </a:lnTo>
                    <a:lnTo>
                      <a:pt x="585" y="269"/>
                    </a:lnTo>
                    <a:lnTo>
                      <a:pt x="570" y="272"/>
                    </a:lnTo>
                    <a:lnTo>
                      <a:pt x="553" y="275"/>
                    </a:lnTo>
                    <a:lnTo>
                      <a:pt x="535" y="279"/>
                    </a:lnTo>
                    <a:lnTo>
                      <a:pt x="516" y="286"/>
                    </a:lnTo>
                    <a:lnTo>
                      <a:pt x="496" y="294"/>
                    </a:lnTo>
                    <a:lnTo>
                      <a:pt x="476" y="306"/>
                    </a:lnTo>
                    <a:lnTo>
                      <a:pt x="457" y="320"/>
                    </a:lnTo>
                    <a:lnTo>
                      <a:pt x="438" y="339"/>
                    </a:lnTo>
                    <a:lnTo>
                      <a:pt x="425" y="356"/>
                    </a:lnTo>
                    <a:lnTo>
                      <a:pt x="415" y="373"/>
                    </a:lnTo>
                    <a:lnTo>
                      <a:pt x="406" y="391"/>
                    </a:lnTo>
                    <a:lnTo>
                      <a:pt x="399" y="409"/>
                    </a:lnTo>
                    <a:lnTo>
                      <a:pt x="394" y="426"/>
                    </a:lnTo>
                    <a:lnTo>
                      <a:pt x="390" y="444"/>
                    </a:lnTo>
                    <a:lnTo>
                      <a:pt x="389" y="462"/>
                    </a:lnTo>
                    <a:lnTo>
                      <a:pt x="388" y="480"/>
                    </a:lnTo>
                    <a:lnTo>
                      <a:pt x="389" y="504"/>
                    </a:lnTo>
                    <a:lnTo>
                      <a:pt x="392" y="527"/>
                    </a:lnTo>
                    <a:lnTo>
                      <a:pt x="399" y="548"/>
                    </a:lnTo>
                    <a:lnTo>
                      <a:pt x="407" y="567"/>
                    </a:lnTo>
                    <a:lnTo>
                      <a:pt x="417" y="583"/>
                    </a:lnTo>
                    <a:lnTo>
                      <a:pt x="428" y="599"/>
                    </a:lnTo>
                    <a:lnTo>
                      <a:pt x="440" y="613"/>
                    </a:lnTo>
                    <a:lnTo>
                      <a:pt x="454" y="627"/>
                    </a:lnTo>
                    <a:lnTo>
                      <a:pt x="470" y="638"/>
                    </a:lnTo>
                    <a:lnTo>
                      <a:pt x="485" y="649"/>
                    </a:lnTo>
                    <a:lnTo>
                      <a:pt x="502" y="657"/>
                    </a:lnTo>
                    <a:lnTo>
                      <a:pt x="520" y="666"/>
                    </a:lnTo>
                    <a:lnTo>
                      <a:pt x="537" y="674"/>
                    </a:lnTo>
                    <a:lnTo>
                      <a:pt x="555" y="682"/>
                    </a:lnTo>
                    <a:lnTo>
                      <a:pt x="573" y="688"/>
                    </a:lnTo>
                    <a:lnTo>
                      <a:pt x="590" y="695"/>
                    </a:lnTo>
                    <a:lnTo>
                      <a:pt x="618" y="706"/>
                    </a:lnTo>
                    <a:lnTo>
                      <a:pt x="642" y="715"/>
                    </a:lnTo>
                    <a:lnTo>
                      <a:pt x="663" y="724"/>
                    </a:lnTo>
                    <a:lnTo>
                      <a:pt x="682" y="732"/>
                    </a:lnTo>
                    <a:lnTo>
                      <a:pt x="697" y="739"/>
                    </a:lnTo>
                    <a:lnTo>
                      <a:pt x="711" y="747"/>
                    </a:lnTo>
                    <a:lnTo>
                      <a:pt x="722" y="756"/>
                    </a:lnTo>
                    <a:lnTo>
                      <a:pt x="731" y="765"/>
                    </a:lnTo>
                    <a:lnTo>
                      <a:pt x="740" y="779"/>
                    </a:lnTo>
                    <a:lnTo>
                      <a:pt x="747" y="796"/>
                    </a:lnTo>
                    <a:lnTo>
                      <a:pt x="753" y="813"/>
                    </a:lnTo>
                    <a:lnTo>
                      <a:pt x="754" y="831"/>
                    </a:lnTo>
                    <a:lnTo>
                      <a:pt x="752" y="854"/>
                    </a:lnTo>
                    <a:lnTo>
                      <a:pt x="745" y="873"/>
                    </a:lnTo>
                    <a:lnTo>
                      <a:pt x="734" y="890"/>
                    </a:lnTo>
                    <a:lnTo>
                      <a:pt x="721" y="903"/>
                    </a:lnTo>
                    <a:lnTo>
                      <a:pt x="705" y="913"/>
                    </a:lnTo>
                    <a:lnTo>
                      <a:pt x="687" y="921"/>
                    </a:lnTo>
                    <a:lnTo>
                      <a:pt x="669" y="925"/>
                    </a:lnTo>
                    <a:lnTo>
                      <a:pt x="650" y="926"/>
                    </a:lnTo>
                    <a:lnTo>
                      <a:pt x="632" y="925"/>
                    </a:lnTo>
                    <a:lnTo>
                      <a:pt x="616" y="922"/>
                    </a:lnTo>
                    <a:lnTo>
                      <a:pt x="599" y="916"/>
                    </a:lnTo>
                    <a:lnTo>
                      <a:pt x="584" y="910"/>
                    </a:lnTo>
                    <a:lnTo>
                      <a:pt x="569" y="901"/>
                    </a:lnTo>
                    <a:lnTo>
                      <a:pt x="556" y="891"/>
                    </a:lnTo>
                    <a:lnTo>
                      <a:pt x="545" y="879"/>
                    </a:lnTo>
                    <a:lnTo>
                      <a:pt x="535" y="866"/>
                    </a:lnTo>
                    <a:lnTo>
                      <a:pt x="526" y="852"/>
                    </a:lnTo>
                    <a:lnTo>
                      <a:pt x="520" y="838"/>
                    </a:lnTo>
                    <a:lnTo>
                      <a:pt x="514" y="823"/>
                    </a:lnTo>
                    <a:lnTo>
                      <a:pt x="510" y="809"/>
                    </a:lnTo>
                    <a:lnTo>
                      <a:pt x="506" y="795"/>
                    </a:lnTo>
                    <a:lnTo>
                      <a:pt x="504" y="782"/>
                    </a:lnTo>
                    <a:lnTo>
                      <a:pt x="502" y="770"/>
                    </a:lnTo>
                    <a:lnTo>
                      <a:pt x="501" y="761"/>
                    </a:lnTo>
                    <a:lnTo>
                      <a:pt x="387" y="761"/>
                    </a:lnTo>
                    <a:lnTo>
                      <a:pt x="387" y="1024"/>
                    </a:lnTo>
                    <a:lnTo>
                      <a:pt x="500" y="1024"/>
                    </a:lnTo>
                    <a:lnTo>
                      <a:pt x="502" y="957"/>
                    </a:lnTo>
                    <a:lnTo>
                      <a:pt x="510" y="968"/>
                    </a:lnTo>
                    <a:lnTo>
                      <a:pt x="518" y="977"/>
                    </a:lnTo>
                    <a:lnTo>
                      <a:pt x="526" y="987"/>
                    </a:lnTo>
                    <a:lnTo>
                      <a:pt x="535" y="995"/>
                    </a:lnTo>
                    <a:lnTo>
                      <a:pt x="545" y="1002"/>
                    </a:lnTo>
                    <a:lnTo>
                      <a:pt x="556" y="1009"/>
                    </a:lnTo>
                    <a:lnTo>
                      <a:pt x="569" y="1016"/>
                    </a:lnTo>
                    <a:lnTo>
                      <a:pt x="585" y="1021"/>
                    </a:lnTo>
                    <a:lnTo>
                      <a:pt x="585" y="1145"/>
                    </a:lnTo>
                    <a:lnTo>
                      <a:pt x="702" y="1145"/>
                    </a:lnTo>
                    <a:lnTo>
                      <a:pt x="702" y="1034"/>
                    </a:lnTo>
                    <a:lnTo>
                      <a:pt x="719" y="1032"/>
                    </a:lnTo>
                    <a:lnTo>
                      <a:pt x="738" y="1028"/>
                    </a:lnTo>
                    <a:lnTo>
                      <a:pt x="756" y="1022"/>
                    </a:lnTo>
                    <a:lnTo>
                      <a:pt x="775" y="1016"/>
                    </a:lnTo>
                    <a:lnTo>
                      <a:pt x="791" y="1008"/>
                    </a:lnTo>
                    <a:lnTo>
                      <a:pt x="809" y="997"/>
                    </a:lnTo>
                    <a:lnTo>
                      <a:pt x="824" y="985"/>
                    </a:lnTo>
                    <a:lnTo>
                      <a:pt x="840" y="970"/>
                    </a:lnTo>
                    <a:lnTo>
                      <a:pt x="852" y="956"/>
                    </a:lnTo>
                    <a:lnTo>
                      <a:pt x="863" y="939"/>
                    </a:lnTo>
                    <a:lnTo>
                      <a:pt x="873" y="922"/>
                    </a:lnTo>
                    <a:lnTo>
                      <a:pt x="881" y="904"/>
                    </a:lnTo>
                    <a:lnTo>
                      <a:pt x="887" y="884"/>
                    </a:lnTo>
                    <a:lnTo>
                      <a:pt x="892" y="863"/>
                    </a:lnTo>
                    <a:lnTo>
                      <a:pt x="895" y="842"/>
                    </a:lnTo>
                    <a:lnTo>
                      <a:pt x="896" y="821"/>
                    </a:lnTo>
                    <a:lnTo>
                      <a:pt x="895" y="805"/>
                    </a:lnTo>
                    <a:lnTo>
                      <a:pt x="894" y="788"/>
                    </a:lnTo>
                    <a:lnTo>
                      <a:pt x="891" y="771"/>
                    </a:lnTo>
                    <a:lnTo>
                      <a:pt x="887" y="755"/>
                    </a:lnTo>
                    <a:lnTo>
                      <a:pt x="883" y="738"/>
                    </a:lnTo>
                    <a:lnTo>
                      <a:pt x="876" y="723"/>
                    </a:lnTo>
                    <a:lnTo>
                      <a:pt x="870" y="709"/>
                    </a:lnTo>
                    <a:lnTo>
                      <a:pt x="862" y="696"/>
                    </a:lnTo>
                    <a:lnTo>
                      <a:pt x="854" y="686"/>
                    </a:lnTo>
                    <a:lnTo>
                      <a:pt x="847" y="676"/>
                    </a:lnTo>
                    <a:lnTo>
                      <a:pt x="838" y="667"/>
                    </a:lnTo>
                    <a:lnTo>
                      <a:pt x="829" y="659"/>
                    </a:lnTo>
                    <a:lnTo>
                      <a:pt x="819" y="651"/>
                    </a:lnTo>
                    <a:lnTo>
                      <a:pt x="808" y="643"/>
                    </a:lnTo>
                    <a:lnTo>
                      <a:pt x="797" y="636"/>
                    </a:lnTo>
                    <a:lnTo>
                      <a:pt x="785" y="629"/>
                    </a:lnTo>
                    <a:lnTo>
                      <a:pt x="771" y="622"/>
                    </a:lnTo>
                    <a:lnTo>
                      <a:pt x="758" y="615"/>
                    </a:lnTo>
                    <a:lnTo>
                      <a:pt x="744" y="610"/>
                    </a:lnTo>
                    <a:lnTo>
                      <a:pt x="729" y="603"/>
                    </a:lnTo>
                    <a:lnTo>
                      <a:pt x="713" y="597"/>
                    </a:lnTo>
                    <a:lnTo>
                      <a:pt x="697" y="590"/>
                    </a:lnTo>
                    <a:lnTo>
                      <a:pt x="680" y="582"/>
                    </a:lnTo>
                    <a:lnTo>
                      <a:pt x="662" y="576"/>
                    </a:lnTo>
                    <a:lnTo>
                      <a:pt x="636" y="566"/>
                    </a:lnTo>
                    <a:lnTo>
                      <a:pt x="611" y="555"/>
                    </a:lnTo>
                    <a:lnTo>
                      <a:pt x="589" y="544"/>
                    </a:lnTo>
                    <a:lnTo>
                      <a:pt x="569" y="531"/>
                    </a:lnTo>
                    <a:lnTo>
                      <a:pt x="553" y="518"/>
                    </a:lnTo>
                    <a:lnTo>
                      <a:pt x="541" y="503"/>
                    </a:lnTo>
                    <a:lnTo>
                      <a:pt x="533" y="485"/>
                    </a:lnTo>
                    <a:lnTo>
                      <a:pt x="529" y="464"/>
                    </a:lnTo>
                    <a:lnTo>
                      <a:pt x="531" y="451"/>
                    </a:lnTo>
                    <a:lnTo>
                      <a:pt x="535" y="436"/>
                    </a:lnTo>
                    <a:lnTo>
                      <a:pt x="543" y="423"/>
                    </a:lnTo>
                    <a:lnTo>
                      <a:pt x="553" y="410"/>
                    </a:lnTo>
                    <a:lnTo>
                      <a:pt x="566" y="400"/>
                    </a:lnTo>
                    <a:lnTo>
                      <a:pt x="582" y="391"/>
                    </a:lnTo>
                    <a:lnTo>
                      <a:pt x="602" y="386"/>
                    </a:lnTo>
                    <a:lnTo>
                      <a:pt x="624" y="383"/>
                    </a:lnTo>
                    <a:lnTo>
                      <a:pt x="643" y="384"/>
                    </a:lnTo>
                    <a:lnTo>
                      <a:pt x="660" y="387"/>
                    </a:lnTo>
                    <a:lnTo>
                      <a:pt x="674" y="391"/>
                    </a:lnTo>
                    <a:lnTo>
                      <a:pt x="687" y="397"/>
                    </a:lnTo>
                    <a:lnTo>
                      <a:pt x="697" y="403"/>
                    </a:lnTo>
                    <a:lnTo>
                      <a:pt x="706" y="409"/>
                    </a:lnTo>
                    <a:lnTo>
                      <a:pt x="714" y="415"/>
                    </a:lnTo>
                    <a:lnTo>
                      <a:pt x="719" y="421"/>
                    </a:lnTo>
                    <a:lnTo>
                      <a:pt x="731" y="434"/>
                    </a:lnTo>
                    <a:lnTo>
                      <a:pt x="739" y="447"/>
                    </a:lnTo>
                    <a:lnTo>
                      <a:pt x="747" y="463"/>
                    </a:lnTo>
                    <a:lnTo>
                      <a:pt x="753" y="477"/>
                    </a:lnTo>
                    <a:lnTo>
                      <a:pt x="757" y="492"/>
                    </a:lnTo>
                    <a:lnTo>
                      <a:pt x="760" y="507"/>
                    </a:lnTo>
                    <a:lnTo>
                      <a:pt x="763" y="520"/>
                    </a:lnTo>
                    <a:lnTo>
                      <a:pt x="765" y="534"/>
                    </a:lnTo>
                    <a:lnTo>
                      <a:pt x="881" y="534"/>
                    </a:lnTo>
                    <a:lnTo>
                      <a:pt x="881" y="285"/>
                    </a:lnTo>
                    <a:lnTo>
                      <a:pt x="767" y="285"/>
                    </a:lnTo>
                    <a:lnTo>
                      <a:pt x="765" y="337"/>
                    </a:lnTo>
                    <a:lnTo>
                      <a:pt x="758" y="328"/>
                    </a:lnTo>
                    <a:lnTo>
                      <a:pt x="753" y="321"/>
                    </a:lnTo>
                    <a:lnTo>
                      <a:pt x="746" y="314"/>
                    </a:lnTo>
                    <a:lnTo>
                      <a:pt x="739" y="307"/>
                    </a:lnTo>
                    <a:lnTo>
                      <a:pt x="732" y="302"/>
                    </a:lnTo>
                    <a:lnTo>
                      <a:pt x="723" y="296"/>
                    </a:lnTo>
                    <a:lnTo>
                      <a:pt x="713" y="290"/>
                    </a:lnTo>
                    <a:lnTo>
                      <a:pt x="702" y="285"/>
                    </a:lnTo>
                    <a:lnTo>
                      <a:pt x="702" y="163"/>
                    </a:lnTo>
                    <a:lnTo>
                      <a:pt x="619" y="163"/>
                    </a:lnTo>
                    <a:lnTo>
                      <a:pt x="533" y="13"/>
                    </a:lnTo>
                    <a:lnTo>
                      <a:pt x="548" y="10"/>
                    </a:lnTo>
                    <a:lnTo>
                      <a:pt x="565" y="7"/>
                    </a:lnTo>
                    <a:lnTo>
                      <a:pt x="580" y="5"/>
                    </a:lnTo>
                    <a:lnTo>
                      <a:pt x="597" y="3"/>
                    </a:lnTo>
                    <a:lnTo>
                      <a:pt x="613" y="2"/>
                    </a:lnTo>
                    <a:lnTo>
                      <a:pt x="630" y="1"/>
                    </a:lnTo>
                    <a:lnTo>
                      <a:pt x="647" y="0"/>
                    </a:lnTo>
                    <a:lnTo>
                      <a:pt x="663" y="0"/>
                    </a:lnTo>
                    <a:lnTo>
                      <a:pt x="731" y="3"/>
                    </a:lnTo>
                    <a:lnTo>
                      <a:pt x="797" y="13"/>
                    </a:lnTo>
                    <a:lnTo>
                      <a:pt x="860" y="30"/>
                    </a:lnTo>
                    <a:lnTo>
                      <a:pt x="921" y="52"/>
                    </a:lnTo>
                    <a:lnTo>
                      <a:pt x="979" y="79"/>
                    </a:lnTo>
                    <a:lnTo>
                      <a:pt x="1033" y="114"/>
                    </a:lnTo>
                    <a:lnTo>
                      <a:pt x="1085" y="151"/>
                    </a:lnTo>
                    <a:lnTo>
                      <a:pt x="1132" y="194"/>
                    </a:lnTo>
                    <a:lnTo>
                      <a:pt x="1175" y="241"/>
                    </a:lnTo>
                    <a:lnTo>
                      <a:pt x="1212" y="293"/>
                    </a:lnTo>
                    <a:lnTo>
                      <a:pt x="1246" y="347"/>
                    </a:lnTo>
                    <a:lnTo>
                      <a:pt x="1274" y="405"/>
                    </a:lnTo>
                    <a:lnTo>
                      <a:pt x="1296" y="466"/>
                    </a:lnTo>
                    <a:lnTo>
                      <a:pt x="1313" y="529"/>
                    </a:lnTo>
                    <a:lnTo>
                      <a:pt x="1323" y="596"/>
                    </a:lnTo>
                    <a:lnTo>
                      <a:pt x="1326" y="663"/>
                    </a:lnTo>
                    <a:lnTo>
                      <a:pt x="1323" y="730"/>
                    </a:lnTo>
                    <a:lnTo>
                      <a:pt x="1313" y="797"/>
                    </a:lnTo>
                    <a:lnTo>
                      <a:pt x="1296" y="861"/>
                    </a:lnTo>
                    <a:lnTo>
                      <a:pt x="1274" y="922"/>
                    </a:lnTo>
                    <a:lnTo>
                      <a:pt x="1246" y="980"/>
                    </a:lnTo>
                    <a:lnTo>
                      <a:pt x="1212" y="1034"/>
                    </a:lnTo>
                    <a:lnTo>
                      <a:pt x="1175" y="1085"/>
                    </a:lnTo>
                    <a:lnTo>
                      <a:pt x="1132" y="1133"/>
                    </a:lnTo>
                    <a:lnTo>
                      <a:pt x="1085" y="1176"/>
                    </a:lnTo>
                    <a:lnTo>
                      <a:pt x="1033" y="1214"/>
                    </a:lnTo>
                    <a:lnTo>
                      <a:pt x="979" y="1247"/>
                    </a:lnTo>
                    <a:lnTo>
                      <a:pt x="921" y="1275"/>
                    </a:lnTo>
                    <a:lnTo>
                      <a:pt x="860" y="1298"/>
                    </a:lnTo>
                    <a:lnTo>
                      <a:pt x="797" y="1314"/>
                    </a:lnTo>
                    <a:lnTo>
                      <a:pt x="731" y="1324"/>
                    </a:lnTo>
                    <a:lnTo>
                      <a:pt x="663" y="1327"/>
                    </a:lnTo>
                    <a:lnTo>
                      <a:pt x="596" y="1324"/>
                    </a:lnTo>
                    <a:lnTo>
                      <a:pt x="529" y="1314"/>
                    </a:lnTo>
                    <a:lnTo>
                      <a:pt x="466" y="1298"/>
                    </a:lnTo>
                    <a:lnTo>
                      <a:pt x="406" y="1275"/>
                    </a:lnTo>
                    <a:lnTo>
                      <a:pt x="347" y="1247"/>
                    </a:lnTo>
                    <a:lnTo>
                      <a:pt x="293" y="1214"/>
                    </a:lnTo>
                    <a:lnTo>
                      <a:pt x="241" y="1176"/>
                    </a:lnTo>
                    <a:lnTo>
                      <a:pt x="195" y="1133"/>
                    </a:lnTo>
                    <a:lnTo>
                      <a:pt x="152" y="1085"/>
                    </a:lnTo>
                    <a:lnTo>
                      <a:pt x="114" y="1034"/>
                    </a:lnTo>
                    <a:lnTo>
                      <a:pt x="80" y="980"/>
                    </a:lnTo>
                    <a:lnTo>
                      <a:pt x="52" y="922"/>
                    </a:lnTo>
                    <a:lnTo>
                      <a:pt x="30" y="861"/>
                    </a:lnTo>
                    <a:lnTo>
                      <a:pt x="14" y="797"/>
                    </a:lnTo>
                    <a:lnTo>
                      <a:pt x="4" y="730"/>
                    </a:lnTo>
                    <a:lnTo>
                      <a:pt x="0" y="663"/>
                    </a:lnTo>
                    <a:lnTo>
                      <a:pt x="2" y="603"/>
                    </a:lnTo>
                    <a:lnTo>
                      <a:pt x="10" y="546"/>
                    </a:lnTo>
                    <a:lnTo>
                      <a:pt x="23" y="489"/>
                    </a:lnTo>
                    <a:lnTo>
                      <a:pt x="41" y="434"/>
                    </a:lnTo>
                    <a:lnTo>
                      <a:pt x="62" y="382"/>
                    </a:lnTo>
                    <a:lnTo>
                      <a:pt x="89" y="332"/>
                    </a:lnTo>
                    <a:lnTo>
                      <a:pt x="118" y="285"/>
                    </a:lnTo>
                    <a:lnTo>
                      <a:pt x="153" y="240"/>
                    </a:lnTo>
                    <a:lnTo>
                      <a:pt x="190" y="199"/>
                    </a:lnTo>
                    <a:lnTo>
                      <a:pt x="231" y="160"/>
                    </a:lnTo>
                    <a:lnTo>
                      <a:pt x="274" y="126"/>
                    </a:lnTo>
                    <a:lnTo>
                      <a:pt x="322" y="95"/>
                    </a:lnTo>
                    <a:lnTo>
                      <a:pt x="370" y="67"/>
                    </a:lnTo>
                    <a:lnTo>
                      <a:pt x="422" y="45"/>
                    </a:lnTo>
                    <a:lnTo>
                      <a:pt x="476" y="26"/>
                    </a:lnTo>
                    <a:lnTo>
                      <a:pt x="533" y="13"/>
                    </a:lnTo>
                    <a:lnTo>
                      <a:pt x="619" y="163"/>
                    </a:lnTo>
                    <a:close/>
                  </a:path>
                </a:pathLst>
              </a:custGeom>
              <a:solidFill>
                <a:srgbClr val="53FB25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61"/>
              <p:cNvSpPr>
                <a:spLocks/>
              </p:cNvSpPr>
              <p:nvPr/>
            </p:nvSpPr>
            <p:spPr bwMode="auto">
              <a:xfrm>
                <a:off x="1824" y="1248"/>
                <a:ext cx="336" cy="336"/>
              </a:xfrm>
              <a:custGeom>
                <a:avLst/>
                <a:gdLst>
                  <a:gd name="T0" fmla="*/ 0 w 1326"/>
                  <a:gd name="T1" fmla="*/ 0 h 1327"/>
                  <a:gd name="T2" fmla="*/ 0 w 1326"/>
                  <a:gd name="T3" fmla="*/ 0 h 1327"/>
                  <a:gd name="T4" fmla="*/ 0 w 1326"/>
                  <a:gd name="T5" fmla="*/ 0 h 1327"/>
                  <a:gd name="T6" fmla="*/ 0 w 1326"/>
                  <a:gd name="T7" fmla="*/ 0 h 1327"/>
                  <a:gd name="T8" fmla="*/ 0 w 1326"/>
                  <a:gd name="T9" fmla="*/ 0 h 1327"/>
                  <a:gd name="T10" fmla="*/ 0 w 1326"/>
                  <a:gd name="T11" fmla="*/ 0 h 1327"/>
                  <a:gd name="T12" fmla="*/ 0 w 1326"/>
                  <a:gd name="T13" fmla="*/ 0 h 1327"/>
                  <a:gd name="T14" fmla="*/ 0 w 1326"/>
                  <a:gd name="T15" fmla="*/ 0 h 1327"/>
                  <a:gd name="T16" fmla="*/ 0 w 1326"/>
                  <a:gd name="T17" fmla="*/ 0 h 1327"/>
                  <a:gd name="T18" fmla="*/ 0 w 1326"/>
                  <a:gd name="T19" fmla="*/ 0 h 1327"/>
                  <a:gd name="T20" fmla="*/ 0 w 1326"/>
                  <a:gd name="T21" fmla="*/ 0 h 1327"/>
                  <a:gd name="T22" fmla="*/ 0 w 1326"/>
                  <a:gd name="T23" fmla="*/ 0 h 1327"/>
                  <a:gd name="T24" fmla="*/ 0 w 1326"/>
                  <a:gd name="T25" fmla="*/ 0 h 1327"/>
                  <a:gd name="T26" fmla="*/ 0 w 1326"/>
                  <a:gd name="T27" fmla="*/ 0 h 1327"/>
                  <a:gd name="T28" fmla="*/ 0 w 1326"/>
                  <a:gd name="T29" fmla="*/ 0 h 1327"/>
                  <a:gd name="T30" fmla="*/ 0 w 1326"/>
                  <a:gd name="T31" fmla="*/ 0 h 1327"/>
                  <a:gd name="T32" fmla="*/ 0 w 1326"/>
                  <a:gd name="T33" fmla="*/ 0 h 1327"/>
                  <a:gd name="T34" fmla="*/ 0 w 1326"/>
                  <a:gd name="T35" fmla="*/ 0 h 1327"/>
                  <a:gd name="T36" fmla="*/ 0 w 1326"/>
                  <a:gd name="T37" fmla="*/ 0 h 1327"/>
                  <a:gd name="T38" fmla="*/ 0 w 1326"/>
                  <a:gd name="T39" fmla="*/ 0 h 1327"/>
                  <a:gd name="T40" fmla="*/ 0 w 1326"/>
                  <a:gd name="T41" fmla="*/ 0 h 1327"/>
                  <a:gd name="T42" fmla="*/ 0 w 1326"/>
                  <a:gd name="T43" fmla="*/ 0 h 1327"/>
                  <a:gd name="T44" fmla="*/ 0 w 1326"/>
                  <a:gd name="T45" fmla="*/ 0 h 1327"/>
                  <a:gd name="T46" fmla="*/ 0 w 1326"/>
                  <a:gd name="T47" fmla="*/ 0 h 1327"/>
                  <a:gd name="T48" fmla="*/ 0 w 1326"/>
                  <a:gd name="T49" fmla="*/ 0 h 1327"/>
                  <a:gd name="T50" fmla="*/ 0 w 1326"/>
                  <a:gd name="T51" fmla="*/ 0 h 1327"/>
                  <a:gd name="T52" fmla="*/ 0 w 1326"/>
                  <a:gd name="T53" fmla="*/ 0 h 1327"/>
                  <a:gd name="T54" fmla="*/ 0 w 1326"/>
                  <a:gd name="T55" fmla="*/ 0 h 1327"/>
                  <a:gd name="T56" fmla="*/ 0 w 1326"/>
                  <a:gd name="T57" fmla="*/ 0 h 1327"/>
                  <a:gd name="T58" fmla="*/ 0 w 1326"/>
                  <a:gd name="T59" fmla="*/ 0 h 1327"/>
                  <a:gd name="T60" fmla="*/ 0 w 1326"/>
                  <a:gd name="T61" fmla="*/ 0 h 1327"/>
                  <a:gd name="T62" fmla="*/ 0 w 1326"/>
                  <a:gd name="T63" fmla="*/ 0 h 1327"/>
                  <a:gd name="T64" fmla="*/ 0 w 1326"/>
                  <a:gd name="T65" fmla="*/ 0 h 1327"/>
                  <a:gd name="T66" fmla="*/ 0 w 1326"/>
                  <a:gd name="T67" fmla="*/ 0 h 1327"/>
                  <a:gd name="T68" fmla="*/ 0 w 1326"/>
                  <a:gd name="T69" fmla="*/ 0 h 1327"/>
                  <a:gd name="T70" fmla="*/ 0 w 1326"/>
                  <a:gd name="T71" fmla="*/ 0 h 1327"/>
                  <a:gd name="T72" fmla="*/ 0 w 1326"/>
                  <a:gd name="T73" fmla="*/ 0 h 1327"/>
                  <a:gd name="T74" fmla="*/ 0 w 1326"/>
                  <a:gd name="T75" fmla="*/ 0 h 1327"/>
                  <a:gd name="T76" fmla="*/ 0 w 1326"/>
                  <a:gd name="T77" fmla="*/ 0 h 1327"/>
                  <a:gd name="T78" fmla="*/ 0 w 1326"/>
                  <a:gd name="T79" fmla="*/ 0 h 1327"/>
                  <a:gd name="T80" fmla="*/ 0 w 1326"/>
                  <a:gd name="T81" fmla="*/ 0 h 1327"/>
                  <a:gd name="T82" fmla="*/ 0 w 1326"/>
                  <a:gd name="T83" fmla="*/ 0 h 1327"/>
                  <a:gd name="T84" fmla="*/ 0 w 1326"/>
                  <a:gd name="T85" fmla="*/ 0 h 1327"/>
                  <a:gd name="T86" fmla="*/ 0 w 1326"/>
                  <a:gd name="T87" fmla="*/ 0 h 1327"/>
                  <a:gd name="T88" fmla="*/ 0 w 1326"/>
                  <a:gd name="T89" fmla="*/ 0 h 1327"/>
                  <a:gd name="T90" fmla="*/ 0 w 1326"/>
                  <a:gd name="T91" fmla="*/ 0 h 1327"/>
                  <a:gd name="T92" fmla="*/ 0 w 1326"/>
                  <a:gd name="T93" fmla="*/ 0 h 1327"/>
                  <a:gd name="T94" fmla="*/ 0 w 1326"/>
                  <a:gd name="T95" fmla="*/ 0 h 1327"/>
                  <a:gd name="T96" fmla="*/ 0 w 1326"/>
                  <a:gd name="T97" fmla="*/ 0 h 1327"/>
                  <a:gd name="T98" fmla="*/ 0 w 1326"/>
                  <a:gd name="T99" fmla="*/ 0 h 1327"/>
                  <a:gd name="T100" fmla="*/ 0 w 1326"/>
                  <a:gd name="T101" fmla="*/ 0 h 1327"/>
                  <a:gd name="T102" fmla="*/ 0 w 1326"/>
                  <a:gd name="T103" fmla="*/ 0 h 1327"/>
                  <a:gd name="T104" fmla="*/ 0 w 1326"/>
                  <a:gd name="T105" fmla="*/ 0 h 1327"/>
                  <a:gd name="T106" fmla="*/ 0 w 1326"/>
                  <a:gd name="T107" fmla="*/ 0 h 1327"/>
                  <a:gd name="T108" fmla="*/ 0 w 1326"/>
                  <a:gd name="T109" fmla="*/ 0 h 1327"/>
                  <a:gd name="T110" fmla="*/ 0 w 1326"/>
                  <a:gd name="T111" fmla="*/ 0 h 1327"/>
                  <a:gd name="T112" fmla="*/ 0 w 1326"/>
                  <a:gd name="T113" fmla="*/ 0 h 1327"/>
                  <a:gd name="T114" fmla="*/ 0 w 1326"/>
                  <a:gd name="T115" fmla="*/ 0 h 1327"/>
                  <a:gd name="T116" fmla="*/ 0 w 1326"/>
                  <a:gd name="T117" fmla="*/ 0 h 1327"/>
                  <a:gd name="T118" fmla="*/ 0 w 1326"/>
                  <a:gd name="T119" fmla="*/ 0 h 1327"/>
                  <a:gd name="T120" fmla="*/ 0 w 1326"/>
                  <a:gd name="T121" fmla="*/ 0 h 1327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1326"/>
                  <a:gd name="T184" fmla="*/ 0 h 1327"/>
                  <a:gd name="T185" fmla="*/ 1326 w 1326"/>
                  <a:gd name="T186" fmla="*/ 1327 h 1327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1326" h="1327">
                    <a:moveTo>
                      <a:pt x="619" y="163"/>
                    </a:moveTo>
                    <a:lnTo>
                      <a:pt x="585" y="163"/>
                    </a:lnTo>
                    <a:lnTo>
                      <a:pt x="585" y="269"/>
                    </a:lnTo>
                    <a:lnTo>
                      <a:pt x="570" y="272"/>
                    </a:lnTo>
                    <a:lnTo>
                      <a:pt x="553" y="275"/>
                    </a:lnTo>
                    <a:lnTo>
                      <a:pt x="535" y="279"/>
                    </a:lnTo>
                    <a:lnTo>
                      <a:pt x="516" y="286"/>
                    </a:lnTo>
                    <a:lnTo>
                      <a:pt x="496" y="294"/>
                    </a:lnTo>
                    <a:lnTo>
                      <a:pt x="476" y="306"/>
                    </a:lnTo>
                    <a:lnTo>
                      <a:pt x="457" y="320"/>
                    </a:lnTo>
                    <a:lnTo>
                      <a:pt x="438" y="339"/>
                    </a:lnTo>
                    <a:lnTo>
                      <a:pt x="425" y="356"/>
                    </a:lnTo>
                    <a:lnTo>
                      <a:pt x="415" y="373"/>
                    </a:lnTo>
                    <a:lnTo>
                      <a:pt x="406" y="391"/>
                    </a:lnTo>
                    <a:lnTo>
                      <a:pt x="399" y="409"/>
                    </a:lnTo>
                    <a:lnTo>
                      <a:pt x="394" y="426"/>
                    </a:lnTo>
                    <a:lnTo>
                      <a:pt x="390" y="444"/>
                    </a:lnTo>
                    <a:lnTo>
                      <a:pt x="389" y="462"/>
                    </a:lnTo>
                    <a:lnTo>
                      <a:pt x="388" y="480"/>
                    </a:lnTo>
                    <a:lnTo>
                      <a:pt x="389" y="504"/>
                    </a:lnTo>
                    <a:lnTo>
                      <a:pt x="392" y="527"/>
                    </a:lnTo>
                    <a:lnTo>
                      <a:pt x="399" y="548"/>
                    </a:lnTo>
                    <a:lnTo>
                      <a:pt x="407" y="567"/>
                    </a:lnTo>
                    <a:lnTo>
                      <a:pt x="417" y="583"/>
                    </a:lnTo>
                    <a:lnTo>
                      <a:pt x="428" y="599"/>
                    </a:lnTo>
                    <a:lnTo>
                      <a:pt x="440" y="613"/>
                    </a:lnTo>
                    <a:lnTo>
                      <a:pt x="454" y="627"/>
                    </a:lnTo>
                    <a:lnTo>
                      <a:pt x="470" y="638"/>
                    </a:lnTo>
                    <a:lnTo>
                      <a:pt x="485" y="649"/>
                    </a:lnTo>
                    <a:lnTo>
                      <a:pt x="502" y="657"/>
                    </a:lnTo>
                    <a:lnTo>
                      <a:pt x="520" y="666"/>
                    </a:lnTo>
                    <a:lnTo>
                      <a:pt x="537" y="674"/>
                    </a:lnTo>
                    <a:lnTo>
                      <a:pt x="555" y="682"/>
                    </a:lnTo>
                    <a:lnTo>
                      <a:pt x="573" y="688"/>
                    </a:lnTo>
                    <a:lnTo>
                      <a:pt x="590" y="695"/>
                    </a:lnTo>
                    <a:lnTo>
                      <a:pt x="618" y="706"/>
                    </a:lnTo>
                    <a:lnTo>
                      <a:pt x="642" y="715"/>
                    </a:lnTo>
                    <a:lnTo>
                      <a:pt x="663" y="724"/>
                    </a:lnTo>
                    <a:lnTo>
                      <a:pt x="682" y="732"/>
                    </a:lnTo>
                    <a:lnTo>
                      <a:pt x="697" y="739"/>
                    </a:lnTo>
                    <a:lnTo>
                      <a:pt x="711" y="747"/>
                    </a:lnTo>
                    <a:lnTo>
                      <a:pt x="722" y="756"/>
                    </a:lnTo>
                    <a:lnTo>
                      <a:pt x="731" y="765"/>
                    </a:lnTo>
                    <a:lnTo>
                      <a:pt x="740" y="779"/>
                    </a:lnTo>
                    <a:lnTo>
                      <a:pt x="747" y="796"/>
                    </a:lnTo>
                    <a:lnTo>
                      <a:pt x="753" y="813"/>
                    </a:lnTo>
                    <a:lnTo>
                      <a:pt x="754" y="831"/>
                    </a:lnTo>
                    <a:lnTo>
                      <a:pt x="752" y="854"/>
                    </a:lnTo>
                    <a:lnTo>
                      <a:pt x="745" y="873"/>
                    </a:lnTo>
                    <a:lnTo>
                      <a:pt x="734" y="890"/>
                    </a:lnTo>
                    <a:lnTo>
                      <a:pt x="721" y="903"/>
                    </a:lnTo>
                    <a:lnTo>
                      <a:pt x="705" y="913"/>
                    </a:lnTo>
                    <a:lnTo>
                      <a:pt x="687" y="921"/>
                    </a:lnTo>
                    <a:lnTo>
                      <a:pt x="669" y="925"/>
                    </a:lnTo>
                    <a:lnTo>
                      <a:pt x="650" y="926"/>
                    </a:lnTo>
                    <a:lnTo>
                      <a:pt x="632" y="925"/>
                    </a:lnTo>
                    <a:lnTo>
                      <a:pt x="616" y="922"/>
                    </a:lnTo>
                    <a:lnTo>
                      <a:pt x="599" y="916"/>
                    </a:lnTo>
                    <a:lnTo>
                      <a:pt x="584" y="910"/>
                    </a:lnTo>
                    <a:lnTo>
                      <a:pt x="569" y="901"/>
                    </a:lnTo>
                    <a:lnTo>
                      <a:pt x="556" y="891"/>
                    </a:lnTo>
                    <a:lnTo>
                      <a:pt x="545" y="879"/>
                    </a:lnTo>
                    <a:lnTo>
                      <a:pt x="535" y="866"/>
                    </a:lnTo>
                    <a:lnTo>
                      <a:pt x="526" y="852"/>
                    </a:lnTo>
                    <a:lnTo>
                      <a:pt x="520" y="838"/>
                    </a:lnTo>
                    <a:lnTo>
                      <a:pt x="514" y="823"/>
                    </a:lnTo>
                    <a:lnTo>
                      <a:pt x="510" y="809"/>
                    </a:lnTo>
                    <a:lnTo>
                      <a:pt x="506" y="795"/>
                    </a:lnTo>
                    <a:lnTo>
                      <a:pt x="504" y="782"/>
                    </a:lnTo>
                    <a:lnTo>
                      <a:pt x="502" y="770"/>
                    </a:lnTo>
                    <a:lnTo>
                      <a:pt x="501" y="761"/>
                    </a:lnTo>
                    <a:lnTo>
                      <a:pt x="387" y="761"/>
                    </a:lnTo>
                    <a:lnTo>
                      <a:pt x="387" y="1024"/>
                    </a:lnTo>
                    <a:lnTo>
                      <a:pt x="500" y="1024"/>
                    </a:lnTo>
                    <a:lnTo>
                      <a:pt x="502" y="957"/>
                    </a:lnTo>
                    <a:lnTo>
                      <a:pt x="510" y="968"/>
                    </a:lnTo>
                    <a:lnTo>
                      <a:pt x="518" y="977"/>
                    </a:lnTo>
                    <a:lnTo>
                      <a:pt x="526" y="987"/>
                    </a:lnTo>
                    <a:lnTo>
                      <a:pt x="535" y="995"/>
                    </a:lnTo>
                    <a:lnTo>
                      <a:pt x="545" y="1002"/>
                    </a:lnTo>
                    <a:lnTo>
                      <a:pt x="556" y="1009"/>
                    </a:lnTo>
                    <a:lnTo>
                      <a:pt x="569" y="1016"/>
                    </a:lnTo>
                    <a:lnTo>
                      <a:pt x="585" y="1021"/>
                    </a:lnTo>
                    <a:lnTo>
                      <a:pt x="585" y="1145"/>
                    </a:lnTo>
                    <a:lnTo>
                      <a:pt x="702" y="1145"/>
                    </a:lnTo>
                    <a:lnTo>
                      <a:pt x="702" y="1034"/>
                    </a:lnTo>
                    <a:lnTo>
                      <a:pt x="719" y="1032"/>
                    </a:lnTo>
                    <a:lnTo>
                      <a:pt x="738" y="1028"/>
                    </a:lnTo>
                    <a:lnTo>
                      <a:pt x="756" y="1022"/>
                    </a:lnTo>
                    <a:lnTo>
                      <a:pt x="775" y="1016"/>
                    </a:lnTo>
                    <a:lnTo>
                      <a:pt x="791" y="1008"/>
                    </a:lnTo>
                    <a:lnTo>
                      <a:pt x="809" y="997"/>
                    </a:lnTo>
                    <a:lnTo>
                      <a:pt x="824" y="985"/>
                    </a:lnTo>
                    <a:lnTo>
                      <a:pt x="840" y="970"/>
                    </a:lnTo>
                    <a:lnTo>
                      <a:pt x="852" y="956"/>
                    </a:lnTo>
                    <a:lnTo>
                      <a:pt x="863" y="939"/>
                    </a:lnTo>
                    <a:lnTo>
                      <a:pt x="873" y="922"/>
                    </a:lnTo>
                    <a:lnTo>
                      <a:pt x="881" y="904"/>
                    </a:lnTo>
                    <a:lnTo>
                      <a:pt x="887" y="884"/>
                    </a:lnTo>
                    <a:lnTo>
                      <a:pt x="892" y="863"/>
                    </a:lnTo>
                    <a:lnTo>
                      <a:pt x="895" y="842"/>
                    </a:lnTo>
                    <a:lnTo>
                      <a:pt x="896" y="821"/>
                    </a:lnTo>
                    <a:lnTo>
                      <a:pt x="895" y="805"/>
                    </a:lnTo>
                    <a:lnTo>
                      <a:pt x="894" y="788"/>
                    </a:lnTo>
                    <a:lnTo>
                      <a:pt x="891" y="771"/>
                    </a:lnTo>
                    <a:lnTo>
                      <a:pt x="887" y="755"/>
                    </a:lnTo>
                    <a:lnTo>
                      <a:pt x="883" y="738"/>
                    </a:lnTo>
                    <a:lnTo>
                      <a:pt x="876" y="723"/>
                    </a:lnTo>
                    <a:lnTo>
                      <a:pt x="870" y="709"/>
                    </a:lnTo>
                    <a:lnTo>
                      <a:pt x="862" y="696"/>
                    </a:lnTo>
                    <a:lnTo>
                      <a:pt x="854" y="686"/>
                    </a:lnTo>
                    <a:lnTo>
                      <a:pt x="847" y="676"/>
                    </a:lnTo>
                    <a:lnTo>
                      <a:pt x="838" y="667"/>
                    </a:lnTo>
                    <a:lnTo>
                      <a:pt x="829" y="659"/>
                    </a:lnTo>
                    <a:lnTo>
                      <a:pt x="819" y="651"/>
                    </a:lnTo>
                    <a:lnTo>
                      <a:pt x="808" y="643"/>
                    </a:lnTo>
                    <a:lnTo>
                      <a:pt x="797" y="636"/>
                    </a:lnTo>
                    <a:lnTo>
                      <a:pt x="785" y="629"/>
                    </a:lnTo>
                    <a:lnTo>
                      <a:pt x="771" y="622"/>
                    </a:lnTo>
                    <a:lnTo>
                      <a:pt x="758" y="615"/>
                    </a:lnTo>
                    <a:lnTo>
                      <a:pt x="744" y="610"/>
                    </a:lnTo>
                    <a:lnTo>
                      <a:pt x="729" y="603"/>
                    </a:lnTo>
                    <a:lnTo>
                      <a:pt x="713" y="597"/>
                    </a:lnTo>
                    <a:lnTo>
                      <a:pt x="697" y="590"/>
                    </a:lnTo>
                    <a:lnTo>
                      <a:pt x="680" y="582"/>
                    </a:lnTo>
                    <a:lnTo>
                      <a:pt x="662" y="576"/>
                    </a:lnTo>
                    <a:lnTo>
                      <a:pt x="636" y="566"/>
                    </a:lnTo>
                    <a:lnTo>
                      <a:pt x="611" y="555"/>
                    </a:lnTo>
                    <a:lnTo>
                      <a:pt x="589" y="544"/>
                    </a:lnTo>
                    <a:lnTo>
                      <a:pt x="569" y="531"/>
                    </a:lnTo>
                    <a:lnTo>
                      <a:pt x="553" y="518"/>
                    </a:lnTo>
                    <a:lnTo>
                      <a:pt x="541" y="503"/>
                    </a:lnTo>
                    <a:lnTo>
                      <a:pt x="533" y="485"/>
                    </a:lnTo>
                    <a:lnTo>
                      <a:pt x="529" y="464"/>
                    </a:lnTo>
                    <a:lnTo>
                      <a:pt x="531" y="451"/>
                    </a:lnTo>
                    <a:lnTo>
                      <a:pt x="535" y="436"/>
                    </a:lnTo>
                    <a:lnTo>
                      <a:pt x="543" y="423"/>
                    </a:lnTo>
                    <a:lnTo>
                      <a:pt x="553" y="410"/>
                    </a:lnTo>
                    <a:lnTo>
                      <a:pt x="566" y="400"/>
                    </a:lnTo>
                    <a:lnTo>
                      <a:pt x="582" y="391"/>
                    </a:lnTo>
                    <a:lnTo>
                      <a:pt x="602" y="386"/>
                    </a:lnTo>
                    <a:lnTo>
                      <a:pt x="624" y="383"/>
                    </a:lnTo>
                    <a:lnTo>
                      <a:pt x="643" y="384"/>
                    </a:lnTo>
                    <a:lnTo>
                      <a:pt x="660" y="387"/>
                    </a:lnTo>
                    <a:lnTo>
                      <a:pt x="674" y="391"/>
                    </a:lnTo>
                    <a:lnTo>
                      <a:pt x="687" y="397"/>
                    </a:lnTo>
                    <a:lnTo>
                      <a:pt x="697" y="403"/>
                    </a:lnTo>
                    <a:lnTo>
                      <a:pt x="706" y="409"/>
                    </a:lnTo>
                    <a:lnTo>
                      <a:pt x="714" y="415"/>
                    </a:lnTo>
                    <a:lnTo>
                      <a:pt x="719" y="421"/>
                    </a:lnTo>
                    <a:lnTo>
                      <a:pt x="731" y="434"/>
                    </a:lnTo>
                    <a:lnTo>
                      <a:pt x="739" y="447"/>
                    </a:lnTo>
                    <a:lnTo>
                      <a:pt x="747" y="463"/>
                    </a:lnTo>
                    <a:lnTo>
                      <a:pt x="753" y="477"/>
                    </a:lnTo>
                    <a:lnTo>
                      <a:pt x="757" y="492"/>
                    </a:lnTo>
                    <a:lnTo>
                      <a:pt x="760" y="507"/>
                    </a:lnTo>
                    <a:lnTo>
                      <a:pt x="763" y="520"/>
                    </a:lnTo>
                    <a:lnTo>
                      <a:pt x="765" y="534"/>
                    </a:lnTo>
                    <a:lnTo>
                      <a:pt x="881" y="534"/>
                    </a:lnTo>
                    <a:lnTo>
                      <a:pt x="881" y="285"/>
                    </a:lnTo>
                    <a:lnTo>
                      <a:pt x="767" y="285"/>
                    </a:lnTo>
                    <a:lnTo>
                      <a:pt x="765" y="337"/>
                    </a:lnTo>
                    <a:lnTo>
                      <a:pt x="758" y="328"/>
                    </a:lnTo>
                    <a:lnTo>
                      <a:pt x="753" y="321"/>
                    </a:lnTo>
                    <a:lnTo>
                      <a:pt x="746" y="314"/>
                    </a:lnTo>
                    <a:lnTo>
                      <a:pt x="739" y="307"/>
                    </a:lnTo>
                    <a:lnTo>
                      <a:pt x="732" y="302"/>
                    </a:lnTo>
                    <a:lnTo>
                      <a:pt x="723" y="296"/>
                    </a:lnTo>
                    <a:lnTo>
                      <a:pt x="713" y="290"/>
                    </a:lnTo>
                    <a:lnTo>
                      <a:pt x="702" y="285"/>
                    </a:lnTo>
                    <a:lnTo>
                      <a:pt x="702" y="163"/>
                    </a:lnTo>
                    <a:lnTo>
                      <a:pt x="619" y="163"/>
                    </a:lnTo>
                    <a:lnTo>
                      <a:pt x="533" y="13"/>
                    </a:lnTo>
                    <a:lnTo>
                      <a:pt x="548" y="10"/>
                    </a:lnTo>
                    <a:lnTo>
                      <a:pt x="565" y="7"/>
                    </a:lnTo>
                    <a:lnTo>
                      <a:pt x="580" y="5"/>
                    </a:lnTo>
                    <a:lnTo>
                      <a:pt x="597" y="3"/>
                    </a:lnTo>
                    <a:lnTo>
                      <a:pt x="613" y="2"/>
                    </a:lnTo>
                    <a:lnTo>
                      <a:pt x="630" y="1"/>
                    </a:lnTo>
                    <a:lnTo>
                      <a:pt x="647" y="0"/>
                    </a:lnTo>
                    <a:lnTo>
                      <a:pt x="663" y="0"/>
                    </a:lnTo>
                    <a:lnTo>
                      <a:pt x="731" y="3"/>
                    </a:lnTo>
                    <a:lnTo>
                      <a:pt x="797" y="13"/>
                    </a:lnTo>
                    <a:lnTo>
                      <a:pt x="860" y="30"/>
                    </a:lnTo>
                    <a:lnTo>
                      <a:pt x="921" y="52"/>
                    </a:lnTo>
                    <a:lnTo>
                      <a:pt x="979" y="79"/>
                    </a:lnTo>
                    <a:lnTo>
                      <a:pt x="1033" y="114"/>
                    </a:lnTo>
                    <a:lnTo>
                      <a:pt x="1085" y="151"/>
                    </a:lnTo>
                    <a:lnTo>
                      <a:pt x="1132" y="194"/>
                    </a:lnTo>
                    <a:lnTo>
                      <a:pt x="1175" y="241"/>
                    </a:lnTo>
                    <a:lnTo>
                      <a:pt x="1212" y="293"/>
                    </a:lnTo>
                    <a:lnTo>
                      <a:pt x="1246" y="347"/>
                    </a:lnTo>
                    <a:lnTo>
                      <a:pt x="1274" y="405"/>
                    </a:lnTo>
                    <a:lnTo>
                      <a:pt x="1296" y="466"/>
                    </a:lnTo>
                    <a:lnTo>
                      <a:pt x="1313" y="529"/>
                    </a:lnTo>
                    <a:lnTo>
                      <a:pt x="1323" y="596"/>
                    </a:lnTo>
                    <a:lnTo>
                      <a:pt x="1326" y="663"/>
                    </a:lnTo>
                    <a:lnTo>
                      <a:pt x="1323" y="730"/>
                    </a:lnTo>
                    <a:lnTo>
                      <a:pt x="1313" y="797"/>
                    </a:lnTo>
                    <a:lnTo>
                      <a:pt x="1296" y="861"/>
                    </a:lnTo>
                    <a:lnTo>
                      <a:pt x="1274" y="922"/>
                    </a:lnTo>
                    <a:lnTo>
                      <a:pt x="1246" y="980"/>
                    </a:lnTo>
                    <a:lnTo>
                      <a:pt x="1212" y="1034"/>
                    </a:lnTo>
                    <a:lnTo>
                      <a:pt x="1175" y="1085"/>
                    </a:lnTo>
                    <a:lnTo>
                      <a:pt x="1132" y="1133"/>
                    </a:lnTo>
                    <a:lnTo>
                      <a:pt x="1085" y="1176"/>
                    </a:lnTo>
                    <a:lnTo>
                      <a:pt x="1033" y="1214"/>
                    </a:lnTo>
                    <a:lnTo>
                      <a:pt x="979" y="1247"/>
                    </a:lnTo>
                    <a:lnTo>
                      <a:pt x="921" y="1275"/>
                    </a:lnTo>
                    <a:lnTo>
                      <a:pt x="860" y="1298"/>
                    </a:lnTo>
                    <a:lnTo>
                      <a:pt x="797" y="1314"/>
                    </a:lnTo>
                    <a:lnTo>
                      <a:pt x="731" y="1324"/>
                    </a:lnTo>
                    <a:lnTo>
                      <a:pt x="663" y="1327"/>
                    </a:lnTo>
                    <a:lnTo>
                      <a:pt x="596" y="1324"/>
                    </a:lnTo>
                    <a:lnTo>
                      <a:pt x="529" y="1314"/>
                    </a:lnTo>
                    <a:lnTo>
                      <a:pt x="466" y="1298"/>
                    </a:lnTo>
                    <a:lnTo>
                      <a:pt x="406" y="1275"/>
                    </a:lnTo>
                    <a:lnTo>
                      <a:pt x="347" y="1247"/>
                    </a:lnTo>
                    <a:lnTo>
                      <a:pt x="293" y="1214"/>
                    </a:lnTo>
                    <a:lnTo>
                      <a:pt x="241" y="1176"/>
                    </a:lnTo>
                    <a:lnTo>
                      <a:pt x="195" y="1133"/>
                    </a:lnTo>
                    <a:lnTo>
                      <a:pt x="152" y="1085"/>
                    </a:lnTo>
                    <a:lnTo>
                      <a:pt x="114" y="1034"/>
                    </a:lnTo>
                    <a:lnTo>
                      <a:pt x="80" y="980"/>
                    </a:lnTo>
                    <a:lnTo>
                      <a:pt x="52" y="922"/>
                    </a:lnTo>
                    <a:lnTo>
                      <a:pt x="30" y="861"/>
                    </a:lnTo>
                    <a:lnTo>
                      <a:pt x="14" y="797"/>
                    </a:lnTo>
                    <a:lnTo>
                      <a:pt x="4" y="730"/>
                    </a:lnTo>
                    <a:lnTo>
                      <a:pt x="0" y="663"/>
                    </a:lnTo>
                    <a:lnTo>
                      <a:pt x="2" y="603"/>
                    </a:lnTo>
                    <a:lnTo>
                      <a:pt x="10" y="546"/>
                    </a:lnTo>
                    <a:lnTo>
                      <a:pt x="23" y="489"/>
                    </a:lnTo>
                    <a:lnTo>
                      <a:pt x="41" y="434"/>
                    </a:lnTo>
                    <a:lnTo>
                      <a:pt x="62" y="382"/>
                    </a:lnTo>
                    <a:lnTo>
                      <a:pt x="89" y="332"/>
                    </a:lnTo>
                    <a:lnTo>
                      <a:pt x="118" y="285"/>
                    </a:lnTo>
                    <a:lnTo>
                      <a:pt x="153" y="240"/>
                    </a:lnTo>
                    <a:lnTo>
                      <a:pt x="190" y="199"/>
                    </a:lnTo>
                    <a:lnTo>
                      <a:pt x="231" y="160"/>
                    </a:lnTo>
                    <a:lnTo>
                      <a:pt x="274" y="126"/>
                    </a:lnTo>
                    <a:lnTo>
                      <a:pt x="322" y="95"/>
                    </a:lnTo>
                    <a:lnTo>
                      <a:pt x="370" y="67"/>
                    </a:lnTo>
                    <a:lnTo>
                      <a:pt x="422" y="45"/>
                    </a:lnTo>
                    <a:lnTo>
                      <a:pt x="476" y="26"/>
                    </a:lnTo>
                    <a:lnTo>
                      <a:pt x="533" y="13"/>
                    </a:lnTo>
                    <a:lnTo>
                      <a:pt x="619" y="163"/>
                    </a:lnTo>
                    <a:close/>
                  </a:path>
                </a:pathLst>
              </a:custGeom>
              <a:solidFill>
                <a:srgbClr val="53FB25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62"/>
              <p:cNvSpPr>
                <a:spLocks/>
              </p:cNvSpPr>
              <p:nvPr/>
            </p:nvSpPr>
            <p:spPr bwMode="auto">
              <a:xfrm>
                <a:off x="1680" y="1440"/>
                <a:ext cx="336" cy="336"/>
              </a:xfrm>
              <a:custGeom>
                <a:avLst/>
                <a:gdLst>
                  <a:gd name="T0" fmla="*/ 0 w 1326"/>
                  <a:gd name="T1" fmla="*/ 0 h 1327"/>
                  <a:gd name="T2" fmla="*/ 0 w 1326"/>
                  <a:gd name="T3" fmla="*/ 0 h 1327"/>
                  <a:gd name="T4" fmla="*/ 0 w 1326"/>
                  <a:gd name="T5" fmla="*/ 0 h 1327"/>
                  <a:gd name="T6" fmla="*/ 0 w 1326"/>
                  <a:gd name="T7" fmla="*/ 0 h 1327"/>
                  <a:gd name="T8" fmla="*/ 0 w 1326"/>
                  <a:gd name="T9" fmla="*/ 0 h 1327"/>
                  <a:gd name="T10" fmla="*/ 0 w 1326"/>
                  <a:gd name="T11" fmla="*/ 0 h 1327"/>
                  <a:gd name="T12" fmla="*/ 0 w 1326"/>
                  <a:gd name="T13" fmla="*/ 0 h 1327"/>
                  <a:gd name="T14" fmla="*/ 0 w 1326"/>
                  <a:gd name="T15" fmla="*/ 0 h 1327"/>
                  <a:gd name="T16" fmla="*/ 0 w 1326"/>
                  <a:gd name="T17" fmla="*/ 0 h 1327"/>
                  <a:gd name="T18" fmla="*/ 0 w 1326"/>
                  <a:gd name="T19" fmla="*/ 0 h 1327"/>
                  <a:gd name="T20" fmla="*/ 0 w 1326"/>
                  <a:gd name="T21" fmla="*/ 0 h 1327"/>
                  <a:gd name="T22" fmla="*/ 0 w 1326"/>
                  <a:gd name="T23" fmla="*/ 0 h 1327"/>
                  <a:gd name="T24" fmla="*/ 0 w 1326"/>
                  <a:gd name="T25" fmla="*/ 0 h 1327"/>
                  <a:gd name="T26" fmla="*/ 0 w 1326"/>
                  <a:gd name="T27" fmla="*/ 0 h 1327"/>
                  <a:gd name="T28" fmla="*/ 0 w 1326"/>
                  <a:gd name="T29" fmla="*/ 0 h 1327"/>
                  <a:gd name="T30" fmla="*/ 0 w 1326"/>
                  <a:gd name="T31" fmla="*/ 0 h 1327"/>
                  <a:gd name="T32" fmla="*/ 0 w 1326"/>
                  <a:gd name="T33" fmla="*/ 0 h 1327"/>
                  <a:gd name="T34" fmla="*/ 0 w 1326"/>
                  <a:gd name="T35" fmla="*/ 0 h 1327"/>
                  <a:gd name="T36" fmla="*/ 0 w 1326"/>
                  <a:gd name="T37" fmla="*/ 0 h 1327"/>
                  <a:gd name="T38" fmla="*/ 0 w 1326"/>
                  <a:gd name="T39" fmla="*/ 0 h 1327"/>
                  <a:gd name="T40" fmla="*/ 0 w 1326"/>
                  <a:gd name="T41" fmla="*/ 0 h 1327"/>
                  <a:gd name="T42" fmla="*/ 0 w 1326"/>
                  <a:gd name="T43" fmla="*/ 0 h 1327"/>
                  <a:gd name="T44" fmla="*/ 0 w 1326"/>
                  <a:gd name="T45" fmla="*/ 0 h 1327"/>
                  <a:gd name="T46" fmla="*/ 0 w 1326"/>
                  <a:gd name="T47" fmla="*/ 0 h 1327"/>
                  <a:gd name="T48" fmla="*/ 0 w 1326"/>
                  <a:gd name="T49" fmla="*/ 0 h 1327"/>
                  <a:gd name="T50" fmla="*/ 0 w 1326"/>
                  <a:gd name="T51" fmla="*/ 0 h 1327"/>
                  <a:gd name="T52" fmla="*/ 0 w 1326"/>
                  <a:gd name="T53" fmla="*/ 0 h 1327"/>
                  <a:gd name="T54" fmla="*/ 0 w 1326"/>
                  <a:gd name="T55" fmla="*/ 0 h 1327"/>
                  <a:gd name="T56" fmla="*/ 0 w 1326"/>
                  <a:gd name="T57" fmla="*/ 0 h 1327"/>
                  <a:gd name="T58" fmla="*/ 0 w 1326"/>
                  <a:gd name="T59" fmla="*/ 0 h 1327"/>
                  <a:gd name="T60" fmla="*/ 0 w 1326"/>
                  <a:gd name="T61" fmla="*/ 0 h 1327"/>
                  <a:gd name="T62" fmla="*/ 0 w 1326"/>
                  <a:gd name="T63" fmla="*/ 0 h 1327"/>
                  <a:gd name="T64" fmla="*/ 0 w 1326"/>
                  <a:gd name="T65" fmla="*/ 0 h 1327"/>
                  <a:gd name="T66" fmla="*/ 0 w 1326"/>
                  <a:gd name="T67" fmla="*/ 0 h 1327"/>
                  <a:gd name="T68" fmla="*/ 0 w 1326"/>
                  <a:gd name="T69" fmla="*/ 0 h 1327"/>
                  <a:gd name="T70" fmla="*/ 0 w 1326"/>
                  <a:gd name="T71" fmla="*/ 0 h 1327"/>
                  <a:gd name="T72" fmla="*/ 0 w 1326"/>
                  <a:gd name="T73" fmla="*/ 0 h 1327"/>
                  <a:gd name="T74" fmla="*/ 0 w 1326"/>
                  <a:gd name="T75" fmla="*/ 0 h 1327"/>
                  <a:gd name="T76" fmla="*/ 0 w 1326"/>
                  <a:gd name="T77" fmla="*/ 0 h 1327"/>
                  <a:gd name="T78" fmla="*/ 0 w 1326"/>
                  <a:gd name="T79" fmla="*/ 0 h 1327"/>
                  <a:gd name="T80" fmla="*/ 0 w 1326"/>
                  <a:gd name="T81" fmla="*/ 0 h 1327"/>
                  <a:gd name="T82" fmla="*/ 0 w 1326"/>
                  <a:gd name="T83" fmla="*/ 0 h 1327"/>
                  <a:gd name="T84" fmla="*/ 0 w 1326"/>
                  <a:gd name="T85" fmla="*/ 0 h 1327"/>
                  <a:gd name="T86" fmla="*/ 0 w 1326"/>
                  <a:gd name="T87" fmla="*/ 0 h 1327"/>
                  <a:gd name="T88" fmla="*/ 0 w 1326"/>
                  <a:gd name="T89" fmla="*/ 0 h 1327"/>
                  <a:gd name="T90" fmla="*/ 0 w 1326"/>
                  <a:gd name="T91" fmla="*/ 0 h 1327"/>
                  <a:gd name="T92" fmla="*/ 0 w 1326"/>
                  <a:gd name="T93" fmla="*/ 0 h 1327"/>
                  <a:gd name="T94" fmla="*/ 0 w 1326"/>
                  <a:gd name="T95" fmla="*/ 0 h 1327"/>
                  <a:gd name="T96" fmla="*/ 0 w 1326"/>
                  <a:gd name="T97" fmla="*/ 0 h 1327"/>
                  <a:gd name="T98" fmla="*/ 0 w 1326"/>
                  <a:gd name="T99" fmla="*/ 0 h 1327"/>
                  <a:gd name="T100" fmla="*/ 0 w 1326"/>
                  <a:gd name="T101" fmla="*/ 0 h 1327"/>
                  <a:gd name="T102" fmla="*/ 0 w 1326"/>
                  <a:gd name="T103" fmla="*/ 0 h 1327"/>
                  <a:gd name="T104" fmla="*/ 0 w 1326"/>
                  <a:gd name="T105" fmla="*/ 0 h 1327"/>
                  <a:gd name="T106" fmla="*/ 0 w 1326"/>
                  <a:gd name="T107" fmla="*/ 0 h 1327"/>
                  <a:gd name="T108" fmla="*/ 0 w 1326"/>
                  <a:gd name="T109" fmla="*/ 0 h 1327"/>
                  <a:gd name="T110" fmla="*/ 0 w 1326"/>
                  <a:gd name="T111" fmla="*/ 0 h 1327"/>
                  <a:gd name="T112" fmla="*/ 0 w 1326"/>
                  <a:gd name="T113" fmla="*/ 0 h 1327"/>
                  <a:gd name="T114" fmla="*/ 0 w 1326"/>
                  <a:gd name="T115" fmla="*/ 0 h 1327"/>
                  <a:gd name="T116" fmla="*/ 0 w 1326"/>
                  <a:gd name="T117" fmla="*/ 0 h 1327"/>
                  <a:gd name="T118" fmla="*/ 0 w 1326"/>
                  <a:gd name="T119" fmla="*/ 0 h 1327"/>
                  <a:gd name="T120" fmla="*/ 0 w 1326"/>
                  <a:gd name="T121" fmla="*/ 0 h 1327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1326"/>
                  <a:gd name="T184" fmla="*/ 0 h 1327"/>
                  <a:gd name="T185" fmla="*/ 1326 w 1326"/>
                  <a:gd name="T186" fmla="*/ 1327 h 1327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1326" h="1327">
                    <a:moveTo>
                      <a:pt x="619" y="163"/>
                    </a:moveTo>
                    <a:lnTo>
                      <a:pt x="585" y="163"/>
                    </a:lnTo>
                    <a:lnTo>
                      <a:pt x="585" y="269"/>
                    </a:lnTo>
                    <a:lnTo>
                      <a:pt x="570" y="272"/>
                    </a:lnTo>
                    <a:lnTo>
                      <a:pt x="553" y="275"/>
                    </a:lnTo>
                    <a:lnTo>
                      <a:pt x="535" y="279"/>
                    </a:lnTo>
                    <a:lnTo>
                      <a:pt x="516" y="286"/>
                    </a:lnTo>
                    <a:lnTo>
                      <a:pt x="496" y="294"/>
                    </a:lnTo>
                    <a:lnTo>
                      <a:pt x="476" y="306"/>
                    </a:lnTo>
                    <a:lnTo>
                      <a:pt x="457" y="320"/>
                    </a:lnTo>
                    <a:lnTo>
                      <a:pt x="438" y="339"/>
                    </a:lnTo>
                    <a:lnTo>
                      <a:pt x="425" y="356"/>
                    </a:lnTo>
                    <a:lnTo>
                      <a:pt x="415" y="373"/>
                    </a:lnTo>
                    <a:lnTo>
                      <a:pt x="406" y="391"/>
                    </a:lnTo>
                    <a:lnTo>
                      <a:pt x="399" y="409"/>
                    </a:lnTo>
                    <a:lnTo>
                      <a:pt x="394" y="426"/>
                    </a:lnTo>
                    <a:lnTo>
                      <a:pt x="390" y="444"/>
                    </a:lnTo>
                    <a:lnTo>
                      <a:pt x="389" y="462"/>
                    </a:lnTo>
                    <a:lnTo>
                      <a:pt x="388" y="480"/>
                    </a:lnTo>
                    <a:lnTo>
                      <a:pt x="389" y="504"/>
                    </a:lnTo>
                    <a:lnTo>
                      <a:pt x="392" y="527"/>
                    </a:lnTo>
                    <a:lnTo>
                      <a:pt x="399" y="548"/>
                    </a:lnTo>
                    <a:lnTo>
                      <a:pt x="407" y="567"/>
                    </a:lnTo>
                    <a:lnTo>
                      <a:pt x="417" y="583"/>
                    </a:lnTo>
                    <a:lnTo>
                      <a:pt x="428" y="599"/>
                    </a:lnTo>
                    <a:lnTo>
                      <a:pt x="440" y="613"/>
                    </a:lnTo>
                    <a:lnTo>
                      <a:pt x="454" y="627"/>
                    </a:lnTo>
                    <a:lnTo>
                      <a:pt x="470" y="638"/>
                    </a:lnTo>
                    <a:lnTo>
                      <a:pt x="485" y="649"/>
                    </a:lnTo>
                    <a:lnTo>
                      <a:pt x="502" y="657"/>
                    </a:lnTo>
                    <a:lnTo>
                      <a:pt x="520" y="666"/>
                    </a:lnTo>
                    <a:lnTo>
                      <a:pt x="537" y="674"/>
                    </a:lnTo>
                    <a:lnTo>
                      <a:pt x="555" y="682"/>
                    </a:lnTo>
                    <a:lnTo>
                      <a:pt x="573" y="688"/>
                    </a:lnTo>
                    <a:lnTo>
                      <a:pt x="590" y="695"/>
                    </a:lnTo>
                    <a:lnTo>
                      <a:pt x="618" y="706"/>
                    </a:lnTo>
                    <a:lnTo>
                      <a:pt x="642" y="715"/>
                    </a:lnTo>
                    <a:lnTo>
                      <a:pt x="663" y="724"/>
                    </a:lnTo>
                    <a:lnTo>
                      <a:pt x="682" y="732"/>
                    </a:lnTo>
                    <a:lnTo>
                      <a:pt x="697" y="739"/>
                    </a:lnTo>
                    <a:lnTo>
                      <a:pt x="711" y="747"/>
                    </a:lnTo>
                    <a:lnTo>
                      <a:pt x="722" y="756"/>
                    </a:lnTo>
                    <a:lnTo>
                      <a:pt x="731" y="765"/>
                    </a:lnTo>
                    <a:lnTo>
                      <a:pt x="740" y="779"/>
                    </a:lnTo>
                    <a:lnTo>
                      <a:pt x="747" y="796"/>
                    </a:lnTo>
                    <a:lnTo>
                      <a:pt x="753" y="813"/>
                    </a:lnTo>
                    <a:lnTo>
                      <a:pt x="754" y="831"/>
                    </a:lnTo>
                    <a:lnTo>
                      <a:pt x="752" y="854"/>
                    </a:lnTo>
                    <a:lnTo>
                      <a:pt x="745" y="873"/>
                    </a:lnTo>
                    <a:lnTo>
                      <a:pt x="734" y="890"/>
                    </a:lnTo>
                    <a:lnTo>
                      <a:pt x="721" y="903"/>
                    </a:lnTo>
                    <a:lnTo>
                      <a:pt x="705" y="913"/>
                    </a:lnTo>
                    <a:lnTo>
                      <a:pt x="687" y="921"/>
                    </a:lnTo>
                    <a:lnTo>
                      <a:pt x="669" y="925"/>
                    </a:lnTo>
                    <a:lnTo>
                      <a:pt x="650" y="926"/>
                    </a:lnTo>
                    <a:lnTo>
                      <a:pt x="632" y="925"/>
                    </a:lnTo>
                    <a:lnTo>
                      <a:pt x="616" y="922"/>
                    </a:lnTo>
                    <a:lnTo>
                      <a:pt x="599" y="916"/>
                    </a:lnTo>
                    <a:lnTo>
                      <a:pt x="584" y="910"/>
                    </a:lnTo>
                    <a:lnTo>
                      <a:pt x="569" y="901"/>
                    </a:lnTo>
                    <a:lnTo>
                      <a:pt x="556" y="891"/>
                    </a:lnTo>
                    <a:lnTo>
                      <a:pt x="545" y="879"/>
                    </a:lnTo>
                    <a:lnTo>
                      <a:pt x="535" y="866"/>
                    </a:lnTo>
                    <a:lnTo>
                      <a:pt x="526" y="852"/>
                    </a:lnTo>
                    <a:lnTo>
                      <a:pt x="520" y="838"/>
                    </a:lnTo>
                    <a:lnTo>
                      <a:pt x="514" y="823"/>
                    </a:lnTo>
                    <a:lnTo>
                      <a:pt x="510" y="809"/>
                    </a:lnTo>
                    <a:lnTo>
                      <a:pt x="506" y="795"/>
                    </a:lnTo>
                    <a:lnTo>
                      <a:pt x="504" y="782"/>
                    </a:lnTo>
                    <a:lnTo>
                      <a:pt x="502" y="770"/>
                    </a:lnTo>
                    <a:lnTo>
                      <a:pt x="501" y="761"/>
                    </a:lnTo>
                    <a:lnTo>
                      <a:pt x="387" y="761"/>
                    </a:lnTo>
                    <a:lnTo>
                      <a:pt x="387" y="1024"/>
                    </a:lnTo>
                    <a:lnTo>
                      <a:pt x="500" y="1024"/>
                    </a:lnTo>
                    <a:lnTo>
                      <a:pt x="502" y="957"/>
                    </a:lnTo>
                    <a:lnTo>
                      <a:pt x="510" y="968"/>
                    </a:lnTo>
                    <a:lnTo>
                      <a:pt x="518" y="977"/>
                    </a:lnTo>
                    <a:lnTo>
                      <a:pt x="526" y="987"/>
                    </a:lnTo>
                    <a:lnTo>
                      <a:pt x="535" y="995"/>
                    </a:lnTo>
                    <a:lnTo>
                      <a:pt x="545" y="1002"/>
                    </a:lnTo>
                    <a:lnTo>
                      <a:pt x="556" y="1009"/>
                    </a:lnTo>
                    <a:lnTo>
                      <a:pt x="569" y="1016"/>
                    </a:lnTo>
                    <a:lnTo>
                      <a:pt x="585" y="1021"/>
                    </a:lnTo>
                    <a:lnTo>
                      <a:pt x="585" y="1145"/>
                    </a:lnTo>
                    <a:lnTo>
                      <a:pt x="702" y="1145"/>
                    </a:lnTo>
                    <a:lnTo>
                      <a:pt x="702" y="1034"/>
                    </a:lnTo>
                    <a:lnTo>
                      <a:pt x="719" y="1032"/>
                    </a:lnTo>
                    <a:lnTo>
                      <a:pt x="738" y="1028"/>
                    </a:lnTo>
                    <a:lnTo>
                      <a:pt x="756" y="1022"/>
                    </a:lnTo>
                    <a:lnTo>
                      <a:pt x="775" y="1016"/>
                    </a:lnTo>
                    <a:lnTo>
                      <a:pt x="791" y="1008"/>
                    </a:lnTo>
                    <a:lnTo>
                      <a:pt x="809" y="997"/>
                    </a:lnTo>
                    <a:lnTo>
                      <a:pt x="824" y="985"/>
                    </a:lnTo>
                    <a:lnTo>
                      <a:pt x="840" y="970"/>
                    </a:lnTo>
                    <a:lnTo>
                      <a:pt x="852" y="956"/>
                    </a:lnTo>
                    <a:lnTo>
                      <a:pt x="863" y="939"/>
                    </a:lnTo>
                    <a:lnTo>
                      <a:pt x="873" y="922"/>
                    </a:lnTo>
                    <a:lnTo>
                      <a:pt x="881" y="904"/>
                    </a:lnTo>
                    <a:lnTo>
                      <a:pt x="887" y="884"/>
                    </a:lnTo>
                    <a:lnTo>
                      <a:pt x="892" y="863"/>
                    </a:lnTo>
                    <a:lnTo>
                      <a:pt x="895" y="842"/>
                    </a:lnTo>
                    <a:lnTo>
                      <a:pt x="896" y="821"/>
                    </a:lnTo>
                    <a:lnTo>
                      <a:pt x="895" y="805"/>
                    </a:lnTo>
                    <a:lnTo>
                      <a:pt x="894" y="788"/>
                    </a:lnTo>
                    <a:lnTo>
                      <a:pt x="891" y="771"/>
                    </a:lnTo>
                    <a:lnTo>
                      <a:pt x="887" y="755"/>
                    </a:lnTo>
                    <a:lnTo>
                      <a:pt x="883" y="738"/>
                    </a:lnTo>
                    <a:lnTo>
                      <a:pt x="876" y="723"/>
                    </a:lnTo>
                    <a:lnTo>
                      <a:pt x="870" y="709"/>
                    </a:lnTo>
                    <a:lnTo>
                      <a:pt x="862" y="696"/>
                    </a:lnTo>
                    <a:lnTo>
                      <a:pt x="854" y="686"/>
                    </a:lnTo>
                    <a:lnTo>
                      <a:pt x="847" y="676"/>
                    </a:lnTo>
                    <a:lnTo>
                      <a:pt x="838" y="667"/>
                    </a:lnTo>
                    <a:lnTo>
                      <a:pt x="829" y="659"/>
                    </a:lnTo>
                    <a:lnTo>
                      <a:pt x="819" y="651"/>
                    </a:lnTo>
                    <a:lnTo>
                      <a:pt x="808" y="643"/>
                    </a:lnTo>
                    <a:lnTo>
                      <a:pt x="797" y="636"/>
                    </a:lnTo>
                    <a:lnTo>
                      <a:pt x="785" y="629"/>
                    </a:lnTo>
                    <a:lnTo>
                      <a:pt x="771" y="622"/>
                    </a:lnTo>
                    <a:lnTo>
                      <a:pt x="758" y="615"/>
                    </a:lnTo>
                    <a:lnTo>
                      <a:pt x="744" y="610"/>
                    </a:lnTo>
                    <a:lnTo>
                      <a:pt x="729" y="603"/>
                    </a:lnTo>
                    <a:lnTo>
                      <a:pt x="713" y="597"/>
                    </a:lnTo>
                    <a:lnTo>
                      <a:pt x="697" y="590"/>
                    </a:lnTo>
                    <a:lnTo>
                      <a:pt x="680" y="582"/>
                    </a:lnTo>
                    <a:lnTo>
                      <a:pt x="662" y="576"/>
                    </a:lnTo>
                    <a:lnTo>
                      <a:pt x="636" y="566"/>
                    </a:lnTo>
                    <a:lnTo>
                      <a:pt x="611" y="555"/>
                    </a:lnTo>
                    <a:lnTo>
                      <a:pt x="589" y="544"/>
                    </a:lnTo>
                    <a:lnTo>
                      <a:pt x="569" y="531"/>
                    </a:lnTo>
                    <a:lnTo>
                      <a:pt x="553" y="518"/>
                    </a:lnTo>
                    <a:lnTo>
                      <a:pt x="541" y="503"/>
                    </a:lnTo>
                    <a:lnTo>
                      <a:pt x="533" y="485"/>
                    </a:lnTo>
                    <a:lnTo>
                      <a:pt x="529" y="464"/>
                    </a:lnTo>
                    <a:lnTo>
                      <a:pt x="531" y="451"/>
                    </a:lnTo>
                    <a:lnTo>
                      <a:pt x="535" y="436"/>
                    </a:lnTo>
                    <a:lnTo>
                      <a:pt x="543" y="423"/>
                    </a:lnTo>
                    <a:lnTo>
                      <a:pt x="553" y="410"/>
                    </a:lnTo>
                    <a:lnTo>
                      <a:pt x="566" y="400"/>
                    </a:lnTo>
                    <a:lnTo>
                      <a:pt x="582" y="391"/>
                    </a:lnTo>
                    <a:lnTo>
                      <a:pt x="602" y="386"/>
                    </a:lnTo>
                    <a:lnTo>
                      <a:pt x="624" y="383"/>
                    </a:lnTo>
                    <a:lnTo>
                      <a:pt x="643" y="384"/>
                    </a:lnTo>
                    <a:lnTo>
                      <a:pt x="660" y="387"/>
                    </a:lnTo>
                    <a:lnTo>
                      <a:pt x="674" y="391"/>
                    </a:lnTo>
                    <a:lnTo>
                      <a:pt x="687" y="397"/>
                    </a:lnTo>
                    <a:lnTo>
                      <a:pt x="697" y="403"/>
                    </a:lnTo>
                    <a:lnTo>
                      <a:pt x="706" y="409"/>
                    </a:lnTo>
                    <a:lnTo>
                      <a:pt x="714" y="415"/>
                    </a:lnTo>
                    <a:lnTo>
                      <a:pt x="719" y="421"/>
                    </a:lnTo>
                    <a:lnTo>
                      <a:pt x="731" y="434"/>
                    </a:lnTo>
                    <a:lnTo>
                      <a:pt x="739" y="447"/>
                    </a:lnTo>
                    <a:lnTo>
                      <a:pt x="747" y="463"/>
                    </a:lnTo>
                    <a:lnTo>
                      <a:pt x="753" y="477"/>
                    </a:lnTo>
                    <a:lnTo>
                      <a:pt x="757" y="492"/>
                    </a:lnTo>
                    <a:lnTo>
                      <a:pt x="760" y="507"/>
                    </a:lnTo>
                    <a:lnTo>
                      <a:pt x="763" y="520"/>
                    </a:lnTo>
                    <a:lnTo>
                      <a:pt x="765" y="534"/>
                    </a:lnTo>
                    <a:lnTo>
                      <a:pt x="881" y="534"/>
                    </a:lnTo>
                    <a:lnTo>
                      <a:pt x="881" y="285"/>
                    </a:lnTo>
                    <a:lnTo>
                      <a:pt x="767" y="285"/>
                    </a:lnTo>
                    <a:lnTo>
                      <a:pt x="765" y="337"/>
                    </a:lnTo>
                    <a:lnTo>
                      <a:pt x="758" y="328"/>
                    </a:lnTo>
                    <a:lnTo>
                      <a:pt x="753" y="321"/>
                    </a:lnTo>
                    <a:lnTo>
                      <a:pt x="746" y="314"/>
                    </a:lnTo>
                    <a:lnTo>
                      <a:pt x="739" y="307"/>
                    </a:lnTo>
                    <a:lnTo>
                      <a:pt x="732" y="302"/>
                    </a:lnTo>
                    <a:lnTo>
                      <a:pt x="723" y="296"/>
                    </a:lnTo>
                    <a:lnTo>
                      <a:pt x="713" y="290"/>
                    </a:lnTo>
                    <a:lnTo>
                      <a:pt x="702" y="285"/>
                    </a:lnTo>
                    <a:lnTo>
                      <a:pt x="702" y="163"/>
                    </a:lnTo>
                    <a:lnTo>
                      <a:pt x="619" y="163"/>
                    </a:lnTo>
                    <a:lnTo>
                      <a:pt x="533" y="13"/>
                    </a:lnTo>
                    <a:lnTo>
                      <a:pt x="548" y="10"/>
                    </a:lnTo>
                    <a:lnTo>
                      <a:pt x="565" y="7"/>
                    </a:lnTo>
                    <a:lnTo>
                      <a:pt x="580" y="5"/>
                    </a:lnTo>
                    <a:lnTo>
                      <a:pt x="597" y="3"/>
                    </a:lnTo>
                    <a:lnTo>
                      <a:pt x="613" y="2"/>
                    </a:lnTo>
                    <a:lnTo>
                      <a:pt x="630" y="1"/>
                    </a:lnTo>
                    <a:lnTo>
                      <a:pt x="647" y="0"/>
                    </a:lnTo>
                    <a:lnTo>
                      <a:pt x="663" y="0"/>
                    </a:lnTo>
                    <a:lnTo>
                      <a:pt x="731" y="3"/>
                    </a:lnTo>
                    <a:lnTo>
                      <a:pt x="797" y="13"/>
                    </a:lnTo>
                    <a:lnTo>
                      <a:pt x="860" y="30"/>
                    </a:lnTo>
                    <a:lnTo>
                      <a:pt x="921" y="52"/>
                    </a:lnTo>
                    <a:lnTo>
                      <a:pt x="979" y="79"/>
                    </a:lnTo>
                    <a:lnTo>
                      <a:pt x="1033" y="114"/>
                    </a:lnTo>
                    <a:lnTo>
                      <a:pt x="1085" y="151"/>
                    </a:lnTo>
                    <a:lnTo>
                      <a:pt x="1132" y="194"/>
                    </a:lnTo>
                    <a:lnTo>
                      <a:pt x="1175" y="241"/>
                    </a:lnTo>
                    <a:lnTo>
                      <a:pt x="1212" y="293"/>
                    </a:lnTo>
                    <a:lnTo>
                      <a:pt x="1246" y="347"/>
                    </a:lnTo>
                    <a:lnTo>
                      <a:pt x="1274" y="405"/>
                    </a:lnTo>
                    <a:lnTo>
                      <a:pt x="1296" y="466"/>
                    </a:lnTo>
                    <a:lnTo>
                      <a:pt x="1313" y="529"/>
                    </a:lnTo>
                    <a:lnTo>
                      <a:pt x="1323" y="596"/>
                    </a:lnTo>
                    <a:lnTo>
                      <a:pt x="1326" y="663"/>
                    </a:lnTo>
                    <a:lnTo>
                      <a:pt x="1323" y="730"/>
                    </a:lnTo>
                    <a:lnTo>
                      <a:pt x="1313" y="797"/>
                    </a:lnTo>
                    <a:lnTo>
                      <a:pt x="1296" y="861"/>
                    </a:lnTo>
                    <a:lnTo>
                      <a:pt x="1274" y="922"/>
                    </a:lnTo>
                    <a:lnTo>
                      <a:pt x="1246" y="980"/>
                    </a:lnTo>
                    <a:lnTo>
                      <a:pt x="1212" y="1034"/>
                    </a:lnTo>
                    <a:lnTo>
                      <a:pt x="1175" y="1085"/>
                    </a:lnTo>
                    <a:lnTo>
                      <a:pt x="1132" y="1133"/>
                    </a:lnTo>
                    <a:lnTo>
                      <a:pt x="1085" y="1176"/>
                    </a:lnTo>
                    <a:lnTo>
                      <a:pt x="1033" y="1214"/>
                    </a:lnTo>
                    <a:lnTo>
                      <a:pt x="979" y="1247"/>
                    </a:lnTo>
                    <a:lnTo>
                      <a:pt x="921" y="1275"/>
                    </a:lnTo>
                    <a:lnTo>
                      <a:pt x="860" y="1298"/>
                    </a:lnTo>
                    <a:lnTo>
                      <a:pt x="797" y="1314"/>
                    </a:lnTo>
                    <a:lnTo>
                      <a:pt x="731" y="1324"/>
                    </a:lnTo>
                    <a:lnTo>
                      <a:pt x="663" y="1327"/>
                    </a:lnTo>
                    <a:lnTo>
                      <a:pt x="596" y="1324"/>
                    </a:lnTo>
                    <a:lnTo>
                      <a:pt x="529" y="1314"/>
                    </a:lnTo>
                    <a:lnTo>
                      <a:pt x="466" y="1298"/>
                    </a:lnTo>
                    <a:lnTo>
                      <a:pt x="406" y="1275"/>
                    </a:lnTo>
                    <a:lnTo>
                      <a:pt x="347" y="1247"/>
                    </a:lnTo>
                    <a:lnTo>
                      <a:pt x="293" y="1214"/>
                    </a:lnTo>
                    <a:lnTo>
                      <a:pt x="241" y="1176"/>
                    </a:lnTo>
                    <a:lnTo>
                      <a:pt x="195" y="1133"/>
                    </a:lnTo>
                    <a:lnTo>
                      <a:pt x="152" y="1085"/>
                    </a:lnTo>
                    <a:lnTo>
                      <a:pt x="114" y="1034"/>
                    </a:lnTo>
                    <a:lnTo>
                      <a:pt x="80" y="980"/>
                    </a:lnTo>
                    <a:lnTo>
                      <a:pt x="52" y="922"/>
                    </a:lnTo>
                    <a:lnTo>
                      <a:pt x="30" y="861"/>
                    </a:lnTo>
                    <a:lnTo>
                      <a:pt x="14" y="797"/>
                    </a:lnTo>
                    <a:lnTo>
                      <a:pt x="4" y="730"/>
                    </a:lnTo>
                    <a:lnTo>
                      <a:pt x="0" y="663"/>
                    </a:lnTo>
                    <a:lnTo>
                      <a:pt x="2" y="603"/>
                    </a:lnTo>
                    <a:lnTo>
                      <a:pt x="10" y="546"/>
                    </a:lnTo>
                    <a:lnTo>
                      <a:pt x="23" y="489"/>
                    </a:lnTo>
                    <a:lnTo>
                      <a:pt x="41" y="434"/>
                    </a:lnTo>
                    <a:lnTo>
                      <a:pt x="62" y="382"/>
                    </a:lnTo>
                    <a:lnTo>
                      <a:pt x="89" y="332"/>
                    </a:lnTo>
                    <a:lnTo>
                      <a:pt x="118" y="285"/>
                    </a:lnTo>
                    <a:lnTo>
                      <a:pt x="153" y="240"/>
                    </a:lnTo>
                    <a:lnTo>
                      <a:pt x="190" y="199"/>
                    </a:lnTo>
                    <a:lnTo>
                      <a:pt x="231" y="160"/>
                    </a:lnTo>
                    <a:lnTo>
                      <a:pt x="274" y="126"/>
                    </a:lnTo>
                    <a:lnTo>
                      <a:pt x="322" y="95"/>
                    </a:lnTo>
                    <a:lnTo>
                      <a:pt x="370" y="67"/>
                    </a:lnTo>
                    <a:lnTo>
                      <a:pt x="422" y="45"/>
                    </a:lnTo>
                    <a:lnTo>
                      <a:pt x="476" y="26"/>
                    </a:lnTo>
                    <a:lnTo>
                      <a:pt x="533" y="13"/>
                    </a:lnTo>
                    <a:lnTo>
                      <a:pt x="619" y="163"/>
                    </a:lnTo>
                    <a:close/>
                  </a:path>
                </a:pathLst>
              </a:custGeom>
              <a:solidFill>
                <a:srgbClr val="53FB25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5" name="Freeform 63"/>
            <p:cNvSpPr>
              <a:spLocks/>
            </p:cNvSpPr>
            <p:nvPr/>
          </p:nvSpPr>
          <p:spPr bwMode="auto">
            <a:xfrm rot="5100375">
              <a:off x="4764088" y="3149600"/>
              <a:ext cx="1447800" cy="330200"/>
            </a:xfrm>
            <a:custGeom>
              <a:avLst/>
              <a:gdLst>
                <a:gd name="T0" fmla="*/ 0 w 1008"/>
                <a:gd name="T1" fmla="*/ 2147483647 h 208"/>
                <a:gd name="T2" fmla="*/ 2147483647 w 1008"/>
                <a:gd name="T3" fmla="*/ 2147483647 h 208"/>
                <a:gd name="T4" fmla="*/ 2147483647 w 1008"/>
                <a:gd name="T5" fmla="*/ 2147483647 h 208"/>
                <a:gd name="T6" fmla="*/ 0 60000 65536"/>
                <a:gd name="T7" fmla="*/ 0 60000 65536"/>
                <a:gd name="T8" fmla="*/ 0 60000 65536"/>
                <a:gd name="T9" fmla="*/ 0 w 1008"/>
                <a:gd name="T10" fmla="*/ 0 h 208"/>
                <a:gd name="T11" fmla="*/ 1008 w 1008"/>
                <a:gd name="T12" fmla="*/ 208 h 2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08" h="208">
                  <a:moveTo>
                    <a:pt x="0" y="112"/>
                  </a:moveTo>
                  <a:cubicBezTo>
                    <a:pt x="180" y="56"/>
                    <a:pt x="360" y="0"/>
                    <a:pt x="528" y="16"/>
                  </a:cubicBezTo>
                  <a:cubicBezTo>
                    <a:pt x="696" y="32"/>
                    <a:pt x="852" y="120"/>
                    <a:pt x="1008" y="20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36" name="Freeform 64"/>
            <p:cNvSpPr>
              <a:spLocks/>
            </p:cNvSpPr>
            <p:nvPr/>
          </p:nvSpPr>
          <p:spPr bwMode="auto">
            <a:xfrm rot="15900375">
              <a:off x="4470400" y="3149600"/>
              <a:ext cx="1447800" cy="330200"/>
            </a:xfrm>
            <a:custGeom>
              <a:avLst/>
              <a:gdLst>
                <a:gd name="T0" fmla="*/ 0 w 1008"/>
                <a:gd name="T1" fmla="*/ 2147483647 h 208"/>
                <a:gd name="T2" fmla="*/ 2147483647 w 1008"/>
                <a:gd name="T3" fmla="*/ 2147483647 h 208"/>
                <a:gd name="T4" fmla="*/ 2147483647 w 1008"/>
                <a:gd name="T5" fmla="*/ 2147483647 h 208"/>
                <a:gd name="T6" fmla="*/ 0 60000 65536"/>
                <a:gd name="T7" fmla="*/ 0 60000 65536"/>
                <a:gd name="T8" fmla="*/ 0 60000 65536"/>
                <a:gd name="T9" fmla="*/ 0 w 1008"/>
                <a:gd name="T10" fmla="*/ 0 h 208"/>
                <a:gd name="T11" fmla="*/ 1008 w 1008"/>
                <a:gd name="T12" fmla="*/ 208 h 2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08" h="208">
                  <a:moveTo>
                    <a:pt x="0" y="112"/>
                  </a:moveTo>
                  <a:cubicBezTo>
                    <a:pt x="180" y="56"/>
                    <a:pt x="360" y="0"/>
                    <a:pt x="528" y="16"/>
                  </a:cubicBezTo>
                  <a:cubicBezTo>
                    <a:pt x="696" y="32"/>
                    <a:pt x="852" y="120"/>
                    <a:pt x="1008" y="20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  <p:grpSp>
          <p:nvGrpSpPr>
            <p:cNvPr id="37" name="Group 65"/>
            <p:cNvGrpSpPr>
              <a:grpSpLocks/>
            </p:cNvGrpSpPr>
            <p:nvPr/>
          </p:nvGrpSpPr>
          <p:grpSpPr bwMode="auto">
            <a:xfrm>
              <a:off x="4495800" y="2895600"/>
              <a:ext cx="914400" cy="914400"/>
              <a:chOff x="1584" y="1200"/>
              <a:chExt cx="576" cy="576"/>
            </a:xfrm>
          </p:grpSpPr>
          <p:sp>
            <p:nvSpPr>
              <p:cNvPr id="38" name="Freeform 66"/>
              <p:cNvSpPr>
                <a:spLocks/>
              </p:cNvSpPr>
              <p:nvPr/>
            </p:nvSpPr>
            <p:spPr bwMode="auto">
              <a:xfrm>
                <a:off x="1584" y="1200"/>
                <a:ext cx="336" cy="336"/>
              </a:xfrm>
              <a:custGeom>
                <a:avLst/>
                <a:gdLst>
                  <a:gd name="T0" fmla="*/ 0 w 1326"/>
                  <a:gd name="T1" fmla="*/ 0 h 1327"/>
                  <a:gd name="T2" fmla="*/ 0 w 1326"/>
                  <a:gd name="T3" fmla="*/ 0 h 1327"/>
                  <a:gd name="T4" fmla="*/ 0 w 1326"/>
                  <a:gd name="T5" fmla="*/ 0 h 1327"/>
                  <a:gd name="T6" fmla="*/ 0 w 1326"/>
                  <a:gd name="T7" fmla="*/ 0 h 1327"/>
                  <a:gd name="T8" fmla="*/ 0 w 1326"/>
                  <a:gd name="T9" fmla="*/ 0 h 1327"/>
                  <a:gd name="T10" fmla="*/ 0 w 1326"/>
                  <a:gd name="T11" fmla="*/ 0 h 1327"/>
                  <a:gd name="T12" fmla="*/ 0 w 1326"/>
                  <a:gd name="T13" fmla="*/ 0 h 1327"/>
                  <a:gd name="T14" fmla="*/ 0 w 1326"/>
                  <a:gd name="T15" fmla="*/ 0 h 1327"/>
                  <a:gd name="T16" fmla="*/ 0 w 1326"/>
                  <a:gd name="T17" fmla="*/ 0 h 1327"/>
                  <a:gd name="T18" fmla="*/ 0 w 1326"/>
                  <a:gd name="T19" fmla="*/ 0 h 1327"/>
                  <a:gd name="T20" fmla="*/ 0 w 1326"/>
                  <a:gd name="T21" fmla="*/ 0 h 1327"/>
                  <a:gd name="T22" fmla="*/ 0 w 1326"/>
                  <a:gd name="T23" fmla="*/ 0 h 1327"/>
                  <a:gd name="T24" fmla="*/ 0 w 1326"/>
                  <a:gd name="T25" fmla="*/ 0 h 1327"/>
                  <a:gd name="T26" fmla="*/ 0 w 1326"/>
                  <a:gd name="T27" fmla="*/ 0 h 1327"/>
                  <a:gd name="T28" fmla="*/ 0 w 1326"/>
                  <a:gd name="T29" fmla="*/ 0 h 1327"/>
                  <a:gd name="T30" fmla="*/ 0 w 1326"/>
                  <a:gd name="T31" fmla="*/ 0 h 1327"/>
                  <a:gd name="T32" fmla="*/ 0 w 1326"/>
                  <a:gd name="T33" fmla="*/ 0 h 1327"/>
                  <a:gd name="T34" fmla="*/ 0 w 1326"/>
                  <a:gd name="T35" fmla="*/ 0 h 1327"/>
                  <a:gd name="T36" fmla="*/ 0 w 1326"/>
                  <a:gd name="T37" fmla="*/ 0 h 1327"/>
                  <a:gd name="T38" fmla="*/ 0 w 1326"/>
                  <a:gd name="T39" fmla="*/ 0 h 1327"/>
                  <a:gd name="T40" fmla="*/ 0 w 1326"/>
                  <a:gd name="T41" fmla="*/ 0 h 1327"/>
                  <a:gd name="T42" fmla="*/ 0 w 1326"/>
                  <a:gd name="T43" fmla="*/ 0 h 1327"/>
                  <a:gd name="T44" fmla="*/ 0 w 1326"/>
                  <a:gd name="T45" fmla="*/ 0 h 1327"/>
                  <a:gd name="T46" fmla="*/ 0 w 1326"/>
                  <a:gd name="T47" fmla="*/ 0 h 1327"/>
                  <a:gd name="T48" fmla="*/ 0 w 1326"/>
                  <a:gd name="T49" fmla="*/ 0 h 1327"/>
                  <a:gd name="T50" fmla="*/ 0 w 1326"/>
                  <a:gd name="T51" fmla="*/ 0 h 1327"/>
                  <a:gd name="T52" fmla="*/ 0 w 1326"/>
                  <a:gd name="T53" fmla="*/ 0 h 1327"/>
                  <a:gd name="T54" fmla="*/ 0 w 1326"/>
                  <a:gd name="T55" fmla="*/ 0 h 1327"/>
                  <a:gd name="T56" fmla="*/ 0 w 1326"/>
                  <a:gd name="T57" fmla="*/ 0 h 1327"/>
                  <a:gd name="T58" fmla="*/ 0 w 1326"/>
                  <a:gd name="T59" fmla="*/ 0 h 1327"/>
                  <a:gd name="T60" fmla="*/ 0 w 1326"/>
                  <a:gd name="T61" fmla="*/ 0 h 1327"/>
                  <a:gd name="T62" fmla="*/ 0 w 1326"/>
                  <a:gd name="T63" fmla="*/ 0 h 1327"/>
                  <a:gd name="T64" fmla="*/ 0 w 1326"/>
                  <a:gd name="T65" fmla="*/ 0 h 1327"/>
                  <a:gd name="T66" fmla="*/ 0 w 1326"/>
                  <a:gd name="T67" fmla="*/ 0 h 1327"/>
                  <a:gd name="T68" fmla="*/ 0 w 1326"/>
                  <a:gd name="T69" fmla="*/ 0 h 1327"/>
                  <a:gd name="T70" fmla="*/ 0 w 1326"/>
                  <a:gd name="T71" fmla="*/ 0 h 1327"/>
                  <a:gd name="T72" fmla="*/ 0 w 1326"/>
                  <a:gd name="T73" fmla="*/ 0 h 1327"/>
                  <a:gd name="T74" fmla="*/ 0 w 1326"/>
                  <a:gd name="T75" fmla="*/ 0 h 1327"/>
                  <a:gd name="T76" fmla="*/ 0 w 1326"/>
                  <a:gd name="T77" fmla="*/ 0 h 1327"/>
                  <a:gd name="T78" fmla="*/ 0 w 1326"/>
                  <a:gd name="T79" fmla="*/ 0 h 1327"/>
                  <a:gd name="T80" fmla="*/ 0 w 1326"/>
                  <a:gd name="T81" fmla="*/ 0 h 1327"/>
                  <a:gd name="T82" fmla="*/ 0 w 1326"/>
                  <a:gd name="T83" fmla="*/ 0 h 1327"/>
                  <a:gd name="T84" fmla="*/ 0 w 1326"/>
                  <a:gd name="T85" fmla="*/ 0 h 1327"/>
                  <a:gd name="T86" fmla="*/ 0 w 1326"/>
                  <a:gd name="T87" fmla="*/ 0 h 1327"/>
                  <a:gd name="T88" fmla="*/ 0 w 1326"/>
                  <a:gd name="T89" fmla="*/ 0 h 1327"/>
                  <a:gd name="T90" fmla="*/ 0 w 1326"/>
                  <a:gd name="T91" fmla="*/ 0 h 1327"/>
                  <a:gd name="T92" fmla="*/ 0 w 1326"/>
                  <a:gd name="T93" fmla="*/ 0 h 1327"/>
                  <a:gd name="T94" fmla="*/ 0 w 1326"/>
                  <a:gd name="T95" fmla="*/ 0 h 1327"/>
                  <a:gd name="T96" fmla="*/ 0 w 1326"/>
                  <a:gd name="T97" fmla="*/ 0 h 1327"/>
                  <a:gd name="T98" fmla="*/ 0 w 1326"/>
                  <a:gd name="T99" fmla="*/ 0 h 1327"/>
                  <a:gd name="T100" fmla="*/ 0 w 1326"/>
                  <a:gd name="T101" fmla="*/ 0 h 1327"/>
                  <a:gd name="T102" fmla="*/ 0 w 1326"/>
                  <a:gd name="T103" fmla="*/ 0 h 1327"/>
                  <a:gd name="T104" fmla="*/ 0 w 1326"/>
                  <a:gd name="T105" fmla="*/ 0 h 1327"/>
                  <a:gd name="T106" fmla="*/ 0 w 1326"/>
                  <a:gd name="T107" fmla="*/ 0 h 1327"/>
                  <a:gd name="T108" fmla="*/ 0 w 1326"/>
                  <a:gd name="T109" fmla="*/ 0 h 1327"/>
                  <a:gd name="T110" fmla="*/ 0 w 1326"/>
                  <a:gd name="T111" fmla="*/ 0 h 1327"/>
                  <a:gd name="T112" fmla="*/ 0 w 1326"/>
                  <a:gd name="T113" fmla="*/ 0 h 1327"/>
                  <a:gd name="T114" fmla="*/ 0 w 1326"/>
                  <a:gd name="T115" fmla="*/ 0 h 1327"/>
                  <a:gd name="T116" fmla="*/ 0 w 1326"/>
                  <a:gd name="T117" fmla="*/ 0 h 1327"/>
                  <a:gd name="T118" fmla="*/ 0 w 1326"/>
                  <a:gd name="T119" fmla="*/ 0 h 1327"/>
                  <a:gd name="T120" fmla="*/ 0 w 1326"/>
                  <a:gd name="T121" fmla="*/ 0 h 1327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1326"/>
                  <a:gd name="T184" fmla="*/ 0 h 1327"/>
                  <a:gd name="T185" fmla="*/ 1326 w 1326"/>
                  <a:gd name="T186" fmla="*/ 1327 h 1327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1326" h="1327">
                    <a:moveTo>
                      <a:pt x="619" y="163"/>
                    </a:moveTo>
                    <a:lnTo>
                      <a:pt x="585" y="163"/>
                    </a:lnTo>
                    <a:lnTo>
                      <a:pt x="585" y="269"/>
                    </a:lnTo>
                    <a:lnTo>
                      <a:pt x="570" y="272"/>
                    </a:lnTo>
                    <a:lnTo>
                      <a:pt x="553" y="275"/>
                    </a:lnTo>
                    <a:lnTo>
                      <a:pt x="535" y="279"/>
                    </a:lnTo>
                    <a:lnTo>
                      <a:pt x="516" y="286"/>
                    </a:lnTo>
                    <a:lnTo>
                      <a:pt x="496" y="294"/>
                    </a:lnTo>
                    <a:lnTo>
                      <a:pt x="476" y="306"/>
                    </a:lnTo>
                    <a:lnTo>
                      <a:pt x="457" y="320"/>
                    </a:lnTo>
                    <a:lnTo>
                      <a:pt x="438" y="339"/>
                    </a:lnTo>
                    <a:lnTo>
                      <a:pt x="425" y="356"/>
                    </a:lnTo>
                    <a:lnTo>
                      <a:pt x="415" y="373"/>
                    </a:lnTo>
                    <a:lnTo>
                      <a:pt x="406" y="391"/>
                    </a:lnTo>
                    <a:lnTo>
                      <a:pt x="399" y="409"/>
                    </a:lnTo>
                    <a:lnTo>
                      <a:pt x="394" y="426"/>
                    </a:lnTo>
                    <a:lnTo>
                      <a:pt x="390" y="444"/>
                    </a:lnTo>
                    <a:lnTo>
                      <a:pt x="389" y="462"/>
                    </a:lnTo>
                    <a:lnTo>
                      <a:pt x="388" y="480"/>
                    </a:lnTo>
                    <a:lnTo>
                      <a:pt x="389" y="504"/>
                    </a:lnTo>
                    <a:lnTo>
                      <a:pt x="392" y="527"/>
                    </a:lnTo>
                    <a:lnTo>
                      <a:pt x="399" y="548"/>
                    </a:lnTo>
                    <a:lnTo>
                      <a:pt x="407" y="567"/>
                    </a:lnTo>
                    <a:lnTo>
                      <a:pt x="417" y="583"/>
                    </a:lnTo>
                    <a:lnTo>
                      <a:pt x="428" y="599"/>
                    </a:lnTo>
                    <a:lnTo>
                      <a:pt x="440" y="613"/>
                    </a:lnTo>
                    <a:lnTo>
                      <a:pt x="454" y="627"/>
                    </a:lnTo>
                    <a:lnTo>
                      <a:pt x="470" y="638"/>
                    </a:lnTo>
                    <a:lnTo>
                      <a:pt x="485" y="649"/>
                    </a:lnTo>
                    <a:lnTo>
                      <a:pt x="502" y="657"/>
                    </a:lnTo>
                    <a:lnTo>
                      <a:pt x="520" y="666"/>
                    </a:lnTo>
                    <a:lnTo>
                      <a:pt x="537" y="674"/>
                    </a:lnTo>
                    <a:lnTo>
                      <a:pt x="555" y="682"/>
                    </a:lnTo>
                    <a:lnTo>
                      <a:pt x="573" y="688"/>
                    </a:lnTo>
                    <a:lnTo>
                      <a:pt x="590" y="695"/>
                    </a:lnTo>
                    <a:lnTo>
                      <a:pt x="618" y="706"/>
                    </a:lnTo>
                    <a:lnTo>
                      <a:pt x="642" y="715"/>
                    </a:lnTo>
                    <a:lnTo>
                      <a:pt x="663" y="724"/>
                    </a:lnTo>
                    <a:lnTo>
                      <a:pt x="682" y="732"/>
                    </a:lnTo>
                    <a:lnTo>
                      <a:pt x="697" y="739"/>
                    </a:lnTo>
                    <a:lnTo>
                      <a:pt x="711" y="747"/>
                    </a:lnTo>
                    <a:lnTo>
                      <a:pt x="722" y="756"/>
                    </a:lnTo>
                    <a:lnTo>
                      <a:pt x="731" y="765"/>
                    </a:lnTo>
                    <a:lnTo>
                      <a:pt x="740" y="779"/>
                    </a:lnTo>
                    <a:lnTo>
                      <a:pt x="747" y="796"/>
                    </a:lnTo>
                    <a:lnTo>
                      <a:pt x="753" y="813"/>
                    </a:lnTo>
                    <a:lnTo>
                      <a:pt x="754" y="831"/>
                    </a:lnTo>
                    <a:lnTo>
                      <a:pt x="752" y="854"/>
                    </a:lnTo>
                    <a:lnTo>
                      <a:pt x="745" y="873"/>
                    </a:lnTo>
                    <a:lnTo>
                      <a:pt x="734" y="890"/>
                    </a:lnTo>
                    <a:lnTo>
                      <a:pt x="721" y="903"/>
                    </a:lnTo>
                    <a:lnTo>
                      <a:pt x="705" y="913"/>
                    </a:lnTo>
                    <a:lnTo>
                      <a:pt x="687" y="921"/>
                    </a:lnTo>
                    <a:lnTo>
                      <a:pt x="669" y="925"/>
                    </a:lnTo>
                    <a:lnTo>
                      <a:pt x="650" y="926"/>
                    </a:lnTo>
                    <a:lnTo>
                      <a:pt x="632" y="925"/>
                    </a:lnTo>
                    <a:lnTo>
                      <a:pt x="616" y="922"/>
                    </a:lnTo>
                    <a:lnTo>
                      <a:pt x="599" y="916"/>
                    </a:lnTo>
                    <a:lnTo>
                      <a:pt x="584" y="910"/>
                    </a:lnTo>
                    <a:lnTo>
                      <a:pt x="569" y="901"/>
                    </a:lnTo>
                    <a:lnTo>
                      <a:pt x="556" y="891"/>
                    </a:lnTo>
                    <a:lnTo>
                      <a:pt x="545" y="879"/>
                    </a:lnTo>
                    <a:lnTo>
                      <a:pt x="535" y="866"/>
                    </a:lnTo>
                    <a:lnTo>
                      <a:pt x="526" y="852"/>
                    </a:lnTo>
                    <a:lnTo>
                      <a:pt x="520" y="838"/>
                    </a:lnTo>
                    <a:lnTo>
                      <a:pt x="514" y="823"/>
                    </a:lnTo>
                    <a:lnTo>
                      <a:pt x="510" y="809"/>
                    </a:lnTo>
                    <a:lnTo>
                      <a:pt x="506" y="795"/>
                    </a:lnTo>
                    <a:lnTo>
                      <a:pt x="504" y="782"/>
                    </a:lnTo>
                    <a:lnTo>
                      <a:pt x="502" y="770"/>
                    </a:lnTo>
                    <a:lnTo>
                      <a:pt x="501" y="761"/>
                    </a:lnTo>
                    <a:lnTo>
                      <a:pt x="387" y="761"/>
                    </a:lnTo>
                    <a:lnTo>
                      <a:pt x="387" y="1024"/>
                    </a:lnTo>
                    <a:lnTo>
                      <a:pt x="500" y="1024"/>
                    </a:lnTo>
                    <a:lnTo>
                      <a:pt x="502" y="957"/>
                    </a:lnTo>
                    <a:lnTo>
                      <a:pt x="510" y="968"/>
                    </a:lnTo>
                    <a:lnTo>
                      <a:pt x="518" y="977"/>
                    </a:lnTo>
                    <a:lnTo>
                      <a:pt x="526" y="987"/>
                    </a:lnTo>
                    <a:lnTo>
                      <a:pt x="535" y="995"/>
                    </a:lnTo>
                    <a:lnTo>
                      <a:pt x="545" y="1002"/>
                    </a:lnTo>
                    <a:lnTo>
                      <a:pt x="556" y="1009"/>
                    </a:lnTo>
                    <a:lnTo>
                      <a:pt x="569" y="1016"/>
                    </a:lnTo>
                    <a:lnTo>
                      <a:pt x="585" y="1021"/>
                    </a:lnTo>
                    <a:lnTo>
                      <a:pt x="585" y="1145"/>
                    </a:lnTo>
                    <a:lnTo>
                      <a:pt x="702" y="1145"/>
                    </a:lnTo>
                    <a:lnTo>
                      <a:pt x="702" y="1034"/>
                    </a:lnTo>
                    <a:lnTo>
                      <a:pt x="719" y="1032"/>
                    </a:lnTo>
                    <a:lnTo>
                      <a:pt x="738" y="1028"/>
                    </a:lnTo>
                    <a:lnTo>
                      <a:pt x="756" y="1022"/>
                    </a:lnTo>
                    <a:lnTo>
                      <a:pt x="775" y="1016"/>
                    </a:lnTo>
                    <a:lnTo>
                      <a:pt x="791" y="1008"/>
                    </a:lnTo>
                    <a:lnTo>
                      <a:pt x="809" y="997"/>
                    </a:lnTo>
                    <a:lnTo>
                      <a:pt x="824" y="985"/>
                    </a:lnTo>
                    <a:lnTo>
                      <a:pt x="840" y="970"/>
                    </a:lnTo>
                    <a:lnTo>
                      <a:pt x="852" y="956"/>
                    </a:lnTo>
                    <a:lnTo>
                      <a:pt x="863" y="939"/>
                    </a:lnTo>
                    <a:lnTo>
                      <a:pt x="873" y="922"/>
                    </a:lnTo>
                    <a:lnTo>
                      <a:pt x="881" y="904"/>
                    </a:lnTo>
                    <a:lnTo>
                      <a:pt x="887" y="884"/>
                    </a:lnTo>
                    <a:lnTo>
                      <a:pt x="892" y="863"/>
                    </a:lnTo>
                    <a:lnTo>
                      <a:pt x="895" y="842"/>
                    </a:lnTo>
                    <a:lnTo>
                      <a:pt x="896" y="821"/>
                    </a:lnTo>
                    <a:lnTo>
                      <a:pt x="895" y="805"/>
                    </a:lnTo>
                    <a:lnTo>
                      <a:pt x="894" y="788"/>
                    </a:lnTo>
                    <a:lnTo>
                      <a:pt x="891" y="771"/>
                    </a:lnTo>
                    <a:lnTo>
                      <a:pt x="887" y="755"/>
                    </a:lnTo>
                    <a:lnTo>
                      <a:pt x="883" y="738"/>
                    </a:lnTo>
                    <a:lnTo>
                      <a:pt x="876" y="723"/>
                    </a:lnTo>
                    <a:lnTo>
                      <a:pt x="870" y="709"/>
                    </a:lnTo>
                    <a:lnTo>
                      <a:pt x="862" y="696"/>
                    </a:lnTo>
                    <a:lnTo>
                      <a:pt x="854" y="686"/>
                    </a:lnTo>
                    <a:lnTo>
                      <a:pt x="847" y="676"/>
                    </a:lnTo>
                    <a:lnTo>
                      <a:pt x="838" y="667"/>
                    </a:lnTo>
                    <a:lnTo>
                      <a:pt x="829" y="659"/>
                    </a:lnTo>
                    <a:lnTo>
                      <a:pt x="819" y="651"/>
                    </a:lnTo>
                    <a:lnTo>
                      <a:pt x="808" y="643"/>
                    </a:lnTo>
                    <a:lnTo>
                      <a:pt x="797" y="636"/>
                    </a:lnTo>
                    <a:lnTo>
                      <a:pt x="785" y="629"/>
                    </a:lnTo>
                    <a:lnTo>
                      <a:pt x="771" y="622"/>
                    </a:lnTo>
                    <a:lnTo>
                      <a:pt x="758" y="615"/>
                    </a:lnTo>
                    <a:lnTo>
                      <a:pt x="744" y="610"/>
                    </a:lnTo>
                    <a:lnTo>
                      <a:pt x="729" y="603"/>
                    </a:lnTo>
                    <a:lnTo>
                      <a:pt x="713" y="597"/>
                    </a:lnTo>
                    <a:lnTo>
                      <a:pt x="697" y="590"/>
                    </a:lnTo>
                    <a:lnTo>
                      <a:pt x="680" y="582"/>
                    </a:lnTo>
                    <a:lnTo>
                      <a:pt x="662" y="576"/>
                    </a:lnTo>
                    <a:lnTo>
                      <a:pt x="636" y="566"/>
                    </a:lnTo>
                    <a:lnTo>
                      <a:pt x="611" y="555"/>
                    </a:lnTo>
                    <a:lnTo>
                      <a:pt x="589" y="544"/>
                    </a:lnTo>
                    <a:lnTo>
                      <a:pt x="569" y="531"/>
                    </a:lnTo>
                    <a:lnTo>
                      <a:pt x="553" y="518"/>
                    </a:lnTo>
                    <a:lnTo>
                      <a:pt x="541" y="503"/>
                    </a:lnTo>
                    <a:lnTo>
                      <a:pt x="533" y="485"/>
                    </a:lnTo>
                    <a:lnTo>
                      <a:pt x="529" y="464"/>
                    </a:lnTo>
                    <a:lnTo>
                      <a:pt x="531" y="451"/>
                    </a:lnTo>
                    <a:lnTo>
                      <a:pt x="535" y="436"/>
                    </a:lnTo>
                    <a:lnTo>
                      <a:pt x="543" y="423"/>
                    </a:lnTo>
                    <a:lnTo>
                      <a:pt x="553" y="410"/>
                    </a:lnTo>
                    <a:lnTo>
                      <a:pt x="566" y="400"/>
                    </a:lnTo>
                    <a:lnTo>
                      <a:pt x="582" y="391"/>
                    </a:lnTo>
                    <a:lnTo>
                      <a:pt x="602" y="386"/>
                    </a:lnTo>
                    <a:lnTo>
                      <a:pt x="624" y="383"/>
                    </a:lnTo>
                    <a:lnTo>
                      <a:pt x="643" y="384"/>
                    </a:lnTo>
                    <a:lnTo>
                      <a:pt x="660" y="387"/>
                    </a:lnTo>
                    <a:lnTo>
                      <a:pt x="674" y="391"/>
                    </a:lnTo>
                    <a:lnTo>
                      <a:pt x="687" y="397"/>
                    </a:lnTo>
                    <a:lnTo>
                      <a:pt x="697" y="403"/>
                    </a:lnTo>
                    <a:lnTo>
                      <a:pt x="706" y="409"/>
                    </a:lnTo>
                    <a:lnTo>
                      <a:pt x="714" y="415"/>
                    </a:lnTo>
                    <a:lnTo>
                      <a:pt x="719" y="421"/>
                    </a:lnTo>
                    <a:lnTo>
                      <a:pt x="731" y="434"/>
                    </a:lnTo>
                    <a:lnTo>
                      <a:pt x="739" y="447"/>
                    </a:lnTo>
                    <a:lnTo>
                      <a:pt x="747" y="463"/>
                    </a:lnTo>
                    <a:lnTo>
                      <a:pt x="753" y="477"/>
                    </a:lnTo>
                    <a:lnTo>
                      <a:pt x="757" y="492"/>
                    </a:lnTo>
                    <a:lnTo>
                      <a:pt x="760" y="507"/>
                    </a:lnTo>
                    <a:lnTo>
                      <a:pt x="763" y="520"/>
                    </a:lnTo>
                    <a:lnTo>
                      <a:pt x="765" y="534"/>
                    </a:lnTo>
                    <a:lnTo>
                      <a:pt x="881" y="534"/>
                    </a:lnTo>
                    <a:lnTo>
                      <a:pt x="881" y="285"/>
                    </a:lnTo>
                    <a:lnTo>
                      <a:pt x="767" y="285"/>
                    </a:lnTo>
                    <a:lnTo>
                      <a:pt x="765" y="337"/>
                    </a:lnTo>
                    <a:lnTo>
                      <a:pt x="758" y="328"/>
                    </a:lnTo>
                    <a:lnTo>
                      <a:pt x="753" y="321"/>
                    </a:lnTo>
                    <a:lnTo>
                      <a:pt x="746" y="314"/>
                    </a:lnTo>
                    <a:lnTo>
                      <a:pt x="739" y="307"/>
                    </a:lnTo>
                    <a:lnTo>
                      <a:pt x="732" y="302"/>
                    </a:lnTo>
                    <a:lnTo>
                      <a:pt x="723" y="296"/>
                    </a:lnTo>
                    <a:lnTo>
                      <a:pt x="713" y="290"/>
                    </a:lnTo>
                    <a:lnTo>
                      <a:pt x="702" y="285"/>
                    </a:lnTo>
                    <a:lnTo>
                      <a:pt x="702" y="163"/>
                    </a:lnTo>
                    <a:lnTo>
                      <a:pt x="619" y="163"/>
                    </a:lnTo>
                    <a:lnTo>
                      <a:pt x="533" y="13"/>
                    </a:lnTo>
                    <a:lnTo>
                      <a:pt x="548" y="10"/>
                    </a:lnTo>
                    <a:lnTo>
                      <a:pt x="565" y="7"/>
                    </a:lnTo>
                    <a:lnTo>
                      <a:pt x="580" y="5"/>
                    </a:lnTo>
                    <a:lnTo>
                      <a:pt x="597" y="3"/>
                    </a:lnTo>
                    <a:lnTo>
                      <a:pt x="613" y="2"/>
                    </a:lnTo>
                    <a:lnTo>
                      <a:pt x="630" y="1"/>
                    </a:lnTo>
                    <a:lnTo>
                      <a:pt x="647" y="0"/>
                    </a:lnTo>
                    <a:lnTo>
                      <a:pt x="663" y="0"/>
                    </a:lnTo>
                    <a:lnTo>
                      <a:pt x="731" y="3"/>
                    </a:lnTo>
                    <a:lnTo>
                      <a:pt x="797" y="13"/>
                    </a:lnTo>
                    <a:lnTo>
                      <a:pt x="860" y="30"/>
                    </a:lnTo>
                    <a:lnTo>
                      <a:pt x="921" y="52"/>
                    </a:lnTo>
                    <a:lnTo>
                      <a:pt x="979" y="79"/>
                    </a:lnTo>
                    <a:lnTo>
                      <a:pt x="1033" y="114"/>
                    </a:lnTo>
                    <a:lnTo>
                      <a:pt x="1085" y="151"/>
                    </a:lnTo>
                    <a:lnTo>
                      <a:pt x="1132" y="194"/>
                    </a:lnTo>
                    <a:lnTo>
                      <a:pt x="1175" y="241"/>
                    </a:lnTo>
                    <a:lnTo>
                      <a:pt x="1212" y="293"/>
                    </a:lnTo>
                    <a:lnTo>
                      <a:pt x="1246" y="347"/>
                    </a:lnTo>
                    <a:lnTo>
                      <a:pt x="1274" y="405"/>
                    </a:lnTo>
                    <a:lnTo>
                      <a:pt x="1296" y="466"/>
                    </a:lnTo>
                    <a:lnTo>
                      <a:pt x="1313" y="529"/>
                    </a:lnTo>
                    <a:lnTo>
                      <a:pt x="1323" y="596"/>
                    </a:lnTo>
                    <a:lnTo>
                      <a:pt x="1326" y="663"/>
                    </a:lnTo>
                    <a:lnTo>
                      <a:pt x="1323" y="730"/>
                    </a:lnTo>
                    <a:lnTo>
                      <a:pt x="1313" y="797"/>
                    </a:lnTo>
                    <a:lnTo>
                      <a:pt x="1296" y="861"/>
                    </a:lnTo>
                    <a:lnTo>
                      <a:pt x="1274" y="922"/>
                    </a:lnTo>
                    <a:lnTo>
                      <a:pt x="1246" y="980"/>
                    </a:lnTo>
                    <a:lnTo>
                      <a:pt x="1212" y="1034"/>
                    </a:lnTo>
                    <a:lnTo>
                      <a:pt x="1175" y="1085"/>
                    </a:lnTo>
                    <a:lnTo>
                      <a:pt x="1132" y="1133"/>
                    </a:lnTo>
                    <a:lnTo>
                      <a:pt x="1085" y="1176"/>
                    </a:lnTo>
                    <a:lnTo>
                      <a:pt x="1033" y="1214"/>
                    </a:lnTo>
                    <a:lnTo>
                      <a:pt x="979" y="1247"/>
                    </a:lnTo>
                    <a:lnTo>
                      <a:pt x="921" y="1275"/>
                    </a:lnTo>
                    <a:lnTo>
                      <a:pt x="860" y="1298"/>
                    </a:lnTo>
                    <a:lnTo>
                      <a:pt x="797" y="1314"/>
                    </a:lnTo>
                    <a:lnTo>
                      <a:pt x="731" y="1324"/>
                    </a:lnTo>
                    <a:lnTo>
                      <a:pt x="663" y="1327"/>
                    </a:lnTo>
                    <a:lnTo>
                      <a:pt x="596" y="1324"/>
                    </a:lnTo>
                    <a:lnTo>
                      <a:pt x="529" y="1314"/>
                    </a:lnTo>
                    <a:lnTo>
                      <a:pt x="466" y="1298"/>
                    </a:lnTo>
                    <a:lnTo>
                      <a:pt x="406" y="1275"/>
                    </a:lnTo>
                    <a:lnTo>
                      <a:pt x="347" y="1247"/>
                    </a:lnTo>
                    <a:lnTo>
                      <a:pt x="293" y="1214"/>
                    </a:lnTo>
                    <a:lnTo>
                      <a:pt x="241" y="1176"/>
                    </a:lnTo>
                    <a:lnTo>
                      <a:pt x="195" y="1133"/>
                    </a:lnTo>
                    <a:lnTo>
                      <a:pt x="152" y="1085"/>
                    </a:lnTo>
                    <a:lnTo>
                      <a:pt x="114" y="1034"/>
                    </a:lnTo>
                    <a:lnTo>
                      <a:pt x="80" y="980"/>
                    </a:lnTo>
                    <a:lnTo>
                      <a:pt x="52" y="922"/>
                    </a:lnTo>
                    <a:lnTo>
                      <a:pt x="30" y="861"/>
                    </a:lnTo>
                    <a:lnTo>
                      <a:pt x="14" y="797"/>
                    </a:lnTo>
                    <a:lnTo>
                      <a:pt x="4" y="730"/>
                    </a:lnTo>
                    <a:lnTo>
                      <a:pt x="0" y="663"/>
                    </a:lnTo>
                    <a:lnTo>
                      <a:pt x="2" y="603"/>
                    </a:lnTo>
                    <a:lnTo>
                      <a:pt x="10" y="546"/>
                    </a:lnTo>
                    <a:lnTo>
                      <a:pt x="23" y="489"/>
                    </a:lnTo>
                    <a:lnTo>
                      <a:pt x="41" y="434"/>
                    </a:lnTo>
                    <a:lnTo>
                      <a:pt x="62" y="382"/>
                    </a:lnTo>
                    <a:lnTo>
                      <a:pt x="89" y="332"/>
                    </a:lnTo>
                    <a:lnTo>
                      <a:pt x="118" y="285"/>
                    </a:lnTo>
                    <a:lnTo>
                      <a:pt x="153" y="240"/>
                    </a:lnTo>
                    <a:lnTo>
                      <a:pt x="190" y="199"/>
                    </a:lnTo>
                    <a:lnTo>
                      <a:pt x="231" y="160"/>
                    </a:lnTo>
                    <a:lnTo>
                      <a:pt x="274" y="126"/>
                    </a:lnTo>
                    <a:lnTo>
                      <a:pt x="322" y="95"/>
                    </a:lnTo>
                    <a:lnTo>
                      <a:pt x="370" y="67"/>
                    </a:lnTo>
                    <a:lnTo>
                      <a:pt x="422" y="45"/>
                    </a:lnTo>
                    <a:lnTo>
                      <a:pt x="476" y="26"/>
                    </a:lnTo>
                    <a:lnTo>
                      <a:pt x="533" y="13"/>
                    </a:lnTo>
                    <a:lnTo>
                      <a:pt x="619" y="163"/>
                    </a:lnTo>
                    <a:close/>
                  </a:path>
                </a:pathLst>
              </a:custGeom>
              <a:solidFill>
                <a:srgbClr val="53FB25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Freeform 67"/>
              <p:cNvSpPr>
                <a:spLocks/>
              </p:cNvSpPr>
              <p:nvPr/>
            </p:nvSpPr>
            <p:spPr bwMode="auto">
              <a:xfrm>
                <a:off x="1824" y="1248"/>
                <a:ext cx="336" cy="336"/>
              </a:xfrm>
              <a:custGeom>
                <a:avLst/>
                <a:gdLst>
                  <a:gd name="T0" fmla="*/ 0 w 1326"/>
                  <a:gd name="T1" fmla="*/ 0 h 1327"/>
                  <a:gd name="T2" fmla="*/ 0 w 1326"/>
                  <a:gd name="T3" fmla="*/ 0 h 1327"/>
                  <a:gd name="T4" fmla="*/ 0 w 1326"/>
                  <a:gd name="T5" fmla="*/ 0 h 1327"/>
                  <a:gd name="T6" fmla="*/ 0 w 1326"/>
                  <a:gd name="T7" fmla="*/ 0 h 1327"/>
                  <a:gd name="T8" fmla="*/ 0 w 1326"/>
                  <a:gd name="T9" fmla="*/ 0 h 1327"/>
                  <a:gd name="T10" fmla="*/ 0 w 1326"/>
                  <a:gd name="T11" fmla="*/ 0 h 1327"/>
                  <a:gd name="T12" fmla="*/ 0 w 1326"/>
                  <a:gd name="T13" fmla="*/ 0 h 1327"/>
                  <a:gd name="T14" fmla="*/ 0 w 1326"/>
                  <a:gd name="T15" fmla="*/ 0 h 1327"/>
                  <a:gd name="T16" fmla="*/ 0 w 1326"/>
                  <a:gd name="T17" fmla="*/ 0 h 1327"/>
                  <a:gd name="T18" fmla="*/ 0 w 1326"/>
                  <a:gd name="T19" fmla="*/ 0 h 1327"/>
                  <a:gd name="T20" fmla="*/ 0 w 1326"/>
                  <a:gd name="T21" fmla="*/ 0 h 1327"/>
                  <a:gd name="T22" fmla="*/ 0 w 1326"/>
                  <a:gd name="T23" fmla="*/ 0 h 1327"/>
                  <a:gd name="T24" fmla="*/ 0 w 1326"/>
                  <a:gd name="T25" fmla="*/ 0 h 1327"/>
                  <a:gd name="T26" fmla="*/ 0 w 1326"/>
                  <a:gd name="T27" fmla="*/ 0 h 1327"/>
                  <a:gd name="T28" fmla="*/ 0 w 1326"/>
                  <a:gd name="T29" fmla="*/ 0 h 1327"/>
                  <a:gd name="T30" fmla="*/ 0 w 1326"/>
                  <a:gd name="T31" fmla="*/ 0 h 1327"/>
                  <a:gd name="T32" fmla="*/ 0 w 1326"/>
                  <a:gd name="T33" fmla="*/ 0 h 1327"/>
                  <a:gd name="T34" fmla="*/ 0 w 1326"/>
                  <a:gd name="T35" fmla="*/ 0 h 1327"/>
                  <a:gd name="T36" fmla="*/ 0 w 1326"/>
                  <a:gd name="T37" fmla="*/ 0 h 1327"/>
                  <a:gd name="T38" fmla="*/ 0 w 1326"/>
                  <a:gd name="T39" fmla="*/ 0 h 1327"/>
                  <a:gd name="T40" fmla="*/ 0 w 1326"/>
                  <a:gd name="T41" fmla="*/ 0 h 1327"/>
                  <a:gd name="T42" fmla="*/ 0 w 1326"/>
                  <a:gd name="T43" fmla="*/ 0 h 1327"/>
                  <a:gd name="T44" fmla="*/ 0 w 1326"/>
                  <a:gd name="T45" fmla="*/ 0 h 1327"/>
                  <a:gd name="T46" fmla="*/ 0 w 1326"/>
                  <a:gd name="T47" fmla="*/ 0 h 1327"/>
                  <a:gd name="T48" fmla="*/ 0 w 1326"/>
                  <a:gd name="T49" fmla="*/ 0 h 1327"/>
                  <a:gd name="T50" fmla="*/ 0 w 1326"/>
                  <a:gd name="T51" fmla="*/ 0 h 1327"/>
                  <a:gd name="T52" fmla="*/ 0 w 1326"/>
                  <a:gd name="T53" fmla="*/ 0 h 1327"/>
                  <a:gd name="T54" fmla="*/ 0 w 1326"/>
                  <a:gd name="T55" fmla="*/ 0 h 1327"/>
                  <a:gd name="T56" fmla="*/ 0 w 1326"/>
                  <a:gd name="T57" fmla="*/ 0 h 1327"/>
                  <a:gd name="T58" fmla="*/ 0 w 1326"/>
                  <a:gd name="T59" fmla="*/ 0 h 1327"/>
                  <a:gd name="T60" fmla="*/ 0 w 1326"/>
                  <a:gd name="T61" fmla="*/ 0 h 1327"/>
                  <a:gd name="T62" fmla="*/ 0 w 1326"/>
                  <a:gd name="T63" fmla="*/ 0 h 1327"/>
                  <a:gd name="T64" fmla="*/ 0 w 1326"/>
                  <a:gd name="T65" fmla="*/ 0 h 1327"/>
                  <a:gd name="T66" fmla="*/ 0 w 1326"/>
                  <a:gd name="T67" fmla="*/ 0 h 1327"/>
                  <a:gd name="T68" fmla="*/ 0 w 1326"/>
                  <a:gd name="T69" fmla="*/ 0 h 1327"/>
                  <a:gd name="T70" fmla="*/ 0 w 1326"/>
                  <a:gd name="T71" fmla="*/ 0 h 1327"/>
                  <a:gd name="T72" fmla="*/ 0 w 1326"/>
                  <a:gd name="T73" fmla="*/ 0 h 1327"/>
                  <a:gd name="T74" fmla="*/ 0 w 1326"/>
                  <a:gd name="T75" fmla="*/ 0 h 1327"/>
                  <a:gd name="T76" fmla="*/ 0 w 1326"/>
                  <a:gd name="T77" fmla="*/ 0 h 1327"/>
                  <a:gd name="T78" fmla="*/ 0 w 1326"/>
                  <a:gd name="T79" fmla="*/ 0 h 1327"/>
                  <a:gd name="T80" fmla="*/ 0 w 1326"/>
                  <a:gd name="T81" fmla="*/ 0 h 1327"/>
                  <a:gd name="T82" fmla="*/ 0 w 1326"/>
                  <a:gd name="T83" fmla="*/ 0 h 1327"/>
                  <a:gd name="T84" fmla="*/ 0 w 1326"/>
                  <a:gd name="T85" fmla="*/ 0 h 1327"/>
                  <a:gd name="T86" fmla="*/ 0 w 1326"/>
                  <a:gd name="T87" fmla="*/ 0 h 1327"/>
                  <a:gd name="T88" fmla="*/ 0 w 1326"/>
                  <a:gd name="T89" fmla="*/ 0 h 1327"/>
                  <a:gd name="T90" fmla="*/ 0 w 1326"/>
                  <a:gd name="T91" fmla="*/ 0 h 1327"/>
                  <a:gd name="T92" fmla="*/ 0 w 1326"/>
                  <a:gd name="T93" fmla="*/ 0 h 1327"/>
                  <a:gd name="T94" fmla="*/ 0 w 1326"/>
                  <a:gd name="T95" fmla="*/ 0 h 1327"/>
                  <a:gd name="T96" fmla="*/ 0 w 1326"/>
                  <a:gd name="T97" fmla="*/ 0 h 1327"/>
                  <a:gd name="T98" fmla="*/ 0 w 1326"/>
                  <a:gd name="T99" fmla="*/ 0 h 1327"/>
                  <a:gd name="T100" fmla="*/ 0 w 1326"/>
                  <a:gd name="T101" fmla="*/ 0 h 1327"/>
                  <a:gd name="T102" fmla="*/ 0 w 1326"/>
                  <a:gd name="T103" fmla="*/ 0 h 1327"/>
                  <a:gd name="T104" fmla="*/ 0 w 1326"/>
                  <a:gd name="T105" fmla="*/ 0 h 1327"/>
                  <a:gd name="T106" fmla="*/ 0 w 1326"/>
                  <a:gd name="T107" fmla="*/ 0 h 1327"/>
                  <a:gd name="T108" fmla="*/ 0 w 1326"/>
                  <a:gd name="T109" fmla="*/ 0 h 1327"/>
                  <a:gd name="T110" fmla="*/ 0 w 1326"/>
                  <a:gd name="T111" fmla="*/ 0 h 1327"/>
                  <a:gd name="T112" fmla="*/ 0 w 1326"/>
                  <a:gd name="T113" fmla="*/ 0 h 1327"/>
                  <a:gd name="T114" fmla="*/ 0 w 1326"/>
                  <a:gd name="T115" fmla="*/ 0 h 1327"/>
                  <a:gd name="T116" fmla="*/ 0 w 1326"/>
                  <a:gd name="T117" fmla="*/ 0 h 1327"/>
                  <a:gd name="T118" fmla="*/ 0 w 1326"/>
                  <a:gd name="T119" fmla="*/ 0 h 1327"/>
                  <a:gd name="T120" fmla="*/ 0 w 1326"/>
                  <a:gd name="T121" fmla="*/ 0 h 1327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1326"/>
                  <a:gd name="T184" fmla="*/ 0 h 1327"/>
                  <a:gd name="T185" fmla="*/ 1326 w 1326"/>
                  <a:gd name="T186" fmla="*/ 1327 h 1327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1326" h="1327">
                    <a:moveTo>
                      <a:pt x="619" y="163"/>
                    </a:moveTo>
                    <a:lnTo>
                      <a:pt x="585" y="163"/>
                    </a:lnTo>
                    <a:lnTo>
                      <a:pt x="585" y="269"/>
                    </a:lnTo>
                    <a:lnTo>
                      <a:pt x="570" y="272"/>
                    </a:lnTo>
                    <a:lnTo>
                      <a:pt x="553" y="275"/>
                    </a:lnTo>
                    <a:lnTo>
                      <a:pt x="535" y="279"/>
                    </a:lnTo>
                    <a:lnTo>
                      <a:pt x="516" y="286"/>
                    </a:lnTo>
                    <a:lnTo>
                      <a:pt x="496" y="294"/>
                    </a:lnTo>
                    <a:lnTo>
                      <a:pt x="476" y="306"/>
                    </a:lnTo>
                    <a:lnTo>
                      <a:pt x="457" y="320"/>
                    </a:lnTo>
                    <a:lnTo>
                      <a:pt x="438" y="339"/>
                    </a:lnTo>
                    <a:lnTo>
                      <a:pt x="425" y="356"/>
                    </a:lnTo>
                    <a:lnTo>
                      <a:pt x="415" y="373"/>
                    </a:lnTo>
                    <a:lnTo>
                      <a:pt x="406" y="391"/>
                    </a:lnTo>
                    <a:lnTo>
                      <a:pt x="399" y="409"/>
                    </a:lnTo>
                    <a:lnTo>
                      <a:pt x="394" y="426"/>
                    </a:lnTo>
                    <a:lnTo>
                      <a:pt x="390" y="444"/>
                    </a:lnTo>
                    <a:lnTo>
                      <a:pt x="389" y="462"/>
                    </a:lnTo>
                    <a:lnTo>
                      <a:pt x="388" y="480"/>
                    </a:lnTo>
                    <a:lnTo>
                      <a:pt x="389" y="504"/>
                    </a:lnTo>
                    <a:lnTo>
                      <a:pt x="392" y="527"/>
                    </a:lnTo>
                    <a:lnTo>
                      <a:pt x="399" y="548"/>
                    </a:lnTo>
                    <a:lnTo>
                      <a:pt x="407" y="567"/>
                    </a:lnTo>
                    <a:lnTo>
                      <a:pt x="417" y="583"/>
                    </a:lnTo>
                    <a:lnTo>
                      <a:pt x="428" y="599"/>
                    </a:lnTo>
                    <a:lnTo>
                      <a:pt x="440" y="613"/>
                    </a:lnTo>
                    <a:lnTo>
                      <a:pt x="454" y="627"/>
                    </a:lnTo>
                    <a:lnTo>
                      <a:pt x="470" y="638"/>
                    </a:lnTo>
                    <a:lnTo>
                      <a:pt x="485" y="649"/>
                    </a:lnTo>
                    <a:lnTo>
                      <a:pt x="502" y="657"/>
                    </a:lnTo>
                    <a:lnTo>
                      <a:pt x="520" y="666"/>
                    </a:lnTo>
                    <a:lnTo>
                      <a:pt x="537" y="674"/>
                    </a:lnTo>
                    <a:lnTo>
                      <a:pt x="555" y="682"/>
                    </a:lnTo>
                    <a:lnTo>
                      <a:pt x="573" y="688"/>
                    </a:lnTo>
                    <a:lnTo>
                      <a:pt x="590" y="695"/>
                    </a:lnTo>
                    <a:lnTo>
                      <a:pt x="618" y="706"/>
                    </a:lnTo>
                    <a:lnTo>
                      <a:pt x="642" y="715"/>
                    </a:lnTo>
                    <a:lnTo>
                      <a:pt x="663" y="724"/>
                    </a:lnTo>
                    <a:lnTo>
                      <a:pt x="682" y="732"/>
                    </a:lnTo>
                    <a:lnTo>
                      <a:pt x="697" y="739"/>
                    </a:lnTo>
                    <a:lnTo>
                      <a:pt x="711" y="747"/>
                    </a:lnTo>
                    <a:lnTo>
                      <a:pt x="722" y="756"/>
                    </a:lnTo>
                    <a:lnTo>
                      <a:pt x="731" y="765"/>
                    </a:lnTo>
                    <a:lnTo>
                      <a:pt x="740" y="779"/>
                    </a:lnTo>
                    <a:lnTo>
                      <a:pt x="747" y="796"/>
                    </a:lnTo>
                    <a:lnTo>
                      <a:pt x="753" y="813"/>
                    </a:lnTo>
                    <a:lnTo>
                      <a:pt x="754" y="831"/>
                    </a:lnTo>
                    <a:lnTo>
                      <a:pt x="752" y="854"/>
                    </a:lnTo>
                    <a:lnTo>
                      <a:pt x="745" y="873"/>
                    </a:lnTo>
                    <a:lnTo>
                      <a:pt x="734" y="890"/>
                    </a:lnTo>
                    <a:lnTo>
                      <a:pt x="721" y="903"/>
                    </a:lnTo>
                    <a:lnTo>
                      <a:pt x="705" y="913"/>
                    </a:lnTo>
                    <a:lnTo>
                      <a:pt x="687" y="921"/>
                    </a:lnTo>
                    <a:lnTo>
                      <a:pt x="669" y="925"/>
                    </a:lnTo>
                    <a:lnTo>
                      <a:pt x="650" y="926"/>
                    </a:lnTo>
                    <a:lnTo>
                      <a:pt x="632" y="925"/>
                    </a:lnTo>
                    <a:lnTo>
                      <a:pt x="616" y="922"/>
                    </a:lnTo>
                    <a:lnTo>
                      <a:pt x="599" y="916"/>
                    </a:lnTo>
                    <a:lnTo>
                      <a:pt x="584" y="910"/>
                    </a:lnTo>
                    <a:lnTo>
                      <a:pt x="569" y="901"/>
                    </a:lnTo>
                    <a:lnTo>
                      <a:pt x="556" y="891"/>
                    </a:lnTo>
                    <a:lnTo>
                      <a:pt x="545" y="879"/>
                    </a:lnTo>
                    <a:lnTo>
                      <a:pt x="535" y="866"/>
                    </a:lnTo>
                    <a:lnTo>
                      <a:pt x="526" y="852"/>
                    </a:lnTo>
                    <a:lnTo>
                      <a:pt x="520" y="838"/>
                    </a:lnTo>
                    <a:lnTo>
                      <a:pt x="514" y="823"/>
                    </a:lnTo>
                    <a:lnTo>
                      <a:pt x="510" y="809"/>
                    </a:lnTo>
                    <a:lnTo>
                      <a:pt x="506" y="795"/>
                    </a:lnTo>
                    <a:lnTo>
                      <a:pt x="504" y="782"/>
                    </a:lnTo>
                    <a:lnTo>
                      <a:pt x="502" y="770"/>
                    </a:lnTo>
                    <a:lnTo>
                      <a:pt x="501" y="761"/>
                    </a:lnTo>
                    <a:lnTo>
                      <a:pt x="387" y="761"/>
                    </a:lnTo>
                    <a:lnTo>
                      <a:pt x="387" y="1024"/>
                    </a:lnTo>
                    <a:lnTo>
                      <a:pt x="500" y="1024"/>
                    </a:lnTo>
                    <a:lnTo>
                      <a:pt x="502" y="957"/>
                    </a:lnTo>
                    <a:lnTo>
                      <a:pt x="510" y="968"/>
                    </a:lnTo>
                    <a:lnTo>
                      <a:pt x="518" y="977"/>
                    </a:lnTo>
                    <a:lnTo>
                      <a:pt x="526" y="987"/>
                    </a:lnTo>
                    <a:lnTo>
                      <a:pt x="535" y="995"/>
                    </a:lnTo>
                    <a:lnTo>
                      <a:pt x="545" y="1002"/>
                    </a:lnTo>
                    <a:lnTo>
                      <a:pt x="556" y="1009"/>
                    </a:lnTo>
                    <a:lnTo>
                      <a:pt x="569" y="1016"/>
                    </a:lnTo>
                    <a:lnTo>
                      <a:pt x="585" y="1021"/>
                    </a:lnTo>
                    <a:lnTo>
                      <a:pt x="585" y="1145"/>
                    </a:lnTo>
                    <a:lnTo>
                      <a:pt x="702" y="1145"/>
                    </a:lnTo>
                    <a:lnTo>
                      <a:pt x="702" y="1034"/>
                    </a:lnTo>
                    <a:lnTo>
                      <a:pt x="719" y="1032"/>
                    </a:lnTo>
                    <a:lnTo>
                      <a:pt x="738" y="1028"/>
                    </a:lnTo>
                    <a:lnTo>
                      <a:pt x="756" y="1022"/>
                    </a:lnTo>
                    <a:lnTo>
                      <a:pt x="775" y="1016"/>
                    </a:lnTo>
                    <a:lnTo>
                      <a:pt x="791" y="1008"/>
                    </a:lnTo>
                    <a:lnTo>
                      <a:pt x="809" y="997"/>
                    </a:lnTo>
                    <a:lnTo>
                      <a:pt x="824" y="985"/>
                    </a:lnTo>
                    <a:lnTo>
                      <a:pt x="840" y="970"/>
                    </a:lnTo>
                    <a:lnTo>
                      <a:pt x="852" y="956"/>
                    </a:lnTo>
                    <a:lnTo>
                      <a:pt x="863" y="939"/>
                    </a:lnTo>
                    <a:lnTo>
                      <a:pt x="873" y="922"/>
                    </a:lnTo>
                    <a:lnTo>
                      <a:pt x="881" y="904"/>
                    </a:lnTo>
                    <a:lnTo>
                      <a:pt x="887" y="884"/>
                    </a:lnTo>
                    <a:lnTo>
                      <a:pt x="892" y="863"/>
                    </a:lnTo>
                    <a:lnTo>
                      <a:pt x="895" y="842"/>
                    </a:lnTo>
                    <a:lnTo>
                      <a:pt x="896" y="821"/>
                    </a:lnTo>
                    <a:lnTo>
                      <a:pt x="895" y="805"/>
                    </a:lnTo>
                    <a:lnTo>
                      <a:pt x="894" y="788"/>
                    </a:lnTo>
                    <a:lnTo>
                      <a:pt x="891" y="771"/>
                    </a:lnTo>
                    <a:lnTo>
                      <a:pt x="887" y="755"/>
                    </a:lnTo>
                    <a:lnTo>
                      <a:pt x="883" y="738"/>
                    </a:lnTo>
                    <a:lnTo>
                      <a:pt x="876" y="723"/>
                    </a:lnTo>
                    <a:lnTo>
                      <a:pt x="870" y="709"/>
                    </a:lnTo>
                    <a:lnTo>
                      <a:pt x="862" y="696"/>
                    </a:lnTo>
                    <a:lnTo>
                      <a:pt x="854" y="686"/>
                    </a:lnTo>
                    <a:lnTo>
                      <a:pt x="847" y="676"/>
                    </a:lnTo>
                    <a:lnTo>
                      <a:pt x="838" y="667"/>
                    </a:lnTo>
                    <a:lnTo>
                      <a:pt x="829" y="659"/>
                    </a:lnTo>
                    <a:lnTo>
                      <a:pt x="819" y="651"/>
                    </a:lnTo>
                    <a:lnTo>
                      <a:pt x="808" y="643"/>
                    </a:lnTo>
                    <a:lnTo>
                      <a:pt x="797" y="636"/>
                    </a:lnTo>
                    <a:lnTo>
                      <a:pt x="785" y="629"/>
                    </a:lnTo>
                    <a:lnTo>
                      <a:pt x="771" y="622"/>
                    </a:lnTo>
                    <a:lnTo>
                      <a:pt x="758" y="615"/>
                    </a:lnTo>
                    <a:lnTo>
                      <a:pt x="744" y="610"/>
                    </a:lnTo>
                    <a:lnTo>
                      <a:pt x="729" y="603"/>
                    </a:lnTo>
                    <a:lnTo>
                      <a:pt x="713" y="597"/>
                    </a:lnTo>
                    <a:lnTo>
                      <a:pt x="697" y="590"/>
                    </a:lnTo>
                    <a:lnTo>
                      <a:pt x="680" y="582"/>
                    </a:lnTo>
                    <a:lnTo>
                      <a:pt x="662" y="576"/>
                    </a:lnTo>
                    <a:lnTo>
                      <a:pt x="636" y="566"/>
                    </a:lnTo>
                    <a:lnTo>
                      <a:pt x="611" y="555"/>
                    </a:lnTo>
                    <a:lnTo>
                      <a:pt x="589" y="544"/>
                    </a:lnTo>
                    <a:lnTo>
                      <a:pt x="569" y="531"/>
                    </a:lnTo>
                    <a:lnTo>
                      <a:pt x="553" y="518"/>
                    </a:lnTo>
                    <a:lnTo>
                      <a:pt x="541" y="503"/>
                    </a:lnTo>
                    <a:lnTo>
                      <a:pt x="533" y="485"/>
                    </a:lnTo>
                    <a:lnTo>
                      <a:pt x="529" y="464"/>
                    </a:lnTo>
                    <a:lnTo>
                      <a:pt x="531" y="451"/>
                    </a:lnTo>
                    <a:lnTo>
                      <a:pt x="535" y="436"/>
                    </a:lnTo>
                    <a:lnTo>
                      <a:pt x="543" y="423"/>
                    </a:lnTo>
                    <a:lnTo>
                      <a:pt x="553" y="410"/>
                    </a:lnTo>
                    <a:lnTo>
                      <a:pt x="566" y="400"/>
                    </a:lnTo>
                    <a:lnTo>
                      <a:pt x="582" y="391"/>
                    </a:lnTo>
                    <a:lnTo>
                      <a:pt x="602" y="386"/>
                    </a:lnTo>
                    <a:lnTo>
                      <a:pt x="624" y="383"/>
                    </a:lnTo>
                    <a:lnTo>
                      <a:pt x="643" y="384"/>
                    </a:lnTo>
                    <a:lnTo>
                      <a:pt x="660" y="387"/>
                    </a:lnTo>
                    <a:lnTo>
                      <a:pt x="674" y="391"/>
                    </a:lnTo>
                    <a:lnTo>
                      <a:pt x="687" y="397"/>
                    </a:lnTo>
                    <a:lnTo>
                      <a:pt x="697" y="403"/>
                    </a:lnTo>
                    <a:lnTo>
                      <a:pt x="706" y="409"/>
                    </a:lnTo>
                    <a:lnTo>
                      <a:pt x="714" y="415"/>
                    </a:lnTo>
                    <a:lnTo>
                      <a:pt x="719" y="421"/>
                    </a:lnTo>
                    <a:lnTo>
                      <a:pt x="731" y="434"/>
                    </a:lnTo>
                    <a:lnTo>
                      <a:pt x="739" y="447"/>
                    </a:lnTo>
                    <a:lnTo>
                      <a:pt x="747" y="463"/>
                    </a:lnTo>
                    <a:lnTo>
                      <a:pt x="753" y="477"/>
                    </a:lnTo>
                    <a:lnTo>
                      <a:pt x="757" y="492"/>
                    </a:lnTo>
                    <a:lnTo>
                      <a:pt x="760" y="507"/>
                    </a:lnTo>
                    <a:lnTo>
                      <a:pt x="763" y="520"/>
                    </a:lnTo>
                    <a:lnTo>
                      <a:pt x="765" y="534"/>
                    </a:lnTo>
                    <a:lnTo>
                      <a:pt x="881" y="534"/>
                    </a:lnTo>
                    <a:lnTo>
                      <a:pt x="881" y="285"/>
                    </a:lnTo>
                    <a:lnTo>
                      <a:pt x="767" y="285"/>
                    </a:lnTo>
                    <a:lnTo>
                      <a:pt x="765" y="337"/>
                    </a:lnTo>
                    <a:lnTo>
                      <a:pt x="758" y="328"/>
                    </a:lnTo>
                    <a:lnTo>
                      <a:pt x="753" y="321"/>
                    </a:lnTo>
                    <a:lnTo>
                      <a:pt x="746" y="314"/>
                    </a:lnTo>
                    <a:lnTo>
                      <a:pt x="739" y="307"/>
                    </a:lnTo>
                    <a:lnTo>
                      <a:pt x="732" y="302"/>
                    </a:lnTo>
                    <a:lnTo>
                      <a:pt x="723" y="296"/>
                    </a:lnTo>
                    <a:lnTo>
                      <a:pt x="713" y="290"/>
                    </a:lnTo>
                    <a:lnTo>
                      <a:pt x="702" y="285"/>
                    </a:lnTo>
                    <a:lnTo>
                      <a:pt x="702" y="163"/>
                    </a:lnTo>
                    <a:lnTo>
                      <a:pt x="619" y="163"/>
                    </a:lnTo>
                    <a:lnTo>
                      <a:pt x="533" y="13"/>
                    </a:lnTo>
                    <a:lnTo>
                      <a:pt x="548" y="10"/>
                    </a:lnTo>
                    <a:lnTo>
                      <a:pt x="565" y="7"/>
                    </a:lnTo>
                    <a:lnTo>
                      <a:pt x="580" y="5"/>
                    </a:lnTo>
                    <a:lnTo>
                      <a:pt x="597" y="3"/>
                    </a:lnTo>
                    <a:lnTo>
                      <a:pt x="613" y="2"/>
                    </a:lnTo>
                    <a:lnTo>
                      <a:pt x="630" y="1"/>
                    </a:lnTo>
                    <a:lnTo>
                      <a:pt x="647" y="0"/>
                    </a:lnTo>
                    <a:lnTo>
                      <a:pt x="663" y="0"/>
                    </a:lnTo>
                    <a:lnTo>
                      <a:pt x="731" y="3"/>
                    </a:lnTo>
                    <a:lnTo>
                      <a:pt x="797" y="13"/>
                    </a:lnTo>
                    <a:lnTo>
                      <a:pt x="860" y="30"/>
                    </a:lnTo>
                    <a:lnTo>
                      <a:pt x="921" y="52"/>
                    </a:lnTo>
                    <a:lnTo>
                      <a:pt x="979" y="79"/>
                    </a:lnTo>
                    <a:lnTo>
                      <a:pt x="1033" y="114"/>
                    </a:lnTo>
                    <a:lnTo>
                      <a:pt x="1085" y="151"/>
                    </a:lnTo>
                    <a:lnTo>
                      <a:pt x="1132" y="194"/>
                    </a:lnTo>
                    <a:lnTo>
                      <a:pt x="1175" y="241"/>
                    </a:lnTo>
                    <a:lnTo>
                      <a:pt x="1212" y="293"/>
                    </a:lnTo>
                    <a:lnTo>
                      <a:pt x="1246" y="347"/>
                    </a:lnTo>
                    <a:lnTo>
                      <a:pt x="1274" y="405"/>
                    </a:lnTo>
                    <a:lnTo>
                      <a:pt x="1296" y="466"/>
                    </a:lnTo>
                    <a:lnTo>
                      <a:pt x="1313" y="529"/>
                    </a:lnTo>
                    <a:lnTo>
                      <a:pt x="1323" y="596"/>
                    </a:lnTo>
                    <a:lnTo>
                      <a:pt x="1326" y="663"/>
                    </a:lnTo>
                    <a:lnTo>
                      <a:pt x="1323" y="730"/>
                    </a:lnTo>
                    <a:lnTo>
                      <a:pt x="1313" y="797"/>
                    </a:lnTo>
                    <a:lnTo>
                      <a:pt x="1296" y="861"/>
                    </a:lnTo>
                    <a:lnTo>
                      <a:pt x="1274" y="922"/>
                    </a:lnTo>
                    <a:lnTo>
                      <a:pt x="1246" y="980"/>
                    </a:lnTo>
                    <a:lnTo>
                      <a:pt x="1212" y="1034"/>
                    </a:lnTo>
                    <a:lnTo>
                      <a:pt x="1175" y="1085"/>
                    </a:lnTo>
                    <a:lnTo>
                      <a:pt x="1132" y="1133"/>
                    </a:lnTo>
                    <a:lnTo>
                      <a:pt x="1085" y="1176"/>
                    </a:lnTo>
                    <a:lnTo>
                      <a:pt x="1033" y="1214"/>
                    </a:lnTo>
                    <a:lnTo>
                      <a:pt x="979" y="1247"/>
                    </a:lnTo>
                    <a:lnTo>
                      <a:pt x="921" y="1275"/>
                    </a:lnTo>
                    <a:lnTo>
                      <a:pt x="860" y="1298"/>
                    </a:lnTo>
                    <a:lnTo>
                      <a:pt x="797" y="1314"/>
                    </a:lnTo>
                    <a:lnTo>
                      <a:pt x="731" y="1324"/>
                    </a:lnTo>
                    <a:lnTo>
                      <a:pt x="663" y="1327"/>
                    </a:lnTo>
                    <a:lnTo>
                      <a:pt x="596" y="1324"/>
                    </a:lnTo>
                    <a:lnTo>
                      <a:pt x="529" y="1314"/>
                    </a:lnTo>
                    <a:lnTo>
                      <a:pt x="466" y="1298"/>
                    </a:lnTo>
                    <a:lnTo>
                      <a:pt x="406" y="1275"/>
                    </a:lnTo>
                    <a:lnTo>
                      <a:pt x="347" y="1247"/>
                    </a:lnTo>
                    <a:lnTo>
                      <a:pt x="293" y="1214"/>
                    </a:lnTo>
                    <a:lnTo>
                      <a:pt x="241" y="1176"/>
                    </a:lnTo>
                    <a:lnTo>
                      <a:pt x="195" y="1133"/>
                    </a:lnTo>
                    <a:lnTo>
                      <a:pt x="152" y="1085"/>
                    </a:lnTo>
                    <a:lnTo>
                      <a:pt x="114" y="1034"/>
                    </a:lnTo>
                    <a:lnTo>
                      <a:pt x="80" y="980"/>
                    </a:lnTo>
                    <a:lnTo>
                      <a:pt x="52" y="922"/>
                    </a:lnTo>
                    <a:lnTo>
                      <a:pt x="30" y="861"/>
                    </a:lnTo>
                    <a:lnTo>
                      <a:pt x="14" y="797"/>
                    </a:lnTo>
                    <a:lnTo>
                      <a:pt x="4" y="730"/>
                    </a:lnTo>
                    <a:lnTo>
                      <a:pt x="0" y="663"/>
                    </a:lnTo>
                    <a:lnTo>
                      <a:pt x="2" y="603"/>
                    </a:lnTo>
                    <a:lnTo>
                      <a:pt x="10" y="546"/>
                    </a:lnTo>
                    <a:lnTo>
                      <a:pt x="23" y="489"/>
                    </a:lnTo>
                    <a:lnTo>
                      <a:pt x="41" y="434"/>
                    </a:lnTo>
                    <a:lnTo>
                      <a:pt x="62" y="382"/>
                    </a:lnTo>
                    <a:lnTo>
                      <a:pt x="89" y="332"/>
                    </a:lnTo>
                    <a:lnTo>
                      <a:pt x="118" y="285"/>
                    </a:lnTo>
                    <a:lnTo>
                      <a:pt x="153" y="240"/>
                    </a:lnTo>
                    <a:lnTo>
                      <a:pt x="190" y="199"/>
                    </a:lnTo>
                    <a:lnTo>
                      <a:pt x="231" y="160"/>
                    </a:lnTo>
                    <a:lnTo>
                      <a:pt x="274" y="126"/>
                    </a:lnTo>
                    <a:lnTo>
                      <a:pt x="322" y="95"/>
                    </a:lnTo>
                    <a:lnTo>
                      <a:pt x="370" y="67"/>
                    </a:lnTo>
                    <a:lnTo>
                      <a:pt x="422" y="45"/>
                    </a:lnTo>
                    <a:lnTo>
                      <a:pt x="476" y="26"/>
                    </a:lnTo>
                    <a:lnTo>
                      <a:pt x="533" y="13"/>
                    </a:lnTo>
                    <a:lnTo>
                      <a:pt x="619" y="163"/>
                    </a:lnTo>
                    <a:close/>
                  </a:path>
                </a:pathLst>
              </a:custGeom>
              <a:solidFill>
                <a:srgbClr val="53FB25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68"/>
              <p:cNvSpPr>
                <a:spLocks/>
              </p:cNvSpPr>
              <p:nvPr/>
            </p:nvSpPr>
            <p:spPr bwMode="auto">
              <a:xfrm>
                <a:off x="1680" y="1440"/>
                <a:ext cx="336" cy="336"/>
              </a:xfrm>
              <a:custGeom>
                <a:avLst/>
                <a:gdLst>
                  <a:gd name="T0" fmla="*/ 0 w 1326"/>
                  <a:gd name="T1" fmla="*/ 0 h 1327"/>
                  <a:gd name="T2" fmla="*/ 0 w 1326"/>
                  <a:gd name="T3" fmla="*/ 0 h 1327"/>
                  <a:gd name="T4" fmla="*/ 0 w 1326"/>
                  <a:gd name="T5" fmla="*/ 0 h 1327"/>
                  <a:gd name="T6" fmla="*/ 0 w 1326"/>
                  <a:gd name="T7" fmla="*/ 0 h 1327"/>
                  <a:gd name="T8" fmla="*/ 0 w 1326"/>
                  <a:gd name="T9" fmla="*/ 0 h 1327"/>
                  <a:gd name="T10" fmla="*/ 0 w 1326"/>
                  <a:gd name="T11" fmla="*/ 0 h 1327"/>
                  <a:gd name="T12" fmla="*/ 0 w 1326"/>
                  <a:gd name="T13" fmla="*/ 0 h 1327"/>
                  <a:gd name="T14" fmla="*/ 0 w 1326"/>
                  <a:gd name="T15" fmla="*/ 0 h 1327"/>
                  <a:gd name="T16" fmla="*/ 0 w 1326"/>
                  <a:gd name="T17" fmla="*/ 0 h 1327"/>
                  <a:gd name="T18" fmla="*/ 0 w 1326"/>
                  <a:gd name="T19" fmla="*/ 0 h 1327"/>
                  <a:gd name="T20" fmla="*/ 0 w 1326"/>
                  <a:gd name="T21" fmla="*/ 0 h 1327"/>
                  <a:gd name="T22" fmla="*/ 0 w 1326"/>
                  <a:gd name="T23" fmla="*/ 0 h 1327"/>
                  <a:gd name="T24" fmla="*/ 0 w 1326"/>
                  <a:gd name="T25" fmla="*/ 0 h 1327"/>
                  <a:gd name="T26" fmla="*/ 0 w 1326"/>
                  <a:gd name="T27" fmla="*/ 0 h 1327"/>
                  <a:gd name="T28" fmla="*/ 0 w 1326"/>
                  <a:gd name="T29" fmla="*/ 0 h 1327"/>
                  <a:gd name="T30" fmla="*/ 0 w 1326"/>
                  <a:gd name="T31" fmla="*/ 0 h 1327"/>
                  <a:gd name="T32" fmla="*/ 0 w 1326"/>
                  <a:gd name="T33" fmla="*/ 0 h 1327"/>
                  <a:gd name="T34" fmla="*/ 0 w 1326"/>
                  <a:gd name="T35" fmla="*/ 0 h 1327"/>
                  <a:gd name="T36" fmla="*/ 0 w 1326"/>
                  <a:gd name="T37" fmla="*/ 0 h 1327"/>
                  <a:gd name="T38" fmla="*/ 0 w 1326"/>
                  <a:gd name="T39" fmla="*/ 0 h 1327"/>
                  <a:gd name="T40" fmla="*/ 0 w 1326"/>
                  <a:gd name="T41" fmla="*/ 0 h 1327"/>
                  <a:gd name="T42" fmla="*/ 0 w 1326"/>
                  <a:gd name="T43" fmla="*/ 0 h 1327"/>
                  <a:gd name="T44" fmla="*/ 0 w 1326"/>
                  <a:gd name="T45" fmla="*/ 0 h 1327"/>
                  <a:gd name="T46" fmla="*/ 0 w 1326"/>
                  <a:gd name="T47" fmla="*/ 0 h 1327"/>
                  <a:gd name="T48" fmla="*/ 0 w 1326"/>
                  <a:gd name="T49" fmla="*/ 0 h 1327"/>
                  <a:gd name="T50" fmla="*/ 0 w 1326"/>
                  <a:gd name="T51" fmla="*/ 0 h 1327"/>
                  <a:gd name="T52" fmla="*/ 0 w 1326"/>
                  <a:gd name="T53" fmla="*/ 0 h 1327"/>
                  <a:gd name="T54" fmla="*/ 0 w 1326"/>
                  <a:gd name="T55" fmla="*/ 0 h 1327"/>
                  <a:gd name="T56" fmla="*/ 0 w 1326"/>
                  <a:gd name="T57" fmla="*/ 0 h 1327"/>
                  <a:gd name="T58" fmla="*/ 0 w 1326"/>
                  <a:gd name="T59" fmla="*/ 0 h 1327"/>
                  <a:gd name="T60" fmla="*/ 0 w 1326"/>
                  <a:gd name="T61" fmla="*/ 0 h 1327"/>
                  <a:gd name="T62" fmla="*/ 0 w 1326"/>
                  <a:gd name="T63" fmla="*/ 0 h 1327"/>
                  <a:gd name="T64" fmla="*/ 0 w 1326"/>
                  <a:gd name="T65" fmla="*/ 0 h 1327"/>
                  <a:gd name="T66" fmla="*/ 0 w 1326"/>
                  <a:gd name="T67" fmla="*/ 0 h 1327"/>
                  <a:gd name="T68" fmla="*/ 0 w 1326"/>
                  <a:gd name="T69" fmla="*/ 0 h 1327"/>
                  <a:gd name="T70" fmla="*/ 0 w 1326"/>
                  <a:gd name="T71" fmla="*/ 0 h 1327"/>
                  <a:gd name="T72" fmla="*/ 0 w 1326"/>
                  <a:gd name="T73" fmla="*/ 0 h 1327"/>
                  <a:gd name="T74" fmla="*/ 0 w 1326"/>
                  <a:gd name="T75" fmla="*/ 0 h 1327"/>
                  <a:gd name="T76" fmla="*/ 0 w 1326"/>
                  <a:gd name="T77" fmla="*/ 0 h 1327"/>
                  <a:gd name="T78" fmla="*/ 0 w 1326"/>
                  <a:gd name="T79" fmla="*/ 0 h 1327"/>
                  <a:gd name="T80" fmla="*/ 0 w 1326"/>
                  <a:gd name="T81" fmla="*/ 0 h 1327"/>
                  <a:gd name="T82" fmla="*/ 0 w 1326"/>
                  <a:gd name="T83" fmla="*/ 0 h 1327"/>
                  <a:gd name="T84" fmla="*/ 0 w 1326"/>
                  <a:gd name="T85" fmla="*/ 0 h 1327"/>
                  <a:gd name="T86" fmla="*/ 0 w 1326"/>
                  <a:gd name="T87" fmla="*/ 0 h 1327"/>
                  <a:gd name="T88" fmla="*/ 0 w 1326"/>
                  <a:gd name="T89" fmla="*/ 0 h 1327"/>
                  <a:gd name="T90" fmla="*/ 0 w 1326"/>
                  <a:gd name="T91" fmla="*/ 0 h 1327"/>
                  <a:gd name="T92" fmla="*/ 0 w 1326"/>
                  <a:gd name="T93" fmla="*/ 0 h 1327"/>
                  <a:gd name="T94" fmla="*/ 0 w 1326"/>
                  <a:gd name="T95" fmla="*/ 0 h 1327"/>
                  <a:gd name="T96" fmla="*/ 0 w 1326"/>
                  <a:gd name="T97" fmla="*/ 0 h 1327"/>
                  <a:gd name="T98" fmla="*/ 0 w 1326"/>
                  <a:gd name="T99" fmla="*/ 0 h 1327"/>
                  <a:gd name="T100" fmla="*/ 0 w 1326"/>
                  <a:gd name="T101" fmla="*/ 0 h 1327"/>
                  <a:gd name="T102" fmla="*/ 0 w 1326"/>
                  <a:gd name="T103" fmla="*/ 0 h 1327"/>
                  <a:gd name="T104" fmla="*/ 0 w 1326"/>
                  <a:gd name="T105" fmla="*/ 0 h 1327"/>
                  <a:gd name="T106" fmla="*/ 0 w 1326"/>
                  <a:gd name="T107" fmla="*/ 0 h 1327"/>
                  <a:gd name="T108" fmla="*/ 0 w 1326"/>
                  <a:gd name="T109" fmla="*/ 0 h 1327"/>
                  <a:gd name="T110" fmla="*/ 0 w 1326"/>
                  <a:gd name="T111" fmla="*/ 0 h 1327"/>
                  <a:gd name="T112" fmla="*/ 0 w 1326"/>
                  <a:gd name="T113" fmla="*/ 0 h 1327"/>
                  <a:gd name="T114" fmla="*/ 0 w 1326"/>
                  <a:gd name="T115" fmla="*/ 0 h 1327"/>
                  <a:gd name="T116" fmla="*/ 0 w 1326"/>
                  <a:gd name="T117" fmla="*/ 0 h 1327"/>
                  <a:gd name="T118" fmla="*/ 0 w 1326"/>
                  <a:gd name="T119" fmla="*/ 0 h 1327"/>
                  <a:gd name="T120" fmla="*/ 0 w 1326"/>
                  <a:gd name="T121" fmla="*/ 0 h 1327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1326"/>
                  <a:gd name="T184" fmla="*/ 0 h 1327"/>
                  <a:gd name="T185" fmla="*/ 1326 w 1326"/>
                  <a:gd name="T186" fmla="*/ 1327 h 1327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1326" h="1327">
                    <a:moveTo>
                      <a:pt x="619" y="163"/>
                    </a:moveTo>
                    <a:lnTo>
                      <a:pt x="585" y="163"/>
                    </a:lnTo>
                    <a:lnTo>
                      <a:pt x="585" y="269"/>
                    </a:lnTo>
                    <a:lnTo>
                      <a:pt x="570" y="272"/>
                    </a:lnTo>
                    <a:lnTo>
                      <a:pt x="553" y="275"/>
                    </a:lnTo>
                    <a:lnTo>
                      <a:pt x="535" y="279"/>
                    </a:lnTo>
                    <a:lnTo>
                      <a:pt x="516" y="286"/>
                    </a:lnTo>
                    <a:lnTo>
                      <a:pt x="496" y="294"/>
                    </a:lnTo>
                    <a:lnTo>
                      <a:pt x="476" y="306"/>
                    </a:lnTo>
                    <a:lnTo>
                      <a:pt x="457" y="320"/>
                    </a:lnTo>
                    <a:lnTo>
                      <a:pt x="438" y="339"/>
                    </a:lnTo>
                    <a:lnTo>
                      <a:pt x="425" y="356"/>
                    </a:lnTo>
                    <a:lnTo>
                      <a:pt x="415" y="373"/>
                    </a:lnTo>
                    <a:lnTo>
                      <a:pt x="406" y="391"/>
                    </a:lnTo>
                    <a:lnTo>
                      <a:pt x="399" y="409"/>
                    </a:lnTo>
                    <a:lnTo>
                      <a:pt x="394" y="426"/>
                    </a:lnTo>
                    <a:lnTo>
                      <a:pt x="390" y="444"/>
                    </a:lnTo>
                    <a:lnTo>
                      <a:pt x="389" y="462"/>
                    </a:lnTo>
                    <a:lnTo>
                      <a:pt x="388" y="480"/>
                    </a:lnTo>
                    <a:lnTo>
                      <a:pt x="389" y="504"/>
                    </a:lnTo>
                    <a:lnTo>
                      <a:pt x="392" y="527"/>
                    </a:lnTo>
                    <a:lnTo>
                      <a:pt x="399" y="548"/>
                    </a:lnTo>
                    <a:lnTo>
                      <a:pt x="407" y="567"/>
                    </a:lnTo>
                    <a:lnTo>
                      <a:pt x="417" y="583"/>
                    </a:lnTo>
                    <a:lnTo>
                      <a:pt x="428" y="599"/>
                    </a:lnTo>
                    <a:lnTo>
                      <a:pt x="440" y="613"/>
                    </a:lnTo>
                    <a:lnTo>
                      <a:pt x="454" y="627"/>
                    </a:lnTo>
                    <a:lnTo>
                      <a:pt x="470" y="638"/>
                    </a:lnTo>
                    <a:lnTo>
                      <a:pt x="485" y="649"/>
                    </a:lnTo>
                    <a:lnTo>
                      <a:pt x="502" y="657"/>
                    </a:lnTo>
                    <a:lnTo>
                      <a:pt x="520" y="666"/>
                    </a:lnTo>
                    <a:lnTo>
                      <a:pt x="537" y="674"/>
                    </a:lnTo>
                    <a:lnTo>
                      <a:pt x="555" y="682"/>
                    </a:lnTo>
                    <a:lnTo>
                      <a:pt x="573" y="688"/>
                    </a:lnTo>
                    <a:lnTo>
                      <a:pt x="590" y="695"/>
                    </a:lnTo>
                    <a:lnTo>
                      <a:pt x="618" y="706"/>
                    </a:lnTo>
                    <a:lnTo>
                      <a:pt x="642" y="715"/>
                    </a:lnTo>
                    <a:lnTo>
                      <a:pt x="663" y="724"/>
                    </a:lnTo>
                    <a:lnTo>
                      <a:pt x="682" y="732"/>
                    </a:lnTo>
                    <a:lnTo>
                      <a:pt x="697" y="739"/>
                    </a:lnTo>
                    <a:lnTo>
                      <a:pt x="711" y="747"/>
                    </a:lnTo>
                    <a:lnTo>
                      <a:pt x="722" y="756"/>
                    </a:lnTo>
                    <a:lnTo>
                      <a:pt x="731" y="765"/>
                    </a:lnTo>
                    <a:lnTo>
                      <a:pt x="740" y="779"/>
                    </a:lnTo>
                    <a:lnTo>
                      <a:pt x="747" y="796"/>
                    </a:lnTo>
                    <a:lnTo>
                      <a:pt x="753" y="813"/>
                    </a:lnTo>
                    <a:lnTo>
                      <a:pt x="754" y="831"/>
                    </a:lnTo>
                    <a:lnTo>
                      <a:pt x="752" y="854"/>
                    </a:lnTo>
                    <a:lnTo>
                      <a:pt x="745" y="873"/>
                    </a:lnTo>
                    <a:lnTo>
                      <a:pt x="734" y="890"/>
                    </a:lnTo>
                    <a:lnTo>
                      <a:pt x="721" y="903"/>
                    </a:lnTo>
                    <a:lnTo>
                      <a:pt x="705" y="913"/>
                    </a:lnTo>
                    <a:lnTo>
                      <a:pt x="687" y="921"/>
                    </a:lnTo>
                    <a:lnTo>
                      <a:pt x="669" y="925"/>
                    </a:lnTo>
                    <a:lnTo>
                      <a:pt x="650" y="926"/>
                    </a:lnTo>
                    <a:lnTo>
                      <a:pt x="632" y="925"/>
                    </a:lnTo>
                    <a:lnTo>
                      <a:pt x="616" y="922"/>
                    </a:lnTo>
                    <a:lnTo>
                      <a:pt x="599" y="916"/>
                    </a:lnTo>
                    <a:lnTo>
                      <a:pt x="584" y="910"/>
                    </a:lnTo>
                    <a:lnTo>
                      <a:pt x="569" y="901"/>
                    </a:lnTo>
                    <a:lnTo>
                      <a:pt x="556" y="891"/>
                    </a:lnTo>
                    <a:lnTo>
                      <a:pt x="545" y="879"/>
                    </a:lnTo>
                    <a:lnTo>
                      <a:pt x="535" y="866"/>
                    </a:lnTo>
                    <a:lnTo>
                      <a:pt x="526" y="852"/>
                    </a:lnTo>
                    <a:lnTo>
                      <a:pt x="520" y="838"/>
                    </a:lnTo>
                    <a:lnTo>
                      <a:pt x="514" y="823"/>
                    </a:lnTo>
                    <a:lnTo>
                      <a:pt x="510" y="809"/>
                    </a:lnTo>
                    <a:lnTo>
                      <a:pt x="506" y="795"/>
                    </a:lnTo>
                    <a:lnTo>
                      <a:pt x="504" y="782"/>
                    </a:lnTo>
                    <a:lnTo>
                      <a:pt x="502" y="770"/>
                    </a:lnTo>
                    <a:lnTo>
                      <a:pt x="501" y="761"/>
                    </a:lnTo>
                    <a:lnTo>
                      <a:pt x="387" y="761"/>
                    </a:lnTo>
                    <a:lnTo>
                      <a:pt x="387" y="1024"/>
                    </a:lnTo>
                    <a:lnTo>
                      <a:pt x="500" y="1024"/>
                    </a:lnTo>
                    <a:lnTo>
                      <a:pt x="502" y="957"/>
                    </a:lnTo>
                    <a:lnTo>
                      <a:pt x="510" y="968"/>
                    </a:lnTo>
                    <a:lnTo>
                      <a:pt x="518" y="977"/>
                    </a:lnTo>
                    <a:lnTo>
                      <a:pt x="526" y="987"/>
                    </a:lnTo>
                    <a:lnTo>
                      <a:pt x="535" y="995"/>
                    </a:lnTo>
                    <a:lnTo>
                      <a:pt x="545" y="1002"/>
                    </a:lnTo>
                    <a:lnTo>
                      <a:pt x="556" y="1009"/>
                    </a:lnTo>
                    <a:lnTo>
                      <a:pt x="569" y="1016"/>
                    </a:lnTo>
                    <a:lnTo>
                      <a:pt x="585" y="1021"/>
                    </a:lnTo>
                    <a:lnTo>
                      <a:pt x="585" y="1145"/>
                    </a:lnTo>
                    <a:lnTo>
                      <a:pt x="702" y="1145"/>
                    </a:lnTo>
                    <a:lnTo>
                      <a:pt x="702" y="1034"/>
                    </a:lnTo>
                    <a:lnTo>
                      <a:pt x="719" y="1032"/>
                    </a:lnTo>
                    <a:lnTo>
                      <a:pt x="738" y="1028"/>
                    </a:lnTo>
                    <a:lnTo>
                      <a:pt x="756" y="1022"/>
                    </a:lnTo>
                    <a:lnTo>
                      <a:pt x="775" y="1016"/>
                    </a:lnTo>
                    <a:lnTo>
                      <a:pt x="791" y="1008"/>
                    </a:lnTo>
                    <a:lnTo>
                      <a:pt x="809" y="997"/>
                    </a:lnTo>
                    <a:lnTo>
                      <a:pt x="824" y="985"/>
                    </a:lnTo>
                    <a:lnTo>
                      <a:pt x="840" y="970"/>
                    </a:lnTo>
                    <a:lnTo>
                      <a:pt x="852" y="956"/>
                    </a:lnTo>
                    <a:lnTo>
                      <a:pt x="863" y="939"/>
                    </a:lnTo>
                    <a:lnTo>
                      <a:pt x="873" y="922"/>
                    </a:lnTo>
                    <a:lnTo>
                      <a:pt x="881" y="904"/>
                    </a:lnTo>
                    <a:lnTo>
                      <a:pt x="887" y="884"/>
                    </a:lnTo>
                    <a:lnTo>
                      <a:pt x="892" y="863"/>
                    </a:lnTo>
                    <a:lnTo>
                      <a:pt x="895" y="842"/>
                    </a:lnTo>
                    <a:lnTo>
                      <a:pt x="896" y="821"/>
                    </a:lnTo>
                    <a:lnTo>
                      <a:pt x="895" y="805"/>
                    </a:lnTo>
                    <a:lnTo>
                      <a:pt x="894" y="788"/>
                    </a:lnTo>
                    <a:lnTo>
                      <a:pt x="891" y="771"/>
                    </a:lnTo>
                    <a:lnTo>
                      <a:pt x="887" y="755"/>
                    </a:lnTo>
                    <a:lnTo>
                      <a:pt x="883" y="738"/>
                    </a:lnTo>
                    <a:lnTo>
                      <a:pt x="876" y="723"/>
                    </a:lnTo>
                    <a:lnTo>
                      <a:pt x="870" y="709"/>
                    </a:lnTo>
                    <a:lnTo>
                      <a:pt x="862" y="696"/>
                    </a:lnTo>
                    <a:lnTo>
                      <a:pt x="854" y="686"/>
                    </a:lnTo>
                    <a:lnTo>
                      <a:pt x="847" y="676"/>
                    </a:lnTo>
                    <a:lnTo>
                      <a:pt x="838" y="667"/>
                    </a:lnTo>
                    <a:lnTo>
                      <a:pt x="829" y="659"/>
                    </a:lnTo>
                    <a:lnTo>
                      <a:pt x="819" y="651"/>
                    </a:lnTo>
                    <a:lnTo>
                      <a:pt x="808" y="643"/>
                    </a:lnTo>
                    <a:lnTo>
                      <a:pt x="797" y="636"/>
                    </a:lnTo>
                    <a:lnTo>
                      <a:pt x="785" y="629"/>
                    </a:lnTo>
                    <a:lnTo>
                      <a:pt x="771" y="622"/>
                    </a:lnTo>
                    <a:lnTo>
                      <a:pt x="758" y="615"/>
                    </a:lnTo>
                    <a:lnTo>
                      <a:pt x="744" y="610"/>
                    </a:lnTo>
                    <a:lnTo>
                      <a:pt x="729" y="603"/>
                    </a:lnTo>
                    <a:lnTo>
                      <a:pt x="713" y="597"/>
                    </a:lnTo>
                    <a:lnTo>
                      <a:pt x="697" y="590"/>
                    </a:lnTo>
                    <a:lnTo>
                      <a:pt x="680" y="582"/>
                    </a:lnTo>
                    <a:lnTo>
                      <a:pt x="662" y="576"/>
                    </a:lnTo>
                    <a:lnTo>
                      <a:pt x="636" y="566"/>
                    </a:lnTo>
                    <a:lnTo>
                      <a:pt x="611" y="555"/>
                    </a:lnTo>
                    <a:lnTo>
                      <a:pt x="589" y="544"/>
                    </a:lnTo>
                    <a:lnTo>
                      <a:pt x="569" y="531"/>
                    </a:lnTo>
                    <a:lnTo>
                      <a:pt x="553" y="518"/>
                    </a:lnTo>
                    <a:lnTo>
                      <a:pt x="541" y="503"/>
                    </a:lnTo>
                    <a:lnTo>
                      <a:pt x="533" y="485"/>
                    </a:lnTo>
                    <a:lnTo>
                      <a:pt x="529" y="464"/>
                    </a:lnTo>
                    <a:lnTo>
                      <a:pt x="531" y="451"/>
                    </a:lnTo>
                    <a:lnTo>
                      <a:pt x="535" y="436"/>
                    </a:lnTo>
                    <a:lnTo>
                      <a:pt x="543" y="423"/>
                    </a:lnTo>
                    <a:lnTo>
                      <a:pt x="553" y="410"/>
                    </a:lnTo>
                    <a:lnTo>
                      <a:pt x="566" y="400"/>
                    </a:lnTo>
                    <a:lnTo>
                      <a:pt x="582" y="391"/>
                    </a:lnTo>
                    <a:lnTo>
                      <a:pt x="602" y="386"/>
                    </a:lnTo>
                    <a:lnTo>
                      <a:pt x="624" y="383"/>
                    </a:lnTo>
                    <a:lnTo>
                      <a:pt x="643" y="384"/>
                    </a:lnTo>
                    <a:lnTo>
                      <a:pt x="660" y="387"/>
                    </a:lnTo>
                    <a:lnTo>
                      <a:pt x="674" y="391"/>
                    </a:lnTo>
                    <a:lnTo>
                      <a:pt x="687" y="397"/>
                    </a:lnTo>
                    <a:lnTo>
                      <a:pt x="697" y="403"/>
                    </a:lnTo>
                    <a:lnTo>
                      <a:pt x="706" y="409"/>
                    </a:lnTo>
                    <a:lnTo>
                      <a:pt x="714" y="415"/>
                    </a:lnTo>
                    <a:lnTo>
                      <a:pt x="719" y="421"/>
                    </a:lnTo>
                    <a:lnTo>
                      <a:pt x="731" y="434"/>
                    </a:lnTo>
                    <a:lnTo>
                      <a:pt x="739" y="447"/>
                    </a:lnTo>
                    <a:lnTo>
                      <a:pt x="747" y="463"/>
                    </a:lnTo>
                    <a:lnTo>
                      <a:pt x="753" y="477"/>
                    </a:lnTo>
                    <a:lnTo>
                      <a:pt x="757" y="492"/>
                    </a:lnTo>
                    <a:lnTo>
                      <a:pt x="760" y="507"/>
                    </a:lnTo>
                    <a:lnTo>
                      <a:pt x="763" y="520"/>
                    </a:lnTo>
                    <a:lnTo>
                      <a:pt x="765" y="534"/>
                    </a:lnTo>
                    <a:lnTo>
                      <a:pt x="881" y="534"/>
                    </a:lnTo>
                    <a:lnTo>
                      <a:pt x="881" y="285"/>
                    </a:lnTo>
                    <a:lnTo>
                      <a:pt x="767" y="285"/>
                    </a:lnTo>
                    <a:lnTo>
                      <a:pt x="765" y="337"/>
                    </a:lnTo>
                    <a:lnTo>
                      <a:pt x="758" y="328"/>
                    </a:lnTo>
                    <a:lnTo>
                      <a:pt x="753" y="321"/>
                    </a:lnTo>
                    <a:lnTo>
                      <a:pt x="746" y="314"/>
                    </a:lnTo>
                    <a:lnTo>
                      <a:pt x="739" y="307"/>
                    </a:lnTo>
                    <a:lnTo>
                      <a:pt x="732" y="302"/>
                    </a:lnTo>
                    <a:lnTo>
                      <a:pt x="723" y="296"/>
                    </a:lnTo>
                    <a:lnTo>
                      <a:pt x="713" y="290"/>
                    </a:lnTo>
                    <a:lnTo>
                      <a:pt x="702" y="285"/>
                    </a:lnTo>
                    <a:lnTo>
                      <a:pt x="702" y="163"/>
                    </a:lnTo>
                    <a:lnTo>
                      <a:pt x="619" y="163"/>
                    </a:lnTo>
                    <a:lnTo>
                      <a:pt x="533" y="13"/>
                    </a:lnTo>
                    <a:lnTo>
                      <a:pt x="548" y="10"/>
                    </a:lnTo>
                    <a:lnTo>
                      <a:pt x="565" y="7"/>
                    </a:lnTo>
                    <a:lnTo>
                      <a:pt x="580" y="5"/>
                    </a:lnTo>
                    <a:lnTo>
                      <a:pt x="597" y="3"/>
                    </a:lnTo>
                    <a:lnTo>
                      <a:pt x="613" y="2"/>
                    </a:lnTo>
                    <a:lnTo>
                      <a:pt x="630" y="1"/>
                    </a:lnTo>
                    <a:lnTo>
                      <a:pt x="647" y="0"/>
                    </a:lnTo>
                    <a:lnTo>
                      <a:pt x="663" y="0"/>
                    </a:lnTo>
                    <a:lnTo>
                      <a:pt x="731" y="3"/>
                    </a:lnTo>
                    <a:lnTo>
                      <a:pt x="797" y="13"/>
                    </a:lnTo>
                    <a:lnTo>
                      <a:pt x="860" y="30"/>
                    </a:lnTo>
                    <a:lnTo>
                      <a:pt x="921" y="52"/>
                    </a:lnTo>
                    <a:lnTo>
                      <a:pt x="979" y="79"/>
                    </a:lnTo>
                    <a:lnTo>
                      <a:pt x="1033" y="114"/>
                    </a:lnTo>
                    <a:lnTo>
                      <a:pt x="1085" y="151"/>
                    </a:lnTo>
                    <a:lnTo>
                      <a:pt x="1132" y="194"/>
                    </a:lnTo>
                    <a:lnTo>
                      <a:pt x="1175" y="241"/>
                    </a:lnTo>
                    <a:lnTo>
                      <a:pt x="1212" y="293"/>
                    </a:lnTo>
                    <a:lnTo>
                      <a:pt x="1246" y="347"/>
                    </a:lnTo>
                    <a:lnTo>
                      <a:pt x="1274" y="405"/>
                    </a:lnTo>
                    <a:lnTo>
                      <a:pt x="1296" y="466"/>
                    </a:lnTo>
                    <a:lnTo>
                      <a:pt x="1313" y="529"/>
                    </a:lnTo>
                    <a:lnTo>
                      <a:pt x="1323" y="596"/>
                    </a:lnTo>
                    <a:lnTo>
                      <a:pt x="1326" y="663"/>
                    </a:lnTo>
                    <a:lnTo>
                      <a:pt x="1323" y="730"/>
                    </a:lnTo>
                    <a:lnTo>
                      <a:pt x="1313" y="797"/>
                    </a:lnTo>
                    <a:lnTo>
                      <a:pt x="1296" y="861"/>
                    </a:lnTo>
                    <a:lnTo>
                      <a:pt x="1274" y="922"/>
                    </a:lnTo>
                    <a:lnTo>
                      <a:pt x="1246" y="980"/>
                    </a:lnTo>
                    <a:lnTo>
                      <a:pt x="1212" y="1034"/>
                    </a:lnTo>
                    <a:lnTo>
                      <a:pt x="1175" y="1085"/>
                    </a:lnTo>
                    <a:lnTo>
                      <a:pt x="1132" y="1133"/>
                    </a:lnTo>
                    <a:lnTo>
                      <a:pt x="1085" y="1176"/>
                    </a:lnTo>
                    <a:lnTo>
                      <a:pt x="1033" y="1214"/>
                    </a:lnTo>
                    <a:lnTo>
                      <a:pt x="979" y="1247"/>
                    </a:lnTo>
                    <a:lnTo>
                      <a:pt x="921" y="1275"/>
                    </a:lnTo>
                    <a:lnTo>
                      <a:pt x="860" y="1298"/>
                    </a:lnTo>
                    <a:lnTo>
                      <a:pt x="797" y="1314"/>
                    </a:lnTo>
                    <a:lnTo>
                      <a:pt x="731" y="1324"/>
                    </a:lnTo>
                    <a:lnTo>
                      <a:pt x="663" y="1327"/>
                    </a:lnTo>
                    <a:lnTo>
                      <a:pt x="596" y="1324"/>
                    </a:lnTo>
                    <a:lnTo>
                      <a:pt x="529" y="1314"/>
                    </a:lnTo>
                    <a:lnTo>
                      <a:pt x="466" y="1298"/>
                    </a:lnTo>
                    <a:lnTo>
                      <a:pt x="406" y="1275"/>
                    </a:lnTo>
                    <a:lnTo>
                      <a:pt x="347" y="1247"/>
                    </a:lnTo>
                    <a:lnTo>
                      <a:pt x="293" y="1214"/>
                    </a:lnTo>
                    <a:lnTo>
                      <a:pt x="241" y="1176"/>
                    </a:lnTo>
                    <a:lnTo>
                      <a:pt x="195" y="1133"/>
                    </a:lnTo>
                    <a:lnTo>
                      <a:pt x="152" y="1085"/>
                    </a:lnTo>
                    <a:lnTo>
                      <a:pt x="114" y="1034"/>
                    </a:lnTo>
                    <a:lnTo>
                      <a:pt x="80" y="980"/>
                    </a:lnTo>
                    <a:lnTo>
                      <a:pt x="52" y="922"/>
                    </a:lnTo>
                    <a:lnTo>
                      <a:pt x="30" y="861"/>
                    </a:lnTo>
                    <a:lnTo>
                      <a:pt x="14" y="797"/>
                    </a:lnTo>
                    <a:lnTo>
                      <a:pt x="4" y="730"/>
                    </a:lnTo>
                    <a:lnTo>
                      <a:pt x="0" y="663"/>
                    </a:lnTo>
                    <a:lnTo>
                      <a:pt x="2" y="603"/>
                    </a:lnTo>
                    <a:lnTo>
                      <a:pt x="10" y="546"/>
                    </a:lnTo>
                    <a:lnTo>
                      <a:pt x="23" y="489"/>
                    </a:lnTo>
                    <a:lnTo>
                      <a:pt x="41" y="434"/>
                    </a:lnTo>
                    <a:lnTo>
                      <a:pt x="62" y="382"/>
                    </a:lnTo>
                    <a:lnTo>
                      <a:pt x="89" y="332"/>
                    </a:lnTo>
                    <a:lnTo>
                      <a:pt x="118" y="285"/>
                    </a:lnTo>
                    <a:lnTo>
                      <a:pt x="153" y="240"/>
                    </a:lnTo>
                    <a:lnTo>
                      <a:pt x="190" y="199"/>
                    </a:lnTo>
                    <a:lnTo>
                      <a:pt x="231" y="160"/>
                    </a:lnTo>
                    <a:lnTo>
                      <a:pt x="274" y="126"/>
                    </a:lnTo>
                    <a:lnTo>
                      <a:pt x="322" y="95"/>
                    </a:lnTo>
                    <a:lnTo>
                      <a:pt x="370" y="67"/>
                    </a:lnTo>
                    <a:lnTo>
                      <a:pt x="422" y="45"/>
                    </a:lnTo>
                    <a:lnTo>
                      <a:pt x="476" y="26"/>
                    </a:lnTo>
                    <a:lnTo>
                      <a:pt x="533" y="13"/>
                    </a:lnTo>
                    <a:lnTo>
                      <a:pt x="619" y="163"/>
                    </a:lnTo>
                    <a:close/>
                  </a:path>
                </a:pathLst>
              </a:custGeom>
              <a:solidFill>
                <a:srgbClr val="53FB25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1" name="Freeform 69"/>
            <p:cNvSpPr>
              <a:spLocks/>
            </p:cNvSpPr>
            <p:nvPr/>
          </p:nvSpPr>
          <p:spPr bwMode="auto">
            <a:xfrm rot="19288668">
              <a:off x="2590800" y="2743200"/>
              <a:ext cx="1676400" cy="330200"/>
            </a:xfrm>
            <a:custGeom>
              <a:avLst/>
              <a:gdLst>
                <a:gd name="T0" fmla="*/ 0 w 1008"/>
                <a:gd name="T1" fmla="*/ 2147483647 h 208"/>
                <a:gd name="T2" fmla="*/ 2147483647 w 1008"/>
                <a:gd name="T3" fmla="*/ 2147483647 h 208"/>
                <a:gd name="T4" fmla="*/ 2147483647 w 1008"/>
                <a:gd name="T5" fmla="*/ 2147483647 h 208"/>
                <a:gd name="T6" fmla="*/ 0 60000 65536"/>
                <a:gd name="T7" fmla="*/ 0 60000 65536"/>
                <a:gd name="T8" fmla="*/ 0 60000 65536"/>
                <a:gd name="T9" fmla="*/ 0 w 1008"/>
                <a:gd name="T10" fmla="*/ 0 h 208"/>
                <a:gd name="T11" fmla="*/ 1008 w 1008"/>
                <a:gd name="T12" fmla="*/ 208 h 2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08" h="208">
                  <a:moveTo>
                    <a:pt x="0" y="112"/>
                  </a:moveTo>
                  <a:cubicBezTo>
                    <a:pt x="180" y="56"/>
                    <a:pt x="360" y="0"/>
                    <a:pt x="528" y="16"/>
                  </a:cubicBezTo>
                  <a:cubicBezTo>
                    <a:pt x="696" y="32"/>
                    <a:pt x="852" y="120"/>
                    <a:pt x="1008" y="20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42" name="Freeform 70"/>
            <p:cNvSpPr>
              <a:spLocks/>
            </p:cNvSpPr>
            <p:nvPr/>
          </p:nvSpPr>
          <p:spPr bwMode="auto">
            <a:xfrm rot="8288181">
              <a:off x="2743200" y="2971800"/>
              <a:ext cx="1676400" cy="330200"/>
            </a:xfrm>
            <a:custGeom>
              <a:avLst/>
              <a:gdLst>
                <a:gd name="T0" fmla="*/ 0 w 1008"/>
                <a:gd name="T1" fmla="*/ 2147483647 h 208"/>
                <a:gd name="T2" fmla="*/ 2147483647 w 1008"/>
                <a:gd name="T3" fmla="*/ 2147483647 h 208"/>
                <a:gd name="T4" fmla="*/ 2147483647 w 1008"/>
                <a:gd name="T5" fmla="*/ 2147483647 h 208"/>
                <a:gd name="T6" fmla="*/ 0 60000 65536"/>
                <a:gd name="T7" fmla="*/ 0 60000 65536"/>
                <a:gd name="T8" fmla="*/ 0 60000 65536"/>
                <a:gd name="T9" fmla="*/ 0 w 1008"/>
                <a:gd name="T10" fmla="*/ 0 h 208"/>
                <a:gd name="T11" fmla="*/ 1008 w 1008"/>
                <a:gd name="T12" fmla="*/ 208 h 2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08" h="208">
                  <a:moveTo>
                    <a:pt x="0" y="112"/>
                  </a:moveTo>
                  <a:cubicBezTo>
                    <a:pt x="180" y="56"/>
                    <a:pt x="360" y="0"/>
                    <a:pt x="528" y="16"/>
                  </a:cubicBezTo>
                  <a:cubicBezTo>
                    <a:pt x="696" y="32"/>
                    <a:pt x="852" y="120"/>
                    <a:pt x="1008" y="20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  <p:grpSp>
          <p:nvGrpSpPr>
            <p:cNvPr id="43" name="Group 71"/>
            <p:cNvGrpSpPr>
              <a:grpSpLocks/>
            </p:cNvGrpSpPr>
            <p:nvPr/>
          </p:nvGrpSpPr>
          <p:grpSpPr bwMode="auto">
            <a:xfrm>
              <a:off x="3200400" y="3048000"/>
              <a:ext cx="914400" cy="914400"/>
              <a:chOff x="1584" y="1200"/>
              <a:chExt cx="576" cy="576"/>
            </a:xfrm>
          </p:grpSpPr>
          <p:sp>
            <p:nvSpPr>
              <p:cNvPr id="44" name="Freeform 72"/>
              <p:cNvSpPr>
                <a:spLocks/>
              </p:cNvSpPr>
              <p:nvPr/>
            </p:nvSpPr>
            <p:spPr bwMode="auto">
              <a:xfrm>
                <a:off x="1584" y="1200"/>
                <a:ext cx="336" cy="336"/>
              </a:xfrm>
              <a:custGeom>
                <a:avLst/>
                <a:gdLst>
                  <a:gd name="T0" fmla="*/ 0 w 1326"/>
                  <a:gd name="T1" fmla="*/ 0 h 1327"/>
                  <a:gd name="T2" fmla="*/ 0 w 1326"/>
                  <a:gd name="T3" fmla="*/ 0 h 1327"/>
                  <a:gd name="T4" fmla="*/ 0 w 1326"/>
                  <a:gd name="T5" fmla="*/ 0 h 1327"/>
                  <a:gd name="T6" fmla="*/ 0 w 1326"/>
                  <a:gd name="T7" fmla="*/ 0 h 1327"/>
                  <a:gd name="T8" fmla="*/ 0 w 1326"/>
                  <a:gd name="T9" fmla="*/ 0 h 1327"/>
                  <a:gd name="T10" fmla="*/ 0 w 1326"/>
                  <a:gd name="T11" fmla="*/ 0 h 1327"/>
                  <a:gd name="T12" fmla="*/ 0 w 1326"/>
                  <a:gd name="T13" fmla="*/ 0 h 1327"/>
                  <a:gd name="T14" fmla="*/ 0 w 1326"/>
                  <a:gd name="T15" fmla="*/ 0 h 1327"/>
                  <a:gd name="T16" fmla="*/ 0 w 1326"/>
                  <a:gd name="T17" fmla="*/ 0 h 1327"/>
                  <a:gd name="T18" fmla="*/ 0 w 1326"/>
                  <a:gd name="T19" fmla="*/ 0 h 1327"/>
                  <a:gd name="T20" fmla="*/ 0 w 1326"/>
                  <a:gd name="T21" fmla="*/ 0 h 1327"/>
                  <a:gd name="T22" fmla="*/ 0 w 1326"/>
                  <a:gd name="T23" fmla="*/ 0 h 1327"/>
                  <a:gd name="T24" fmla="*/ 0 w 1326"/>
                  <a:gd name="T25" fmla="*/ 0 h 1327"/>
                  <a:gd name="T26" fmla="*/ 0 w 1326"/>
                  <a:gd name="T27" fmla="*/ 0 h 1327"/>
                  <a:gd name="T28" fmla="*/ 0 w 1326"/>
                  <a:gd name="T29" fmla="*/ 0 h 1327"/>
                  <a:gd name="T30" fmla="*/ 0 w 1326"/>
                  <a:gd name="T31" fmla="*/ 0 h 1327"/>
                  <a:gd name="T32" fmla="*/ 0 w 1326"/>
                  <a:gd name="T33" fmla="*/ 0 h 1327"/>
                  <a:gd name="T34" fmla="*/ 0 w 1326"/>
                  <a:gd name="T35" fmla="*/ 0 h 1327"/>
                  <a:gd name="T36" fmla="*/ 0 w 1326"/>
                  <a:gd name="T37" fmla="*/ 0 h 1327"/>
                  <a:gd name="T38" fmla="*/ 0 w 1326"/>
                  <a:gd name="T39" fmla="*/ 0 h 1327"/>
                  <a:gd name="T40" fmla="*/ 0 w 1326"/>
                  <a:gd name="T41" fmla="*/ 0 h 1327"/>
                  <a:gd name="T42" fmla="*/ 0 w 1326"/>
                  <a:gd name="T43" fmla="*/ 0 h 1327"/>
                  <a:gd name="T44" fmla="*/ 0 w 1326"/>
                  <a:gd name="T45" fmla="*/ 0 h 1327"/>
                  <a:gd name="T46" fmla="*/ 0 w 1326"/>
                  <a:gd name="T47" fmla="*/ 0 h 1327"/>
                  <a:gd name="T48" fmla="*/ 0 w 1326"/>
                  <a:gd name="T49" fmla="*/ 0 h 1327"/>
                  <a:gd name="T50" fmla="*/ 0 w 1326"/>
                  <a:gd name="T51" fmla="*/ 0 h 1327"/>
                  <a:gd name="T52" fmla="*/ 0 w 1326"/>
                  <a:gd name="T53" fmla="*/ 0 h 1327"/>
                  <a:gd name="T54" fmla="*/ 0 w 1326"/>
                  <a:gd name="T55" fmla="*/ 0 h 1327"/>
                  <a:gd name="T56" fmla="*/ 0 w 1326"/>
                  <a:gd name="T57" fmla="*/ 0 h 1327"/>
                  <a:gd name="T58" fmla="*/ 0 w 1326"/>
                  <a:gd name="T59" fmla="*/ 0 h 1327"/>
                  <a:gd name="T60" fmla="*/ 0 w 1326"/>
                  <a:gd name="T61" fmla="*/ 0 h 1327"/>
                  <a:gd name="T62" fmla="*/ 0 w 1326"/>
                  <a:gd name="T63" fmla="*/ 0 h 1327"/>
                  <a:gd name="T64" fmla="*/ 0 w 1326"/>
                  <a:gd name="T65" fmla="*/ 0 h 1327"/>
                  <a:gd name="T66" fmla="*/ 0 w 1326"/>
                  <a:gd name="T67" fmla="*/ 0 h 1327"/>
                  <a:gd name="T68" fmla="*/ 0 w 1326"/>
                  <a:gd name="T69" fmla="*/ 0 h 1327"/>
                  <a:gd name="T70" fmla="*/ 0 w 1326"/>
                  <a:gd name="T71" fmla="*/ 0 h 1327"/>
                  <a:gd name="T72" fmla="*/ 0 w 1326"/>
                  <a:gd name="T73" fmla="*/ 0 h 1327"/>
                  <a:gd name="T74" fmla="*/ 0 w 1326"/>
                  <a:gd name="T75" fmla="*/ 0 h 1327"/>
                  <a:gd name="T76" fmla="*/ 0 w 1326"/>
                  <a:gd name="T77" fmla="*/ 0 h 1327"/>
                  <a:gd name="T78" fmla="*/ 0 w 1326"/>
                  <a:gd name="T79" fmla="*/ 0 h 1327"/>
                  <a:gd name="T80" fmla="*/ 0 w 1326"/>
                  <a:gd name="T81" fmla="*/ 0 h 1327"/>
                  <a:gd name="T82" fmla="*/ 0 w 1326"/>
                  <a:gd name="T83" fmla="*/ 0 h 1327"/>
                  <a:gd name="T84" fmla="*/ 0 w 1326"/>
                  <a:gd name="T85" fmla="*/ 0 h 1327"/>
                  <a:gd name="T86" fmla="*/ 0 w 1326"/>
                  <a:gd name="T87" fmla="*/ 0 h 1327"/>
                  <a:gd name="T88" fmla="*/ 0 w 1326"/>
                  <a:gd name="T89" fmla="*/ 0 h 1327"/>
                  <a:gd name="T90" fmla="*/ 0 w 1326"/>
                  <a:gd name="T91" fmla="*/ 0 h 1327"/>
                  <a:gd name="T92" fmla="*/ 0 w 1326"/>
                  <a:gd name="T93" fmla="*/ 0 h 1327"/>
                  <a:gd name="T94" fmla="*/ 0 w 1326"/>
                  <a:gd name="T95" fmla="*/ 0 h 1327"/>
                  <a:gd name="T96" fmla="*/ 0 w 1326"/>
                  <a:gd name="T97" fmla="*/ 0 h 1327"/>
                  <a:gd name="T98" fmla="*/ 0 w 1326"/>
                  <a:gd name="T99" fmla="*/ 0 h 1327"/>
                  <a:gd name="T100" fmla="*/ 0 w 1326"/>
                  <a:gd name="T101" fmla="*/ 0 h 1327"/>
                  <a:gd name="T102" fmla="*/ 0 w 1326"/>
                  <a:gd name="T103" fmla="*/ 0 h 1327"/>
                  <a:gd name="T104" fmla="*/ 0 w 1326"/>
                  <a:gd name="T105" fmla="*/ 0 h 1327"/>
                  <a:gd name="T106" fmla="*/ 0 w 1326"/>
                  <a:gd name="T107" fmla="*/ 0 h 1327"/>
                  <a:gd name="T108" fmla="*/ 0 w 1326"/>
                  <a:gd name="T109" fmla="*/ 0 h 1327"/>
                  <a:gd name="T110" fmla="*/ 0 w 1326"/>
                  <a:gd name="T111" fmla="*/ 0 h 1327"/>
                  <a:gd name="T112" fmla="*/ 0 w 1326"/>
                  <a:gd name="T113" fmla="*/ 0 h 1327"/>
                  <a:gd name="T114" fmla="*/ 0 w 1326"/>
                  <a:gd name="T115" fmla="*/ 0 h 1327"/>
                  <a:gd name="T116" fmla="*/ 0 w 1326"/>
                  <a:gd name="T117" fmla="*/ 0 h 1327"/>
                  <a:gd name="T118" fmla="*/ 0 w 1326"/>
                  <a:gd name="T119" fmla="*/ 0 h 1327"/>
                  <a:gd name="T120" fmla="*/ 0 w 1326"/>
                  <a:gd name="T121" fmla="*/ 0 h 1327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1326"/>
                  <a:gd name="T184" fmla="*/ 0 h 1327"/>
                  <a:gd name="T185" fmla="*/ 1326 w 1326"/>
                  <a:gd name="T186" fmla="*/ 1327 h 1327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1326" h="1327">
                    <a:moveTo>
                      <a:pt x="619" y="163"/>
                    </a:moveTo>
                    <a:lnTo>
                      <a:pt x="585" y="163"/>
                    </a:lnTo>
                    <a:lnTo>
                      <a:pt x="585" y="269"/>
                    </a:lnTo>
                    <a:lnTo>
                      <a:pt x="570" y="272"/>
                    </a:lnTo>
                    <a:lnTo>
                      <a:pt x="553" y="275"/>
                    </a:lnTo>
                    <a:lnTo>
                      <a:pt x="535" y="279"/>
                    </a:lnTo>
                    <a:lnTo>
                      <a:pt x="516" y="286"/>
                    </a:lnTo>
                    <a:lnTo>
                      <a:pt x="496" y="294"/>
                    </a:lnTo>
                    <a:lnTo>
                      <a:pt x="476" y="306"/>
                    </a:lnTo>
                    <a:lnTo>
                      <a:pt x="457" y="320"/>
                    </a:lnTo>
                    <a:lnTo>
                      <a:pt x="438" y="339"/>
                    </a:lnTo>
                    <a:lnTo>
                      <a:pt x="425" y="356"/>
                    </a:lnTo>
                    <a:lnTo>
                      <a:pt x="415" y="373"/>
                    </a:lnTo>
                    <a:lnTo>
                      <a:pt x="406" y="391"/>
                    </a:lnTo>
                    <a:lnTo>
                      <a:pt x="399" y="409"/>
                    </a:lnTo>
                    <a:lnTo>
                      <a:pt x="394" y="426"/>
                    </a:lnTo>
                    <a:lnTo>
                      <a:pt x="390" y="444"/>
                    </a:lnTo>
                    <a:lnTo>
                      <a:pt x="389" y="462"/>
                    </a:lnTo>
                    <a:lnTo>
                      <a:pt x="388" y="480"/>
                    </a:lnTo>
                    <a:lnTo>
                      <a:pt x="389" y="504"/>
                    </a:lnTo>
                    <a:lnTo>
                      <a:pt x="392" y="527"/>
                    </a:lnTo>
                    <a:lnTo>
                      <a:pt x="399" y="548"/>
                    </a:lnTo>
                    <a:lnTo>
                      <a:pt x="407" y="567"/>
                    </a:lnTo>
                    <a:lnTo>
                      <a:pt x="417" y="583"/>
                    </a:lnTo>
                    <a:lnTo>
                      <a:pt x="428" y="599"/>
                    </a:lnTo>
                    <a:lnTo>
                      <a:pt x="440" y="613"/>
                    </a:lnTo>
                    <a:lnTo>
                      <a:pt x="454" y="627"/>
                    </a:lnTo>
                    <a:lnTo>
                      <a:pt x="470" y="638"/>
                    </a:lnTo>
                    <a:lnTo>
                      <a:pt x="485" y="649"/>
                    </a:lnTo>
                    <a:lnTo>
                      <a:pt x="502" y="657"/>
                    </a:lnTo>
                    <a:lnTo>
                      <a:pt x="520" y="666"/>
                    </a:lnTo>
                    <a:lnTo>
                      <a:pt x="537" y="674"/>
                    </a:lnTo>
                    <a:lnTo>
                      <a:pt x="555" y="682"/>
                    </a:lnTo>
                    <a:lnTo>
                      <a:pt x="573" y="688"/>
                    </a:lnTo>
                    <a:lnTo>
                      <a:pt x="590" y="695"/>
                    </a:lnTo>
                    <a:lnTo>
                      <a:pt x="618" y="706"/>
                    </a:lnTo>
                    <a:lnTo>
                      <a:pt x="642" y="715"/>
                    </a:lnTo>
                    <a:lnTo>
                      <a:pt x="663" y="724"/>
                    </a:lnTo>
                    <a:lnTo>
                      <a:pt x="682" y="732"/>
                    </a:lnTo>
                    <a:lnTo>
                      <a:pt x="697" y="739"/>
                    </a:lnTo>
                    <a:lnTo>
                      <a:pt x="711" y="747"/>
                    </a:lnTo>
                    <a:lnTo>
                      <a:pt x="722" y="756"/>
                    </a:lnTo>
                    <a:lnTo>
                      <a:pt x="731" y="765"/>
                    </a:lnTo>
                    <a:lnTo>
                      <a:pt x="740" y="779"/>
                    </a:lnTo>
                    <a:lnTo>
                      <a:pt x="747" y="796"/>
                    </a:lnTo>
                    <a:lnTo>
                      <a:pt x="753" y="813"/>
                    </a:lnTo>
                    <a:lnTo>
                      <a:pt x="754" y="831"/>
                    </a:lnTo>
                    <a:lnTo>
                      <a:pt x="752" y="854"/>
                    </a:lnTo>
                    <a:lnTo>
                      <a:pt x="745" y="873"/>
                    </a:lnTo>
                    <a:lnTo>
                      <a:pt x="734" y="890"/>
                    </a:lnTo>
                    <a:lnTo>
                      <a:pt x="721" y="903"/>
                    </a:lnTo>
                    <a:lnTo>
                      <a:pt x="705" y="913"/>
                    </a:lnTo>
                    <a:lnTo>
                      <a:pt x="687" y="921"/>
                    </a:lnTo>
                    <a:lnTo>
                      <a:pt x="669" y="925"/>
                    </a:lnTo>
                    <a:lnTo>
                      <a:pt x="650" y="926"/>
                    </a:lnTo>
                    <a:lnTo>
                      <a:pt x="632" y="925"/>
                    </a:lnTo>
                    <a:lnTo>
                      <a:pt x="616" y="922"/>
                    </a:lnTo>
                    <a:lnTo>
                      <a:pt x="599" y="916"/>
                    </a:lnTo>
                    <a:lnTo>
                      <a:pt x="584" y="910"/>
                    </a:lnTo>
                    <a:lnTo>
                      <a:pt x="569" y="901"/>
                    </a:lnTo>
                    <a:lnTo>
                      <a:pt x="556" y="891"/>
                    </a:lnTo>
                    <a:lnTo>
                      <a:pt x="545" y="879"/>
                    </a:lnTo>
                    <a:lnTo>
                      <a:pt x="535" y="866"/>
                    </a:lnTo>
                    <a:lnTo>
                      <a:pt x="526" y="852"/>
                    </a:lnTo>
                    <a:lnTo>
                      <a:pt x="520" y="838"/>
                    </a:lnTo>
                    <a:lnTo>
                      <a:pt x="514" y="823"/>
                    </a:lnTo>
                    <a:lnTo>
                      <a:pt x="510" y="809"/>
                    </a:lnTo>
                    <a:lnTo>
                      <a:pt x="506" y="795"/>
                    </a:lnTo>
                    <a:lnTo>
                      <a:pt x="504" y="782"/>
                    </a:lnTo>
                    <a:lnTo>
                      <a:pt x="502" y="770"/>
                    </a:lnTo>
                    <a:lnTo>
                      <a:pt x="501" y="761"/>
                    </a:lnTo>
                    <a:lnTo>
                      <a:pt x="387" y="761"/>
                    </a:lnTo>
                    <a:lnTo>
                      <a:pt x="387" y="1024"/>
                    </a:lnTo>
                    <a:lnTo>
                      <a:pt x="500" y="1024"/>
                    </a:lnTo>
                    <a:lnTo>
                      <a:pt x="502" y="957"/>
                    </a:lnTo>
                    <a:lnTo>
                      <a:pt x="510" y="968"/>
                    </a:lnTo>
                    <a:lnTo>
                      <a:pt x="518" y="977"/>
                    </a:lnTo>
                    <a:lnTo>
                      <a:pt x="526" y="987"/>
                    </a:lnTo>
                    <a:lnTo>
                      <a:pt x="535" y="995"/>
                    </a:lnTo>
                    <a:lnTo>
                      <a:pt x="545" y="1002"/>
                    </a:lnTo>
                    <a:lnTo>
                      <a:pt x="556" y="1009"/>
                    </a:lnTo>
                    <a:lnTo>
                      <a:pt x="569" y="1016"/>
                    </a:lnTo>
                    <a:lnTo>
                      <a:pt x="585" y="1021"/>
                    </a:lnTo>
                    <a:lnTo>
                      <a:pt x="585" y="1145"/>
                    </a:lnTo>
                    <a:lnTo>
                      <a:pt x="702" y="1145"/>
                    </a:lnTo>
                    <a:lnTo>
                      <a:pt x="702" y="1034"/>
                    </a:lnTo>
                    <a:lnTo>
                      <a:pt x="719" y="1032"/>
                    </a:lnTo>
                    <a:lnTo>
                      <a:pt x="738" y="1028"/>
                    </a:lnTo>
                    <a:lnTo>
                      <a:pt x="756" y="1022"/>
                    </a:lnTo>
                    <a:lnTo>
                      <a:pt x="775" y="1016"/>
                    </a:lnTo>
                    <a:lnTo>
                      <a:pt x="791" y="1008"/>
                    </a:lnTo>
                    <a:lnTo>
                      <a:pt x="809" y="997"/>
                    </a:lnTo>
                    <a:lnTo>
                      <a:pt x="824" y="985"/>
                    </a:lnTo>
                    <a:lnTo>
                      <a:pt x="840" y="970"/>
                    </a:lnTo>
                    <a:lnTo>
                      <a:pt x="852" y="956"/>
                    </a:lnTo>
                    <a:lnTo>
                      <a:pt x="863" y="939"/>
                    </a:lnTo>
                    <a:lnTo>
                      <a:pt x="873" y="922"/>
                    </a:lnTo>
                    <a:lnTo>
                      <a:pt x="881" y="904"/>
                    </a:lnTo>
                    <a:lnTo>
                      <a:pt x="887" y="884"/>
                    </a:lnTo>
                    <a:lnTo>
                      <a:pt x="892" y="863"/>
                    </a:lnTo>
                    <a:lnTo>
                      <a:pt x="895" y="842"/>
                    </a:lnTo>
                    <a:lnTo>
                      <a:pt x="896" y="821"/>
                    </a:lnTo>
                    <a:lnTo>
                      <a:pt x="895" y="805"/>
                    </a:lnTo>
                    <a:lnTo>
                      <a:pt x="894" y="788"/>
                    </a:lnTo>
                    <a:lnTo>
                      <a:pt x="891" y="771"/>
                    </a:lnTo>
                    <a:lnTo>
                      <a:pt x="887" y="755"/>
                    </a:lnTo>
                    <a:lnTo>
                      <a:pt x="883" y="738"/>
                    </a:lnTo>
                    <a:lnTo>
                      <a:pt x="876" y="723"/>
                    </a:lnTo>
                    <a:lnTo>
                      <a:pt x="870" y="709"/>
                    </a:lnTo>
                    <a:lnTo>
                      <a:pt x="862" y="696"/>
                    </a:lnTo>
                    <a:lnTo>
                      <a:pt x="854" y="686"/>
                    </a:lnTo>
                    <a:lnTo>
                      <a:pt x="847" y="676"/>
                    </a:lnTo>
                    <a:lnTo>
                      <a:pt x="838" y="667"/>
                    </a:lnTo>
                    <a:lnTo>
                      <a:pt x="829" y="659"/>
                    </a:lnTo>
                    <a:lnTo>
                      <a:pt x="819" y="651"/>
                    </a:lnTo>
                    <a:lnTo>
                      <a:pt x="808" y="643"/>
                    </a:lnTo>
                    <a:lnTo>
                      <a:pt x="797" y="636"/>
                    </a:lnTo>
                    <a:lnTo>
                      <a:pt x="785" y="629"/>
                    </a:lnTo>
                    <a:lnTo>
                      <a:pt x="771" y="622"/>
                    </a:lnTo>
                    <a:lnTo>
                      <a:pt x="758" y="615"/>
                    </a:lnTo>
                    <a:lnTo>
                      <a:pt x="744" y="610"/>
                    </a:lnTo>
                    <a:lnTo>
                      <a:pt x="729" y="603"/>
                    </a:lnTo>
                    <a:lnTo>
                      <a:pt x="713" y="597"/>
                    </a:lnTo>
                    <a:lnTo>
                      <a:pt x="697" y="590"/>
                    </a:lnTo>
                    <a:lnTo>
                      <a:pt x="680" y="582"/>
                    </a:lnTo>
                    <a:lnTo>
                      <a:pt x="662" y="576"/>
                    </a:lnTo>
                    <a:lnTo>
                      <a:pt x="636" y="566"/>
                    </a:lnTo>
                    <a:lnTo>
                      <a:pt x="611" y="555"/>
                    </a:lnTo>
                    <a:lnTo>
                      <a:pt x="589" y="544"/>
                    </a:lnTo>
                    <a:lnTo>
                      <a:pt x="569" y="531"/>
                    </a:lnTo>
                    <a:lnTo>
                      <a:pt x="553" y="518"/>
                    </a:lnTo>
                    <a:lnTo>
                      <a:pt x="541" y="503"/>
                    </a:lnTo>
                    <a:lnTo>
                      <a:pt x="533" y="485"/>
                    </a:lnTo>
                    <a:lnTo>
                      <a:pt x="529" y="464"/>
                    </a:lnTo>
                    <a:lnTo>
                      <a:pt x="531" y="451"/>
                    </a:lnTo>
                    <a:lnTo>
                      <a:pt x="535" y="436"/>
                    </a:lnTo>
                    <a:lnTo>
                      <a:pt x="543" y="423"/>
                    </a:lnTo>
                    <a:lnTo>
                      <a:pt x="553" y="410"/>
                    </a:lnTo>
                    <a:lnTo>
                      <a:pt x="566" y="400"/>
                    </a:lnTo>
                    <a:lnTo>
                      <a:pt x="582" y="391"/>
                    </a:lnTo>
                    <a:lnTo>
                      <a:pt x="602" y="386"/>
                    </a:lnTo>
                    <a:lnTo>
                      <a:pt x="624" y="383"/>
                    </a:lnTo>
                    <a:lnTo>
                      <a:pt x="643" y="384"/>
                    </a:lnTo>
                    <a:lnTo>
                      <a:pt x="660" y="387"/>
                    </a:lnTo>
                    <a:lnTo>
                      <a:pt x="674" y="391"/>
                    </a:lnTo>
                    <a:lnTo>
                      <a:pt x="687" y="397"/>
                    </a:lnTo>
                    <a:lnTo>
                      <a:pt x="697" y="403"/>
                    </a:lnTo>
                    <a:lnTo>
                      <a:pt x="706" y="409"/>
                    </a:lnTo>
                    <a:lnTo>
                      <a:pt x="714" y="415"/>
                    </a:lnTo>
                    <a:lnTo>
                      <a:pt x="719" y="421"/>
                    </a:lnTo>
                    <a:lnTo>
                      <a:pt x="731" y="434"/>
                    </a:lnTo>
                    <a:lnTo>
                      <a:pt x="739" y="447"/>
                    </a:lnTo>
                    <a:lnTo>
                      <a:pt x="747" y="463"/>
                    </a:lnTo>
                    <a:lnTo>
                      <a:pt x="753" y="477"/>
                    </a:lnTo>
                    <a:lnTo>
                      <a:pt x="757" y="492"/>
                    </a:lnTo>
                    <a:lnTo>
                      <a:pt x="760" y="507"/>
                    </a:lnTo>
                    <a:lnTo>
                      <a:pt x="763" y="520"/>
                    </a:lnTo>
                    <a:lnTo>
                      <a:pt x="765" y="534"/>
                    </a:lnTo>
                    <a:lnTo>
                      <a:pt x="881" y="534"/>
                    </a:lnTo>
                    <a:lnTo>
                      <a:pt x="881" y="285"/>
                    </a:lnTo>
                    <a:lnTo>
                      <a:pt x="767" y="285"/>
                    </a:lnTo>
                    <a:lnTo>
                      <a:pt x="765" y="337"/>
                    </a:lnTo>
                    <a:lnTo>
                      <a:pt x="758" y="328"/>
                    </a:lnTo>
                    <a:lnTo>
                      <a:pt x="753" y="321"/>
                    </a:lnTo>
                    <a:lnTo>
                      <a:pt x="746" y="314"/>
                    </a:lnTo>
                    <a:lnTo>
                      <a:pt x="739" y="307"/>
                    </a:lnTo>
                    <a:lnTo>
                      <a:pt x="732" y="302"/>
                    </a:lnTo>
                    <a:lnTo>
                      <a:pt x="723" y="296"/>
                    </a:lnTo>
                    <a:lnTo>
                      <a:pt x="713" y="290"/>
                    </a:lnTo>
                    <a:lnTo>
                      <a:pt x="702" y="285"/>
                    </a:lnTo>
                    <a:lnTo>
                      <a:pt x="702" y="163"/>
                    </a:lnTo>
                    <a:lnTo>
                      <a:pt x="619" y="163"/>
                    </a:lnTo>
                    <a:lnTo>
                      <a:pt x="533" y="13"/>
                    </a:lnTo>
                    <a:lnTo>
                      <a:pt x="548" y="10"/>
                    </a:lnTo>
                    <a:lnTo>
                      <a:pt x="565" y="7"/>
                    </a:lnTo>
                    <a:lnTo>
                      <a:pt x="580" y="5"/>
                    </a:lnTo>
                    <a:lnTo>
                      <a:pt x="597" y="3"/>
                    </a:lnTo>
                    <a:lnTo>
                      <a:pt x="613" y="2"/>
                    </a:lnTo>
                    <a:lnTo>
                      <a:pt x="630" y="1"/>
                    </a:lnTo>
                    <a:lnTo>
                      <a:pt x="647" y="0"/>
                    </a:lnTo>
                    <a:lnTo>
                      <a:pt x="663" y="0"/>
                    </a:lnTo>
                    <a:lnTo>
                      <a:pt x="731" y="3"/>
                    </a:lnTo>
                    <a:lnTo>
                      <a:pt x="797" y="13"/>
                    </a:lnTo>
                    <a:lnTo>
                      <a:pt x="860" y="30"/>
                    </a:lnTo>
                    <a:lnTo>
                      <a:pt x="921" y="52"/>
                    </a:lnTo>
                    <a:lnTo>
                      <a:pt x="979" y="79"/>
                    </a:lnTo>
                    <a:lnTo>
                      <a:pt x="1033" y="114"/>
                    </a:lnTo>
                    <a:lnTo>
                      <a:pt x="1085" y="151"/>
                    </a:lnTo>
                    <a:lnTo>
                      <a:pt x="1132" y="194"/>
                    </a:lnTo>
                    <a:lnTo>
                      <a:pt x="1175" y="241"/>
                    </a:lnTo>
                    <a:lnTo>
                      <a:pt x="1212" y="293"/>
                    </a:lnTo>
                    <a:lnTo>
                      <a:pt x="1246" y="347"/>
                    </a:lnTo>
                    <a:lnTo>
                      <a:pt x="1274" y="405"/>
                    </a:lnTo>
                    <a:lnTo>
                      <a:pt x="1296" y="466"/>
                    </a:lnTo>
                    <a:lnTo>
                      <a:pt x="1313" y="529"/>
                    </a:lnTo>
                    <a:lnTo>
                      <a:pt x="1323" y="596"/>
                    </a:lnTo>
                    <a:lnTo>
                      <a:pt x="1326" y="663"/>
                    </a:lnTo>
                    <a:lnTo>
                      <a:pt x="1323" y="730"/>
                    </a:lnTo>
                    <a:lnTo>
                      <a:pt x="1313" y="797"/>
                    </a:lnTo>
                    <a:lnTo>
                      <a:pt x="1296" y="861"/>
                    </a:lnTo>
                    <a:lnTo>
                      <a:pt x="1274" y="922"/>
                    </a:lnTo>
                    <a:lnTo>
                      <a:pt x="1246" y="980"/>
                    </a:lnTo>
                    <a:lnTo>
                      <a:pt x="1212" y="1034"/>
                    </a:lnTo>
                    <a:lnTo>
                      <a:pt x="1175" y="1085"/>
                    </a:lnTo>
                    <a:lnTo>
                      <a:pt x="1132" y="1133"/>
                    </a:lnTo>
                    <a:lnTo>
                      <a:pt x="1085" y="1176"/>
                    </a:lnTo>
                    <a:lnTo>
                      <a:pt x="1033" y="1214"/>
                    </a:lnTo>
                    <a:lnTo>
                      <a:pt x="979" y="1247"/>
                    </a:lnTo>
                    <a:lnTo>
                      <a:pt x="921" y="1275"/>
                    </a:lnTo>
                    <a:lnTo>
                      <a:pt x="860" y="1298"/>
                    </a:lnTo>
                    <a:lnTo>
                      <a:pt x="797" y="1314"/>
                    </a:lnTo>
                    <a:lnTo>
                      <a:pt x="731" y="1324"/>
                    </a:lnTo>
                    <a:lnTo>
                      <a:pt x="663" y="1327"/>
                    </a:lnTo>
                    <a:lnTo>
                      <a:pt x="596" y="1324"/>
                    </a:lnTo>
                    <a:lnTo>
                      <a:pt x="529" y="1314"/>
                    </a:lnTo>
                    <a:lnTo>
                      <a:pt x="466" y="1298"/>
                    </a:lnTo>
                    <a:lnTo>
                      <a:pt x="406" y="1275"/>
                    </a:lnTo>
                    <a:lnTo>
                      <a:pt x="347" y="1247"/>
                    </a:lnTo>
                    <a:lnTo>
                      <a:pt x="293" y="1214"/>
                    </a:lnTo>
                    <a:lnTo>
                      <a:pt x="241" y="1176"/>
                    </a:lnTo>
                    <a:lnTo>
                      <a:pt x="195" y="1133"/>
                    </a:lnTo>
                    <a:lnTo>
                      <a:pt x="152" y="1085"/>
                    </a:lnTo>
                    <a:lnTo>
                      <a:pt x="114" y="1034"/>
                    </a:lnTo>
                    <a:lnTo>
                      <a:pt x="80" y="980"/>
                    </a:lnTo>
                    <a:lnTo>
                      <a:pt x="52" y="922"/>
                    </a:lnTo>
                    <a:lnTo>
                      <a:pt x="30" y="861"/>
                    </a:lnTo>
                    <a:lnTo>
                      <a:pt x="14" y="797"/>
                    </a:lnTo>
                    <a:lnTo>
                      <a:pt x="4" y="730"/>
                    </a:lnTo>
                    <a:lnTo>
                      <a:pt x="0" y="663"/>
                    </a:lnTo>
                    <a:lnTo>
                      <a:pt x="2" y="603"/>
                    </a:lnTo>
                    <a:lnTo>
                      <a:pt x="10" y="546"/>
                    </a:lnTo>
                    <a:lnTo>
                      <a:pt x="23" y="489"/>
                    </a:lnTo>
                    <a:lnTo>
                      <a:pt x="41" y="434"/>
                    </a:lnTo>
                    <a:lnTo>
                      <a:pt x="62" y="382"/>
                    </a:lnTo>
                    <a:lnTo>
                      <a:pt x="89" y="332"/>
                    </a:lnTo>
                    <a:lnTo>
                      <a:pt x="118" y="285"/>
                    </a:lnTo>
                    <a:lnTo>
                      <a:pt x="153" y="240"/>
                    </a:lnTo>
                    <a:lnTo>
                      <a:pt x="190" y="199"/>
                    </a:lnTo>
                    <a:lnTo>
                      <a:pt x="231" y="160"/>
                    </a:lnTo>
                    <a:lnTo>
                      <a:pt x="274" y="126"/>
                    </a:lnTo>
                    <a:lnTo>
                      <a:pt x="322" y="95"/>
                    </a:lnTo>
                    <a:lnTo>
                      <a:pt x="370" y="67"/>
                    </a:lnTo>
                    <a:lnTo>
                      <a:pt x="422" y="45"/>
                    </a:lnTo>
                    <a:lnTo>
                      <a:pt x="476" y="26"/>
                    </a:lnTo>
                    <a:lnTo>
                      <a:pt x="533" y="13"/>
                    </a:lnTo>
                    <a:lnTo>
                      <a:pt x="619" y="163"/>
                    </a:lnTo>
                    <a:close/>
                  </a:path>
                </a:pathLst>
              </a:custGeom>
              <a:solidFill>
                <a:srgbClr val="53FB25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Freeform 73"/>
              <p:cNvSpPr>
                <a:spLocks/>
              </p:cNvSpPr>
              <p:nvPr/>
            </p:nvSpPr>
            <p:spPr bwMode="auto">
              <a:xfrm>
                <a:off x="1824" y="1248"/>
                <a:ext cx="336" cy="336"/>
              </a:xfrm>
              <a:custGeom>
                <a:avLst/>
                <a:gdLst>
                  <a:gd name="T0" fmla="*/ 0 w 1326"/>
                  <a:gd name="T1" fmla="*/ 0 h 1327"/>
                  <a:gd name="T2" fmla="*/ 0 w 1326"/>
                  <a:gd name="T3" fmla="*/ 0 h 1327"/>
                  <a:gd name="T4" fmla="*/ 0 w 1326"/>
                  <a:gd name="T5" fmla="*/ 0 h 1327"/>
                  <a:gd name="T6" fmla="*/ 0 w 1326"/>
                  <a:gd name="T7" fmla="*/ 0 h 1327"/>
                  <a:gd name="T8" fmla="*/ 0 w 1326"/>
                  <a:gd name="T9" fmla="*/ 0 h 1327"/>
                  <a:gd name="T10" fmla="*/ 0 w 1326"/>
                  <a:gd name="T11" fmla="*/ 0 h 1327"/>
                  <a:gd name="T12" fmla="*/ 0 w 1326"/>
                  <a:gd name="T13" fmla="*/ 0 h 1327"/>
                  <a:gd name="T14" fmla="*/ 0 w 1326"/>
                  <a:gd name="T15" fmla="*/ 0 h 1327"/>
                  <a:gd name="T16" fmla="*/ 0 w 1326"/>
                  <a:gd name="T17" fmla="*/ 0 h 1327"/>
                  <a:gd name="T18" fmla="*/ 0 w 1326"/>
                  <a:gd name="T19" fmla="*/ 0 h 1327"/>
                  <a:gd name="T20" fmla="*/ 0 w 1326"/>
                  <a:gd name="T21" fmla="*/ 0 h 1327"/>
                  <a:gd name="T22" fmla="*/ 0 w 1326"/>
                  <a:gd name="T23" fmla="*/ 0 h 1327"/>
                  <a:gd name="T24" fmla="*/ 0 w 1326"/>
                  <a:gd name="T25" fmla="*/ 0 h 1327"/>
                  <a:gd name="T26" fmla="*/ 0 w 1326"/>
                  <a:gd name="T27" fmla="*/ 0 h 1327"/>
                  <a:gd name="T28" fmla="*/ 0 w 1326"/>
                  <a:gd name="T29" fmla="*/ 0 h 1327"/>
                  <a:gd name="T30" fmla="*/ 0 w 1326"/>
                  <a:gd name="T31" fmla="*/ 0 h 1327"/>
                  <a:gd name="T32" fmla="*/ 0 w 1326"/>
                  <a:gd name="T33" fmla="*/ 0 h 1327"/>
                  <a:gd name="T34" fmla="*/ 0 w 1326"/>
                  <a:gd name="T35" fmla="*/ 0 h 1327"/>
                  <a:gd name="T36" fmla="*/ 0 w 1326"/>
                  <a:gd name="T37" fmla="*/ 0 h 1327"/>
                  <a:gd name="T38" fmla="*/ 0 w 1326"/>
                  <a:gd name="T39" fmla="*/ 0 h 1327"/>
                  <a:gd name="T40" fmla="*/ 0 w 1326"/>
                  <a:gd name="T41" fmla="*/ 0 h 1327"/>
                  <a:gd name="T42" fmla="*/ 0 w 1326"/>
                  <a:gd name="T43" fmla="*/ 0 h 1327"/>
                  <a:gd name="T44" fmla="*/ 0 w 1326"/>
                  <a:gd name="T45" fmla="*/ 0 h 1327"/>
                  <a:gd name="T46" fmla="*/ 0 w 1326"/>
                  <a:gd name="T47" fmla="*/ 0 h 1327"/>
                  <a:gd name="T48" fmla="*/ 0 w 1326"/>
                  <a:gd name="T49" fmla="*/ 0 h 1327"/>
                  <a:gd name="T50" fmla="*/ 0 w 1326"/>
                  <a:gd name="T51" fmla="*/ 0 h 1327"/>
                  <a:gd name="T52" fmla="*/ 0 w 1326"/>
                  <a:gd name="T53" fmla="*/ 0 h 1327"/>
                  <a:gd name="T54" fmla="*/ 0 w 1326"/>
                  <a:gd name="T55" fmla="*/ 0 h 1327"/>
                  <a:gd name="T56" fmla="*/ 0 w 1326"/>
                  <a:gd name="T57" fmla="*/ 0 h 1327"/>
                  <a:gd name="T58" fmla="*/ 0 w 1326"/>
                  <a:gd name="T59" fmla="*/ 0 h 1327"/>
                  <a:gd name="T60" fmla="*/ 0 w 1326"/>
                  <a:gd name="T61" fmla="*/ 0 h 1327"/>
                  <a:gd name="T62" fmla="*/ 0 w 1326"/>
                  <a:gd name="T63" fmla="*/ 0 h 1327"/>
                  <a:gd name="T64" fmla="*/ 0 w 1326"/>
                  <a:gd name="T65" fmla="*/ 0 h 1327"/>
                  <a:gd name="T66" fmla="*/ 0 w 1326"/>
                  <a:gd name="T67" fmla="*/ 0 h 1327"/>
                  <a:gd name="T68" fmla="*/ 0 w 1326"/>
                  <a:gd name="T69" fmla="*/ 0 h 1327"/>
                  <a:gd name="T70" fmla="*/ 0 w 1326"/>
                  <a:gd name="T71" fmla="*/ 0 h 1327"/>
                  <a:gd name="T72" fmla="*/ 0 w 1326"/>
                  <a:gd name="T73" fmla="*/ 0 h 1327"/>
                  <a:gd name="T74" fmla="*/ 0 w 1326"/>
                  <a:gd name="T75" fmla="*/ 0 h 1327"/>
                  <a:gd name="T76" fmla="*/ 0 w 1326"/>
                  <a:gd name="T77" fmla="*/ 0 h 1327"/>
                  <a:gd name="T78" fmla="*/ 0 w 1326"/>
                  <a:gd name="T79" fmla="*/ 0 h 1327"/>
                  <a:gd name="T80" fmla="*/ 0 w 1326"/>
                  <a:gd name="T81" fmla="*/ 0 h 1327"/>
                  <a:gd name="T82" fmla="*/ 0 w 1326"/>
                  <a:gd name="T83" fmla="*/ 0 h 1327"/>
                  <a:gd name="T84" fmla="*/ 0 w 1326"/>
                  <a:gd name="T85" fmla="*/ 0 h 1327"/>
                  <a:gd name="T86" fmla="*/ 0 w 1326"/>
                  <a:gd name="T87" fmla="*/ 0 h 1327"/>
                  <a:gd name="T88" fmla="*/ 0 w 1326"/>
                  <a:gd name="T89" fmla="*/ 0 h 1327"/>
                  <a:gd name="T90" fmla="*/ 0 w 1326"/>
                  <a:gd name="T91" fmla="*/ 0 h 1327"/>
                  <a:gd name="T92" fmla="*/ 0 w 1326"/>
                  <a:gd name="T93" fmla="*/ 0 h 1327"/>
                  <a:gd name="T94" fmla="*/ 0 w 1326"/>
                  <a:gd name="T95" fmla="*/ 0 h 1327"/>
                  <a:gd name="T96" fmla="*/ 0 w 1326"/>
                  <a:gd name="T97" fmla="*/ 0 h 1327"/>
                  <a:gd name="T98" fmla="*/ 0 w 1326"/>
                  <a:gd name="T99" fmla="*/ 0 h 1327"/>
                  <a:gd name="T100" fmla="*/ 0 w 1326"/>
                  <a:gd name="T101" fmla="*/ 0 h 1327"/>
                  <a:gd name="T102" fmla="*/ 0 w 1326"/>
                  <a:gd name="T103" fmla="*/ 0 h 1327"/>
                  <a:gd name="T104" fmla="*/ 0 w 1326"/>
                  <a:gd name="T105" fmla="*/ 0 h 1327"/>
                  <a:gd name="T106" fmla="*/ 0 w 1326"/>
                  <a:gd name="T107" fmla="*/ 0 h 1327"/>
                  <a:gd name="T108" fmla="*/ 0 w 1326"/>
                  <a:gd name="T109" fmla="*/ 0 h 1327"/>
                  <a:gd name="T110" fmla="*/ 0 w 1326"/>
                  <a:gd name="T111" fmla="*/ 0 h 1327"/>
                  <a:gd name="T112" fmla="*/ 0 w 1326"/>
                  <a:gd name="T113" fmla="*/ 0 h 1327"/>
                  <a:gd name="T114" fmla="*/ 0 w 1326"/>
                  <a:gd name="T115" fmla="*/ 0 h 1327"/>
                  <a:gd name="T116" fmla="*/ 0 w 1326"/>
                  <a:gd name="T117" fmla="*/ 0 h 1327"/>
                  <a:gd name="T118" fmla="*/ 0 w 1326"/>
                  <a:gd name="T119" fmla="*/ 0 h 1327"/>
                  <a:gd name="T120" fmla="*/ 0 w 1326"/>
                  <a:gd name="T121" fmla="*/ 0 h 1327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1326"/>
                  <a:gd name="T184" fmla="*/ 0 h 1327"/>
                  <a:gd name="T185" fmla="*/ 1326 w 1326"/>
                  <a:gd name="T186" fmla="*/ 1327 h 1327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1326" h="1327">
                    <a:moveTo>
                      <a:pt x="619" y="163"/>
                    </a:moveTo>
                    <a:lnTo>
                      <a:pt x="585" y="163"/>
                    </a:lnTo>
                    <a:lnTo>
                      <a:pt x="585" y="269"/>
                    </a:lnTo>
                    <a:lnTo>
                      <a:pt x="570" y="272"/>
                    </a:lnTo>
                    <a:lnTo>
                      <a:pt x="553" y="275"/>
                    </a:lnTo>
                    <a:lnTo>
                      <a:pt x="535" y="279"/>
                    </a:lnTo>
                    <a:lnTo>
                      <a:pt x="516" y="286"/>
                    </a:lnTo>
                    <a:lnTo>
                      <a:pt x="496" y="294"/>
                    </a:lnTo>
                    <a:lnTo>
                      <a:pt x="476" y="306"/>
                    </a:lnTo>
                    <a:lnTo>
                      <a:pt x="457" y="320"/>
                    </a:lnTo>
                    <a:lnTo>
                      <a:pt x="438" y="339"/>
                    </a:lnTo>
                    <a:lnTo>
                      <a:pt x="425" y="356"/>
                    </a:lnTo>
                    <a:lnTo>
                      <a:pt x="415" y="373"/>
                    </a:lnTo>
                    <a:lnTo>
                      <a:pt x="406" y="391"/>
                    </a:lnTo>
                    <a:lnTo>
                      <a:pt x="399" y="409"/>
                    </a:lnTo>
                    <a:lnTo>
                      <a:pt x="394" y="426"/>
                    </a:lnTo>
                    <a:lnTo>
                      <a:pt x="390" y="444"/>
                    </a:lnTo>
                    <a:lnTo>
                      <a:pt x="389" y="462"/>
                    </a:lnTo>
                    <a:lnTo>
                      <a:pt x="388" y="480"/>
                    </a:lnTo>
                    <a:lnTo>
                      <a:pt x="389" y="504"/>
                    </a:lnTo>
                    <a:lnTo>
                      <a:pt x="392" y="527"/>
                    </a:lnTo>
                    <a:lnTo>
                      <a:pt x="399" y="548"/>
                    </a:lnTo>
                    <a:lnTo>
                      <a:pt x="407" y="567"/>
                    </a:lnTo>
                    <a:lnTo>
                      <a:pt x="417" y="583"/>
                    </a:lnTo>
                    <a:lnTo>
                      <a:pt x="428" y="599"/>
                    </a:lnTo>
                    <a:lnTo>
                      <a:pt x="440" y="613"/>
                    </a:lnTo>
                    <a:lnTo>
                      <a:pt x="454" y="627"/>
                    </a:lnTo>
                    <a:lnTo>
                      <a:pt x="470" y="638"/>
                    </a:lnTo>
                    <a:lnTo>
                      <a:pt x="485" y="649"/>
                    </a:lnTo>
                    <a:lnTo>
                      <a:pt x="502" y="657"/>
                    </a:lnTo>
                    <a:lnTo>
                      <a:pt x="520" y="666"/>
                    </a:lnTo>
                    <a:lnTo>
                      <a:pt x="537" y="674"/>
                    </a:lnTo>
                    <a:lnTo>
                      <a:pt x="555" y="682"/>
                    </a:lnTo>
                    <a:lnTo>
                      <a:pt x="573" y="688"/>
                    </a:lnTo>
                    <a:lnTo>
                      <a:pt x="590" y="695"/>
                    </a:lnTo>
                    <a:lnTo>
                      <a:pt x="618" y="706"/>
                    </a:lnTo>
                    <a:lnTo>
                      <a:pt x="642" y="715"/>
                    </a:lnTo>
                    <a:lnTo>
                      <a:pt x="663" y="724"/>
                    </a:lnTo>
                    <a:lnTo>
                      <a:pt x="682" y="732"/>
                    </a:lnTo>
                    <a:lnTo>
                      <a:pt x="697" y="739"/>
                    </a:lnTo>
                    <a:lnTo>
                      <a:pt x="711" y="747"/>
                    </a:lnTo>
                    <a:lnTo>
                      <a:pt x="722" y="756"/>
                    </a:lnTo>
                    <a:lnTo>
                      <a:pt x="731" y="765"/>
                    </a:lnTo>
                    <a:lnTo>
                      <a:pt x="740" y="779"/>
                    </a:lnTo>
                    <a:lnTo>
                      <a:pt x="747" y="796"/>
                    </a:lnTo>
                    <a:lnTo>
                      <a:pt x="753" y="813"/>
                    </a:lnTo>
                    <a:lnTo>
                      <a:pt x="754" y="831"/>
                    </a:lnTo>
                    <a:lnTo>
                      <a:pt x="752" y="854"/>
                    </a:lnTo>
                    <a:lnTo>
                      <a:pt x="745" y="873"/>
                    </a:lnTo>
                    <a:lnTo>
                      <a:pt x="734" y="890"/>
                    </a:lnTo>
                    <a:lnTo>
                      <a:pt x="721" y="903"/>
                    </a:lnTo>
                    <a:lnTo>
                      <a:pt x="705" y="913"/>
                    </a:lnTo>
                    <a:lnTo>
                      <a:pt x="687" y="921"/>
                    </a:lnTo>
                    <a:lnTo>
                      <a:pt x="669" y="925"/>
                    </a:lnTo>
                    <a:lnTo>
                      <a:pt x="650" y="926"/>
                    </a:lnTo>
                    <a:lnTo>
                      <a:pt x="632" y="925"/>
                    </a:lnTo>
                    <a:lnTo>
                      <a:pt x="616" y="922"/>
                    </a:lnTo>
                    <a:lnTo>
                      <a:pt x="599" y="916"/>
                    </a:lnTo>
                    <a:lnTo>
                      <a:pt x="584" y="910"/>
                    </a:lnTo>
                    <a:lnTo>
                      <a:pt x="569" y="901"/>
                    </a:lnTo>
                    <a:lnTo>
                      <a:pt x="556" y="891"/>
                    </a:lnTo>
                    <a:lnTo>
                      <a:pt x="545" y="879"/>
                    </a:lnTo>
                    <a:lnTo>
                      <a:pt x="535" y="866"/>
                    </a:lnTo>
                    <a:lnTo>
                      <a:pt x="526" y="852"/>
                    </a:lnTo>
                    <a:lnTo>
                      <a:pt x="520" y="838"/>
                    </a:lnTo>
                    <a:lnTo>
                      <a:pt x="514" y="823"/>
                    </a:lnTo>
                    <a:lnTo>
                      <a:pt x="510" y="809"/>
                    </a:lnTo>
                    <a:lnTo>
                      <a:pt x="506" y="795"/>
                    </a:lnTo>
                    <a:lnTo>
                      <a:pt x="504" y="782"/>
                    </a:lnTo>
                    <a:lnTo>
                      <a:pt x="502" y="770"/>
                    </a:lnTo>
                    <a:lnTo>
                      <a:pt x="501" y="761"/>
                    </a:lnTo>
                    <a:lnTo>
                      <a:pt x="387" y="761"/>
                    </a:lnTo>
                    <a:lnTo>
                      <a:pt x="387" y="1024"/>
                    </a:lnTo>
                    <a:lnTo>
                      <a:pt x="500" y="1024"/>
                    </a:lnTo>
                    <a:lnTo>
                      <a:pt x="502" y="957"/>
                    </a:lnTo>
                    <a:lnTo>
                      <a:pt x="510" y="968"/>
                    </a:lnTo>
                    <a:lnTo>
                      <a:pt x="518" y="977"/>
                    </a:lnTo>
                    <a:lnTo>
                      <a:pt x="526" y="987"/>
                    </a:lnTo>
                    <a:lnTo>
                      <a:pt x="535" y="995"/>
                    </a:lnTo>
                    <a:lnTo>
                      <a:pt x="545" y="1002"/>
                    </a:lnTo>
                    <a:lnTo>
                      <a:pt x="556" y="1009"/>
                    </a:lnTo>
                    <a:lnTo>
                      <a:pt x="569" y="1016"/>
                    </a:lnTo>
                    <a:lnTo>
                      <a:pt x="585" y="1021"/>
                    </a:lnTo>
                    <a:lnTo>
                      <a:pt x="585" y="1145"/>
                    </a:lnTo>
                    <a:lnTo>
                      <a:pt x="702" y="1145"/>
                    </a:lnTo>
                    <a:lnTo>
                      <a:pt x="702" y="1034"/>
                    </a:lnTo>
                    <a:lnTo>
                      <a:pt x="719" y="1032"/>
                    </a:lnTo>
                    <a:lnTo>
                      <a:pt x="738" y="1028"/>
                    </a:lnTo>
                    <a:lnTo>
                      <a:pt x="756" y="1022"/>
                    </a:lnTo>
                    <a:lnTo>
                      <a:pt x="775" y="1016"/>
                    </a:lnTo>
                    <a:lnTo>
                      <a:pt x="791" y="1008"/>
                    </a:lnTo>
                    <a:lnTo>
                      <a:pt x="809" y="997"/>
                    </a:lnTo>
                    <a:lnTo>
                      <a:pt x="824" y="985"/>
                    </a:lnTo>
                    <a:lnTo>
                      <a:pt x="840" y="970"/>
                    </a:lnTo>
                    <a:lnTo>
                      <a:pt x="852" y="956"/>
                    </a:lnTo>
                    <a:lnTo>
                      <a:pt x="863" y="939"/>
                    </a:lnTo>
                    <a:lnTo>
                      <a:pt x="873" y="922"/>
                    </a:lnTo>
                    <a:lnTo>
                      <a:pt x="881" y="904"/>
                    </a:lnTo>
                    <a:lnTo>
                      <a:pt x="887" y="884"/>
                    </a:lnTo>
                    <a:lnTo>
                      <a:pt x="892" y="863"/>
                    </a:lnTo>
                    <a:lnTo>
                      <a:pt x="895" y="842"/>
                    </a:lnTo>
                    <a:lnTo>
                      <a:pt x="896" y="821"/>
                    </a:lnTo>
                    <a:lnTo>
                      <a:pt x="895" y="805"/>
                    </a:lnTo>
                    <a:lnTo>
                      <a:pt x="894" y="788"/>
                    </a:lnTo>
                    <a:lnTo>
                      <a:pt x="891" y="771"/>
                    </a:lnTo>
                    <a:lnTo>
                      <a:pt x="887" y="755"/>
                    </a:lnTo>
                    <a:lnTo>
                      <a:pt x="883" y="738"/>
                    </a:lnTo>
                    <a:lnTo>
                      <a:pt x="876" y="723"/>
                    </a:lnTo>
                    <a:lnTo>
                      <a:pt x="870" y="709"/>
                    </a:lnTo>
                    <a:lnTo>
                      <a:pt x="862" y="696"/>
                    </a:lnTo>
                    <a:lnTo>
                      <a:pt x="854" y="686"/>
                    </a:lnTo>
                    <a:lnTo>
                      <a:pt x="847" y="676"/>
                    </a:lnTo>
                    <a:lnTo>
                      <a:pt x="838" y="667"/>
                    </a:lnTo>
                    <a:lnTo>
                      <a:pt x="829" y="659"/>
                    </a:lnTo>
                    <a:lnTo>
                      <a:pt x="819" y="651"/>
                    </a:lnTo>
                    <a:lnTo>
                      <a:pt x="808" y="643"/>
                    </a:lnTo>
                    <a:lnTo>
                      <a:pt x="797" y="636"/>
                    </a:lnTo>
                    <a:lnTo>
                      <a:pt x="785" y="629"/>
                    </a:lnTo>
                    <a:lnTo>
                      <a:pt x="771" y="622"/>
                    </a:lnTo>
                    <a:lnTo>
                      <a:pt x="758" y="615"/>
                    </a:lnTo>
                    <a:lnTo>
                      <a:pt x="744" y="610"/>
                    </a:lnTo>
                    <a:lnTo>
                      <a:pt x="729" y="603"/>
                    </a:lnTo>
                    <a:lnTo>
                      <a:pt x="713" y="597"/>
                    </a:lnTo>
                    <a:lnTo>
                      <a:pt x="697" y="590"/>
                    </a:lnTo>
                    <a:lnTo>
                      <a:pt x="680" y="582"/>
                    </a:lnTo>
                    <a:lnTo>
                      <a:pt x="662" y="576"/>
                    </a:lnTo>
                    <a:lnTo>
                      <a:pt x="636" y="566"/>
                    </a:lnTo>
                    <a:lnTo>
                      <a:pt x="611" y="555"/>
                    </a:lnTo>
                    <a:lnTo>
                      <a:pt x="589" y="544"/>
                    </a:lnTo>
                    <a:lnTo>
                      <a:pt x="569" y="531"/>
                    </a:lnTo>
                    <a:lnTo>
                      <a:pt x="553" y="518"/>
                    </a:lnTo>
                    <a:lnTo>
                      <a:pt x="541" y="503"/>
                    </a:lnTo>
                    <a:lnTo>
                      <a:pt x="533" y="485"/>
                    </a:lnTo>
                    <a:lnTo>
                      <a:pt x="529" y="464"/>
                    </a:lnTo>
                    <a:lnTo>
                      <a:pt x="531" y="451"/>
                    </a:lnTo>
                    <a:lnTo>
                      <a:pt x="535" y="436"/>
                    </a:lnTo>
                    <a:lnTo>
                      <a:pt x="543" y="423"/>
                    </a:lnTo>
                    <a:lnTo>
                      <a:pt x="553" y="410"/>
                    </a:lnTo>
                    <a:lnTo>
                      <a:pt x="566" y="400"/>
                    </a:lnTo>
                    <a:lnTo>
                      <a:pt x="582" y="391"/>
                    </a:lnTo>
                    <a:lnTo>
                      <a:pt x="602" y="386"/>
                    </a:lnTo>
                    <a:lnTo>
                      <a:pt x="624" y="383"/>
                    </a:lnTo>
                    <a:lnTo>
                      <a:pt x="643" y="384"/>
                    </a:lnTo>
                    <a:lnTo>
                      <a:pt x="660" y="387"/>
                    </a:lnTo>
                    <a:lnTo>
                      <a:pt x="674" y="391"/>
                    </a:lnTo>
                    <a:lnTo>
                      <a:pt x="687" y="397"/>
                    </a:lnTo>
                    <a:lnTo>
                      <a:pt x="697" y="403"/>
                    </a:lnTo>
                    <a:lnTo>
                      <a:pt x="706" y="409"/>
                    </a:lnTo>
                    <a:lnTo>
                      <a:pt x="714" y="415"/>
                    </a:lnTo>
                    <a:lnTo>
                      <a:pt x="719" y="421"/>
                    </a:lnTo>
                    <a:lnTo>
                      <a:pt x="731" y="434"/>
                    </a:lnTo>
                    <a:lnTo>
                      <a:pt x="739" y="447"/>
                    </a:lnTo>
                    <a:lnTo>
                      <a:pt x="747" y="463"/>
                    </a:lnTo>
                    <a:lnTo>
                      <a:pt x="753" y="477"/>
                    </a:lnTo>
                    <a:lnTo>
                      <a:pt x="757" y="492"/>
                    </a:lnTo>
                    <a:lnTo>
                      <a:pt x="760" y="507"/>
                    </a:lnTo>
                    <a:lnTo>
                      <a:pt x="763" y="520"/>
                    </a:lnTo>
                    <a:lnTo>
                      <a:pt x="765" y="534"/>
                    </a:lnTo>
                    <a:lnTo>
                      <a:pt x="881" y="534"/>
                    </a:lnTo>
                    <a:lnTo>
                      <a:pt x="881" y="285"/>
                    </a:lnTo>
                    <a:lnTo>
                      <a:pt x="767" y="285"/>
                    </a:lnTo>
                    <a:lnTo>
                      <a:pt x="765" y="337"/>
                    </a:lnTo>
                    <a:lnTo>
                      <a:pt x="758" y="328"/>
                    </a:lnTo>
                    <a:lnTo>
                      <a:pt x="753" y="321"/>
                    </a:lnTo>
                    <a:lnTo>
                      <a:pt x="746" y="314"/>
                    </a:lnTo>
                    <a:lnTo>
                      <a:pt x="739" y="307"/>
                    </a:lnTo>
                    <a:lnTo>
                      <a:pt x="732" y="302"/>
                    </a:lnTo>
                    <a:lnTo>
                      <a:pt x="723" y="296"/>
                    </a:lnTo>
                    <a:lnTo>
                      <a:pt x="713" y="290"/>
                    </a:lnTo>
                    <a:lnTo>
                      <a:pt x="702" y="285"/>
                    </a:lnTo>
                    <a:lnTo>
                      <a:pt x="702" y="163"/>
                    </a:lnTo>
                    <a:lnTo>
                      <a:pt x="619" y="163"/>
                    </a:lnTo>
                    <a:lnTo>
                      <a:pt x="533" y="13"/>
                    </a:lnTo>
                    <a:lnTo>
                      <a:pt x="548" y="10"/>
                    </a:lnTo>
                    <a:lnTo>
                      <a:pt x="565" y="7"/>
                    </a:lnTo>
                    <a:lnTo>
                      <a:pt x="580" y="5"/>
                    </a:lnTo>
                    <a:lnTo>
                      <a:pt x="597" y="3"/>
                    </a:lnTo>
                    <a:lnTo>
                      <a:pt x="613" y="2"/>
                    </a:lnTo>
                    <a:lnTo>
                      <a:pt x="630" y="1"/>
                    </a:lnTo>
                    <a:lnTo>
                      <a:pt x="647" y="0"/>
                    </a:lnTo>
                    <a:lnTo>
                      <a:pt x="663" y="0"/>
                    </a:lnTo>
                    <a:lnTo>
                      <a:pt x="731" y="3"/>
                    </a:lnTo>
                    <a:lnTo>
                      <a:pt x="797" y="13"/>
                    </a:lnTo>
                    <a:lnTo>
                      <a:pt x="860" y="30"/>
                    </a:lnTo>
                    <a:lnTo>
                      <a:pt x="921" y="52"/>
                    </a:lnTo>
                    <a:lnTo>
                      <a:pt x="979" y="79"/>
                    </a:lnTo>
                    <a:lnTo>
                      <a:pt x="1033" y="114"/>
                    </a:lnTo>
                    <a:lnTo>
                      <a:pt x="1085" y="151"/>
                    </a:lnTo>
                    <a:lnTo>
                      <a:pt x="1132" y="194"/>
                    </a:lnTo>
                    <a:lnTo>
                      <a:pt x="1175" y="241"/>
                    </a:lnTo>
                    <a:lnTo>
                      <a:pt x="1212" y="293"/>
                    </a:lnTo>
                    <a:lnTo>
                      <a:pt x="1246" y="347"/>
                    </a:lnTo>
                    <a:lnTo>
                      <a:pt x="1274" y="405"/>
                    </a:lnTo>
                    <a:lnTo>
                      <a:pt x="1296" y="466"/>
                    </a:lnTo>
                    <a:lnTo>
                      <a:pt x="1313" y="529"/>
                    </a:lnTo>
                    <a:lnTo>
                      <a:pt x="1323" y="596"/>
                    </a:lnTo>
                    <a:lnTo>
                      <a:pt x="1326" y="663"/>
                    </a:lnTo>
                    <a:lnTo>
                      <a:pt x="1323" y="730"/>
                    </a:lnTo>
                    <a:lnTo>
                      <a:pt x="1313" y="797"/>
                    </a:lnTo>
                    <a:lnTo>
                      <a:pt x="1296" y="861"/>
                    </a:lnTo>
                    <a:lnTo>
                      <a:pt x="1274" y="922"/>
                    </a:lnTo>
                    <a:lnTo>
                      <a:pt x="1246" y="980"/>
                    </a:lnTo>
                    <a:lnTo>
                      <a:pt x="1212" y="1034"/>
                    </a:lnTo>
                    <a:lnTo>
                      <a:pt x="1175" y="1085"/>
                    </a:lnTo>
                    <a:lnTo>
                      <a:pt x="1132" y="1133"/>
                    </a:lnTo>
                    <a:lnTo>
                      <a:pt x="1085" y="1176"/>
                    </a:lnTo>
                    <a:lnTo>
                      <a:pt x="1033" y="1214"/>
                    </a:lnTo>
                    <a:lnTo>
                      <a:pt x="979" y="1247"/>
                    </a:lnTo>
                    <a:lnTo>
                      <a:pt x="921" y="1275"/>
                    </a:lnTo>
                    <a:lnTo>
                      <a:pt x="860" y="1298"/>
                    </a:lnTo>
                    <a:lnTo>
                      <a:pt x="797" y="1314"/>
                    </a:lnTo>
                    <a:lnTo>
                      <a:pt x="731" y="1324"/>
                    </a:lnTo>
                    <a:lnTo>
                      <a:pt x="663" y="1327"/>
                    </a:lnTo>
                    <a:lnTo>
                      <a:pt x="596" y="1324"/>
                    </a:lnTo>
                    <a:lnTo>
                      <a:pt x="529" y="1314"/>
                    </a:lnTo>
                    <a:lnTo>
                      <a:pt x="466" y="1298"/>
                    </a:lnTo>
                    <a:lnTo>
                      <a:pt x="406" y="1275"/>
                    </a:lnTo>
                    <a:lnTo>
                      <a:pt x="347" y="1247"/>
                    </a:lnTo>
                    <a:lnTo>
                      <a:pt x="293" y="1214"/>
                    </a:lnTo>
                    <a:lnTo>
                      <a:pt x="241" y="1176"/>
                    </a:lnTo>
                    <a:lnTo>
                      <a:pt x="195" y="1133"/>
                    </a:lnTo>
                    <a:lnTo>
                      <a:pt x="152" y="1085"/>
                    </a:lnTo>
                    <a:lnTo>
                      <a:pt x="114" y="1034"/>
                    </a:lnTo>
                    <a:lnTo>
                      <a:pt x="80" y="980"/>
                    </a:lnTo>
                    <a:lnTo>
                      <a:pt x="52" y="922"/>
                    </a:lnTo>
                    <a:lnTo>
                      <a:pt x="30" y="861"/>
                    </a:lnTo>
                    <a:lnTo>
                      <a:pt x="14" y="797"/>
                    </a:lnTo>
                    <a:lnTo>
                      <a:pt x="4" y="730"/>
                    </a:lnTo>
                    <a:lnTo>
                      <a:pt x="0" y="663"/>
                    </a:lnTo>
                    <a:lnTo>
                      <a:pt x="2" y="603"/>
                    </a:lnTo>
                    <a:lnTo>
                      <a:pt x="10" y="546"/>
                    </a:lnTo>
                    <a:lnTo>
                      <a:pt x="23" y="489"/>
                    </a:lnTo>
                    <a:lnTo>
                      <a:pt x="41" y="434"/>
                    </a:lnTo>
                    <a:lnTo>
                      <a:pt x="62" y="382"/>
                    </a:lnTo>
                    <a:lnTo>
                      <a:pt x="89" y="332"/>
                    </a:lnTo>
                    <a:lnTo>
                      <a:pt x="118" y="285"/>
                    </a:lnTo>
                    <a:lnTo>
                      <a:pt x="153" y="240"/>
                    </a:lnTo>
                    <a:lnTo>
                      <a:pt x="190" y="199"/>
                    </a:lnTo>
                    <a:lnTo>
                      <a:pt x="231" y="160"/>
                    </a:lnTo>
                    <a:lnTo>
                      <a:pt x="274" y="126"/>
                    </a:lnTo>
                    <a:lnTo>
                      <a:pt x="322" y="95"/>
                    </a:lnTo>
                    <a:lnTo>
                      <a:pt x="370" y="67"/>
                    </a:lnTo>
                    <a:lnTo>
                      <a:pt x="422" y="45"/>
                    </a:lnTo>
                    <a:lnTo>
                      <a:pt x="476" y="26"/>
                    </a:lnTo>
                    <a:lnTo>
                      <a:pt x="533" y="13"/>
                    </a:lnTo>
                    <a:lnTo>
                      <a:pt x="619" y="163"/>
                    </a:lnTo>
                    <a:close/>
                  </a:path>
                </a:pathLst>
              </a:custGeom>
              <a:solidFill>
                <a:srgbClr val="53FB25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Freeform 74"/>
              <p:cNvSpPr>
                <a:spLocks/>
              </p:cNvSpPr>
              <p:nvPr/>
            </p:nvSpPr>
            <p:spPr bwMode="auto">
              <a:xfrm>
                <a:off x="1680" y="1440"/>
                <a:ext cx="336" cy="336"/>
              </a:xfrm>
              <a:custGeom>
                <a:avLst/>
                <a:gdLst>
                  <a:gd name="T0" fmla="*/ 0 w 1326"/>
                  <a:gd name="T1" fmla="*/ 0 h 1327"/>
                  <a:gd name="T2" fmla="*/ 0 w 1326"/>
                  <a:gd name="T3" fmla="*/ 0 h 1327"/>
                  <a:gd name="T4" fmla="*/ 0 w 1326"/>
                  <a:gd name="T5" fmla="*/ 0 h 1327"/>
                  <a:gd name="T6" fmla="*/ 0 w 1326"/>
                  <a:gd name="T7" fmla="*/ 0 h 1327"/>
                  <a:gd name="T8" fmla="*/ 0 w 1326"/>
                  <a:gd name="T9" fmla="*/ 0 h 1327"/>
                  <a:gd name="T10" fmla="*/ 0 w 1326"/>
                  <a:gd name="T11" fmla="*/ 0 h 1327"/>
                  <a:gd name="T12" fmla="*/ 0 w 1326"/>
                  <a:gd name="T13" fmla="*/ 0 h 1327"/>
                  <a:gd name="T14" fmla="*/ 0 w 1326"/>
                  <a:gd name="T15" fmla="*/ 0 h 1327"/>
                  <a:gd name="T16" fmla="*/ 0 w 1326"/>
                  <a:gd name="T17" fmla="*/ 0 h 1327"/>
                  <a:gd name="T18" fmla="*/ 0 w 1326"/>
                  <a:gd name="T19" fmla="*/ 0 h 1327"/>
                  <a:gd name="T20" fmla="*/ 0 w 1326"/>
                  <a:gd name="T21" fmla="*/ 0 h 1327"/>
                  <a:gd name="T22" fmla="*/ 0 w 1326"/>
                  <a:gd name="T23" fmla="*/ 0 h 1327"/>
                  <a:gd name="T24" fmla="*/ 0 w 1326"/>
                  <a:gd name="T25" fmla="*/ 0 h 1327"/>
                  <a:gd name="T26" fmla="*/ 0 w 1326"/>
                  <a:gd name="T27" fmla="*/ 0 h 1327"/>
                  <a:gd name="T28" fmla="*/ 0 w 1326"/>
                  <a:gd name="T29" fmla="*/ 0 h 1327"/>
                  <a:gd name="T30" fmla="*/ 0 w 1326"/>
                  <a:gd name="T31" fmla="*/ 0 h 1327"/>
                  <a:gd name="T32" fmla="*/ 0 w 1326"/>
                  <a:gd name="T33" fmla="*/ 0 h 1327"/>
                  <a:gd name="T34" fmla="*/ 0 w 1326"/>
                  <a:gd name="T35" fmla="*/ 0 h 1327"/>
                  <a:gd name="T36" fmla="*/ 0 w 1326"/>
                  <a:gd name="T37" fmla="*/ 0 h 1327"/>
                  <a:gd name="T38" fmla="*/ 0 w 1326"/>
                  <a:gd name="T39" fmla="*/ 0 h 1327"/>
                  <a:gd name="T40" fmla="*/ 0 w 1326"/>
                  <a:gd name="T41" fmla="*/ 0 h 1327"/>
                  <a:gd name="T42" fmla="*/ 0 w 1326"/>
                  <a:gd name="T43" fmla="*/ 0 h 1327"/>
                  <a:gd name="T44" fmla="*/ 0 w 1326"/>
                  <a:gd name="T45" fmla="*/ 0 h 1327"/>
                  <a:gd name="T46" fmla="*/ 0 w 1326"/>
                  <a:gd name="T47" fmla="*/ 0 h 1327"/>
                  <a:gd name="T48" fmla="*/ 0 w 1326"/>
                  <a:gd name="T49" fmla="*/ 0 h 1327"/>
                  <a:gd name="T50" fmla="*/ 0 w 1326"/>
                  <a:gd name="T51" fmla="*/ 0 h 1327"/>
                  <a:gd name="T52" fmla="*/ 0 w 1326"/>
                  <a:gd name="T53" fmla="*/ 0 h 1327"/>
                  <a:gd name="T54" fmla="*/ 0 w 1326"/>
                  <a:gd name="T55" fmla="*/ 0 h 1327"/>
                  <a:gd name="T56" fmla="*/ 0 w 1326"/>
                  <a:gd name="T57" fmla="*/ 0 h 1327"/>
                  <a:gd name="T58" fmla="*/ 0 w 1326"/>
                  <a:gd name="T59" fmla="*/ 0 h 1327"/>
                  <a:gd name="T60" fmla="*/ 0 w 1326"/>
                  <a:gd name="T61" fmla="*/ 0 h 1327"/>
                  <a:gd name="T62" fmla="*/ 0 w 1326"/>
                  <a:gd name="T63" fmla="*/ 0 h 1327"/>
                  <a:gd name="T64" fmla="*/ 0 w 1326"/>
                  <a:gd name="T65" fmla="*/ 0 h 1327"/>
                  <a:gd name="T66" fmla="*/ 0 w 1326"/>
                  <a:gd name="T67" fmla="*/ 0 h 1327"/>
                  <a:gd name="T68" fmla="*/ 0 w 1326"/>
                  <a:gd name="T69" fmla="*/ 0 h 1327"/>
                  <a:gd name="T70" fmla="*/ 0 w 1326"/>
                  <a:gd name="T71" fmla="*/ 0 h 1327"/>
                  <a:gd name="T72" fmla="*/ 0 w 1326"/>
                  <a:gd name="T73" fmla="*/ 0 h 1327"/>
                  <a:gd name="T74" fmla="*/ 0 w 1326"/>
                  <a:gd name="T75" fmla="*/ 0 h 1327"/>
                  <a:gd name="T76" fmla="*/ 0 w 1326"/>
                  <a:gd name="T77" fmla="*/ 0 h 1327"/>
                  <a:gd name="T78" fmla="*/ 0 w 1326"/>
                  <a:gd name="T79" fmla="*/ 0 h 1327"/>
                  <a:gd name="T80" fmla="*/ 0 w 1326"/>
                  <a:gd name="T81" fmla="*/ 0 h 1327"/>
                  <a:gd name="T82" fmla="*/ 0 w 1326"/>
                  <a:gd name="T83" fmla="*/ 0 h 1327"/>
                  <a:gd name="T84" fmla="*/ 0 w 1326"/>
                  <a:gd name="T85" fmla="*/ 0 h 1327"/>
                  <a:gd name="T86" fmla="*/ 0 w 1326"/>
                  <a:gd name="T87" fmla="*/ 0 h 1327"/>
                  <a:gd name="T88" fmla="*/ 0 w 1326"/>
                  <a:gd name="T89" fmla="*/ 0 h 1327"/>
                  <a:gd name="T90" fmla="*/ 0 w 1326"/>
                  <a:gd name="T91" fmla="*/ 0 h 1327"/>
                  <a:gd name="T92" fmla="*/ 0 w 1326"/>
                  <a:gd name="T93" fmla="*/ 0 h 1327"/>
                  <a:gd name="T94" fmla="*/ 0 w 1326"/>
                  <a:gd name="T95" fmla="*/ 0 h 1327"/>
                  <a:gd name="T96" fmla="*/ 0 w 1326"/>
                  <a:gd name="T97" fmla="*/ 0 h 1327"/>
                  <a:gd name="T98" fmla="*/ 0 w 1326"/>
                  <a:gd name="T99" fmla="*/ 0 h 1327"/>
                  <a:gd name="T100" fmla="*/ 0 w 1326"/>
                  <a:gd name="T101" fmla="*/ 0 h 1327"/>
                  <a:gd name="T102" fmla="*/ 0 w 1326"/>
                  <a:gd name="T103" fmla="*/ 0 h 1327"/>
                  <a:gd name="T104" fmla="*/ 0 w 1326"/>
                  <a:gd name="T105" fmla="*/ 0 h 1327"/>
                  <a:gd name="T106" fmla="*/ 0 w 1326"/>
                  <a:gd name="T107" fmla="*/ 0 h 1327"/>
                  <a:gd name="T108" fmla="*/ 0 w 1326"/>
                  <a:gd name="T109" fmla="*/ 0 h 1327"/>
                  <a:gd name="T110" fmla="*/ 0 w 1326"/>
                  <a:gd name="T111" fmla="*/ 0 h 1327"/>
                  <a:gd name="T112" fmla="*/ 0 w 1326"/>
                  <a:gd name="T113" fmla="*/ 0 h 1327"/>
                  <a:gd name="T114" fmla="*/ 0 w 1326"/>
                  <a:gd name="T115" fmla="*/ 0 h 1327"/>
                  <a:gd name="T116" fmla="*/ 0 w 1326"/>
                  <a:gd name="T117" fmla="*/ 0 h 1327"/>
                  <a:gd name="T118" fmla="*/ 0 w 1326"/>
                  <a:gd name="T119" fmla="*/ 0 h 1327"/>
                  <a:gd name="T120" fmla="*/ 0 w 1326"/>
                  <a:gd name="T121" fmla="*/ 0 h 1327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1326"/>
                  <a:gd name="T184" fmla="*/ 0 h 1327"/>
                  <a:gd name="T185" fmla="*/ 1326 w 1326"/>
                  <a:gd name="T186" fmla="*/ 1327 h 1327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1326" h="1327">
                    <a:moveTo>
                      <a:pt x="619" y="163"/>
                    </a:moveTo>
                    <a:lnTo>
                      <a:pt x="585" y="163"/>
                    </a:lnTo>
                    <a:lnTo>
                      <a:pt x="585" y="269"/>
                    </a:lnTo>
                    <a:lnTo>
                      <a:pt x="570" y="272"/>
                    </a:lnTo>
                    <a:lnTo>
                      <a:pt x="553" y="275"/>
                    </a:lnTo>
                    <a:lnTo>
                      <a:pt x="535" y="279"/>
                    </a:lnTo>
                    <a:lnTo>
                      <a:pt x="516" y="286"/>
                    </a:lnTo>
                    <a:lnTo>
                      <a:pt x="496" y="294"/>
                    </a:lnTo>
                    <a:lnTo>
                      <a:pt x="476" y="306"/>
                    </a:lnTo>
                    <a:lnTo>
                      <a:pt x="457" y="320"/>
                    </a:lnTo>
                    <a:lnTo>
                      <a:pt x="438" y="339"/>
                    </a:lnTo>
                    <a:lnTo>
                      <a:pt x="425" y="356"/>
                    </a:lnTo>
                    <a:lnTo>
                      <a:pt x="415" y="373"/>
                    </a:lnTo>
                    <a:lnTo>
                      <a:pt x="406" y="391"/>
                    </a:lnTo>
                    <a:lnTo>
                      <a:pt x="399" y="409"/>
                    </a:lnTo>
                    <a:lnTo>
                      <a:pt x="394" y="426"/>
                    </a:lnTo>
                    <a:lnTo>
                      <a:pt x="390" y="444"/>
                    </a:lnTo>
                    <a:lnTo>
                      <a:pt x="389" y="462"/>
                    </a:lnTo>
                    <a:lnTo>
                      <a:pt x="388" y="480"/>
                    </a:lnTo>
                    <a:lnTo>
                      <a:pt x="389" y="504"/>
                    </a:lnTo>
                    <a:lnTo>
                      <a:pt x="392" y="527"/>
                    </a:lnTo>
                    <a:lnTo>
                      <a:pt x="399" y="548"/>
                    </a:lnTo>
                    <a:lnTo>
                      <a:pt x="407" y="567"/>
                    </a:lnTo>
                    <a:lnTo>
                      <a:pt x="417" y="583"/>
                    </a:lnTo>
                    <a:lnTo>
                      <a:pt x="428" y="599"/>
                    </a:lnTo>
                    <a:lnTo>
                      <a:pt x="440" y="613"/>
                    </a:lnTo>
                    <a:lnTo>
                      <a:pt x="454" y="627"/>
                    </a:lnTo>
                    <a:lnTo>
                      <a:pt x="470" y="638"/>
                    </a:lnTo>
                    <a:lnTo>
                      <a:pt x="485" y="649"/>
                    </a:lnTo>
                    <a:lnTo>
                      <a:pt x="502" y="657"/>
                    </a:lnTo>
                    <a:lnTo>
                      <a:pt x="520" y="666"/>
                    </a:lnTo>
                    <a:lnTo>
                      <a:pt x="537" y="674"/>
                    </a:lnTo>
                    <a:lnTo>
                      <a:pt x="555" y="682"/>
                    </a:lnTo>
                    <a:lnTo>
                      <a:pt x="573" y="688"/>
                    </a:lnTo>
                    <a:lnTo>
                      <a:pt x="590" y="695"/>
                    </a:lnTo>
                    <a:lnTo>
                      <a:pt x="618" y="706"/>
                    </a:lnTo>
                    <a:lnTo>
                      <a:pt x="642" y="715"/>
                    </a:lnTo>
                    <a:lnTo>
                      <a:pt x="663" y="724"/>
                    </a:lnTo>
                    <a:lnTo>
                      <a:pt x="682" y="732"/>
                    </a:lnTo>
                    <a:lnTo>
                      <a:pt x="697" y="739"/>
                    </a:lnTo>
                    <a:lnTo>
                      <a:pt x="711" y="747"/>
                    </a:lnTo>
                    <a:lnTo>
                      <a:pt x="722" y="756"/>
                    </a:lnTo>
                    <a:lnTo>
                      <a:pt x="731" y="765"/>
                    </a:lnTo>
                    <a:lnTo>
                      <a:pt x="740" y="779"/>
                    </a:lnTo>
                    <a:lnTo>
                      <a:pt x="747" y="796"/>
                    </a:lnTo>
                    <a:lnTo>
                      <a:pt x="753" y="813"/>
                    </a:lnTo>
                    <a:lnTo>
                      <a:pt x="754" y="831"/>
                    </a:lnTo>
                    <a:lnTo>
                      <a:pt x="752" y="854"/>
                    </a:lnTo>
                    <a:lnTo>
                      <a:pt x="745" y="873"/>
                    </a:lnTo>
                    <a:lnTo>
                      <a:pt x="734" y="890"/>
                    </a:lnTo>
                    <a:lnTo>
                      <a:pt x="721" y="903"/>
                    </a:lnTo>
                    <a:lnTo>
                      <a:pt x="705" y="913"/>
                    </a:lnTo>
                    <a:lnTo>
                      <a:pt x="687" y="921"/>
                    </a:lnTo>
                    <a:lnTo>
                      <a:pt x="669" y="925"/>
                    </a:lnTo>
                    <a:lnTo>
                      <a:pt x="650" y="926"/>
                    </a:lnTo>
                    <a:lnTo>
                      <a:pt x="632" y="925"/>
                    </a:lnTo>
                    <a:lnTo>
                      <a:pt x="616" y="922"/>
                    </a:lnTo>
                    <a:lnTo>
                      <a:pt x="599" y="916"/>
                    </a:lnTo>
                    <a:lnTo>
                      <a:pt x="584" y="910"/>
                    </a:lnTo>
                    <a:lnTo>
                      <a:pt x="569" y="901"/>
                    </a:lnTo>
                    <a:lnTo>
                      <a:pt x="556" y="891"/>
                    </a:lnTo>
                    <a:lnTo>
                      <a:pt x="545" y="879"/>
                    </a:lnTo>
                    <a:lnTo>
                      <a:pt x="535" y="866"/>
                    </a:lnTo>
                    <a:lnTo>
                      <a:pt x="526" y="852"/>
                    </a:lnTo>
                    <a:lnTo>
                      <a:pt x="520" y="838"/>
                    </a:lnTo>
                    <a:lnTo>
                      <a:pt x="514" y="823"/>
                    </a:lnTo>
                    <a:lnTo>
                      <a:pt x="510" y="809"/>
                    </a:lnTo>
                    <a:lnTo>
                      <a:pt x="506" y="795"/>
                    </a:lnTo>
                    <a:lnTo>
                      <a:pt x="504" y="782"/>
                    </a:lnTo>
                    <a:lnTo>
                      <a:pt x="502" y="770"/>
                    </a:lnTo>
                    <a:lnTo>
                      <a:pt x="501" y="761"/>
                    </a:lnTo>
                    <a:lnTo>
                      <a:pt x="387" y="761"/>
                    </a:lnTo>
                    <a:lnTo>
                      <a:pt x="387" y="1024"/>
                    </a:lnTo>
                    <a:lnTo>
                      <a:pt x="500" y="1024"/>
                    </a:lnTo>
                    <a:lnTo>
                      <a:pt x="502" y="957"/>
                    </a:lnTo>
                    <a:lnTo>
                      <a:pt x="510" y="968"/>
                    </a:lnTo>
                    <a:lnTo>
                      <a:pt x="518" y="977"/>
                    </a:lnTo>
                    <a:lnTo>
                      <a:pt x="526" y="987"/>
                    </a:lnTo>
                    <a:lnTo>
                      <a:pt x="535" y="995"/>
                    </a:lnTo>
                    <a:lnTo>
                      <a:pt x="545" y="1002"/>
                    </a:lnTo>
                    <a:lnTo>
                      <a:pt x="556" y="1009"/>
                    </a:lnTo>
                    <a:lnTo>
                      <a:pt x="569" y="1016"/>
                    </a:lnTo>
                    <a:lnTo>
                      <a:pt x="585" y="1021"/>
                    </a:lnTo>
                    <a:lnTo>
                      <a:pt x="585" y="1145"/>
                    </a:lnTo>
                    <a:lnTo>
                      <a:pt x="702" y="1145"/>
                    </a:lnTo>
                    <a:lnTo>
                      <a:pt x="702" y="1034"/>
                    </a:lnTo>
                    <a:lnTo>
                      <a:pt x="719" y="1032"/>
                    </a:lnTo>
                    <a:lnTo>
                      <a:pt x="738" y="1028"/>
                    </a:lnTo>
                    <a:lnTo>
                      <a:pt x="756" y="1022"/>
                    </a:lnTo>
                    <a:lnTo>
                      <a:pt x="775" y="1016"/>
                    </a:lnTo>
                    <a:lnTo>
                      <a:pt x="791" y="1008"/>
                    </a:lnTo>
                    <a:lnTo>
                      <a:pt x="809" y="997"/>
                    </a:lnTo>
                    <a:lnTo>
                      <a:pt x="824" y="985"/>
                    </a:lnTo>
                    <a:lnTo>
                      <a:pt x="840" y="970"/>
                    </a:lnTo>
                    <a:lnTo>
                      <a:pt x="852" y="956"/>
                    </a:lnTo>
                    <a:lnTo>
                      <a:pt x="863" y="939"/>
                    </a:lnTo>
                    <a:lnTo>
                      <a:pt x="873" y="922"/>
                    </a:lnTo>
                    <a:lnTo>
                      <a:pt x="881" y="904"/>
                    </a:lnTo>
                    <a:lnTo>
                      <a:pt x="887" y="884"/>
                    </a:lnTo>
                    <a:lnTo>
                      <a:pt x="892" y="863"/>
                    </a:lnTo>
                    <a:lnTo>
                      <a:pt x="895" y="842"/>
                    </a:lnTo>
                    <a:lnTo>
                      <a:pt x="896" y="821"/>
                    </a:lnTo>
                    <a:lnTo>
                      <a:pt x="895" y="805"/>
                    </a:lnTo>
                    <a:lnTo>
                      <a:pt x="894" y="788"/>
                    </a:lnTo>
                    <a:lnTo>
                      <a:pt x="891" y="771"/>
                    </a:lnTo>
                    <a:lnTo>
                      <a:pt x="887" y="755"/>
                    </a:lnTo>
                    <a:lnTo>
                      <a:pt x="883" y="738"/>
                    </a:lnTo>
                    <a:lnTo>
                      <a:pt x="876" y="723"/>
                    </a:lnTo>
                    <a:lnTo>
                      <a:pt x="870" y="709"/>
                    </a:lnTo>
                    <a:lnTo>
                      <a:pt x="862" y="696"/>
                    </a:lnTo>
                    <a:lnTo>
                      <a:pt x="854" y="686"/>
                    </a:lnTo>
                    <a:lnTo>
                      <a:pt x="847" y="676"/>
                    </a:lnTo>
                    <a:lnTo>
                      <a:pt x="838" y="667"/>
                    </a:lnTo>
                    <a:lnTo>
                      <a:pt x="829" y="659"/>
                    </a:lnTo>
                    <a:lnTo>
                      <a:pt x="819" y="651"/>
                    </a:lnTo>
                    <a:lnTo>
                      <a:pt x="808" y="643"/>
                    </a:lnTo>
                    <a:lnTo>
                      <a:pt x="797" y="636"/>
                    </a:lnTo>
                    <a:lnTo>
                      <a:pt x="785" y="629"/>
                    </a:lnTo>
                    <a:lnTo>
                      <a:pt x="771" y="622"/>
                    </a:lnTo>
                    <a:lnTo>
                      <a:pt x="758" y="615"/>
                    </a:lnTo>
                    <a:lnTo>
                      <a:pt x="744" y="610"/>
                    </a:lnTo>
                    <a:lnTo>
                      <a:pt x="729" y="603"/>
                    </a:lnTo>
                    <a:lnTo>
                      <a:pt x="713" y="597"/>
                    </a:lnTo>
                    <a:lnTo>
                      <a:pt x="697" y="590"/>
                    </a:lnTo>
                    <a:lnTo>
                      <a:pt x="680" y="582"/>
                    </a:lnTo>
                    <a:lnTo>
                      <a:pt x="662" y="576"/>
                    </a:lnTo>
                    <a:lnTo>
                      <a:pt x="636" y="566"/>
                    </a:lnTo>
                    <a:lnTo>
                      <a:pt x="611" y="555"/>
                    </a:lnTo>
                    <a:lnTo>
                      <a:pt x="589" y="544"/>
                    </a:lnTo>
                    <a:lnTo>
                      <a:pt x="569" y="531"/>
                    </a:lnTo>
                    <a:lnTo>
                      <a:pt x="553" y="518"/>
                    </a:lnTo>
                    <a:lnTo>
                      <a:pt x="541" y="503"/>
                    </a:lnTo>
                    <a:lnTo>
                      <a:pt x="533" y="485"/>
                    </a:lnTo>
                    <a:lnTo>
                      <a:pt x="529" y="464"/>
                    </a:lnTo>
                    <a:lnTo>
                      <a:pt x="531" y="451"/>
                    </a:lnTo>
                    <a:lnTo>
                      <a:pt x="535" y="436"/>
                    </a:lnTo>
                    <a:lnTo>
                      <a:pt x="543" y="423"/>
                    </a:lnTo>
                    <a:lnTo>
                      <a:pt x="553" y="410"/>
                    </a:lnTo>
                    <a:lnTo>
                      <a:pt x="566" y="400"/>
                    </a:lnTo>
                    <a:lnTo>
                      <a:pt x="582" y="391"/>
                    </a:lnTo>
                    <a:lnTo>
                      <a:pt x="602" y="386"/>
                    </a:lnTo>
                    <a:lnTo>
                      <a:pt x="624" y="383"/>
                    </a:lnTo>
                    <a:lnTo>
                      <a:pt x="643" y="384"/>
                    </a:lnTo>
                    <a:lnTo>
                      <a:pt x="660" y="387"/>
                    </a:lnTo>
                    <a:lnTo>
                      <a:pt x="674" y="391"/>
                    </a:lnTo>
                    <a:lnTo>
                      <a:pt x="687" y="397"/>
                    </a:lnTo>
                    <a:lnTo>
                      <a:pt x="697" y="403"/>
                    </a:lnTo>
                    <a:lnTo>
                      <a:pt x="706" y="409"/>
                    </a:lnTo>
                    <a:lnTo>
                      <a:pt x="714" y="415"/>
                    </a:lnTo>
                    <a:lnTo>
                      <a:pt x="719" y="421"/>
                    </a:lnTo>
                    <a:lnTo>
                      <a:pt x="731" y="434"/>
                    </a:lnTo>
                    <a:lnTo>
                      <a:pt x="739" y="447"/>
                    </a:lnTo>
                    <a:lnTo>
                      <a:pt x="747" y="463"/>
                    </a:lnTo>
                    <a:lnTo>
                      <a:pt x="753" y="477"/>
                    </a:lnTo>
                    <a:lnTo>
                      <a:pt x="757" y="492"/>
                    </a:lnTo>
                    <a:lnTo>
                      <a:pt x="760" y="507"/>
                    </a:lnTo>
                    <a:lnTo>
                      <a:pt x="763" y="520"/>
                    </a:lnTo>
                    <a:lnTo>
                      <a:pt x="765" y="534"/>
                    </a:lnTo>
                    <a:lnTo>
                      <a:pt x="881" y="534"/>
                    </a:lnTo>
                    <a:lnTo>
                      <a:pt x="881" y="285"/>
                    </a:lnTo>
                    <a:lnTo>
                      <a:pt x="767" y="285"/>
                    </a:lnTo>
                    <a:lnTo>
                      <a:pt x="765" y="337"/>
                    </a:lnTo>
                    <a:lnTo>
                      <a:pt x="758" y="328"/>
                    </a:lnTo>
                    <a:lnTo>
                      <a:pt x="753" y="321"/>
                    </a:lnTo>
                    <a:lnTo>
                      <a:pt x="746" y="314"/>
                    </a:lnTo>
                    <a:lnTo>
                      <a:pt x="739" y="307"/>
                    </a:lnTo>
                    <a:lnTo>
                      <a:pt x="732" y="302"/>
                    </a:lnTo>
                    <a:lnTo>
                      <a:pt x="723" y="296"/>
                    </a:lnTo>
                    <a:lnTo>
                      <a:pt x="713" y="290"/>
                    </a:lnTo>
                    <a:lnTo>
                      <a:pt x="702" y="285"/>
                    </a:lnTo>
                    <a:lnTo>
                      <a:pt x="702" y="163"/>
                    </a:lnTo>
                    <a:lnTo>
                      <a:pt x="619" y="163"/>
                    </a:lnTo>
                    <a:lnTo>
                      <a:pt x="533" y="13"/>
                    </a:lnTo>
                    <a:lnTo>
                      <a:pt x="548" y="10"/>
                    </a:lnTo>
                    <a:lnTo>
                      <a:pt x="565" y="7"/>
                    </a:lnTo>
                    <a:lnTo>
                      <a:pt x="580" y="5"/>
                    </a:lnTo>
                    <a:lnTo>
                      <a:pt x="597" y="3"/>
                    </a:lnTo>
                    <a:lnTo>
                      <a:pt x="613" y="2"/>
                    </a:lnTo>
                    <a:lnTo>
                      <a:pt x="630" y="1"/>
                    </a:lnTo>
                    <a:lnTo>
                      <a:pt x="647" y="0"/>
                    </a:lnTo>
                    <a:lnTo>
                      <a:pt x="663" y="0"/>
                    </a:lnTo>
                    <a:lnTo>
                      <a:pt x="731" y="3"/>
                    </a:lnTo>
                    <a:lnTo>
                      <a:pt x="797" y="13"/>
                    </a:lnTo>
                    <a:lnTo>
                      <a:pt x="860" y="30"/>
                    </a:lnTo>
                    <a:lnTo>
                      <a:pt x="921" y="52"/>
                    </a:lnTo>
                    <a:lnTo>
                      <a:pt x="979" y="79"/>
                    </a:lnTo>
                    <a:lnTo>
                      <a:pt x="1033" y="114"/>
                    </a:lnTo>
                    <a:lnTo>
                      <a:pt x="1085" y="151"/>
                    </a:lnTo>
                    <a:lnTo>
                      <a:pt x="1132" y="194"/>
                    </a:lnTo>
                    <a:lnTo>
                      <a:pt x="1175" y="241"/>
                    </a:lnTo>
                    <a:lnTo>
                      <a:pt x="1212" y="293"/>
                    </a:lnTo>
                    <a:lnTo>
                      <a:pt x="1246" y="347"/>
                    </a:lnTo>
                    <a:lnTo>
                      <a:pt x="1274" y="405"/>
                    </a:lnTo>
                    <a:lnTo>
                      <a:pt x="1296" y="466"/>
                    </a:lnTo>
                    <a:lnTo>
                      <a:pt x="1313" y="529"/>
                    </a:lnTo>
                    <a:lnTo>
                      <a:pt x="1323" y="596"/>
                    </a:lnTo>
                    <a:lnTo>
                      <a:pt x="1326" y="663"/>
                    </a:lnTo>
                    <a:lnTo>
                      <a:pt x="1323" y="730"/>
                    </a:lnTo>
                    <a:lnTo>
                      <a:pt x="1313" y="797"/>
                    </a:lnTo>
                    <a:lnTo>
                      <a:pt x="1296" y="861"/>
                    </a:lnTo>
                    <a:lnTo>
                      <a:pt x="1274" y="922"/>
                    </a:lnTo>
                    <a:lnTo>
                      <a:pt x="1246" y="980"/>
                    </a:lnTo>
                    <a:lnTo>
                      <a:pt x="1212" y="1034"/>
                    </a:lnTo>
                    <a:lnTo>
                      <a:pt x="1175" y="1085"/>
                    </a:lnTo>
                    <a:lnTo>
                      <a:pt x="1132" y="1133"/>
                    </a:lnTo>
                    <a:lnTo>
                      <a:pt x="1085" y="1176"/>
                    </a:lnTo>
                    <a:lnTo>
                      <a:pt x="1033" y="1214"/>
                    </a:lnTo>
                    <a:lnTo>
                      <a:pt x="979" y="1247"/>
                    </a:lnTo>
                    <a:lnTo>
                      <a:pt x="921" y="1275"/>
                    </a:lnTo>
                    <a:lnTo>
                      <a:pt x="860" y="1298"/>
                    </a:lnTo>
                    <a:lnTo>
                      <a:pt x="797" y="1314"/>
                    </a:lnTo>
                    <a:lnTo>
                      <a:pt x="731" y="1324"/>
                    </a:lnTo>
                    <a:lnTo>
                      <a:pt x="663" y="1327"/>
                    </a:lnTo>
                    <a:lnTo>
                      <a:pt x="596" y="1324"/>
                    </a:lnTo>
                    <a:lnTo>
                      <a:pt x="529" y="1314"/>
                    </a:lnTo>
                    <a:lnTo>
                      <a:pt x="466" y="1298"/>
                    </a:lnTo>
                    <a:lnTo>
                      <a:pt x="406" y="1275"/>
                    </a:lnTo>
                    <a:lnTo>
                      <a:pt x="347" y="1247"/>
                    </a:lnTo>
                    <a:lnTo>
                      <a:pt x="293" y="1214"/>
                    </a:lnTo>
                    <a:lnTo>
                      <a:pt x="241" y="1176"/>
                    </a:lnTo>
                    <a:lnTo>
                      <a:pt x="195" y="1133"/>
                    </a:lnTo>
                    <a:lnTo>
                      <a:pt x="152" y="1085"/>
                    </a:lnTo>
                    <a:lnTo>
                      <a:pt x="114" y="1034"/>
                    </a:lnTo>
                    <a:lnTo>
                      <a:pt x="80" y="980"/>
                    </a:lnTo>
                    <a:lnTo>
                      <a:pt x="52" y="922"/>
                    </a:lnTo>
                    <a:lnTo>
                      <a:pt x="30" y="861"/>
                    </a:lnTo>
                    <a:lnTo>
                      <a:pt x="14" y="797"/>
                    </a:lnTo>
                    <a:lnTo>
                      <a:pt x="4" y="730"/>
                    </a:lnTo>
                    <a:lnTo>
                      <a:pt x="0" y="663"/>
                    </a:lnTo>
                    <a:lnTo>
                      <a:pt x="2" y="603"/>
                    </a:lnTo>
                    <a:lnTo>
                      <a:pt x="10" y="546"/>
                    </a:lnTo>
                    <a:lnTo>
                      <a:pt x="23" y="489"/>
                    </a:lnTo>
                    <a:lnTo>
                      <a:pt x="41" y="434"/>
                    </a:lnTo>
                    <a:lnTo>
                      <a:pt x="62" y="382"/>
                    </a:lnTo>
                    <a:lnTo>
                      <a:pt x="89" y="332"/>
                    </a:lnTo>
                    <a:lnTo>
                      <a:pt x="118" y="285"/>
                    </a:lnTo>
                    <a:lnTo>
                      <a:pt x="153" y="240"/>
                    </a:lnTo>
                    <a:lnTo>
                      <a:pt x="190" y="199"/>
                    </a:lnTo>
                    <a:lnTo>
                      <a:pt x="231" y="160"/>
                    </a:lnTo>
                    <a:lnTo>
                      <a:pt x="274" y="126"/>
                    </a:lnTo>
                    <a:lnTo>
                      <a:pt x="322" y="95"/>
                    </a:lnTo>
                    <a:lnTo>
                      <a:pt x="370" y="67"/>
                    </a:lnTo>
                    <a:lnTo>
                      <a:pt x="422" y="45"/>
                    </a:lnTo>
                    <a:lnTo>
                      <a:pt x="476" y="26"/>
                    </a:lnTo>
                    <a:lnTo>
                      <a:pt x="533" y="13"/>
                    </a:lnTo>
                    <a:lnTo>
                      <a:pt x="619" y="163"/>
                    </a:lnTo>
                    <a:close/>
                  </a:path>
                </a:pathLst>
              </a:custGeom>
              <a:solidFill>
                <a:srgbClr val="53FB25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48" name="Rectangle 3"/>
          <p:cNvSpPr txBox="1">
            <a:spLocks noChangeArrowheads="1"/>
          </p:cNvSpPr>
          <p:nvPr/>
        </p:nvSpPr>
        <p:spPr>
          <a:xfrm>
            <a:off x="192088" y="1744306"/>
            <a:ext cx="8875712" cy="496288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tabLst>
                <a:tab pos="463550" algn="l"/>
                <a:tab pos="2166938" algn="ctr"/>
                <a:tab pos="4397375" algn="l"/>
                <a:tab pos="6338888" algn="ctr"/>
              </a:tabLst>
            </a:pPr>
            <a:r>
              <a:rPr lang="en-US" altLang="ko-KR" dirty="0" smtClean="0">
                <a:latin typeface="Helvetica" charset="0"/>
                <a:ea typeface="굴림" charset="0"/>
                <a:cs typeface="굴림" charset="0"/>
              </a:rPr>
              <a:t>Speed up server by using multiple threads (one per request)</a:t>
            </a:r>
          </a:p>
          <a:p>
            <a:pPr lvl="1">
              <a:lnSpc>
                <a:spcPct val="75000"/>
              </a:lnSpc>
              <a:spcBef>
                <a:spcPct val="25000"/>
              </a:spcBef>
              <a:tabLst>
                <a:tab pos="463550" algn="l"/>
                <a:tab pos="2166938" algn="ctr"/>
                <a:tab pos="4397375" algn="l"/>
                <a:tab pos="6338888" algn="ctr"/>
              </a:tabLst>
            </a:pPr>
            <a:r>
              <a:rPr lang="en-US" altLang="ko-KR" dirty="0" smtClean="0">
                <a:solidFill>
                  <a:srgbClr val="000000"/>
                </a:solidFill>
                <a:latin typeface="Helvetica" charset="0"/>
                <a:ea typeface="굴림" charset="0"/>
                <a:cs typeface="굴림" charset="0"/>
              </a:rPr>
              <a:t>Can use multi-processor, or overlap comp and I/O</a:t>
            </a:r>
          </a:p>
          <a:p>
            <a:pPr>
              <a:tabLst>
                <a:tab pos="463550" algn="l"/>
                <a:tab pos="2166938" algn="ctr"/>
                <a:tab pos="4397375" algn="l"/>
                <a:tab pos="6338888" algn="ctr"/>
              </a:tabLst>
            </a:pPr>
            <a:r>
              <a:rPr lang="en-US" altLang="ko-KR" dirty="0" smtClean="0">
                <a:latin typeface="Helvetica" charset="0"/>
                <a:ea typeface="굴림" charset="0"/>
                <a:cs typeface="굴림" charset="0"/>
              </a:rPr>
              <a:t>Requests proceeds to completion, blocking as required:</a:t>
            </a:r>
          </a:p>
          <a:p>
            <a:pPr>
              <a:buFontTx/>
              <a:buNone/>
              <a:tabLst>
                <a:tab pos="463550" algn="l"/>
                <a:tab pos="2166938" algn="ctr"/>
                <a:tab pos="4397375" algn="l"/>
                <a:tab pos="6338888" algn="ctr"/>
              </a:tabLst>
            </a:pPr>
            <a:r>
              <a:rPr lang="en-US" altLang="ko-KR" sz="2200" b="0" dirty="0" smtClean="0">
                <a:latin typeface="Courier New"/>
                <a:ea typeface="굴림" charset="0"/>
                <a:cs typeface="Courier New"/>
              </a:rPr>
              <a:t>		</a:t>
            </a:r>
            <a:r>
              <a:rPr lang="en-US" altLang="ko-KR" b="0" dirty="0" smtClean="0">
                <a:latin typeface="Courier New"/>
                <a:ea typeface="굴림" charset="0"/>
                <a:cs typeface="Courier New"/>
              </a:rPr>
              <a:t>Deposit(</a:t>
            </a:r>
            <a:r>
              <a:rPr lang="en-US" altLang="ko-KR" b="0" dirty="0" err="1" smtClean="0">
                <a:latin typeface="Courier New"/>
                <a:ea typeface="굴림" charset="0"/>
                <a:cs typeface="Courier New"/>
              </a:rPr>
              <a:t>acctId</a:t>
            </a:r>
            <a:r>
              <a:rPr lang="en-US" altLang="ko-KR" b="0" dirty="0" smtClean="0">
                <a:latin typeface="Courier New"/>
                <a:ea typeface="굴림" charset="0"/>
                <a:cs typeface="Courier New"/>
              </a:rPr>
              <a:t>, amount) {</a:t>
            </a:r>
            <a:br>
              <a:rPr lang="en-US" altLang="ko-KR" b="0" dirty="0" smtClean="0">
                <a:latin typeface="Courier New"/>
                <a:ea typeface="굴림" charset="0"/>
                <a:cs typeface="Courier New"/>
              </a:rPr>
            </a:br>
            <a:r>
              <a:rPr lang="en-US" altLang="ko-KR" b="0" dirty="0" smtClean="0">
                <a:latin typeface="Courier New"/>
                <a:ea typeface="굴림" charset="0"/>
                <a:cs typeface="Courier New"/>
              </a:rPr>
              <a:t>   acct = </a:t>
            </a:r>
            <a:r>
              <a:rPr lang="en-US" altLang="ko-KR" b="0" dirty="0" err="1" smtClean="0">
                <a:latin typeface="Courier New"/>
                <a:ea typeface="굴림" charset="0"/>
                <a:cs typeface="Courier New"/>
              </a:rPr>
              <a:t>GetAccount</a:t>
            </a:r>
            <a:r>
              <a:rPr lang="en-US" altLang="ko-KR" b="0" dirty="0" smtClean="0">
                <a:latin typeface="Courier New"/>
                <a:ea typeface="굴림" charset="0"/>
                <a:cs typeface="Courier New"/>
              </a:rPr>
              <a:t>(</a:t>
            </a:r>
            <a:r>
              <a:rPr lang="en-US" altLang="ko-KR" b="0" dirty="0" err="1" smtClean="0">
                <a:latin typeface="Courier New"/>
                <a:ea typeface="굴림" charset="0"/>
                <a:cs typeface="Courier New"/>
              </a:rPr>
              <a:t>actId</a:t>
            </a:r>
            <a:r>
              <a:rPr lang="en-US" altLang="ko-KR" b="0" dirty="0" smtClean="0">
                <a:latin typeface="Courier New"/>
                <a:ea typeface="굴림" charset="0"/>
                <a:cs typeface="Courier New"/>
              </a:rPr>
              <a:t>);	</a:t>
            </a:r>
            <a:r>
              <a:rPr lang="en-US" altLang="ko-KR" b="0" dirty="0" smtClean="0">
                <a:solidFill>
                  <a:schemeClr val="hlink"/>
                </a:solidFill>
                <a:latin typeface="Courier New"/>
                <a:ea typeface="굴림" charset="0"/>
                <a:cs typeface="Courier New"/>
              </a:rPr>
              <a:t>/* May use disk I/O */</a:t>
            </a:r>
            <a:r>
              <a:rPr lang="en-US" altLang="ko-KR" b="0" dirty="0" smtClean="0">
                <a:latin typeface="Courier New"/>
                <a:ea typeface="굴림" charset="0"/>
                <a:cs typeface="Courier New"/>
              </a:rPr>
              <a:t/>
            </a:r>
            <a:br>
              <a:rPr lang="en-US" altLang="ko-KR" b="0" dirty="0" smtClean="0">
                <a:latin typeface="Courier New"/>
                <a:ea typeface="굴림" charset="0"/>
                <a:cs typeface="Courier New"/>
              </a:rPr>
            </a:br>
            <a:r>
              <a:rPr lang="en-US" altLang="ko-KR" b="0" dirty="0" smtClean="0">
                <a:latin typeface="Courier New"/>
                <a:ea typeface="굴림" charset="0"/>
                <a:cs typeface="Courier New"/>
              </a:rPr>
              <a:t>   acct-&gt;balance += amount;</a:t>
            </a:r>
            <a:br>
              <a:rPr lang="en-US" altLang="ko-KR" b="0" dirty="0" smtClean="0">
                <a:latin typeface="Courier New"/>
                <a:ea typeface="굴림" charset="0"/>
                <a:cs typeface="Courier New"/>
              </a:rPr>
            </a:br>
            <a:r>
              <a:rPr lang="en-US" altLang="ko-KR" b="0" dirty="0" smtClean="0">
                <a:latin typeface="Courier New"/>
                <a:ea typeface="굴림" charset="0"/>
                <a:cs typeface="Courier New"/>
              </a:rPr>
              <a:t>   </a:t>
            </a:r>
            <a:r>
              <a:rPr lang="en-US" altLang="ko-KR" b="0" dirty="0" err="1" smtClean="0">
                <a:latin typeface="Courier New"/>
                <a:ea typeface="굴림" charset="0"/>
                <a:cs typeface="Courier New"/>
              </a:rPr>
              <a:t>StoreAccount</a:t>
            </a:r>
            <a:r>
              <a:rPr lang="en-US" altLang="ko-KR" b="0" dirty="0" smtClean="0">
                <a:latin typeface="Courier New"/>
                <a:ea typeface="굴림" charset="0"/>
                <a:cs typeface="Courier New"/>
              </a:rPr>
              <a:t>(acct); 		</a:t>
            </a:r>
            <a:r>
              <a:rPr lang="en-US" altLang="ko-KR" b="0" dirty="0" smtClean="0">
                <a:solidFill>
                  <a:schemeClr val="hlink"/>
                </a:solidFill>
                <a:latin typeface="Courier New"/>
                <a:ea typeface="굴림" charset="0"/>
                <a:cs typeface="Courier New"/>
              </a:rPr>
              <a:t>/* Involves disk I/O */</a:t>
            </a:r>
            <a:br>
              <a:rPr lang="en-US" altLang="ko-KR" b="0" dirty="0" smtClean="0">
                <a:solidFill>
                  <a:schemeClr val="hlink"/>
                </a:solidFill>
                <a:latin typeface="Courier New"/>
                <a:ea typeface="굴림" charset="0"/>
                <a:cs typeface="Courier New"/>
              </a:rPr>
            </a:br>
            <a:r>
              <a:rPr lang="en-US" altLang="ko-KR" b="0" dirty="0" smtClean="0">
                <a:solidFill>
                  <a:schemeClr val="hlink"/>
                </a:solidFill>
                <a:latin typeface="Courier New"/>
                <a:ea typeface="굴림" charset="0"/>
                <a:cs typeface="Courier New"/>
              </a:rPr>
              <a:t>	</a:t>
            </a:r>
            <a:r>
              <a:rPr lang="en-US" altLang="ko-KR" b="0" dirty="0" smtClean="0">
                <a:latin typeface="Courier New"/>
                <a:ea typeface="굴림" charset="0"/>
                <a:cs typeface="Courier New"/>
              </a:rPr>
              <a:t>}</a:t>
            </a:r>
          </a:p>
          <a:p>
            <a:pPr>
              <a:tabLst>
                <a:tab pos="463550" algn="l"/>
                <a:tab pos="2166938" algn="ctr"/>
                <a:tab pos="4397375" algn="l"/>
                <a:tab pos="6338888" algn="ctr"/>
              </a:tabLst>
            </a:pPr>
            <a:r>
              <a:rPr lang="en-US" altLang="ko-KR" dirty="0" smtClean="0">
                <a:latin typeface="Helvetica" charset="0"/>
                <a:ea typeface="굴림" charset="0"/>
                <a:cs typeface="굴림" charset="0"/>
              </a:rPr>
              <a:t>Unfortunately, shared state can get corrupted:</a:t>
            </a:r>
            <a:br>
              <a:rPr lang="en-US" altLang="ko-KR" dirty="0" smtClean="0">
                <a:latin typeface="Helvetica" charset="0"/>
                <a:ea typeface="굴림" charset="0"/>
                <a:cs typeface="굴림" charset="0"/>
              </a:rPr>
            </a:br>
            <a:r>
              <a:rPr lang="en-US" altLang="ko-KR" dirty="0" smtClean="0">
                <a:latin typeface="Helvetica" charset="0"/>
                <a:ea typeface="굴림" charset="0"/>
                <a:cs typeface="굴림" charset="0"/>
              </a:rPr>
              <a:t>		</a:t>
            </a:r>
            <a:r>
              <a:rPr lang="en-US" altLang="ko-KR" b="0" u="sng" dirty="0" smtClean="0">
                <a:latin typeface="Courier New"/>
                <a:ea typeface="굴림" charset="0"/>
                <a:cs typeface="Courier New"/>
              </a:rPr>
              <a:t>Thread 1</a:t>
            </a:r>
            <a:r>
              <a:rPr lang="en-US" altLang="ko-KR" b="0" dirty="0" smtClean="0">
                <a:latin typeface="Courier New"/>
                <a:ea typeface="굴림" charset="0"/>
                <a:cs typeface="Courier New"/>
              </a:rPr>
              <a:t>		</a:t>
            </a:r>
            <a:r>
              <a:rPr lang="en-US" altLang="ko-KR" b="0" u="sng" dirty="0" smtClean="0">
                <a:latin typeface="Courier New"/>
                <a:ea typeface="굴림" charset="0"/>
                <a:cs typeface="Courier New"/>
              </a:rPr>
              <a:t>Thread 2</a:t>
            </a:r>
            <a:br>
              <a:rPr lang="en-US" altLang="ko-KR" b="0" u="sng" dirty="0" smtClean="0">
                <a:latin typeface="Courier New"/>
                <a:ea typeface="굴림" charset="0"/>
                <a:cs typeface="Courier New"/>
              </a:rPr>
            </a:br>
            <a:r>
              <a:rPr lang="en-US" altLang="ko-KR" b="0" dirty="0" smtClean="0">
                <a:latin typeface="Courier New"/>
                <a:ea typeface="굴림" charset="0"/>
                <a:cs typeface="Courier New"/>
              </a:rPr>
              <a:t>		load r1, acct-&gt;balance</a:t>
            </a:r>
            <a:br>
              <a:rPr lang="en-US" altLang="ko-KR" b="0" dirty="0" smtClean="0">
                <a:latin typeface="Courier New"/>
                <a:ea typeface="굴림" charset="0"/>
                <a:cs typeface="Courier New"/>
              </a:rPr>
            </a:br>
            <a:r>
              <a:rPr lang="en-US" altLang="ko-KR" b="0" dirty="0" smtClean="0">
                <a:latin typeface="Courier New"/>
                <a:ea typeface="굴림" charset="0"/>
                <a:cs typeface="Courier New"/>
              </a:rPr>
              <a:t>			load r1, acct-&gt;balance</a:t>
            </a:r>
            <a:br>
              <a:rPr lang="en-US" altLang="ko-KR" b="0" dirty="0" smtClean="0">
                <a:latin typeface="Courier New"/>
                <a:ea typeface="굴림" charset="0"/>
                <a:cs typeface="Courier New"/>
              </a:rPr>
            </a:br>
            <a:r>
              <a:rPr lang="en-US" altLang="ko-KR" b="0" dirty="0" smtClean="0">
                <a:latin typeface="Courier New"/>
                <a:ea typeface="굴림" charset="0"/>
                <a:cs typeface="Courier New"/>
              </a:rPr>
              <a:t>			add r1, amount2</a:t>
            </a:r>
            <a:br>
              <a:rPr lang="en-US" altLang="ko-KR" b="0" dirty="0" smtClean="0">
                <a:latin typeface="Courier New"/>
                <a:ea typeface="굴림" charset="0"/>
                <a:cs typeface="Courier New"/>
              </a:rPr>
            </a:br>
            <a:r>
              <a:rPr lang="en-US" altLang="ko-KR" b="0" dirty="0" smtClean="0">
                <a:latin typeface="Courier New"/>
                <a:ea typeface="굴림" charset="0"/>
                <a:cs typeface="Courier New"/>
              </a:rPr>
              <a:t>			store r1, acct-&gt;balance</a:t>
            </a:r>
            <a:br>
              <a:rPr lang="en-US" altLang="ko-KR" b="0" dirty="0" smtClean="0">
                <a:latin typeface="Courier New"/>
                <a:ea typeface="굴림" charset="0"/>
                <a:cs typeface="Courier New"/>
              </a:rPr>
            </a:br>
            <a:r>
              <a:rPr lang="en-US" altLang="ko-KR" b="0" dirty="0" smtClean="0">
                <a:latin typeface="Courier New"/>
                <a:ea typeface="굴림" charset="0"/>
                <a:cs typeface="Courier New"/>
              </a:rPr>
              <a:t>	add r1, amount1</a:t>
            </a:r>
            <a:br>
              <a:rPr lang="en-US" altLang="ko-KR" b="0" dirty="0" smtClean="0">
                <a:latin typeface="Courier New"/>
                <a:ea typeface="굴림" charset="0"/>
                <a:cs typeface="Courier New"/>
              </a:rPr>
            </a:br>
            <a:r>
              <a:rPr lang="en-US" altLang="ko-KR" b="0" dirty="0" smtClean="0">
                <a:latin typeface="Courier New"/>
                <a:ea typeface="굴림" charset="0"/>
                <a:cs typeface="Courier New"/>
              </a:rPr>
              <a:t>	store r1, acct-&gt;balance</a:t>
            </a:r>
            <a:br>
              <a:rPr lang="en-US" altLang="ko-KR" b="0" dirty="0" smtClean="0">
                <a:latin typeface="Courier New"/>
                <a:ea typeface="굴림" charset="0"/>
                <a:cs typeface="Courier New"/>
              </a:rPr>
            </a:br>
            <a:endParaRPr lang="en-US" altLang="ko-KR" b="0" u="sng" dirty="0">
              <a:latin typeface="Courier New"/>
              <a:ea typeface="굴림" charset="0"/>
              <a:cs typeface="Courier New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6215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Example 2: Dinning Philosopher’s problem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First suggested by </a:t>
            </a:r>
            <a:r>
              <a:rPr lang="en-US" dirty="0" err="1" smtClean="0"/>
              <a:t>Dijkstra</a:t>
            </a:r>
            <a:r>
              <a:rPr lang="en-US" dirty="0" smtClean="0"/>
              <a:t> in 1971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Philosophers eat/think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Eating needs 2 </a:t>
            </a:r>
            <a:r>
              <a:rPr lang="en-US" dirty="0" smtClean="0"/>
              <a:t>chopsticks</a:t>
            </a:r>
            <a:endParaRPr lang="en-US" dirty="0"/>
          </a:p>
          <a:p>
            <a:pPr lvl="1">
              <a:lnSpc>
                <a:spcPct val="90000"/>
              </a:lnSpc>
            </a:pPr>
            <a:r>
              <a:rPr lang="en-US" dirty="0"/>
              <a:t>Pick one </a:t>
            </a:r>
            <a:r>
              <a:rPr lang="en-US" dirty="0" smtClean="0"/>
              <a:t>chopstick at </a:t>
            </a:r>
            <a:r>
              <a:rPr lang="en-US" dirty="0"/>
              <a:t>a time</a:t>
            </a:r>
          </a:p>
        </p:txBody>
      </p:sp>
      <p:grpSp>
        <p:nvGrpSpPr>
          <p:cNvPr id="61" name="Group 60"/>
          <p:cNvGrpSpPr/>
          <p:nvPr/>
        </p:nvGrpSpPr>
        <p:grpSpPr>
          <a:xfrm>
            <a:off x="583897" y="3289621"/>
            <a:ext cx="7256711" cy="3139915"/>
            <a:chOff x="364942" y="3328985"/>
            <a:chExt cx="8337852" cy="3572549"/>
          </a:xfrm>
        </p:grpSpPr>
        <p:grpSp>
          <p:nvGrpSpPr>
            <p:cNvPr id="36" name="Group 35"/>
            <p:cNvGrpSpPr/>
            <p:nvPr/>
          </p:nvGrpSpPr>
          <p:grpSpPr>
            <a:xfrm>
              <a:off x="364942" y="3328985"/>
              <a:ext cx="3746500" cy="3572549"/>
              <a:chOff x="1663700" y="1600200"/>
              <a:chExt cx="5740400" cy="5257800"/>
            </a:xfrm>
          </p:grpSpPr>
          <p:pic>
            <p:nvPicPr>
              <p:cNvPr id="10" name="Picture 49" descr="PE03887_[1]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38825" y="1603375"/>
                <a:ext cx="790575" cy="11398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" name="Picture 50" descr="BD05893_[1]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24600" y="3886200"/>
                <a:ext cx="1079500" cy="14128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" name="Picture 51" descr="PE03920_[1]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38400" y="1600200"/>
                <a:ext cx="1009650" cy="126365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3" name="Picture 52" descr="PE03914_[1]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3700" y="3962400"/>
                <a:ext cx="1079500" cy="14446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4" name="Picture 53" descr="j0083519[1]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86225" y="5694363"/>
                <a:ext cx="1019175" cy="116363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5" name="AutoShape 5"/>
              <p:cNvSpPr>
                <a:spLocks noChangeArrowheads="1"/>
              </p:cNvSpPr>
              <p:nvPr/>
            </p:nvSpPr>
            <p:spPr bwMode="auto">
              <a:xfrm>
                <a:off x="2362200" y="1676400"/>
                <a:ext cx="4419600" cy="3962400"/>
              </a:xfrm>
              <a:prstGeom prst="pentagon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pic>
            <p:nvPicPr>
              <p:cNvPr id="16" name="Picture 60" descr="FD01618_[1]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52800" y="2590800"/>
                <a:ext cx="685800" cy="650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" name="Picture 61" descr="FD01618_[1]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05400" y="2590800"/>
                <a:ext cx="685800" cy="650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" name="Picture 74" descr="FD01618_[1]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86400" y="3962400"/>
                <a:ext cx="685800" cy="650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" name="Picture 75" descr="FD01618_[1]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71800" y="3962400"/>
                <a:ext cx="685800" cy="650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" name="Picture 76" descr="FD01618_[1]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29100" y="4835525"/>
                <a:ext cx="685800" cy="650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37" name="Line 18"/>
            <p:cNvSpPr>
              <a:spLocks noChangeShapeType="1"/>
            </p:cNvSpPr>
            <p:nvPr/>
          </p:nvSpPr>
          <p:spPr bwMode="auto">
            <a:xfrm rot="14581748">
              <a:off x="3406901" y="4408448"/>
              <a:ext cx="0" cy="24866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Line 27"/>
            <p:cNvSpPr>
              <a:spLocks noChangeShapeType="1"/>
            </p:cNvSpPr>
            <p:nvPr/>
          </p:nvSpPr>
          <p:spPr bwMode="auto">
            <a:xfrm rot="19604368">
              <a:off x="3009043" y="5762460"/>
              <a:ext cx="0" cy="2588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Line 24"/>
            <p:cNvSpPr>
              <a:spLocks noChangeShapeType="1"/>
            </p:cNvSpPr>
            <p:nvPr/>
          </p:nvSpPr>
          <p:spPr bwMode="auto">
            <a:xfrm rot="1995632" flipH="1">
              <a:off x="1517074" y="5762460"/>
              <a:ext cx="0" cy="2588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Line 30"/>
            <p:cNvSpPr>
              <a:spLocks noChangeShapeType="1"/>
            </p:cNvSpPr>
            <p:nvPr/>
          </p:nvSpPr>
          <p:spPr bwMode="auto">
            <a:xfrm rot="7018252" flipV="1">
              <a:off x="1144081" y="4408448"/>
              <a:ext cx="0" cy="24866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Line 15"/>
            <p:cNvSpPr>
              <a:spLocks noChangeShapeType="1"/>
            </p:cNvSpPr>
            <p:nvPr/>
          </p:nvSpPr>
          <p:spPr bwMode="auto">
            <a:xfrm rot="10800000">
              <a:off x="2263059" y="3639641"/>
              <a:ext cx="0" cy="2588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44" name="Group 43"/>
            <p:cNvGrpSpPr/>
            <p:nvPr/>
          </p:nvGrpSpPr>
          <p:grpSpPr>
            <a:xfrm>
              <a:off x="4956294" y="3328985"/>
              <a:ext cx="3746500" cy="3572549"/>
              <a:chOff x="1663700" y="1600200"/>
              <a:chExt cx="5740400" cy="5257800"/>
            </a:xfrm>
          </p:grpSpPr>
          <p:pic>
            <p:nvPicPr>
              <p:cNvPr id="45" name="Picture 49" descr="PE03887_[1]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38825" y="1603375"/>
                <a:ext cx="790575" cy="11398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6" name="Picture 50" descr="BD05893_[1]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24600" y="3886200"/>
                <a:ext cx="1079500" cy="14128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7" name="Picture 51" descr="PE03920_[1]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38400" y="1600200"/>
                <a:ext cx="1009650" cy="126365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8" name="Picture 52" descr="PE03914_[1]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3700" y="3962400"/>
                <a:ext cx="1079500" cy="14446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9" name="Picture 53" descr="j0083519[1]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86225" y="5694363"/>
                <a:ext cx="1019175" cy="116363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0" name="AutoShape 5"/>
              <p:cNvSpPr>
                <a:spLocks noChangeArrowheads="1"/>
              </p:cNvSpPr>
              <p:nvPr/>
            </p:nvSpPr>
            <p:spPr bwMode="auto">
              <a:xfrm>
                <a:off x="2362200" y="1676400"/>
                <a:ext cx="4419600" cy="3962400"/>
              </a:xfrm>
              <a:prstGeom prst="pentagon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pic>
            <p:nvPicPr>
              <p:cNvPr id="51" name="Picture 60" descr="FD01618_[1]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52800" y="2590800"/>
                <a:ext cx="685800" cy="650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2" name="Picture 61" descr="FD01618_[1]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05400" y="2590800"/>
                <a:ext cx="685800" cy="650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3" name="Picture 74" descr="FD01618_[1]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86400" y="3962400"/>
                <a:ext cx="685800" cy="650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4" name="Picture 75" descr="FD01618_[1]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71800" y="3962400"/>
                <a:ext cx="685800" cy="650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5" name="Picture 76" descr="FD01618_[1]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29100" y="4835525"/>
                <a:ext cx="685800" cy="650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56" name="Line 18"/>
            <p:cNvSpPr>
              <a:spLocks noChangeShapeType="1"/>
            </p:cNvSpPr>
            <p:nvPr/>
          </p:nvSpPr>
          <p:spPr bwMode="auto">
            <a:xfrm rot="14581748">
              <a:off x="8077199" y="3981295"/>
              <a:ext cx="0" cy="24866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Line 27"/>
            <p:cNvSpPr>
              <a:spLocks noChangeShapeType="1"/>
            </p:cNvSpPr>
            <p:nvPr/>
          </p:nvSpPr>
          <p:spPr bwMode="auto">
            <a:xfrm rot="19604368">
              <a:off x="7783847" y="5397869"/>
              <a:ext cx="0" cy="2588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Line 24"/>
            <p:cNvSpPr>
              <a:spLocks noChangeShapeType="1"/>
            </p:cNvSpPr>
            <p:nvPr/>
          </p:nvSpPr>
          <p:spPr bwMode="auto">
            <a:xfrm rot="1995632" flipH="1">
              <a:off x="6608358" y="5948361"/>
              <a:ext cx="0" cy="2588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Line 30"/>
            <p:cNvSpPr>
              <a:spLocks noChangeShapeType="1"/>
            </p:cNvSpPr>
            <p:nvPr/>
          </p:nvSpPr>
          <p:spPr bwMode="auto">
            <a:xfrm rot="7018252" flipV="1">
              <a:off x="5660835" y="4866101"/>
              <a:ext cx="0" cy="24866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Line 15"/>
            <p:cNvSpPr>
              <a:spLocks noChangeShapeType="1"/>
            </p:cNvSpPr>
            <p:nvPr/>
          </p:nvSpPr>
          <p:spPr bwMode="auto">
            <a:xfrm rot="10800000">
              <a:off x="6257623" y="3639642"/>
              <a:ext cx="0" cy="2588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2" name="TextBox 61"/>
          <p:cNvSpPr txBox="1"/>
          <p:nvPr/>
        </p:nvSpPr>
        <p:spPr>
          <a:xfrm>
            <a:off x="2955482" y="6304002"/>
            <a:ext cx="23399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Deadlock may occur!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5544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3: </a:t>
            </a:r>
            <a:r>
              <a:rPr lang="en-US" dirty="0"/>
              <a:t>Sojourner </a:t>
            </a:r>
            <a:r>
              <a:rPr lang="en-US" dirty="0" smtClean="0"/>
              <a:t>Rover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752601"/>
            <a:ext cx="8245475" cy="2197236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Mars Pathfinder, a NASA space probe </a:t>
            </a:r>
            <a:r>
              <a:rPr lang="en-US" dirty="0" smtClean="0"/>
              <a:t>landed </a:t>
            </a:r>
            <a:r>
              <a:rPr lang="en-US" dirty="0"/>
              <a:t>a robot, the Sojourner rover, on Mars in 1997 </a:t>
            </a:r>
          </a:p>
          <a:p>
            <a:r>
              <a:rPr lang="en-US" dirty="0"/>
              <a:t>Shortly after the Sojourner began operating, it started to experience frequent computer resets. </a:t>
            </a:r>
            <a:endParaRPr lang="en-US" dirty="0" smtClean="0"/>
          </a:p>
          <a:p>
            <a:r>
              <a:rPr lang="en-US" dirty="0" smtClean="0"/>
              <a:t>Priority: T3 &gt; T2 &gt; T1</a:t>
            </a:r>
          </a:p>
          <a:p>
            <a:r>
              <a:rPr lang="en-US" dirty="0" smtClean="0"/>
              <a:t>Problem: T3 may be blocked for a long period of time</a:t>
            </a:r>
          </a:p>
          <a:p>
            <a:r>
              <a:rPr lang="en-US" dirty="0" smtClean="0"/>
              <a:t>Solution: priority inheritance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0385" y="3645718"/>
            <a:ext cx="3703651" cy="3080203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4517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Definitions</a:t>
            </a:r>
            <a:endParaRPr lang="en-US" altLang="ko-KR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>
                <a:solidFill>
                  <a:schemeClr val="tx2"/>
                </a:solidFill>
              </a:rPr>
              <a:t>Synchronization</a:t>
            </a:r>
            <a:r>
              <a:rPr lang="en-US" altLang="ko-KR" dirty="0" smtClean="0"/>
              <a:t>: using atomic operations to ensure cooperation between threads</a:t>
            </a:r>
          </a:p>
          <a:p>
            <a:pPr lvl="1"/>
            <a:r>
              <a:rPr lang="en-US" altLang="ko-KR" dirty="0" smtClean="0"/>
              <a:t>For now, only loads and stores are atomic</a:t>
            </a:r>
          </a:p>
          <a:p>
            <a:endParaRPr lang="en-US" altLang="ko-KR" dirty="0" smtClean="0"/>
          </a:p>
          <a:p>
            <a:r>
              <a:rPr lang="en-US" altLang="ko-KR" dirty="0" smtClean="0">
                <a:solidFill>
                  <a:srgbClr val="D1282E"/>
                </a:solidFill>
              </a:rPr>
              <a:t>Critical Section</a:t>
            </a:r>
            <a:r>
              <a:rPr lang="en-US" altLang="ko-KR" dirty="0" smtClean="0"/>
              <a:t>: piece of code that only one thread can execute at once</a:t>
            </a:r>
          </a:p>
          <a:p>
            <a:endParaRPr lang="en-US" altLang="ko-KR" dirty="0" smtClean="0">
              <a:solidFill>
                <a:srgbClr val="D1282E"/>
              </a:solidFill>
            </a:endParaRPr>
          </a:p>
          <a:p>
            <a:r>
              <a:rPr lang="en-US" altLang="ko-KR" dirty="0" smtClean="0">
                <a:solidFill>
                  <a:srgbClr val="D1282E"/>
                </a:solidFill>
              </a:rPr>
              <a:t>Mutual Exclusion</a:t>
            </a:r>
            <a:r>
              <a:rPr lang="en-US" altLang="ko-KR" dirty="0" smtClean="0"/>
              <a:t>: ensuring that only one thread executes critical section</a:t>
            </a:r>
          </a:p>
          <a:p>
            <a:pPr lvl="1"/>
            <a:r>
              <a:rPr lang="en-US" altLang="ko-KR" dirty="0" smtClean="0"/>
              <a:t>One thread excludes the other while doing its task</a:t>
            </a:r>
          </a:p>
          <a:p>
            <a:pPr lvl="1"/>
            <a:r>
              <a:rPr lang="en-US" altLang="ko-KR" dirty="0" smtClean="0"/>
              <a:t>Critical section and mutual exclusion are two ways of describing the same thing</a:t>
            </a:r>
            <a:endParaRPr lang="en-US" altLang="ko-K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833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D1282E"/>
                </a:solidFill>
              </a:rPr>
              <a:t>Mutual exclusion</a:t>
            </a:r>
            <a:r>
              <a:rPr lang="en-US" dirty="0" smtClean="0"/>
              <a:t>: No two processes may be simultaneously into their critical sections for the same shared data</a:t>
            </a:r>
          </a:p>
          <a:p>
            <a:pPr indent="-182880"/>
            <a:endParaRPr lang="en-US" dirty="0" smtClean="0"/>
          </a:p>
          <a:p>
            <a:pPr indent="-182880"/>
            <a:r>
              <a:rPr lang="en-US" dirty="0" smtClean="0">
                <a:solidFill>
                  <a:srgbClr val="D1282E"/>
                </a:solidFill>
              </a:rPr>
              <a:t>Progress</a:t>
            </a:r>
            <a:r>
              <a:rPr lang="en-US" dirty="0" smtClean="0"/>
              <a:t>: No process should be prevented to enter its critical section when no other process is inside its own critical section for the same shared data</a:t>
            </a:r>
          </a:p>
          <a:p>
            <a:pPr indent="-182880"/>
            <a:endParaRPr lang="en-US" dirty="0" smtClean="0"/>
          </a:p>
          <a:p>
            <a:pPr indent="-182880"/>
            <a:r>
              <a:rPr lang="en-US" dirty="0" smtClean="0">
                <a:solidFill>
                  <a:srgbClr val="D1282E"/>
                </a:solidFill>
              </a:rPr>
              <a:t>No starvation</a:t>
            </a:r>
            <a:r>
              <a:rPr lang="en-US" dirty="0" smtClean="0"/>
              <a:t>: No process should have to wait forever to enter a critical section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38144" y="5864553"/>
            <a:ext cx="4236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Starvation with progress?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7846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6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Motivation: “Too much milk”</a:t>
            </a:r>
            <a:endParaRPr lang="en-US" altLang="ko-KR"/>
          </a:p>
        </p:txBody>
      </p:sp>
      <p:sp>
        <p:nvSpPr>
          <p:cNvPr id="422976" name="Rectangle 6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800" dirty="0" smtClean="0"/>
              <a:t>Great thing about OS’s – analogy between problems in OS and problems in real life</a:t>
            </a:r>
          </a:p>
          <a:p>
            <a:pPr lvl="1"/>
            <a:r>
              <a:rPr lang="en-US" altLang="ko-KR" sz="1800" dirty="0" smtClean="0"/>
              <a:t>Help you understand real life problems better</a:t>
            </a:r>
          </a:p>
          <a:p>
            <a:pPr lvl="1"/>
            <a:r>
              <a:rPr lang="en-US" altLang="ko-KR" sz="1800" dirty="0" smtClean="0"/>
              <a:t>But, computers are much stupider than people</a:t>
            </a:r>
          </a:p>
          <a:p>
            <a:r>
              <a:rPr lang="en-US" altLang="ko-KR" sz="1800" dirty="0" smtClean="0"/>
              <a:t>Example: People need to coordinate:</a:t>
            </a:r>
          </a:p>
          <a:p>
            <a:endParaRPr lang="ko-KR" altLang="en-US" dirty="0"/>
          </a:p>
        </p:txBody>
      </p:sp>
      <p:grpSp>
        <p:nvGrpSpPr>
          <p:cNvPr id="2" name="Group 72"/>
          <p:cNvGrpSpPr>
            <a:grpSpLocks/>
          </p:cNvGrpSpPr>
          <p:nvPr/>
        </p:nvGrpSpPr>
        <p:grpSpPr bwMode="auto">
          <a:xfrm>
            <a:off x="273824" y="6081306"/>
            <a:ext cx="8610600" cy="365125"/>
            <a:chOff x="192" y="3484"/>
            <a:chExt cx="5424" cy="230"/>
          </a:xfrm>
        </p:grpSpPr>
        <p:sp>
          <p:nvSpPr>
            <p:cNvPr id="25646" name="Rectangle 28"/>
            <p:cNvSpPr>
              <a:spLocks noChangeArrowheads="1"/>
            </p:cNvSpPr>
            <p:nvPr/>
          </p:nvSpPr>
          <p:spPr bwMode="auto">
            <a:xfrm>
              <a:off x="3264" y="3484"/>
              <a:ext cx="235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lnSpc>
                  <a:spcPct val="90000"/>
                </a:lnSpc>
                <a:spcBef>
                  <a:spcPct val="30000"/>
                </a:spcBef>
                <a:buSzPct val="100000"/>
              </a:pPr>
              <a:r>
                <a:rPr lang="en-US" sz="2000">
                  <a:latin typeface="Helvetica" charset="0"/>
                  <a:cs typeface="Helvetica" charset="0"/>
                </a:rPr>
                <a:t>Arrive home, put milk away</a:t>
              </a:r>
            </a:p>
          </p:txBody>
        </p:sp>
        <p:sp>
          <p:nvSpPr>
            <p:cNvPr id="25647" name="Rectangle 27"/>
            <p:cNvSpPr>
              <a:spLocks noChangeArrowheads="1"/>
            </p:cNvSpPr>
            <p:nvPr/>
          </p:nvSpPr>
          <p:spPr bwMode="auto">
            <a:xfrm>
              <a:off x="1008" y="3484"/>
              <a:ext cx="225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lnSpc>
                  <a:spcPct val="90000"/>
                </a:lnSpc>
                <a:spcBef>
                  <a:spcPct val="30000"/>
                </a:spcBef>
                <a:buSzPct val="100000"/>
              </a:pPr>
              <a:endParaRPr lang="en-US" sz="2000">
                <a:latin typeface="Helvetica" charset="0"/>
                <a:cs typeface="Helvetica" charset="0"/>
              </a:endParaRPr>
            </a:p>
          </p:txBody>
        </p:sp>
        <p:sp>
          <p:nvSpPr>
            <p:cNvPr id="25648" name="Rectangle 26"/>
            <p:cNvSpPr>
              <a:spLocks noChangeArrowheads="1"/>
            </p:cNvSpPr>
            <p:nvPr/>
          </p:nvSpPr>
          <p:spPr bwMode="auto">
            <a:xfrm>
              <a:off x="192" y="3484"/>
              <a:ext cx="81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lnSpc>
                  <a:spcPct val="90000"/>
                </a:lnSpc>
                <a:spcBef>
                  <a:spcPct val="30000"/>
                </a:spcBef>
                <a:buSzPct val="100000"/>
              </a:pPr>
              <a:r>
                <a:rPr lang="en-US" sz="2000">
                  <a:latin typeface="Helvetica" charset="0"/>
                  <a:cs typeface="Helvetica" charset="0"/>
                </a:rPr>
                <a:t>3:30</a:t>
              </a:r>
            </a:p>
          </p:txBody>
        </p:sp>
      </p:grpSp>
      <p:grpSp>
        <p:nvGrpSpPr>
          <p:cNvPr id="3" name="Group 71"/>
          <p:cNvGrpSpPr>
            <a:grpSpLocks/>
          </p:cNvGrpSpPr>
          <p:nvPr/>
        </p:nvGrpSpPr>
        <p:grpSpPr bwMode="auto">
          <a:xfrm>
            <a:off x="273824" y="5716181"/>
            <a:ext cx="8610600" cy="365125"/>
            <a:chOff x="192" y="3254"/>
            <a:chExt cx="5424" cy="230"/>
          </a:xfrm>
        </p:grpSpPr>
        <p:sp>
          <p:nvSpPr>
            <p:cNvPr id="25643" name="Rectangle 25"/>
            <p:cNvSpPr>
              <a:spLocks noChangeArrowheads="1"/>
            </p:cNvSpPr>
            <p:nvPr/>
          </p:nvSpPr>
          <p:spPr bwMode="auto">
            <a:xfrm>
              <a:off x="3264" y="3254"/>
              <a:ext cx="235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lnSpc>
                  <a:spcPct val="90000"/>
                </a:lnSpc>
                <a:spcBef>
                  <a:spcPct val="30000"/>
                </a:spcBef>
                <a:buSzPct val="100000"/>
              </a:pPr>
              <a:r>
                <a:rPr lang="en-US" sz="2000">
                  <a:latin typeface="Helvetica" charset="0"/>
                  <a:cs typeface="Helvetica" charset="0"/>
                </a:rPr>
                <a:t>Buy milk</a:t>
              </a:r>
            </a:p>
          </p:txBody>
        </p:sp>
        <p:sp>
          <p:nvSpPr>
            <p:cNvPr id="25644" name="Rectangle 24"/>
            <p:cNvSpPr>
              <a:spLocks noChangeArrowheads="1"/>
            </p:cNvSpPr>
            <p:nvPr/>
          </p:nvSpPr>
          <p:spPr bwMode="auto">
            <a:xfrm>
              <a:off x="1008" y="3254"/>
              <a:ext cx="225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lnSpc>
                  <a:spcPct val="90000"/>
                </a:lnSpc>
                <a:spcBef>
                  <a:spcPct val="30000"/>
                </a:spcBef>
                <a:buSzPct val="100000"/>
              </a:pPr>
              <a:endParaRPr lang="en-US" sz="2000">
                <a:latin typeface="Helvetica" charset="0"/>
                <a:cs typeface="Helvetica" charset="0"/>
              </a:endParaRPr>
            </a:p>
          </p:txBody>
        </p:sp>
        <p:sp>
          <p:nvSpPr>
            <p:cNvPr id="25645" name="Rectangle 23"/>
            <p:cNvSpPr>
              <a:spLocks noChangeArrowheads="1"/>
            </p:cNvSpPr>
            <p:nvPr/>
          </p:nvSpPr>
          <p:spPr bwMode="auto">
            <a:xfrm>
              <a:off x="192" y="3254"/>
              <a:ext cx="81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lnSpc>
                  <a:spcPct val="90000"/>
                </a:lnSpc>
                <a:spcBef>
                  <a:spcPct val="30000"/>
                </a:spcBef>
                <a:buSzPct val="100000"/>
              </a:pPr>
              <a:r>
                <a:rPr lang="en-US" sz="2000">
                  <a:latin typeface="Helvetica" charset="0"/>
                  <a:cs typeface="Helvetica" charset="0"/>
                </a:rPr>
                <a:t>3:25</a:t>
              </a:r>
            </a:p>
          </p:txBody>
        </p:sp>
      </p:grpSp>
      <p:grpSp>
        <p:nvGrpSpPr>
          <p:cNvPr id="4" name="Group 70"/>
          <p:cNvGrpSpPr>
            <a:grpSpLocks/>
          </p:cNvGrpSpPr>
          <p:nvPr/>
        </p:nvGrpSpPr>
        <p:grpSpPr bwMode="auto">
          <a:xfrm>
            <a:off x="273824" y="5351056"/>
            <a:ext cx="8610600" cy="365125"/>
            <a:chOff x="192" y="3024"/>
            <a:chExt cx="5424" cy="230"/>
          </a:xfrm>
        </p:grpSpPr>
        <p:sp>
          <p:nvSpPr>
            <p:cNvPr id="25640" name="Rectangle 22"/>
            <p:cNvSpPr>
              <a:spLocks noChangeArrowheads="1"/>
            </p:cNvSpPr>
            <p:nvPr/>
          </p:nvSpPr>
          <p:spPr bwMode="auto">
            <a:xfrm>
              <a:off x="3264" y="3024"/>
              <a:ext cx="235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lnSpc>
                  <a:spcPct val="90000"/>
                </a:lnSpc>
                <a:spcBef>
                  <a:spcPct val="30000"/>
                </a:spcBef>
                <a:buSzPct val="100000"/>
              </a:pPr>
              <a:r>
                <a:rPr lang="en-US" sz="2000">
                  <a:latin typeface="Helvetica" charset="0"/>
                  <a:cs typeface="Helvetica" charset="0"/>
                </a:rPr>
                <a:t>Arrive at store</a:t>
              </a:r>
            </a:p>
          </p:txBody>
        </p:sp>
        <p:sp>
          <p:nvSpPr>
            <p:cNvPr id="25641" name="Rectangle 21"/>
            <p:cNvSpPr>
              <a:spLocks noChangeArrowheads="1"/>
            </p:cNvSpPr>
            <p:nvPr/>
          </p:nvSpPr>
          <p:spPr bwMode="auto">
            <a:xfrm>
              <a:off x="1008" y="3024"/>
              <a:ext cx="225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lnSpc>
                  <a:spcPct val="90000"/>
                </a:lnSpc>
                <a:spcBef>
                  <a:spcPct val="30000"/>
                </a:spcBef>
                <a:buSzPct val="100000"/>
              </a:pPr>
              <a:r>
                <a:rPr lang="en-US" sz="2000">
                  <a:latin typeface="Helvetica" charset="0"/>
                  <a:cs typeface="Helvetica" charset="0"/>
                </a:rPr>
                <a:t>Arrive home, put milk away</a:t>
              </a:r>
            </a:p>
          </p:txBody>
        </p:sp>
        <p:sp>
          <p:nvSpPr>
            <p:cNvPr id="25642" name="Rectangle 20"/>
            <p:cNvSpPr>
              <a:spLocks noChangeArrowheads="1"/>
            </p:cNvSpPr>
            <p:nvPr/>
          </p:nvSpPr>
          <p:spPr bwMode="auto">
            <a:xfrm>
              <a:off x="192" y="3024"/>
              <a:ext cx="81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lnSpc>
                  <a:spcPct val="90000"/>
                </a:lnSpc>
                <a:spcBef>
                  <a:spcPct val="30000"/>
                </a:spcBef>
                <a:buSzPct val="100000"/>
              </a:pPr>
              <a:r>
                <a:rPr lang="en-US" sz="2000">
                  <a:latin typeface="Helvetica" charset="0"/>
                  <a:cs typeface="Helvetica" charset="0"/>
                </a:rPr>
                <a:t>3:20</a:t>
              </a:r>
            </a:p>
          </p:txBody>
        </p:sp>
      </p:grpSp>
      <p:grpSp>
        <p:nvGrpSpPr>
          <p:cNvPr id="5" name="Group 69"/>
          <p:cNvGrpSpPr>
            <a:grpSpLocks/>
          </p:cNvGrpSpPr>
          <p:nvPr/>
        </p:nvGrpSpPr>
        <p:grpSpPr bwMode="auto">
          <a:xfrm>
            <a:off x="273824" y="4985931"/>
            <a:ext cx="8610600" cy="365125"/>
            <a:chOff x="192" y="2794"/>
            <a:chExt cx="5424" cy="230"/>
          </a:xfrm>
        </p:grpSpPr>
        <p:sp>
          <p:nvSpPr>
            <p:cNvPr id="25637" name="Rectangle 19"/>
            <p:cNvSpPr>
              <a:spLocks noChangeArrowheads="1"/>
            </p:cNvSpPr>
            <p:nvPr/>
          </p:nvSpPr>
          <p:spPr bwMode="auto">
            <a:xfrm>
              <a:off x="3264" y="2794"/>
              <a:ext cx="235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lnSpc>
                  <a:spcPct val="90000"/>
                </a:lnSpc>
                <a:spcBef>
                  <a:spcPct val="30000"/>
                </a:spcBef>
                <a:buSzPct val="100000"/>
              </a:pPr>
              <a:r>
                <a:rPr lang="en-US" sz="2000">
                  <a:latin typeface="Helvetica" charset="0"/>
                  <a:cs typeface="Helvetica" charset="0"/>
                </a:rPr>
                <a:t>Leave for store</a:t>
              </a:r>
            </a:p>
          </p:txBody>
        </p:sp>
        <p:sp>
          <p:nvSpPr>
            <p:cNvPr id="25638" name="Rectangle 18"/>
            <p:cNvSpPr>
              <a:spLocks noChangeArrowheads="1"/>
            </p:cNvSpPr>
            <p:nvPr/>
          </p:nvSpPr>
          <p:spPr bwMode="auto">
            <a:xfrm>
              <a:off x="1008" y="2794"/>
              <a:ext cx="225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lnSpc>
                  <a:spcPct val="90000"/>
                </a:lnSpc>
                <a:spcBef>
                  <a:spcPct val="30000"/>
                </a:spcBef>
                <a:buSzPct val="100000"/>
              </a:pPr>
              <a:r>
                <a:rPr lang="en-US" sz="2000">
                  <a:latin typeface="Helvetica" charset="0"/>
                  <a:cs typeface="Helvetica" charset="0"/>
                </a:rPr>
                <a:t>Buy milk</a:t>
              </a:r>
            </a:p>
          </p:txBody>
        </p:sp>
        <p:sp>
          <p:nvSpPr>
            <p:cNvPr id="25639" name="Rectangle 17"/>
            <p:cNvSpPr>
              <a:spLocks noChangeArrowheads="1"/>
            </p:cNvSpPr>
            <p:nvPr/>
          </p:nvSpPr>
          <p:spPr bwMode="auto">
            <a:xfrm>
              <a:off x="192" y="2794"/>
              <a:ext cx="81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lnSpc>
                  <a:spcPct val="90000"/>
                </a:lnSpc>
                <a:spcBef>
                  <a:spcPct val="30000"/>
                </a:spcBef>
                <a:buSzPct val="100000"/>
              </a:pPr>
              <a:r>
                <a:rPr lang="en-US" sz="2000">
                  <a:latin typeface="Helvetica" charset="0"/>
                  <a:cs typeface="Helvetica" charset="0"/>
                </a:rPr>
                <a:t>3:15</a:t>
              </a:r>
            </a:p>
          </p:txBody>
        </p:sp>
      </p:grpSp>
      <p:grpSp>
        <p:nvGrpSpPr>
          <p:cNvPr id="6" name="Group 74"/>
          <p:cNvGrpSpPr>
            <a:grpSpLocks/>
          </p:cNvGrpSpPr>
          <p:nvPr/>
        </p:nvGrpSpPr>
        <p:grpSpPr bwMode="auto">
          <a:xfrm>
            <a:off x="273824" y="4255681"/>
            <a:ext cx="8610600" cy="365125"/>
            <a:chOff x="192" y="2334"/>
            <a:chExt cx="5424" cy="230"/>
          </a:xfrm>
        </p:grpSpPr>
        <p:sp>
          <p:nvSpPr>
            <p:cNvPr id="25634" name="Rectangle 13"/>
            <p:cNvSpPr>
              <a:spLocks noChangeArrowheads="1"/>
            </p:cNvSpPr>
            <p:nvPr/>
          </p:nvSpPr>
          <p:spPr bwMode="auto">
            <a:xfrm>
              <a:off x="3264" y="2334"/>
              <a:ext cx="235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lnSpc>
                  <a:spcPct val="90000"/>
                </a:lnSpc>
                <a:spcBef>
                  <a:spcPct val="30000"/>
                </a:spcBef>
                <a:buSzPct val="100000"/>
              </a:pPr>
              <a:endParaRPr lang="en-US" sz="2000">
                <a:latin typeface="Helvetica" charset="0"/>
                <a:cs typeface="Helvetica" charset="0"/>
              </a:endParaRPr>
            </a:p>
          </p:txBody>
        </p:sp>
        <p:sp>
          <p:nvSpPr>
            <p:cNvPr id="25635" name="Rectangle 12"/>
            <p:cNvSpPr>
              <a:spLocks noChangeArrowheads="1"/>
            </p:cNvSpPr>
            <p:nvPr/>
          </p:nvSpPr>
          <p:spPr bwMode="auto">
            <a:xfrm>
              <a:off x="1008" y="2334"/>
              <a:ext cx="225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lnSpc>
                  <a:spcPct val="90000"/>
                </a:lnSpc>
                <a:spcBef>
                  <a:spcPct val="30000"/>
                </a:spcBef>
                <a:buSzPct val="100000"/>
              </a:pPr>
              <a:r>
                <a:rPr lang="en-US" sz="2000">
                  <a:latin typeface="Helvetica" charset="0"/>
                  <a:cs typeface="Helvetica" charset="0"/>
                </a:rPr>
                <a:t>Leave for store</a:t>
              </a:r>
            </a:p>
          </p:txBody>
        </p:sp>
        <p:sp>
          <p:nvSpPr>
            <p:cNvPr id="25636" name="Rectangle 11"/>
            <p:cNvSpPr>
              <a:spLocks noChangeArrowheads="1"/>
            </p:cNvSpPr>
            <p:nvPr/>
          </p:nvSpPr>
          <p:spPr bwMode="auto">
            <a:xfrm>
              <a:off x="192" y="2334"/>
              <a:ext cx="81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lnSpc>
                  <a:spcPct val="90000"/>
                </a:lnSpc>
                <a:spcBef>
                  <a:spcPct val="30000"/>
                </a:spcBef>
                <a:buSzPct val="100000"/>
              </a:pPr>
              <a:r>
                <a:rPr lang="en-US" sz="2000">
                  <a:latin typeface="Helvetica" charset="0"/>
                  <a:cs typeface="Helvetica" charset="0"/>
                </a:rPr>
                <a:t>3:05</a:t>
              </a:r>
            </a:p>
          </p:txBody>
        </p:sp>
      </p:grpSp>
      <p:grpSp>
        <p:nvGrpSpPr>
          <p:cNvPr id="7" name="Group 73"/>
          <p:cNvGrpSpPr>
            <a:grpSpLocks/>
          </p:cNvGrpSpPr>
          <p:nvPr/>
        </p:nvGrpSpPr>
        <p:grpSpPr bwMode="auto">
          <a:xfrm>
            <a:off x="273824" y="3890556"/>
            <a:ext cx="8610600" cy="365125"/>
            <a:chOff x="192" y="2104"/>
            <a:chExt cx="5424" cy="230"/>
          </a:xfrm>
        </p:grpSpPr>
        <p:sp>
          <p:nvSpPr>
            <p:cNvPr id="25631" name="Rectangle 10"/>
            <p:cNvSpPr>
              <a:spLocks noChangeArrowheads="1"/>
            </p:cNvSpPr>
            <p:nvPr/>
          </p:nvSpPr>
          <p:spPr bwMode="auto">
            <a:xfrm>
              <a:off x="3264" y="2104"/>
              <a:ext cx="235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lnSpc>
                  <a:spcPct val="90000"/>
                </a:lnSpc>
                <a:spcBef>
                  <a:spcPct val="30000"/>
                </a:spcBef>
                <a:buSzPct val="100000"/>
              </a:pPr>
              <a:endParaRPr lang="en-US" sz="2000">
                <a:latin typeface="Helvetica" charset="0"/>
                <a:cs typeface="Helvetica" charset="0"/>
              </a:endParaRPr>
            </a:p>
          </p:txBody>
        </p:sp>
        <p:sp>
          <p:nvSpPr>
            <p:cNvPr id="25632" name="Rectangle 9"/>
            <p:cNvSpPr>
              <a:spLocks noChangeArrowheads="1"/>
            </p:cNvSpPr>
            <p:nvPr/>
          </p:nvSpPr>
          <p:spPr bwMode="auto">
            <a:xfrm>
              <a:off x="1008" y="2104"/>
              <a:ext cx="225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lnSpc>
                  <a:spcPct val="90000"/>
                </a:lnSpc>
                <a:spcBef>
                  <a:spcPct val="30000"/>
                </a:spcBef>
                <a:buSzPct val="100000"/>
              </a:pPr>
              <a:r>
                <a:rPr lang="en-US" sz="2000">
                  <a:latin typeface="Helvetica" charset="0"/>
                  <a:cs typeface="Helvetica" charset="0"/>
                </a:rPr>
                <a:t>Look in Fridge. Out of milk</a:t>
              </a:r>
            </a:p>
          </p:txBody>
        </p:sp>
        <p:sp>
          <p:nvSpPr>
            <p:cNvPr id="25633" name="Rectangle 8"/>
            <p:cNvSpPr>
              <a:spLocks noChangeArrowheads="1"/>
            </p:cNvSpPr>
            <p:nvPr/>
          </p:nvSpPr>
          <p:spPr bwMode="auto">
            <a:xfrm>
              <a:off x="192" y="2104"/>
              <a:ext cx="81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lnSpc>
                  <a:spcPct val="90000"/>
                </a:lnSpc>
                <a:spcBef>
                  <a:spcPct val="30000"/>
                </a:spcBef>
                <a:buSzPct val="100000"/>
              </a:pPr>
              <a:r>
                <a:rPr lang="en-US" sz="2000">
                  <a:latin typeface="Helvetica" charset="0"/>
                  <a:cs typeface="Helvetica" charset="0"/>
                </a:rPr>
                <a:t>3:00</a:t>
              </a:r>
            </a:p>
          </p:txBody>
        </p:sp>
      </p:grpSp>
      <p:grpSp>
        <p:nvGrpSpPr>
          <p:cNvPr id="8" name="Group 68"/>
          <p:cNvGrpSpPr>
            <a:grpSpLocks/>
          </p:cNvGrpSpPr>
          <p:nvPr/>
        </p:nvGrpSpPr>
        <p:grpSpPr bwMode="auto">
          <a:xfrm>
            <a:off x="273824" y="4620806"/>
            <a:ext cx="8610600" cy="365125"/>
            <a:chOff x="192" y="2564"/>
            <a:chExt cx="5424" cy="230"/>
          </a:xfrm>
        </p:grpSpPr>
        <p:sp>
          <p:nvSpPr>
            <p:cNvPr id="25627" name="Rectangle 16"/>
            <p:cNvSpPr>
              <a:spLocks noChangeArrowheads="1"/>
            </p:cNvSpPr>
            <p:nvPr/>
          </p:nvSpPr>
          <p:spPr bwMode="auto">
            <a:xfrm>
              <a:off x="3264" y="2564"/>
              <a:ext cx="235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lnSpc>
                  <a:spcPct val="90000"/>
                </a:lnSpc>
                <a:spcBef>
                  <a:spcPct val="30000"/>
                </a:spcBef>
                <a:buSzPct val="100000"/>
              </a:pPr>
              <a:r>
                <a:rPr lang="en-US" sz="2000">
                  <a:latin typeface="Helvetica" charset="0"/>
                  <a:cs typeface="Helvetica" charset="0"/>
                </a:rPr>
                <a:t>Look in Fridge. Out of milk</a:t>
              </a:r>
            </a:p>
          </p:txBody>
        </p:sp>
        <p:sp>
          <p:nvSpPr>
            <p:cNvPr id="25628" name="Rectangle 15"/>
            <p:cNvSpPr>
              <a:spLocks noChangeArrowheads="1"/>
            </p:cNvSpPr>
            <p:nvPr/>
          </p:nvSpPr>
          <p:spPr bwMode="auto">
            <a:xfrm>
              <a:off x="1008" y="2564"/>
              <a:ext cx="225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lnSpc>
                  <a:spcPct val="90000"/>
                </a:lnSpc>
                <a:spcBef>
                  <a:spcPct val="30000"/>
                </a:spcBef>
                <a:buSzPct val="100000"/>
              </a:pPr>
              <a:r>
                <a:rPr lang="en-US" sz="2000">
                  <a:latin typeface="Helvetica" charset="0"/>
                  <a:cs typeface="Helvetica" charset="0"/>
                </a:rPr>
                <a:t>Arrive at store</a:t>
              </a:r>
            </a:p>
          </p:txBody>
        </p:sp>
        <p:sp>
          <p:nvSpPr>
            <p:cNvPr id="25629" name="Rectangle 14"/>
            <p:cNvSpPr>
              <a:spLocks noChangeArrowheads="1"/>
            </p:cNvSpPr>
            <p:nvPr/>
          </p:nvSpPr>
          <p:spPr bwMode="auto">
            <a:xfrm>
              <a:off x="192" y="2564"/>
              <a:ext cx="81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lnSpc>
                  <a:spcPct val="90000"/>
                </a:lnSpc>
                <a:spcBef>
                  <a:spcPct val="30000"/>
                </a:spcBef>
                <a:buSzPct val="100000"/>
              </a:pPr>
              <a:r>
                <a:rPr lang="en-US" sz="2000">
                  <a:latin typeface="Helvetica" charset="0"/>
                  <a:cs typeface="Helvetica" charset="0"/>
                </a:rPr>
                <a:t>3:10</a:t>
              </a:r>
            </a:p>
          </p:txBody>
        </p:sp>
        <p:sp>
          <p:nvSpPr>
            <p:cNvPr id="25630" name="Line 33"/>
            <p:cNvSpPr>
              <a:spLocks noChangeShapeType="1"/>
            </p:cNvSpPr>
            <p:nvPr/>
          </p:nvSpPr>
          <p:spPr bwMode="auto">
            <a:xfrm>
              <a:off x="192" y="2794"/>
              <a:ext cx="54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</p:grpSp>
      <p:grpSp>
        <p:nvGrpSpPr>
          <p:cNvPr id="9" name="Group 75"/>
          <p:cNvGrpSpPr>
            <a:grpSpLocks/>
          </p:cNvGrpSpPr>
          <p:nvPr/>
        </p:nvGrpSpPr>
        <p:grpSpPr bwMode="auto">
          <a:xfrm>
            <a:off x="273824" y="3525431"/>
            <a:ext cx="8610600" cy="2921000"/>
            <a:chOff x="192" y="1874"/>
            <a:chExt cx="5424" cy="1840"/>
          </a:xfrm>
        </p:grpSpPr>
        <p:sp>
          <p:nvSpPr>
            <p:cNvPr id="25612" name="Rectangle 7"/>
            <p:cNvSpPr>
              <a:spLocks noChangeArrowheads="1"/>
            </p:cNvSpPr>
            <p:nvPr/>
          </p:nvSpPr>
          <p:spPr bwMode="auto">
            <a:xfrm>
              <a:off x="3264" y="1874"/>
              <a:ext cx="235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lnSpc>
                  <a:spcPct val="90000"/>
                </a:lnSpc>
                <a:spcBef>
                  <a:spcPct val="30000"/>
                </a:spcBef>
                <a:buSzPct val="100000"/>
              </a:pPr>
              <a:r>
                <a:rPr lang="en-US" sz="2000">
                  <a:latin typeface="Helvetica" charset="0"/>
                  <a:cs typeface="Helvetica" charset="0"/>
                </a:rPr>
                <a:t>Person B</a:t>
              </a:r>
            </a:p>
          </p:txBody>
        </p:sp>
        <p:sp>
          <p:nvSpPr>
            <p:cNvPr id="25613" name="Rectangle 6"/>
            <p:cNvSpPr>
              <a:spLocks noChangeArrowheads="1"/>
            </p:cNvSpPr>
            <p:nvPr/>
          </p:nvSpPr>
          <p:spPr bwMode="auto">
            <a:xfrm>
              <a:off x="1008" y="1874"/>
              <a:ext cx="225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lnSpc>
                  <a:spcPct val="90000"/>
                </a:lnSpc>
                <a:spcBef>
                  <a:spcPct val="30000"/>
                </a:spcBef>
                <a:buSzPct val="100000"/>
              </a:pPr>
              <a:r>
                <a:rPr lang="en-US" sz="2000">
                  <a:latin typeface="Helvetica" charset="0"/>
                  <a:cs typeface="Helvetica" charset="0"/>
                </a:rPr>
                <a:t>Person A</a:t>
              </a:r>
            </a:p>
          </p:txBody>
        </p:sp>
        <p:sp>
          <p:nvSpPr>
            <p:cNvPr id="25614" name="Rectangle 5"/>
            <p:cNvSpPr>
              <a:spLocks noChangeArrowheads="1"/>
            </p:cNvSpPr>
            <p:nvPr/>
          </p:nvSpPr>
          <p:spPr bwMode="auto">
            <a:xfrm>
              <a:off x="192" y="1874"/>
              <a:ext cx="81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lnSpc>
                  <a:spcPct val="90000"/>
                </a:lnSpc>
                <a:spcBef>
                  <a:spcPct val="30000"/>
                </a:spcBef>
                <a:buSzPct val="100000"/>
              </a:pPr>
              <a:r>
                <a:rPr lang="en-US" sz="2000">
                  <a:latin typeface="Helvetica" charset="0"/>
                  <a:cs typeface="Helvetica" charset="0"/>
                </a:rPr>
                <a:t>Time</a:t>
              </a:r>
            </a:p>
          </p:txBody>
        </p:sp>
        <p:sp>
          <p:nvSpPr>
            <p:cNvPr id="25615" name="Line 29"/>
            <p:cNvSpPr>
              <a:spLocks noChangeShapeType="1"/>
            </p:cNvSpPr>
            <p:nvPr/>
          </p:nvSpPr>
          <p:spPr bwMode="auto">
            <a:xfrm>
              <a:off x="192" y="1874"/>
              <a:ext cx="5424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25616" name="Line 30"/>
            <p:cNvSpPr>
              <a:spLocks noChangeShapeType="1"/>
            </p:cNvSpPr>
            <p:nvPr/>
          </p:nvSpPr>
          <p:spPr bwMode="auto">
            <a:xfrm>
              <a:off x="192" y="2104"/>
              <a:ext cx="5424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25617" name="Line 31"/>
            <p:cNvSpPr>
              <a:spLocks noChangeShapeType="1"/>
            </p:cNvSpPr>
            <p:nvPr/>
          </p:nvSpPr>
          <p:spPr bwMode="auto">
            <a:xfrm>
              <a:off x="192" y="2334"/>
              <a:ext cx="54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25618" name="Line 32"/>
            <p:cNvSpPr>
              <a:spLocks noChangeShapeType="1"/>
            </p:cNvSpPr>
            <p:nvPr/>
          </p:nvSpPr>
          <p:spPr bwMode="auto">
            <a:xfrm>
              <a:off x="192" y="2564"/>
              <a:ext cx="54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25619" name="Line 34"/>
            <p:cNvSpPr>
              <a:spLocks noChangeShapeType="1"/>
            </p:cNvSpPr>
            <p:nvPr/>
          </p:nvSpPr>
          <p:spPr bwMode="auto">
            <a:xfrm>
              <a:off x="192" y="3024"/>
              <a:ext cx="54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25620" name="Line 35"/>
            <p:cNvSpPr>
              <a:spLocks noChangeShapeType="1"/>
            </p:cNvSpPr>
            <p:nvPr/>
          </p:nvSpPr>
          <p:spPr bwMode="auto">
            <a:xfrm>
              <a:off x="192" y="3254"/>
              <a:ext cx="54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25621" name="Line 36"/>
            <p:cNvSpPr>
              <a:spLocks noChangeShapeType="1"/>
            </p:cNvSpPr>
            <p:nvPr/>
          </p:nvSpPr>
          <p:spPr bwMode="auto">
            <a:xfrm>
              <a:off x="192" y="3484"/>
              <a:ext cx="54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25622" name="Line 37"/>
            <p:cNvSpPr>
              <a:spLocks noChangeShapeType="1"/>
            </p:cNvSpPr>
            <p:nvPr/>
          </p:nvSpPr>
          <p:spPr bwMode="auto">
            <a:xfrm>
              <a:off x="192" y="3714"/>
              <a:ext cx="5424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25623" name="Line 38"/>
            <p:cNvSpPr>
              <a:spLocks noChangeShapeType="1"/>
            </p:cNvSpPr>
            <p:nvPr/>
          </p:nvSpPr>
          <p:spPr bwMode="auto">
            <a:xfrm>
              <a:off x="192" y="1874"/>
              <a:ext cx="0" cy="184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25624" name="Line 39"/>
            <p:cNvSpPr>
              <a:spLocks noChangeShapeType="1"/>
            </p:cNvSpPr>
            <p:nvPr/>
          </p:nvSpPr>
          <p:spPr bwMode="auto">
            <a:xfrm>
              <a:off x="1008" y="1874"/>
              <a:ext cx="0" cy="18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25625" name="Line 40"/>
            <p:cNvSpPr>
              <a:spLocks noChangeShapeType="1"/>
            </p:cNvSpPr>
            <p:nvPr/>
          </p:nvSpPr>
          <p:spPr bwMode="auto">
            <a:xfrm>
              <a:off x="3264" y="1874"/>
              <a:ext cx="0" cy="18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25626" name="Line 41"/>
            <p:cNvSpPr>
              <a:spLocks noChangeShapeType="1"/>
            </p:cNvSpPr>
            <p:nvPr/>
          </p:nvSpPr>
          <p:spPr bwMode="auto">
            <a:xfrm>
              <a:off x="5616" y="1874"/>
              <a:ext cx="0" cy="184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</p:grpSp>
      <p:pic>
        <p:nvPicPr>
          <p:cNvPr id="25611" name="Picture 65" descr="MCj02507670000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6218" y="686118"/>
            <a:ext cx="1379538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 rot="16200000">
            <a:off x="8196401" y="5715107"/>
            <a:ext cx="1315721" cy="365125"/>
          </a:xfrm>
        </p:spPr>
        <p:txBody>
          <a:bodyPr/>
          <a:lstStyle/>
          <a:p>
            <a:fld id="{F38DF745-7D3F-47F4-83A3-874385CFAA69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51" name="Picture 65" descr="MCj02507670000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2161" y="76200"/>
            <a:ext cx="1379538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8882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2976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Lock</a:t>
            </a:r>
            <a:endParaRPr lang="en-US" altLang="ko-KR" dirty="0"/>
          </a:p>
        </p:txBody>
      </p:sp>
      <p:sp>
        <p:nvSpPr>
          <p:cNvPr id="427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7620000" cy="4677758"/>
          </a:xfrm>
        </p:spPr>
        <p:txBody>
          <a:bodyPr>
            <a:normAutofit fontScale="92500" lnSpcReduction="20000"/>
          </a:bodyPr>
          <a:lstStyle/>
          <a:p>
            <a:r>
              <a:rPr lang="en-US" altLang="ko-KR" dirty="0" smtClean="0"/>
              <a:t>Prevents someone from doing something</a:t>
            </a:r>
          </a:p>
          <a:p>
            <a:pPr lvl="1"/>
            <a:r>
              <a:rPr lang="en-US" altLang="ko-KR" dirty="0" smtClean="0"/>
              <a:t>Lock before entering critical section and </a:t>
            </a:r>
            <a:br>
              <a:rPr lang="en-US" altLang="ko-KR" dirty="0" smtClean="0"/>
            </a:br>
            <a:r>
              <a:rPr lang="en-US" altLang="ko-KR" dirty="0" smtClean="0"/>
              <a:t>before accessing shared data</a:t>
            </a:r>
          </a:p>
          <a:p>
            <a:pPr lvl="1"/>
            <a:r>
              <a:rPr lang="en-US" altLang="ko-KR" dirty="0" smtClean="0"/>
              <a:t>Unlock when leaving, after accessing shared data</a:t>
            </a:r>
          </a:p>
          <a:p>
            <a:pPr lvl="1"/>
            <a:r>
              <a:rPr lang="en-US" altLang="ko-KR" dirty="0" smtClean="0"/>
              <a:t>Wait if locked</a:t>
            </a:r>
          </a:p>
          <a:p>
            <a:pPr lvl="2"/>
            <a:r>
              <a:rPr lang="en-US" altLang="ko-KR" dirty="0" smtClean="0"/>
              <a:t>Important idea: all synchronization involves waiting</a:t>
            </a:r>
          </a:p>
          <a:p>
            <a:r>
              <a:rPr lang="en-US" altLang="ko-KR" dirty="0" smtClean="0"/>
              <a:t>Example: fix the milk problem by putting a lock on refrigerator</a:t>
            </a:r>
          </a:p>
          <a:p>
            <a:pPr lvl="1"/>
            <a:r>
              <a:rPr lang="en-US" altLang="ko-KR" dirty="0" smtClean="0"/>
              <a:t>Lock it and take key if you are going to go buy milk</a:t>
            </a:r>
          </a:p>
          <a:p>
            <a:pPr lvl="1"/>
            <a:r>
              <a:rPr lang="en-US" altLang="ko-KR" dirty="0" smtClean="0"/>
              <a:t>Fixes too much (coarse granularity): roommate angry if only wants orange juice</a:t>
            </a:r>
          </a:p>
          <a:p>
            <a:pPr lvl="1"/>
            <a:endParaRPr lang="en-US" altLang="ko-KR" dirty="0" smtClean="0"/>
          </a:p>
          <a:p>
            <a:pPr lvl="1"/>
            <a:endParaRPr lang="en-US" altLang="ko-KR" dirty="0" smtClean="0"/>
          </a:p>
          <a:p>
            <a:pPr lvl="1"/>
            <a:endParaRPr lang="en-US" altLang="ko-KR" dirty="0" smtClean="0"/>
          </a:p>
          <a:p>
            <a:pPr lvl="1"/>
            <a:endParaRPr lang="en-US" altLang="ko-KR" dirty="0" smtClean="0"/>
          </a:p>
          <a:p>
            <a:pPr lvl="1"/>
            <a:endParaRPr lang="en-US" altLang="ko-KR" dirty="0" smtClean="0"/>
          </a:p>
          <a:p>
            <a:pPr lvl="1"/>
            <a:r>
              <a:rPr lang="en-US" altLang="ko-KR" dirty="0" smtClean="0"/>
              <a:t>Of Course – We don’t know how to make a lock yet</a:t>
            </a:r>
            <a:endParaRPr lang="en-US" altLang="ko-KR" dirty="0"/>
          </a:p>
        </p:txBody>
      </p:sp>
      <p:pic>
        <p:nvPicPr>
          <p:cNvPr id="427017" name="Picture 9" descr="MCj03078320000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914400"/>
            <a:ext cx="947738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3615259" y="4535731"/>
            <a:ext cx="4648200" cy="1524000"/>
            <a:chOff x="1536" y="3024"/>
            <a:chExt cx="3216" cy="1148"/>
          </a:xfrm>
        </p:grpSpPr>
        <p:grpSp>
          <p:nvGrpSpPr>
            <p:cNvPr id="29701" name="Group 6"/>
            <p:cNvGrpSpPr>
              <a:grpSpLocks/>
            </p:cNvGrpSpPr>
            <p:nvPr/>
          </p:nvGrpSpPr>
          <p:grpSpPr bwMode="auto">
            <a:xfrm>
              <a:off x="1536" y="3072"/>
              <a:ext cx="826" cy="1075"/>
              <a:chOff x="3852" y="3024"/>
              <a:chExt cx="826" cy="1075"/>
            </a:xfrm>
          </p:grpSpPr>
          <p:pic>
            <p:nvPicPr>
              <p:cNvPr id="29704" name="Picture 4" descr="MCHH01153_0000[1]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6" y="3024"/>
                <a:ext cx="742" cy="10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05" name="Picture 5" descr="MCj03078320000[1]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3184148">
                <a:off x="3893" y="3213"/>
                <a:ext cx="545" cy="6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9702" name="Picture 7" descr="MCj02392010000[1]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48" y="3024"/>
              <a:ext cx="827" cy="1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703" name="AutoShape 10"/>
            <p:cNvSpPr>
              <a:spLocks noChangeArrowheads="1"/>
            </p:cNvSpPr>
            <p:nvPr/>
          </p:nvSpPr>
          <p:spPr bwMode="auto">
            <a:xfrm rot="596657">
              <a:off x="3072" y="3120"/>
              <a:ext cx="1680" cy="624"/>
            </a:xfrm>
            <a:prstGeom prst="wedgeEllipseCallout">
              <a:avLst>
                <a:gd name="adj1" fmla="val -43750"/>
                <a:gd name="adj2" fmla="val 70000"/>
              </a:avLst>
            </a:prstGeom>
            <a:solidFill>
              <a:srgbClr val="FF66CC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/>
                <a:t>#$@%@#$@</a:t>
              </a: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936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4270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270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7011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718"/>
            <a:ext cx="6636050" cy="1371600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Too Much Milk: Correctness Properties</a:t>
            </a:r>
            <a:endParaRPr lang="en-US" altLang="ko-KR" dirty="0"/>
          </a:p>
        </p:txBody>
      </p:sp>
      <p:sp>
        <p:nvSpPr>
          <p:cNvPr id="428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ko-KR" dirty="0" smtClean="0"/>
              <a:t>Need to be careful about </a:t>
            </a:r>
            <a:r>
              <a:rPr lang="en-US" altLang="ko-KR" dirty="0" smtClean="0">
                <a:solidFill>
                  <a:srgbClr val="D1282E"/>
                </a:solidFill>
              </a:rPr>
              <a:t>correctness</a:t>
            </a:r>
            <a:r>
              <a:rPr lang="en-US" altLang="ko-KR" dirty="0" smtClean="0"/>
              <a:t> of concurrent programs, since non-deterministic</a:t>
            </a:r>
          </a:p>
          <a:p>
            <a:pPr lvl="1"/>
            <a:r>
              <a:rPr lang="en-US" altLang="ko-KR" dirty="0" smtClean="0"/>
              <a:t>Always write down desired behavior first</a:t>
            </a:r>
          </a:p>
          <a:p>
            <a:pPr lvl="1"/>
            <a:r>
              <a:rPr lang="en-US" altLang="ko-KR" dirty="0" smtClean="0"/>
              <a:t>Impulse is to start coding first, then when it doesn’t work, pull hair out</a:t>
            </a:r>
          </a:p>
          <a:p>
            <a:pPr lvl="1"/>
            <a:r>
              <a:rPr lang="en-US" altLang="ko-KR" dirty="0" smtClean="0"/>
              <a:t>Instead, think first, then code</a:t>
            </a:r>
          </a:p>
          <a:p>
            <a:pPr lvl="2"/>
            <a:endParaRPr lang="en-US" altLang="ko-KR" dirty="0" smtClean="0"/>
          </a:p>
          <a:p>
            <a:r>
              <a:rPr lang="en-US" altLang="ko-KR" dirty="0" smtClean="0"/>
              <a:t>What are the correctness properties for the “Too much milk” problem?</a:t>
            </a:r>
          </a:p>
          <a:p>
            <a:pPr lvl="1"/>
            <a:r>
              <a:rPr lang="en-US" altLang="ko-KR" dirty="0" smtClean="0"/>
              <a:t>Never more than one person buys</a:t>
            </a:r>
          </a:p>
          <a:p>
            <a:pPr lvl="1"/>
            <a:r>
              <a:rPr lang="en-US" altLang="ko-KR" dirty="0" smtClean="0"/>
              <a:t>Someone buys if needed</a:t>
            </a:r>
          </a:p>
          <a:p>
            <a:pPr lvl="2"/>
            <a:endParaRPr lang="en-US" altLang="ko-KR" dirty="0" smtClean="0"/>
          </a:p>
          <a:p>
            <a:r>
              <a:rPr lang="en-US" altLang="ko-KR" dirty="0" smtClean="0"/>
              <a:t>Restrict ourselves to use only atomic load and store operations as building blocks</a:t>
            </a:r>
            <a:endParaRPr lang="en-US" altLang="ko-K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916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8035" grpId="0" build="p" bldLvl="2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6019800" y="3525838"/>
            <a:ext cx="1676400" cy="1503362"/>
            <a:chOff x="3504" y="1584"/>
            <a:chExt cx="1056" cy="947"/>
          </a:xfrm>
        </p:grpSpPr>
        <p:pic>
          <p:nvPicPr>
            <p:cNvPr id="33796" name="Picture 8" descr="MCHH01153_0000[1]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4" y="1632"/>
              <a:ext cx="676" cy="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797" name="Picture 1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6" y="1584"/>
              <a:ext cx="384" cy="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379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Too Much Milk: Solution #1</a:t>
            </a:r>
            <a:endParaRPr lang="en-US" altLang="ko-KR"/>
          </a:p>
        </p:txBody>
      </p:sp>
      <p:sp>
        <p:nvSpPr>
          <p:cNvPr id="42906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ko-KR" dirty="0" smtClean="0"/>
              <a:t>Use a note to avoid buying too much milk:</a:t>
            </a:r>
          </a:p>
          <a:p>
            <a:pPr lvl="1"/>
            <a:r>
              <a:rPr lang="en-US" altLang="ko-KR" dirty="0" smtClean="0"/>
              <a:t>Leave a note before buying (kind of “lock”)</a:t>
            </a:r>
          </a:p>
          <a:p>
            <a:pPr lvl="1"/>
            <a:r>
              <a:rPr lang="en-US" altLang="ko-KR" dirty="0" smtClean="0"/>
              <a:t>Remove note after buying (kind of “unlock”)</a:t>
            </a:r>
          </a:p>
          <a:p>
            <a:pPr lvl="1"/>
            <a:r>
              <a:rPr lang="en-US" altLang="ko-KR" dirty="0" smtClean="0"/>
              <a:t>Don’t buy if note (wait)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Suppose a computer tries this (remember, only memory read/write are atomic):</a:t>
            </a:r>
          </a:p>
          <a:p>
            <a:pPr lvl="1"/>
            <a:endParaRPr lang="en-US" altLang="ko-KR" dirty="0" smtClean="0"/>
          </a:p>
          <a:p>
            <a:pPr marL="274320" lvl="1" indent="0">
              <a:buNone/>
            </a:pPr>
            <a:r>
              <a:rPr lang="en-US" altLang="ko-KR" dirty="0" smtClean="0"/>
              <a:t>		</a:t>
            </a:r>
            <a:r>
              <a:rPr lang="en-US" altLang="ko-KR" dirty="0" smtClean="0">
                <a:latin typeface="Courier New"/>
                <a:cs typeface="Courier New"/>
              </a:rPr>
              <a:t>if (</a:t>
            </a:r>
            <a:r>
              <a:rPr lang="en-US" altLang="ko-KR" dirty="0" err="1" smtClean="0">
                <a:latin typeface="Courier New"/>
                <a:cs typeface="Courier New"/>
              </a:rPr>
              <a:t>noMilk</a:t>
            </a:r>
            <a:r>
              <a:rPr lang="en-US" altLang="ko-KR" dirty="0" smtClean="0">
                <a:latin typeface="Courier New"/>
                <a:cs typeface="Courier New"/>
              </a:rPr>
              <a:t>) {</a:t>
            </a:r>
            <a:br>
              <a:rPr lang="en-US" altLang="ko-KR" dirty="0" smtClean="0">
                <a:latin typeface="Courier New"/>
                <a:cs typeface="Courier New"/>
              </a:rPr>
            </a:br>
            <a:r>
              <a:rPr lang="en-US" altLang="ko-KR" dirty="0" smtClean="0">
                <a:latin typeface="Courier New"/>
                <a:cs typeface="Courier New"/>
              </a:rPr>
              <a:t> 		   if (</a:t>
            </a:r>
            <a:r>
              <a:rPr lang="en-US" altLang="ko-KR" dirty="0" err="1" smtClean="0">
                <a:latin typeface="Courier New"/>
                <a:cs typeface="Courier New"/>
              </a:rPr>
              <a:t>noNote</a:t>
            </a:r>
            <a:r>
              <a:rPr lang="en-US" altLang="ko-KR" dirty="0" smtClean="0">
                <a:latin typeface="Courier New"/>
                <a:cs typeface="Courier New"/>
              </a:rPr>
              <a:t>) {</a:t>
            </a:r>
            <a:br>
              <a:rPr lang="en-US" altLang="ko-KR" dirty="0" smtClean="0">
                <a:latin typeface="Courier New"/>
                <a:cs typeface="Courier New"/>
              </a:rPr>
            </a:br>
            <a:r>
              <a:rPr lang="en-US" altLang="ko-KR" dirty="0" smtClean="0">
                <a:latin typeface="Courier New"/>
                <a:cs typeface="Courier New"/>
              </a:rPr>
              <a:t> 		      leave Note;</a:t>
            </a:r>
            <a:br>
              <a:rPr lang="en-US" altLang="ko-KR" dirty="0" smtClean="0">
                <a:latin typeface="Courier New"/>
                <a:cs typeface="Courier New"/>
              </a:rPr>
            </a:br>
            <a:r>
              <a:rPr lang="en-US" altLang="ko-KR" dirty="0" smtClean="0">
                <a:latin typeface="Courier New"/>
                <a:cs typeface="Courier New"/>
              </a:rPr>
              <a:t> 		      buy milk;</a:t>
            </a:r>
            <a:br>
              <a:rPr lang="en-US" altLang="ko-KR" dirty="0" smtClean="0">
                <a:latin typeface="Courier New"/>
                <a:cs typeface="Courier New"/>
              </a:rPr>
            </a:br>
            <a:r>
              <a:rPr lang="en-US" altLang="ko-KR" dirty="0" smtClean="0">
                <a:latin typeface="Courier New"/>
                <a:cs typeface="Courier New"/>
              </a:rPr>
              <a:t> 		      remove note;</a:t>
            </a:r>
            <a:br>
              <a:rPr lang="en-US" altLang="ko-KR" dirty="0" smtClean="0">
                <a:latin typeface="Courier New"/>
                <a:cs typeface="Courier New"/>
              </a:rPr>
            </a:br>
            <a:r>
              <a:rPr lang="en-US" altLang="ko-KR" dirty="0" smtClean="0">
                <a:latin typeface="Courier New"/>
                <a:cs typeface="Courier New"/>
              </a:rPr>
              <a:t> 		   }</a:t>
            </a:r>
            <a:br>
              <a:rPr lang="en-US" altLang="ko-KR" dirty="0" smtClean="0">
                <a:latin typeface="Courier New"/>
                <a:cs typeface="Courier New"/>
              </a:rPr>
            </a:br>
            <a:r>
              <a:rPr lang="en-US" altLang="ko-KR" dirty="0" smtClean="0">
                <a:latin typeface="Courier New"/>
                <a:cs typeface="Courier New"/>
              </a:rPr>
              <a:t>		}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Result?  </a:t>
            </a:r>
          </a:p>
          <a:p>
            <a:pPr lvl="1"/>
            <a:endParaRPr lang="ko-KR" alt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512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6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6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9061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auto">
          <a:xfrm>
            <a:off x="304800" y="3544373"/>
            <a:ext cx="6781800" cy="1447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 cap="flat" cmpd="sng" algn="ctr">
            <a:noFill/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eaVert" wrap="none" anchor="ctr"/>
          <a:lstStyle/>
          <a:p>
            <a:pPr>
              <a:defRPr/>
            </a:pPr>
            <a:endParaRPr lang="en-US"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304800" y="2309838"/>
            <a:ext cx="6781800" cy="6096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 cap="flat" cmpd="sng" algn="ctr">
            <a:noFill/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eaVert" wrap="none" anchor="ctr"/>
          <a:lstStyle/>
          <a:p>
            <a:pPr>
              <a:defRPr/>
            </a:pPr>
            <a:endParaRPr lang="en-US">
              <a:ea typeface="+mn-ea"/>
              <a:cs typeface="+mn-cs"/>
            </a:endParaRPr>
          </a:p>
        </p:txBody>
      </p:sp>
      <p:sp>
        <p:nvSpPr>
          <p:cNvPr id="35843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Too Much Milk: Solution #1</a:t>
            </a:r>
            <a:endParaRPr lang="en-US" altLang="ko-KR" dirty="0"/>
          </a:p>
        </p:txBody>
      </p:sp>
      <p:sp>
        <p:nvSpPr>
          <p:cNvPr id="42906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indent="-182880"/>
            <a:r>
              <a:rPr lang="en-US" altLang="ko-KR" sz="1600" dirty="0" smtClean="0"/>
              <a:t>Still too much milk but only occasionally!</a:t>
            </a:r>
          </a:p>
          <a:p>
            <a:r>
              <a:rPr lang="en-US" altLang="ko-KR" sz="1200" dirty="0" smtClean="0"/>
              <a:t> </a:t>
            </a:r>
            <a:r>
              <a:rPr lang="en-US" altLang="ko-KR" sz="1200" dirty="0" smtClean="0">
                <a:latin typeface="Courier New"/>
                <a:cs typeface="Courier New"/>
              </a:rPr>
              <a:t> </a:t>
            </a:r>
            <a:r>
              <a:rPr lang="en-US" altLang="ko-KR" sz="1200" b="0" dirty="0" smtClean="0">
                <a:latin typeface="Courier New"/>
                <a:cs typeface="Courier New"/>
              </a:rPr>
              <a:t>Thread A               Thread B  </a:t>
            </a:r>
          </a:p>
          <a:p>
            <a:r>
              <a:rPr lang="en-US" altLang="ko-KR" sz="1200" b="0" dirty="0" smtClean="0">
                <a:latin typeface="Courier New"/>
                <a:cs typeface="Courier New"/>
              </a:rPr>
              <a:t>  if (</a:t>
            </a:r>
            <a:r>
              <a:rPr lang="en-US" altLang="ko-KR" sz="1200" b="0" dirty="0" err="1" smtClean="0">
                <a:latin typeface="Courier New"/>
                <a:cs typeface="Courier New"/>
              </a:rPr>
              <a:t>noMilk</a:t>
            </a:r>
            <a:r>
              <a:rPr lang="en-US" altLang="ko-KR" sz="1200" b="0" dirty="0" smtClean="0">
                <a:latin typeface="Courier New"/>
                <a:cs typeface="Courier New"/>
              </a:rPr>
              <a:t>)          </a:t>
            </a:r>
          </a:p>
          <a:p>
            <a:r>
              <a:rPr lang="en-US" altLang="ko-KR" sz="1200" b="0" dirty="0" smtClean="0">
                <a:latin typeface="Courier New"/>
                <a:cs typeface="Courier New"/>
              </a:rPr>
              <a:t>    if (</a:t>
            </a:r>
            <a:r>
              <a:rPr lang="en-US" altLang="ko-KR" sz="1200" b="0" dirty="0" err="1" smtClean="0">
                <a:latin typeface="Courier New"/>
                <a:cs typeface="Courier New"/>
              </a:rPr>
              <a:t>noNote</a:t>
            </a:r>
            <a:r>
              <a:rPr lang="en-US" altLang="ko-KR" sz="1200" b="0" dirty="0" smtClean="0">
                <a:latin typeface="Courier New"/>
                <a:cs typeface="Courier New"/>
              </a:rPr>
              <a:t>) {</a:t>
            </a:r>
          </a:p>
          <a:p>
            <a:r>
              <a:rPr lang="en-US" altLang="ko-KR" sz="1200" b="0" dirty="0" smtClean="0">
                <a:latin typeface="Courier New"/>
                <a:cs typeface="Courier New"/>
              </a:rPr>
              <a:t>                         if (</a:t>
            </a:r>
            <a:r>
              <a:rPr lang="en-US" altLang="ko-KR" sz="1200" b="0" dirty="0" err="1" smtClean="0">
                <a:latin typeface="Courier New"/>
                <a:cs typeface="Courier New"/>
              </a:rPr>
              <a:t>noMilk</a:t>
            </a:r>
            <a:r>
              <a:rPr lang="en-US" altLang="ko-KR" sz="1200" b="0" dirty="0" smtClean="0">
                <a:latin typeface="Courier New"/>
                <a:cs typeface="Courier New"/>
              </a:rPr>
              <a:t>)          </a:t>
            </a:r>
          </a:p>
          <a:p>
            <a:r>
              <a:rPr lang="en-US" altLang="ko-KR" sz="1200" b="0" dirty="0" smtClean="0">
                <a:latin typeface="Courier New"/>
                <a:cs typeface="Courier New"/>
              </a:rPr>
              <a:t>                           if (</a:t>
            </a:r>
            <a:r>
              <a:rPr lang="en-US" altLang="ko-KR" sz="1200" b="0" dirty="0" err="1" smtClean="0">
                <a:latin typeface="Courier New"/>
                <a:cs typeface="Courier New"/>
              </a:rPr>
              <a:t>noNote</a:t>
            </a:r>
            <a:r>
              <a:rPr lang="en-US" altLang="ko-KR" sz="1200" b="0" dirty="0" smtClean="0">
                <a:latin typeface="Courier New"/>
                <a:cs typeface="Courier New"/>
              </a:rPr>
              <a:t>) {</a:t>
            </a:r>
          </a:p>
          <a:p>
            <a:r>
              <a:rPr lang="en-US" altLang="ko-KR" sz="1200" b="0" dirty="0" smtClean="0">
                <a:latin typeface="Courier New"/>
                <a:cs typeface="Courier New"/>
              </a:rPr>
              <a:t>      leave Note;</a:t>
            </a:r>
            <a:br>
              <a:rPr lang="en-US" altLang="ko-KR" sz="1200" b="0" dirty="0" smtClean="0">
                <a:latin typeface="Courier New"/>
                <a:cs typeface="Courier New"/>
              </a:rPr>
            </a:br>
            <a:r>
              <a:rPr lang="en-US" altLang="ko-KR" sz="1200" b="0" dirty="0" smtClean="0">
                <a:latin typeface="Courier New"/>
                <a:cs typeface="Courier New"/>
              </a:rPr>
              <a:t>	buy milk;</a:t>
            </a:r>
          </a:p>
          <a:p>
            <a:r>
              <a:rPr lang="en-US" altLang="ko-KR" sz="1200" b="0" dirty="0" smtClean="0">
                <a:latin typeface="Courier New"/>
                <a:cs typeface="Courier New"/>
              </a:rPr>
              <a:t>      remove note;</a:t>
            </a:r>
          </a:p>
          <a:p>
            <a:r>
              <a:rPr lang="en-US" altLang="ko-KR" sz="1200" b="0" dirty="0" smtClean="0">
                <a:latin typeface="Courier New"/>
                <a:cs typeface="Courier New"/>
              </a:rPr>
              <a:t>    }</a:t>
            </a:r>
          </a:p>
          <a:p>
            <a:r>
              <a:rPr lang="en-US" altLang="ko-KR" sz="1200" b="0" dirty="0" smtClean="0">
                <a:latin typeface="Courier New"/>
                <a:cs typeface="Courier New"/>
              </a:rPr>
              <a:t>  }</a:t>
            </a:r>
          </a:p>
          <a:p>
            <a:r>
              <a:rPr lang="en-US" altLang="ko-KR" sz="1200" b="0" dirty="0" smtClean="0">
                <a:latin typeface="Courier New"/>
                <a:cs typeface="Courier New"/>
              </a:rPr>
              <a:t>                             leave Note;</a:t>
            </a:r>
            <a:br>
              <a:rPr lang="en-US" altLang="ko-KR" sz="1200" b="0" dirty="0" smtClean="0">
                <a:latin typeface="Courier New"/>
                <a:cs typeface="Courier New"/>
              </a:rPr>
            </a:br>
            <a:r>
              <a:rPr lang="en-US" altLang="ko-KR" sz="1200" b="0" dirty="0" smtClean="0">
                <a:latin typeface="Courier New"/>
                <a:cs typeface="Courier New"/>
              </a:rPr>
              <a:t>	                       buy milk;</a:t>
            </a:r>
          </a:p>
          <a:p>
            <a:r>
              <a:rPr lang="en-US" altLang="ko-KR" sz="1400" dirty="0" smtClean="0"/>
              <a:t>Thread can get context switched after checking milk and note but before leaving note!</a:t>
            </a:r>
          </a:p>
          <a:p>
            <a:r>
              <a:rPr lang="en-US" altLang="ko-KR" sz="1400" dirty="0" smtClean="0"/>
              <a:t>Solution makes problem worse since fails intermittently</a:t>
            </a:r>
          </a:p>
          <a:p>
            <a:pPr lvl="1"/>
            <a:r>
              <a:rPr lang="en-US" altLang="ko-KR" sz="1400" dirty="0" smtClean="0"/>
              <a:t>Makes it really hard to debug…</a:t>
            </a:r>
          </a:p>
          <a:p>
            <a:pPr lvl="1"/>
            <a:r>
              <a:rPr lang="en-US" altLang="ko-KR" sz="1400" dirty="0" smtClean="0"/>
              <a:t>Must work despite what the thread dispatcher does!</a:t>
            </a:r>
            <a:endParaRPr lang="en-US" altLang="ko-KR" sz="1200" dirty="0" smtClean="0"/>
          </a:p>
          <a:p>
            <a:pPr lvl="1"/>
            <a:endParaRPr lang="ko-KR" altLang="en-US" sz="12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858386" y="6001235"/>
            <a:ext cx="23595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Check and setting are not atomic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655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290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290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290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290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6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2906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2906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6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2906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2906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6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2906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2906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6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2906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2906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6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2906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2906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6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2906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2906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6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2906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2906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6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2906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2906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6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2906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2906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  <p:bldP spid="429061" grpId="0" build="p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Too Much Milk: Solution #1½ </a:t>
            </a:r>
            <a:endParaRPr lang="en-US" altLang="ko-KR"/>
          </a:p>
        </p:txBody>
      </p:sp>
      <p:sp>
        <p:nvSpPr>
          <p:cNvPr id="432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ko-KR" dirty="0" smtClean="0"/>
              <a:t>Clearly the Note is not quite blocking enough</a:t>
            </a:r>
          </a:p>
          <a:p>
            <a:pPr lvl="1"/>
            <a:r>
              <a:rPr lang="en-US" altLang="ko-KR" dirty="0" smtClean="0"/>
              <a:t>Let’s try to fix this by placing note first</a:t>
            </a:r>
          </a:p>
          <a:p>
            <a:r>
              <a:rPr lang="en-US" altLang="ko-KR" dirty="0" smtClean="0"/>
              <a:t>Another try at previous solution:</a:t>
            </a:r>
            <a:endParaRPr lang="en-US" altLang="ko-KR" dirty="0" smtClean="0">
              <a:latin typeface="Courier New"/>
              <a:cs typeface="Courier New"/>
            </a:endParaRPr>
          </a:p>
          <a:p>
            <a:pPr marL="274320" lvl="1" indent="0">
              <a:buNone/>
            </a:pPr>
            <a:r>
              <a:rPr lang="en-US" altLang="ko-KR" dirty="0" smtClean="0">
                <a:latin typeface="Courier New"/>
                <a:cs typeface="Courier New"/>
              </a:rPr>
              <a:t>	</a:t>
            </a:r>
            <a:r>
              <a:rPr lang="en-US" altLang="ko-KR" dirty="0">
                <a:latin typeface="Courier New"/>
                <a:cs typeface="Courier New"/>
              </a:rPr>
              <a:t>	</a:t>
            </a:r>
            <a:r>
              <a:rPr lang="en-US" altLang="ko-KR" dirty="0" smtClean="0">
                <a:latin typeface="Courier New"/>
                <a:cs typeface="Courier New"/>
              </a:rPr>
              <a:t>leave Note;</a:t>
            </a:r>
          </a:p>
          <a:p>
            <a:pPr marL="274320" lvl="1" indent="0">
              <a:buNone/>
            </a:pPr>
            <a:r>
              <a:rPr lang="en-US" altLang="ko-KR" dirty="0" smtClean="0">
                <a:latin typeface="Courier New"/>
                <a:cs typeface="Courier New"/>
              </a:rPr>
              <a:t>		if (</a:t>
            </a:r>
            <a:r>
              <a:rPr lang="en-US" altLang="ko-KR" dirty="0" err="1" smtClean="0">
                <a:latin typeface="Courier New"/>
                <a:cs typeface="Courier New"/>
              </a:rPr>
              <a:t>noMilk</a:t>
            </a:r>
            <a:r>
              <a:rPr lang="en-US" altLang="ko-KR" dirty="0" smtClean="0">
                <a:latin typeface="Courier New"/>
                <a:cs typeface="Courier New"/>
              </a:rPr>
              <a:t>) {</a:t>
            </a:r>
            <a:br>
              <a:rPr lang="en-US" altLang="ko-KR" dirty="0" smtClean="0">
                <a:latin typeface="Courier New"/>
                <a:cs typeface="Courier New"/>
              </a:rPr>
            </a:br>
            <a:r>
              <a:rPr lang="en-US" altLang="ko-KR" dirty="0" smtClean="0">
                <a:latin typeface="Courier New"/>
                <a:cs typeface="Courier New"/>
              </a:rPr>
              <a:t> 		   if (</a:t>
            </a:r>
            <a:r>
              <a:rPr lang="en-US" altLang="ko-KR" dirty="0" err="1" smtClean="0">
                <a:latin typeface="Courier New"/>
                <a:cs typeface="Courier New"/>
              </a:rPr>
              <a:t>noNote</a:t>
            </a:r>
            <a:r>
              <a:rPr lang="en-US" altLang="ko-KR" dirty="0" smtClean="0">
                <a:latin typeface="Courier New"/>
                <a:cs typeface="Courier New"/>
              </a:rPr>
              <a:t>) {</a:t>
            </a:r>
            <a:br>
              <a:rPr lang="en-US" altLang="ko-KR" dirty="0" smtClean="0">
                <a:latin typeface="Courier New"/>
                <a:cs typeface="Courier New"/>
              </a:rPr>
            </a:br>
            <a:r>
              <a:rPr lang="en-US" altLang="ko-KR" dirty="0" smtClean="0">
                <a:latin typeface="Courier New"/>
                <a:cs typeface="Courier New"/>
              </a:rPr>
              <a:t> 		      buy milk;</a:t>
            </a:r>
            <a:br>
              <a:rPr lang="en-US" altLang="ko-KR" dirty="0" smtClean="0">
                <a:latin typeface="Courier New"/>
                <a:cs typeface="Courier New"/>
              </a:rPr>
            </a:br>
            <a:r>
              <a:rPr lang="en-US" altLang="ko-KR" dirty="0" smtClean="0">
                <a:latin typeface="Courier New"/>
                <a:cs typeface="Courier New"/>
              </a:rPr>
              <a:t> 		   }</a:t>
            </a:r>
            <a:br>
              <a:rPr lang="en-US" altLang="ko-KR" dirty="0" smtClean="0">
                <a:latin typeface="Courier New"/>
                <a:cs typeface="Courier New"/>
              </a:rPr>
            </a:br>
            <a:r>
              <a:rPr lang="en-US" altLang="ko-KR" dirty="0" smtClean="0">
                <a:latin typeface="Courier New"/>
                <a:cs typeface="Courier New"/>
              </a:rPr>
              <a:t>		}</a:t>
            </a:r>
          </a:p>
          <a:p>
            <a:pPr marL="274320" lvl="1" indent="0">
              <a:buNone/>
            </a:pPr>
            <a:r>
              <a:rPr lang="en-US" altLang="ko-KR" dirty="0" smtClean="0">
                <a:latin typeface="Courier New"/>
                <a:cs typeface="Courier New"/>
              </a:rPr>
              <a:t>		remove Note;</a:t>
            </a:r>
            <a:br>
              <a:rPr lang="en-US" altLang="ko-KR" dirty="0" smtClean="0">
                <a:latin typeface="Courier New"/>
                <a:cs typeface="Courier New"/>
              </a:rPr>
            </a:br>
            <a:endParaRPr lang="en-US" altLang="ko-KR" dirty="0" smtClean="0">
              <a:latin typeface="Courier New"/>
              <a:cs typeface="Courier New"/>
            </a:endParaRPr>
          </a:p>
          <a:p>
            <a:r>
              <a:rPr lang="en-US" altLang="ko-KR" dirty="0" smtClean="0"/>
              <a:t>What happens here?</a:t>
            </a:r>
          </a:p>
          <a:p>
            <a:pPr lvl="1"/>
            <a:r>
              <a:rPr lang="en-US" altLang="ko-KR" dirty="0" smtClean="0"/>
              <a:t>Well, with human, probably nothing bad</a:t>
            </a:r>
          </a:p>
          <a:p>
            <a:pPr lvl="1"/>
            <a:r>
              <a:rPr lang="en-US" altLang="ko-KR" dirty="0" smtClean="0"/>
              <a:t>With computer: no one ever buys milk</a:t>
            </a:r>
            <a:endParaRPr lang="en-US" altLang="ko-KR" dirty="0"/>
          </a:p>
        </p:txBody>
      </p:sp>
      <p:pic>
        <p:nvPicPr>
          <p:cNvPr id="43213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3124200"/>
            <a:ext cx="2227263" cy="301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05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32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32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2131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Too Much Milk Solution #2</a:t>
            </a:r>
            <a:endParaRPr lang="en-US" altLang="ko-KR"/>
          </a:p>
        </p:txBody>
      </p:sp>
      <p:sp>
        <p:nvSpPr>
          <p:cNvPr id="430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altLang="ko-KR" dirty="0" smtClean="0"/>
              <a:t>How about labeled notes?  </a:t>
            </a:r>
          </a:p>
          <a:p>
            <a:pPr lvl="1"/>
            <a:r>
              <a:rPr lang="en-US" altLang="ko-KR" dirty="0" smtClean="0"/>
              <a:t>Now we can leave note before checking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Algorithm looks like this:</a:t>
            </a:r>
          </a:p>
          <a:p>
            <a:r>
              <a:rPr lang="en-US" altLang="ko-KR" dirty="0" smtClean="0"/>
              <a:t>	</a:t>
            </a:r>
          </a:p>
          <a:p>
            <a:r>
              <a:rPr lang="en-US" altLang="ko-KR" dirty="0" smtClean="0">
                <a:latin typeface="Courier New"/>
                <a:cs typeface="Courier New"/>
              </a:rPr>
              <a:t>	</a:t>
            </a:r>
            <a:r>
              <a:rPr lang="en-US" altLang="ko-KR" b="0" dirty="0" smtClean="0">
                <a:latin typeface="Courier New"/>
                <a:cs typeface="Courier New"/>
              </a:rPr>
              <a:t>Thread A		Thread B</a:t>
            </a:r>
          </a:p>
          <a:p>
            <a:r>
              <a:rPr lang="en-US" altLang="ko-KR" b="0" dirty="0" smtClean="0">
                <a:latin typeface="Courier New"/>
                <a:cs typeface="Courier New"/>
              </a:rPr>
              <a:t>	leave note A;		leave note B;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	if (</a:t>
            </a:r>
            <a:r>
              <a:rPr lang="en-US" altLang="ko-KR" b="0" dirty="0" err="1" smtClean="0">
                <a:latin typeface="Courier New"/>
                <a:cs typeface="Courier New"/>
              </a:rPr>
              <a:t>noNote</a:t>
            </a:r>
            <a:r>
              <a:rPr lang="en-US" altLang="ko-KR" b="0" dirty="0" smtClean="0">
                <a:latin typeface="Courier New"/>
                <a:cs typeface="Courier New"/>
              </a:rPr>
              <a:t> B) {	if (</a:t>
            </a:r>
            <a:r>
              <a:rPr lang="en-US" altLang="ko-KR" b="0" dirty="0" err="1" smtClean="0">
                <a:latin typeface="Courier New"/>
                <a:cs typeface="Courier New"/>
              </a:rPr>
              <a:t>noNote</a:t>
            </a:r>
            <a:r>
              <a:rPr lang="en-US" altLang="ko-KR" b="0" dirty="0" smtClean="0">
                <a:latin typeface="Courier New"/>
                <a:cs typeface="Courier New"/>
              </a:rPr>
              <a:t> A) {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	   if (</a:t>
            </a:r>
            <a:r>
              <a:rPr lang="en-US" altLang="ko-KR" b="0" dirty="0" err="1" smtClean="0">
                <a:latin typeface="Courier New"/>
                <a:cs typeface="Courier New"/>
              </a:rPr>
              <a:t>noMilk</a:t>
            </a:r>
            <a:r>
              <a:rPr lang="en-US" altLang="ko-KR" b="0" dirty="0" smtClean="0">
                <a:latin typeface="Courier New"/>
                <a:cs typeface="Courier New"/>
              </a:rPr>
              <a:t>) {	   if (</a:t>
            </a:r>
            <a:r>
              <a:rPr lang="en-US" altLang="ko-KR" b="0" dirty="0" err="1" smtClean="0">
                <a:latin typeface="Courier New"/>
                <a:cs typeface="Courier New"/>
              </a:rPr>
              <a:t>noMilk</a:t>
            </a:r>
            <a:r>
              <a:rPr lang="en-US" altLang="ko-KR" b="0" dirty="0" smtClean="0">
                <a:latin typeface="Courier New"/>
                <a:cs typeface="Courier New"/>
              </a:rPr>
              <a:t>) {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	      buy Milk;	      buy Milk;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	   }		   	   }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	}			}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	remove note A;		remove note B;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Does this work?</a:t>
            </a:r>
            <a:endParaRPr lang="en-US" altLang="ko-K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187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08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304800" y="2275511"/>
            <a:ext cx="8382000" cy="381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 cap="flat" cmpd="sng" algn="ctr">
            <a:noFill/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eaVert" wrap="none" anchor="ctr"/>
          <a:lstStyle/>
          <a:p>
            <a:pPr>
              <a:defRPr/>
            </a:pPr>
            <a:endParaRPr lang="en-US"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04800" y="3768603"/>
            <a:ext cx="8382000" cy="1143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 cap="flat" cmpd="sng" algn="ctr">
            <a:noFill/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eaVert" wrap="none" anchor="ctr"/>
          <a:lstStyle/>
          <a:p>
            <a:pPr>
              <a:defRPr/>
            </a:pPr>
            <a:endParaRPr lang="en-US">
              <a:ea typeface="+mn-ea"/>
              <a:cs typeface="+mn-cs"/>
            </a:endParaRPr>
          </a:p>
        </p:txBody>
      </p:sp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Too Much Milk Solution #2</a:t>
            </a:r>
            <a:endParaRPr lang="en-US" altLang="ko-KR"/>
          </a:p>
        </p:txBody>
      </p:sp>
      <p:sp>
        <p:nvSpPr>
          <p:cNvPr id="430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altLang="ko-KR" sz="2300" dirty="0" smtClean="0"/>
              <a:t>Possible for neither thread to buy milk!</a:t>
            </a:r>
          </a:p>
          <a:p>
            <a:r>
              <a:rPr lang="en-US" altLang="ko-KR" dirty="0" smtClean="0"/>
              <a:t>	</a:t>
            </a:r>
            <a:r>
              <a:rPr lang="en-US" altLang="ko-KR" b="0" dirty="0" smtClean="0">
                <a:latin typeface="Courier New"/>
                <a:cs typeface="Courier New"/>
              </a:rPr>
              <a:t>Thread A			Thread B</a:t>
            </a:r>
          </a:p>
          <a:p>
            <a:r>
              <a:rPr lang="en-US" altLang="ko-KR" b="0" dirty="0" smtClean="0">
                <a:latin typeface="Courier New"/>
                <a:cs typeface="Courier New"/>
              </a:rPr>
              <a:t>	leave note A;	</a:t>
            </a:r>
          </a:p>
          <a:p>
            <a:r>
              <a:rPr lang="en-US" altLang="ko-KR" b="0" dirty="0" smtClean="0">
                <a:latin typeface="Courier New"/>
                <a:cs typeface="Courier New"/>
              </a:rPr>
              <a:t>                                  leave note B;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		                         if (</a:t>
            </a:r>
            <a:r>
              <a:rPr lang="en-US" altLang="ko-KR" b="0" dirty="0" err="1" smtClean="0">
                <a:latin typeface="Courier New"/>
                <a:cs typeface="Courier New"/>
              </a:rPr>
              <a:t>noNote</a:t>
            </a:r>
            <a:r>
              <a:rPr lang="en-US" altLang="ko-KR" b="0" dirty="0" smtClean="0">
                <a:latin typeface="Courier New"/>
                <a:cs typeface="Courier New"/>
              </a:rPr>
              <a:t> A) {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		                            if (</a:t>
            </a:r>
            <a:r>
              <a:rPr lang="en-US" altLang="ko-KR" b="0" dirty="0" err="1" smtClean="0">
                <a:latin typeface="Courier New"/>
                <a:cs typeface="Courier New"/>
              </a:rPr>
              <a:t>noMilk</a:t>
            </a:r>
            <a:r>
              <a:rPr lang="en-US" altLang="ko-KR" b="0" dirty="0" smtClean="0">
                <a:latin typeface="Courier New"/>
                <a:cs typeface="Courier New"/>
              </a:rPr>
              <a:t>) {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		                              buy Milk;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			   		   }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					}</a:t>
            </a:r>
          </a:p>
          <a:p>
            <a:r>
              <a:rPr lang="en-US" altLang="ko-KR" b="0" dirty="0" smtClean="0">
                <a:latin typeface="Courier New"/>
                <a:cs typeface="Courier New"/>
              </a:rPr>
              <a:t>         if (</a:t>
            </a:r>
            <a:r>
              <a:rPr lang="en-US" altLang="ko-KR" b="0" dirty="0" err="1" smtClean="0">
                <a:latin typeface="Courier New"/>
                <a:cs typeface="Courier New"/>
              </a:rPr>
              <a:t>noNote</a:t>
            </a:r>
            <a:r>
              <a:rPr lang="en-US" altLang="ko-KR" b="0" dirty="0" smtClean="0">
                <a:latin typeface="Courier New"/>
                <a:cs typeface="Courier New"/>
              </a:rPr>
              <a:t> B) {</a:t>
            </a:r>
          </a:p>
          <a:p>
            <a:r>
              <a:rPr lang="en-US" altLang="ko-KR" b="0" dirty="0" smtClean="0">
                <a:latin typeface="Courier New"/>
                <a:cs typeface="Courier New"/>
              </a:rPr>
              <a:t>            if (</a:t>
            </a:r>
            <a:r>
              <a:rPr lang="en-US" altLang="ko-KR" b="0" dirty="0" err="1" smtClean="0">
                <a:latin typeface="Courier New"/>
                <a:cs typeface="Courier New"/>
              </a:rPr>
              <a:t>noMilk</a:t>
            </a:r>
            <a:r>
              <a:rPr lang="en-US" altLang="ko-KR" b="0" dirty="0" smtClean="0">
                <a:latin typeface="Courier New"/>
                <a:cs typeface="Courier New"/>
              </a:rPr>
              <a:t>) {</a:t>
            </a:r>
          </a:p>
          <a:p>
            <a:r>
              <a:rPr lang="en-US" altLang="ko-KR" b="0" dirty="0" smtClean="0">
                <a:latin typeface="Courier New"/>
                <a:cs typeface="Courier New"/>
              </a:rPr>
              <a:t>              buy Milk;             </a:t>
            </a:r>
          </a:p>
          <a:p>
            <a:r>
              <a:rPr lang="en-US" altLang="ko-KR" b="0" dirty="0" smtClean="0">
                <a:latin typeface="Courier New"/>
                <a:cs typeface="Courier New"/>
              </a:rPr>
              <a:t>              …</a:t>
            </a:r>
          </a:p>
          <a:p>
            <a:r>
              <a:rPr lang="en-US" altLang="ko-KR" b="0" dirty="0" smtClean="0">
                <a:latin typeface="Courier New"/>
                <a:cs typeface="Courier New"/>
              </a:rPr>
              <a:t>                                  remove note B;</a:t>
            </a:r>
          </a:p>
          <a:p>
            <a:r>
              <a:rPr lang="en-US" altLang="ko-KR" sz="2300" dirty="0" smtClean="0"/>
              <a:t>Really insidious: </a:t>
            </a:r>
          </a:p>
          <a:p>
            <a:pPr lvl="1"/>
            <a:r>
              <a:rPr lang="en-US" altLang="ko-KR" sz="2300" dirty="0" smtClean="0"/>
              <a:t>Unlikely that this would happen, but will at worse possible time</a:t>
            </a:r>
            <a:endParaRPr lang="en-US" altLang="ko-K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663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43008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mtClean="0"/>
              <a:t>Too Much Milk Solution #2: problem!</a:t>
            </a:r>
            <a:endParaRPr lang="en-US" altLang="ko-KR"/>
          </a:p>
        </p:txBody>
      </p:sp>
      <p:sp>
        <p:nvSpPr>
          <p:cNvPr id="433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I’m not getting milk, You’re not getting milk</a:t>
            </a:r>
          </a:p>
          <a:p>
            <a:r>
              <a:rPr lang="en-US" altLang="ko-KR" dirty="0" smtClean="0"/>
              <a:t>This kind of lockup is called “starvation!”</a:t>
            </a:r>
            <a:endParaRPr lang="en-US" altLang="ko-KR" dirty="0"/>
          </a:p>
        </p:txBody>
      </p:sp>
      <p:grpSp>
        <p:nvGrpSpPr>
          <p:cNvPr id="44035" name="Group 4"/>
          <p:cNvGrpSpPr>
            <a:grpSpLocks/>
          </p:cNvGrpSpPr>
          <p:nvPr/>
        </p:nvGrpSpPr>
        <p:grpSpPr bwMode="auto">
          <a:xfrm>
            <a:off x="5562600" y="3194759"/>
            <a:ext cx="2514600" cy="2438400"/>
            <a:chOff x="3504" y="1584"/>
            <a:chExt cx="1056" cy="947"/>
          </a:xfrm>
        </p:grpSpPr>
        <p:pic>
          <p:nvPicPr>
            <p:cNvPr id="44037" name="Picture 5" descr="MCHH01153_0000[1]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4" y="1632"/>
              <a:ext cx="676" cy="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38" name="Picture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6" y="1584"/>
              <a:ext cx="384" cy="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7691" y="2894786"/>
            <a:ext cx="3365686" cy="3056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274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3155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Too Much Milk Solution #3</a:t>
            </a:r>
            <a:endParaRPr lang="en-US" altLang="ko-KR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altLang="ko-KR" dirty="0" smtClean="0"/>
              <a:t>Here is a possible two-note solution:</a:t>
            </a:r>
          </a:p>
          <a:p>
            <a:r>
              <a:rPr lang="en-US" altLang="ko-KR" b="0" dirty="0" smtClean="0">
                <a:latin typeface="Courier New"/>
                <a:cs typeface="Courier New"/>
              </a:rPr>
              <a:t>	Thread A			Thread B</a:t>
            </a:r>
          </a:p>
          <a:p>
            <a:r>
              <a:rPr lang="en-US" altLang="ko-KR" b="0" dirty="0" smtClean="0">
                <a:latin typeface="Courier New"/>
                <a:cs typeface="Courier New"/>
              </a:rPr>
              <a:t>	leave note A;		leave note B;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	while (note B) {\\X 	if (</a:t>
            </a:r>
            <a:r>
              <a:rPr lang="en-US" altLang="ko-KR" b="0" dirty="0" err="1" smtClean="0">
                <a:latin typeface="Courier New"/>
                <a:cs typeface="Courier New"/>
              </a:rPr>
              <a:t>noNote</a:t>
            </a:r>
            <a:r>
              <a:rPr lang="en-US" altLang="ko-KR" b="0" dirty="0" smtClean="0">
                <a:latin typeface="Courier New"/>
                <a:cs typeface="Courier New"/>
              </a:rPr>
              <a:t> A) {\\Y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	   do nothing;	   	   if (</a:t>
            </a:r>
            <a:r>
              <a:rPr lang="en-US" altLang="ko-KR" b="0" dirty="0" err="1" smtClean="0">
                <a:latin typeface="Courier New"/>
                <a:cs typeface="Courier New"/>
              </a:rPr>
              <a:t>noMilk</a:t>
            </a:r>
            <a:r>
              <a:rPr lang="en-US" altLang="ko-KR" b="0" dirty="0" smtClean="0">
                <a:latin typeface="Courier New"/>
                <a:cs typeface="Courier New"/>
              </a:rPr>
              <a:t>) {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	}		      		buy milk;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	if (</a:t>
            </a:r>
            <a:r>
              <a:rPr lang="en-US" altLang="ko-KR" b="0" dirty="0" err="1" smtClean="0">
                <a:latin typeface="Courier New"/>
                <a:cs typeface="Courier New"/>
              </a:rPr>
              <a:t>noMilk</a:t>
            </a:r>
            <a:r>
              <a:rPr lang="en-US" altLang="ko-KR" b="0" dirty="0" smtClean="0">
                <a:latin typeface="Courier New"/>
                <a:cs typeface="Courier New"/>
              </a:rPr>
              <a:t>) {	  	    }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	   buy milk;	         }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	}			remove note B;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	remove note A;</a:t>
            </a:r>
          </a:p>
          <a:p>
            <a:r>
              <a:rPr lang="en-US" altLang="ko-KR" dirty="0" smtClean="0"/>
              <a:t>Does this work? Yes. Both can guarantee that: </a:t>
            </a:r>
          </a:p>
          <a:p>
            <a:pPr lvl="1"/>
            <a:r>
              <a:rPr lang="en-US" altLang="ko-KR" dirty="0" smtClean="0"/>
              <a:t>It is safe to buy, or</a:t>
            </a:r>
          </a:p>
          <a:p>
            <a:pPr lvl="1"/>
            <a:r>
              <a:rPr lang="en-US" altLang="ko-KR" dirty="0" smtClean="0"/>
              <a:t>Other will buy, ok to quit</a:t>
            </a:r>
          </a:p>
          <a:p>
            <a:r>
              <a:rPr lang="en-US" altLang="ko-KR" dirty="0" smtClean="0"/>
              <a:t>At X: </a:t>
            </a:r>
          </a:p>
          <a:p>
            <a:pPr lvl="1"/>
            <a:r>
              <a:rPr lang="en-US" altLang="ko-KR" dirty="0" smtClean="0"/>
              <a:t>if no note B, safe for A to buy, </a:t>
            </a:r>
          </a:p>
          <a:p>
            <a:pPr lvl="1"/>
            <a:r>
              <a:rPr lang="en-US" altLang="ko-KR" dirty="0" smtClean="0"/>
              <a:t>otherwise wait to find out what will happen</a:t>
            </a:r>
          </a:p>
          <a:p>
            <a:r>
              <a:rPr lang="en-US" altLang="ko-KR" dirty="0" smtClean="0"/>
              <a:t>At Y: </a:t>
            </a:r>
          </a:p>
          <a:p>
            <a:pPr lvl="1"/>
            <a:r>
              <a:rPr lang="en-US" altLang="ko-KR" dirty="0" smtClean="0"/>
              <a:t>if no note A, safe for B to buy</a:t>
            </a:r>
          </a:p>
          <a:p>
            <a:pPr lvl="1"/>
            <a:r>
              <a:rPr lang="en-US" altLang="ko-KR" dirty="0" smtClean="0"/>
              <a:t>Otherwise, A is either buying or waiting for B to quit</a:t>
            </a:r>
            <a:endParaRPr lang="en-US" altLang="ko-K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506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Solution #3 discussion</a:t>
            </a:r>
            <a:endParaRPr lang="en-US" altLang="ko-KR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ko-KR" dirty="0" smtClean="0"/>
              <a:t>Our solution protects a single “Critical-Section” piece of code for each thread:</a:t>
            </a:r>
          </a:p>
          <a:p>
            <a:r>
              <a:rPr lang="en-US" altLang="ko-KR" dirty="0" smtClean="0"/>
              <a:t>		</a:t>
            </a:r>
            <a:r>
              <a:rPr lang="en-US" altLang="ko-KR" b="0" dirty="0" smtClean="0">
                <a:latin typeface="Courier New"/>
                <a:cs typeface="Courier New"/>
              </a:rPr>
              <a:t>if (</a:t>
            </a:r>
            <a:r>
              <a:rPr lang="en-US" altLang="ko-KR" b="0" dirty="0" err="1" smtClean="0">
                <a:latin typeface="Courier New"/>
                <a:cs typeface="Courier New"/>
              </a:rPr>
              <a:t>noMilk</a:t>
            </a:r>
            <a:r>
              <a:rPr lang="en-US" altLang="ko-KR" b="0" dirty="0" smtClean="0">
                <a:latin typeface="Courier New"/>
                <a:cs typeface="Courier New"/>
              </a:rPr>
              <a:t>) {	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   		   buy milk;	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		}</a:t>
            </a:r>
            <a:r>
              <a:rPr lang="en-US" altLang="ko-KR" dirty="0" smtClean="0"/>
              <a:t>		</a:t>
            </a:r>
          </a:p>
          <a:p>
            <a:r>
              <a:rPr lang="en-US" altLang="ko-KR" dirty="0" smtClean="0"/>
              <a:t>Solution #3 works, but it’s really unsatisfactory</a:t>
            </a:r>
          </a:p>
          <a:p>
            <a:pPr lvl="1"/>
            <a:r>
              <a:rPr lang="en-US" altLang="ko-KR" dirty="0" smtClean="0"/>
              <a:t>Really complex – even for this simple an example</a:t>
            </a:r>
          </a:p>
          <a:p>
            <a:pPr lvl="2"/>
            <a:r>
              <a:rPr lang="en-US" altLang="ko-KR" dirty="0" smtClean="0"/>
              <a:t>Hard to convince yourself that this really works</a:t>
            </a:r>
          </a:p>
          <a:p>
            <a:pPr lvl="1"/>
            <a:r>
              <a:rPr lang="en-US" altLang="ko-KR" dirty="0" smtClean="0"/>
              <a:t>A’s code is different from B’s – what if lots of threads?</a:t>
            </a:r>
          </a:p>
          <a:p>
            <a:pPr lvl="2"/>
            <a:r>
              <a:rPr lang="en-US" altLang="ko-KR" dirty="0" smtClean="0"/>
              <a:t>Code would have to be slightly different for each thread</a:t>
            </a:r>
          </a:p>
          <a:p>
            <a:pPr lvl="1"/>
            <a:r>
              <a:rPr lang="en-US" altLang="ko-KR" dirty="0" smtClean="0"/>
              <a:t>While A is waiting, it is consuming CPU time</a:t>
            </a:r>
          </a:p>
          <a:p>
            <a:pPr lvl="2"/>
            <a:r>
              <a:rPr lang="en-US" altLang="ko-KR" dirty="0" smtClean="0"/>
              <a:t>This is called “busy-waiting”</a:t>
            </a:r>
          </a:p>
          <a:p>
            <a:r>
              <a:rPr lang="en-US" altLang="ko-KR" dirty="0" smtClean="0"/>
              <a:t>There’s a better way</a:t>
            </a:r>
          </a:p>
          <a:p>
            <a:pPr lvl="1"/>
            <a:r>
              <a:rPr lang="en-US" altLang="ko-KR" dirty="0" smtClean="0"/>
              <a:t>Have hardware provide better (higher-level) primitives than atomic load and store</a:t>
            </a:r>
          </a:p>
          <a:p>
            <a:pPr lvl="1"/>
            <a:r>
              <a:rPr lang="en-US" altLang="ko-KR" dirty="0" smtClean="0"/>
              <a:t>Build even higher-level programming abstractions on this new hardware support</a:t>
            </a:r>
            <a:endParaRPr lang="en-US" altLang="ko-K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29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High-Level Picture</a:t>
            </a:r>
            <a:endParaRPr lang="en-US" altLang="ko-KR"/>
          </a:p>
        </p:txBody>
      </p:sp>
      <p:sp>
        <p:nvSpPr>
          <p:cNvPr id="5325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smtClean="0"/>
              <a:t>The abstraction of threads is good:</a:t>
            </a:r>
          </a:p>
          <a:p>
            <a:pPr lvl="1"/>
            <a:r>
              <a:rPr lang="en-US" altLang="ko-KR" smtClean="0"/>
              <a:t>Maintains sequential execution model </a:t>
            </a:r>
          </a:p>
          <a:p>
            <a:pPr lvl="1"/>
            <a:r>
              <a:rPr lang="en-US" altLang="ko-KR" smtClean="0"/>
              <a:t>Allows simple parallelism to overlap I/O and computation</a:t>
            </a:r>
          </a:p>
          <a:p>
            <a:r>
              <a:rPr lang="en-US" altLang="ko-KR" smtClean="0"/>
              <a:t>Unfortunately, still too complicated to access state shared between threads </a:t>
            </a:r>
          </a:p>
          <a:p>
            <a:pPr lvl="1"/>
            <a:r>
              <a:rPr lang="en-US" altLang="ko-KR" smtClean="0"/>
              <a:t>Consider “too much milk” example</a:t>
            </a:r>
          </a:p>
          <a:p>
            <a:pPr lvl="1"/>
            <a:r>
              <a:rPr lang="en-US" altLang="ko-KR" smtClean="0"/>
              <a:t>Implementing a concurrent program with only loads and stores would be tricky and error-prone</a:t>
            </a:r>
          </a:p>
          <a:p>
            <a:r>
              <a:rPr lang="en-US" altLang="ko-KR" smtClean="0"/>
              <a:t>We’ll implement higher-level operations on top of atomic operations provided by hardware</a:t>
            </a:r>
          </a:p>
          <a:p>
            <a:pPr lvl="1"/>
            <a:r>
              <a:rPr lang="en-US" altLang="ko-KR" smtClean="0"/>
              <a:t>Develop a “synchronization toolbox”</a:t>
            </a:r>
          </a:p>
          <a:p>
            <a:pPr lvl="1"/>
            <a:r>
              <a:rPr lang="en-US" altLang="ko-KR" smtClean="0"/>
              <a:t>Explore some common programming paradigms</a:t>
            </a:r>
            <a:endParaRPr lang="en-US" altLang="ko-KR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106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Too Much Milk: Solution #4</a:t>
            </a:r>
            <a:endParaRPr lang="en-US" altLang="ko-KR"/>
          </a:p>
        </p:txBody>
      </p:sp>
      <p:sp>
        <p:nvSpPr>
          <p:cNvPr id="516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altLang="ko-KR" dirty="0" smtClean="0"/>
              <a:t>Suppose we have some sort of implementation of a lock (more in a moment)</a:t>
            </a:r>
          </a:p>
          <a:p>
            <a:pPr lvl="1"/>
            <a:r>
              <a:rPr lang="en-US" altLang="ko-KR" dirty="0" err="1" smtClean="0"/>
              <a:t>Lock.Acquire</a:t>
            </a:r>
            <a:r>
              <a:rPr lang="en-US" altLang="ko-KR" dirty="0" smtClean="0"/>
              <a:t>() – wait until lock is free, then grab</a:t>
            </a:r>
          </a:p>
          <a:p>
            <a:pPr lvl="1"/>
            <a:r>
              <a:rPr lang="en-US" altLang="ko-KR" dirty="0" err="1" smtClean="0"/>
              <a:t>Lock.Release</a:t>
            </a:r>
            <a:r>
              <a:rPr lang="en-US" altLang="ko-KR" dirty="0" smtClean="0"/>
              <a:t>() – unlock, waking up anyone waiting</a:t>
            </a:r>
          </a:p>
          <a:p>
            <a:pPr lvl="1"/>
            <a:r>
              <a:rPr lang="en-US" altLang="ko-KR" dirty="0" smtClean="0"/>
              <a:t>These must be </a:t>
            </a:r>
            <a:r>
              <a:rPr lang="en-US" altLang="ko-KR" dirty="0" smtClean="0">
                <a:solidFill>
                  <a:srgbClr val="FF0000"/>
                </a:solidFill>
              </a:rPr>
              <a:t>atomic operations </a:t>
            </a:r>
            <a:r>
              <a:rPr lang="en-US" altLang="ko-KR" dirty="0" smtClean="0"/>
              <a:t>– if two threads are waiting for the lock, only one succeeds to grab the lock</a:t>
            </a:r>
          </a:p>
          <a:p>
            <a:pPr lvl="2"/>
            <a:endParaRPr lang="en-US" altLang="ko-KR" dirty="0" smtClean="0"/>
          </a:p>
          <a:p>
            <a:r>
              <a:rPr lang="en-US" altLang="ko-KR" dirty="0" smtClean="0"/>
              <a:t>Then, our milk problem is easy:</a:t>
            </a:r>
          </a:p>
          <a:p>
            <a:r>
              <a:rPr lang="en-US" altLang="ko-KR" dirty="0" smtClean="0"/>
              <a:t>		</a:t>
            </a:r>
            <a:r>
              <a:rPr lang="en-US" altLang="ko-KR" b="0" dirty="0" err="1" smtClean="0">
                <a:latin typeface="Courier New"/>
                <a:cs typeface="Courier New"/>
              </a:rPr>
              <a:t>milklock.Acquire</a:t>
            </a:r>
            <a:r>
              <a:rPr lang="en-US" altLang="ko-KR" b="0" dirty="0" smtClean="0">
                <a:latin typeface="Courier New"/>
                <a:cs typeface="Courier New"/>
              </a:rPr>
              <a:t>();</a:t>
            </a:r>
          </a:p>
          <a:p>
            <a:r>
              <a:rPr lang="en-US" altLang="ko-KR" b="0" dirty="0" smtClean="0">
                <a:latin typeface="Courier New"/>
                <a:cs typeface="Courier New"/>
              </a:rPr>
              <a:t>		if (</a:t>
            </a:r>
            <a:r>
              <a:rPr lang="en-US" altLang="ko-KR" b="0" dirty="0" err="1" smtClean="0">
                <a:latin typeface="Courier New"/>
                <a:cs typeface="Courier New"/>
              </a:rPr>
              <a:t>nomilk</a:t>
            </a:r>
            <a:r>
              <a:rPr lang="en-US" altLang="ko-KR" b="0" dirty="0" smtClean="0">
                <a:latin typeface="Courier New"/>
                <a:cs typeface="Courier New"/>
              </a:rPr>
              <a:t>)</a:t>
            </a:r>
          </a:p>
          <a:p>
            <a:r>
              <a:rPr lang="en-US" altLang="ko-KR" b="0" dirty="0" smtClean="0">
                <a:latin typeface="Courier New"/>
                <a:cs typeface="Courier New"/>
              </a:rPr>
              <a:t>		   buy milk;</a:t>
            </a:r>
          </a:p>
          <a:p>
            <a:r>
              <a:rPr lang="en-US" altLang="ko-KR" b="0" dirty="0" smtClean="0">
                <a:latin typeface="Courier New"/>
                <a:cs typeface="Courier New"/>
              </a:rPr>
              <a:t>		</a:t>
            </a:r>
            <a:r>
              <a:rPr lang="en-US" altLang="ko-KR" b="0" dirty="0" err="1" smtClean="0">
                <a:latin typeface="Courier New"/>
                <a:cs typeface="Courier New"/>
              </a:rPr>
              <a:t>milklock.Release</a:t>
            </a:r>
            <a:r>
              <a:rPr lang="en-US" altLang="ko-KR" b="0" dirty="0" smtClean="0">
                <a:latin typeface="Courier New"/>
                <a:cs typeface="Courier New"/>
              </a:rPr>
              <a:t>();</a:t>
            </a:r>
          </a:p>
          <a:p>
            <a:pPr lvl="2"/>
            <a:endParaRPr lang="en-US" altLang="ko-KR" dirty="0" smtClean="0"/>
          </a:p>
          <a:p>
            <a:r>
              <a:rPr lang="en-US" altLang="ko-KR" dirty="0" smtClean="0"/>
              <a:t>Once again, section of code between Acquire() and Release() called a “Critical Section”</a:t>
            </a:r>
            <a:endParaRPr lang="en-US" altLang="ko-K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683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0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0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6099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How to Implement Lock?</a:t>
            </a:r>
            <a:endParaRPr lang="en-US"/>
          </a:p>
        </p:txBody>
      </p:sp>
      <p:sp>
        <p:nvSpPr>
          <p:cNvPr id="57346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Lock: prevents someone from accessing something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Lock before entering critical section (e.g., before accessing shared data)</a:t>
            </a:r>
          </a:p>
          <a:p>
            <a:pPr lvl="1"/>
            <a:r>
              <a:rPr lang="en-US" altLang="ko-KR" dirty="0" smtClean="0"/>
              <a:t>Unlock when leaving, after accessing shared data</a:t>
            </a:r>
          </a:p>
          <a:p>
            <a:pPr lvl="1"/>
            <a:r>
              <a:rPr lang="en-US" altLang="ko-KR" dirty="0" smtClean="0"/>
              <a:t>Wait if locked</a:t>
            </a:r>
          </a:p>
          <a:p>
            <a:pPr lvl="2"/>
            <a:r>
              <a:rPr lang="en-US" altLang="ko-KR" dirty="0" smtClean="0"/>
              <a:t>Important idea: all synchronization involves waiting</a:t>
            </a:r>
          </a:p>
          <a:p>
            <a:pPr lvl="2"/>
            <a:r>
              <a:rPr lang="en-US" altLang="ko-KR" dirty="0" smtClean="0"/>
              <a:t>Should </a:t>
            </a:r>
            <a:r>
              <a:rPr lang="en-US" altLang="ko-KR" dirty="0" smtClean="0">
                <a:solidFill>
                  <a:srgbClr val="D1282E"/>
                </a:solidFill>
              </a:rPr>
              <a:t>sleep</a:t>
            </a:r>
            <a:r>
              <a:rPr lang="en-US" altLang="ko-KR" dirty="0" smtClean="0"/>
              <a:t> if waiting for long time</a:t>
            </a:r>
          </a:p>
          <a:p>
            <a:endParaRPr lang="en-US" dirty="0" smtClean="0"/>
          </a:p>
          <a:p>
            <a:endParaRPr lang="en-US" altLang="ko-KR" dirty="0"/>
          </a:p>
        </p:txBody>
      </p:sp>
      <p:pic>
        <p:nvPicPr>
          <p:cNvPr id="4" name="Picture 4" descr="MCj03078320000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6663" y="1901825"/>
            <a:ext cx="947737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721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Roadmap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600" dirty="0" smtClean="0"/>
              <a:t>How to implement Acquire() and Release()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600" dirty="0" smtClean="0"/>
              <a:t>By disabling/enabling interrupt</a:t>
            </a:r>
          </a:p>
          <a:p>
            <a:pPr marL="914400" lvl="1" indent="-457200"/>
            <a:r>
              <a:rPr lang="en-US" sz="1600" dirty="0" smtClean="0"/>
              <a:t>A bad implementation</a:t>
            </a:r>
          </a:p>
          <a:p>
            <a:pPr marL="914400" lvl="1" indent="-457200"/>
            <a:r>
              <a:rPr lang="en-US" sz="1600" dirty="0" smtClean="0"/>
              <a:t>A better implementation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600" dirty="0" smtClean="0"/>
              <a:t>Using atomic read/write </a:t>
            </a:r>
          </a:p>
          <a:p>
            <a:pPr marL="914400" lvl="1" indent="-457200"/>
            <a:r>
              <a:rPr lang="en-US" sz="1600" dirty="0" smtClean="0"/>
              <a:t>A bad implementation that may busy wait a long time</a:t>
            </a:r>
          </a:p>
          <a:p>
            <a:pPr marL="914400" lvl="1" indent="-457200"/>
            <a:r>
              <a:rPr lang="en-US" sz="1600" dirty="0" smtClean="0"/>
              <a:t>A better implementation</a:t>
            </a:r>
            <a:endParaRPr lang="en-US" sz="1600" dirty="0"/>
          </a:p>
          <a:p>
            <a:pPr marL="457200" indent="-457200">
              <a:buFont typeface="+mj-lt"/>
              <a:buAutoNum type="arabicPeriod"/>
            </a:pPr>
            <a:r>
              <a:rPr lang="en-US" sz="1600" dirty="0" smtClean="0"/>
              <a:t>A more sophisticated lock – semaphore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600" dirty="0" smtClean="0"/>
              <a:t>A safer implementation – monitor and conditional variable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24</a:t>
            </a:fld>
            <a:endParaRPr lang="en-US"/>
          </a:p>
        </p:txBody>
      </p:sp>
      <p:grpSp>
        <p:nvGrpSpPr>
          <p:cNvPr id="20" name="Group 19"/>
          <p:cNvGrpSpPr/>
          <p:nvPr/>
        </p:nvGrpSpPr>
        <p:grpSpPr>
          <a:xfrm>
            <a:off x="457200" y="4788512"/>
            <a:ext cx="8102665" cy="1972361"/>
            <a:chOff x="147035" y="3730819"/>
            <a:chExt cx="8686800" cy="2971800"/>
          </a:xfrm>
        </p:grpSpPr>
        <p:sp>
          <p:nvSpPr>
            <p:cNvPr id="5" name="Rectangle 10"/>
            <p:cNvSpPr>
              <a:spLocks noChangeArrowheads="1"/>
            </p:cNvSpPr>
            <p:nvPr/>
          </p:nvSpPr>
          <p:spPr bwMode="auto">
            <a:xfrm>
              <a:off x="1671035" y="6016819"/>
              <a:ext cx="7162800" cy="68580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>
                <a:lnSpc>
                  <a:spcPct val="90000"/>
                </a:lnSpc>
                <a:spcBef>
                  <a:spcPct val="30000"/>
                </a:spcBef>
                <a:buSzPct val="100000"/>
              </a:pPr>
              <a:r>
                <a:rPr lang="en-US" sz="1600">
                  <a:latin typeface="Helvetica" charset="0"/>
                </a:rPr>
                <a:t>Load/Store    Disable Ints   Test&amp;Set   Comp&amp;Swap</a:t>
              </a:r>
            </a:p>
          </p:txBody>
        </p:sp>
        <p:sp>
          <p:nvSpPr>
            <p:cNvPr id="6" name="Rectangle 8"/>
            <p:cNvSpPr>
              <a:spLocks noChangeArrowheads="1"/>
            </p:cNvSpPr>
            <p:nvPr/>
          </p:nvSpPr>
          <p:spPr bwMode="auto">
            <a:xfrm>
              <a:off x="1671035" y="4569019"/>
              <a:ext cx="7162800" cy="1447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>
                <a:lnSpc>
                  <a:spcPct val="90000"/>
                </a:lnSpc>
                <a:spcBef>
                  <a:spcPct val="30000"/>
                </a:spcBef>
                <a:buSzPct val="100000"/>
              </a:pPr>
              <a:r>
                <a:rPr lang="en-US" sz="1600">
                  <a:latin typeface="Helvetica" charset="0"/>
                </a:rPr>
                <a:t>Locks   Semaphores   Monitors   Send/Receive</a:t>
              </a:r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1671035" y="3730819"/>
              <a:ext cx="7162800" cy="838200"/>
            </a:xfrm>
            <a:prstGeom prst="rect">
              <a:avLst/>
            </a:prstGeom>
            <a:solidFill>
              <a:srgbClr val="53FB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>
                <a:lnSpc>
                  <a:spcPct val="90000"/>
                </a:lnSpc>
                <a:spcBef>
                  <a:spcPct val="30000"/>
                </a:spcBef>
                <a:buSzPct val="100000"/>
              </a:pPr>
              <a:r>
                <a:rPr lang="en-US" sz="1600">
                  <a:latin typeface="Helvetica" charset="0"/>
                </a:rPr>
                <a:t>Shared Programs</a:t>
              </a:r>
            </a:p>
          </p:txBody>
        </p:sp>
        <p:grpSp>
          <p:nvGrpSpPr>
            <p:cNvPr id="8" name="Group 37"/>
            <p:cNvGrpSpPr>
              <a:grpSpLocks/>
            </p:cNvGrpSpPr>
            <p:nvPr/>
          </p:nvGrpSpPr>
          <p:grpSpPr bwMode="auto">
            <a:xfrm>
              <a:off x="147035" y="3730819"/>
              <a:ext cx="8686800" cy="2971800"/>
              <a:chOff x="144" y="480"/>
              <a:chExt cx="5472" cy="1872"/>
            </a:xfrm>
          </p:grpSpPr>
          <p:grpSp>
            <p:nvGrpSpPr>
              <p:cNvPr id="9" name="Group 35"/>
              <p:cNvGrpSpPr>
                <a:grpSpLocks/>
              </p:cNvGrpSpPr>
              <p:nvPr/>
            </p:nvGrpSpPr>
            <p:grpSpPr bwMode="auto">
              <a:xfrm>
                <a:off x="144" y="480"/>
                <a:ext cx="960" cy="1872"/>
                <a:chOff x="144" y="768"/>
                <a:chExt cx="960" cy="1872"/>
              </a:xfrm>
            </p:grpSpPr>
            <p:sp>
              <p:nvSpPr>
                <p:cNvPr id="17" name="Rectangle 9"/>
                <p:cNvSpPr>
                  <a:spLocks noChangeArrowheads="1"/>
                </p:cNvSpPr>
                <p:nvPr/>
              </p:nvSpPr>
              <p:spPr bwMode="auto">
                <a:xfrm>
                  <a:off x="144" y="2208"/>
                  <a:ext cx="960" cy="432"/>
                </a:xfrm>
                <a:prstGeom prst="rect">
                  <a:avLst/>
                </a:prstGeom>
                <a:solidFill>
                  <a:srgbClr val="FF66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81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</a:pPr>
                  <a:r>
                    <a:rPr lang="en-US" sz="1600">
                      <a:latin typeface="Helvetica" charset="0"/>
                    </a:rPr>
                    <a:t>Hardware</a:t>
                  </a:r>
                </a:p>
              </p:txBody>
            </p:sp>
            <p:sp>
              <p:nvSpPr>
                <p:cNvPr id="18" name="Rectangle 7"/>
                <p:cNvSpPr>
                  <a:spLocks noChangeArrowheads="1"/>
                </p:cNvSpPr>
                <p:nvPr/>
              </p:nvSpPr>
              <p:spPr bwMode="auto">
                <a:xfrm>
                  <a:off x="144" y="1296"/>
                  <a:ext cx="960" cy="912"/>
                </a:xfrm>
                <a:prstGeom prst="rect">
                  <a:avLst/>
                </a:prstGeom>
                <a:solidFill>
                  <a:srgbClr val="FF66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81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</a:pPr>
                  <a:r>
                    <a:rPr lang="en-US" sz="1600">
                      <a:latin typeface="Helvetica" charset="0"/>
                    </a:rPr>
                    <a:t>Higher-level </a:t>
                  </a:r>
                </a:p>
                <a:p>
                  <a:pPr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</a:pPr>
                  <a:r>
                    <a:rPr lang="en-US" sz="1600">
                      <a:latin typeface="Helvetica" charset="0"/>
                    </a:rPr>
                    <a:t>API</a:t>
                  </a:r>
                </a:p>
              </p:txBody>
            </p:sp>
            <p:sp>
              <p:nvSpPr>
                <p:cNvPr id="19" name="Rectangle 5"/>
                <p:cNvSpPr>
                  <a:spLocks noChangeArrowheads="1"/>
                </p:cNvSpPr>
                <p:nvPr/>
              </p:nvSpPr>
              <p:spPr bwMode="auto">
                <a:xfrm>
                  <a:off x="144" y="768"/>
                  <a:ext cx="960" cy="528"/>
                </a:xfrm>
                <a:prstGeom prst="rect">
                  <a:avLst/>
                </a:prstGeom>
                <a:solidFill>
                  <a:srgbClr val="FF66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81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</a:pPr>
                  <a:r>
                    <a:rPr lang="en-US" sz="1600">
                      <a:latin typeface="Helvetica" charset="0"/>
                    </a:rPr>
                    <a:t>Programs</a:t>
                  </a:r>
                </a:p>
              </p:txBody>
            </p:sp>
          </p:grpSp>
          <p:sp>
            <p:nvSpPr>
              <p:cNvPr id="10" name="Line 11"/>
              <p:cNvSpPr>
                <a:spLocks noChangeShapeType="1"/>
              </p:cNvSpPr>
              <p:nvPr/>
            </p:nvSpPr>
            <p:spPr bwMode="auto">
              <a:xfrm>
                <a:off x="144" y="480"/>
                <a:ext cx="547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eaVert" wrap="none" anchor="ctr"/>
              <a:lstStyle/>
              <a:p>
                <a:endParaRPr lang="en-US" sz="1400"/>
              </a:p>
            </p:txBody>
          </p:sp>
          <p:sp>
            <p:nvSpPr>
              <p:cNvPr id="11" name="Line 12"/>
              <p:cNvSpPr>
                <a:spLocks noChangeShapeType="1"/>
              </p:cNvSpPr>
              <p:nvPr/>
            </p:nvSpPr>
            <p:spPr bwMode="auto">
              <a:xfrm>
                <a:off x="144" y="1008"/>
                <a:ext cx="547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eaVert" wrap="none" anchor="ctr"/>
              <a:lstStyle/>
              <a:p>
                <a:endParaRPr lang="en-US" sz="1400"/>
              </a:p>
            </p:txBody>
          </p:sp>
          <p:sp>
            <p:nvSpPr>
              <p:cNvPr id="12" name="Line 13"/>
              <p:cNvSpPr>
                <a:spLocks noChangeShapeType="1"/>
              </p:cNvSpPr>
              <p:nvPr/>
            </p:nvSpPr>
            <p:spPr bwMode="auto">
              <a:xfrm>
                <a:off x="144" y="1920"/>
                <a:ext cx="547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eaVert" wrap="none" anchor="ctr"/>
              <a:lstStyle/>
              <a:p>
                <a:endParaRPr lang="en-US" sz="1400"/>
              </a:p>
            </p:txBody>
          </p:sp>
          <p:sp>
            <p:nvSpPr>
              <p:cNvPr id="13" name="Line 14"/>
              <p:cNvSpPr>
                <a:spLocks noChangeShapeType="1"/>
              </p:cNvSpPr>
              <p:nvPr/>
            </p:nvSpPr>
            <p:spPr bwMode="auto">
              <a:xfrm>
                <a:off x="144" y="2352"/>
                <a:ext cx="547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eaVert" wrap="none" anchor="ctr"/>
              <a:lstStyle/>
              <a:p>
                <a:endParaRPr lang="en-US" sz="1400"/>
              </a:p>
            </p:txBody>
          </p:sp>
          <p:sp>
            <p:nvSpPr>
              <p:cNvPr id="14" name="Line 15"/>
              <p:cNvSpPr>
                <a:spLocks noChangeShapeType="1"/>
              </p:cNvSpPr>
              <p:nvPr/>
            </p:nvSpPr>
            <p:spPr bwMode="auto">
              <a:xfrm>
                <a:off x="144" y="480"/>
                <a:ext cx="0" cy="1872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eaVert" wrap="none" anchor="ctr"/>
              <a:lstStyle/>
              <a:p>
                <a:endParaRPr lang="en-US" sz="1400"/>
              </a:p>
            </p:txBody>
          </p:sp>
          <p:sp>
            <p:nvSpPr>
              <p:cNvPr id="15" name="Line 16"/>
              <p:cNvSpPr>
                <a:spLocks noChangeShapeType="1"/>
              </p:cNvSpPr>
              <p:nvPr/>
            </p:nvSpPr>
            <p:spPr bwMode="auto">
              <a:xfrm>
                <a:off x="1104" y="480"/>
                <a:ext cx="0" cy="187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eaVert" wrap="none" anchor="ctr"/>
              <a:lstStyle/>
              <a:p>
                <a:endParaRPr lang="en-US" sz="1400"/>
              </a:p>
            </p:txBody>
          </p:sp>
          <p:sp>
            <p:nvSpPr>
              <p:cNvPr id="16" name="Line 17"/>
              <p:cNvSpPr>
                <a:spLocks noChangeShapeType="1"/>
              </p:cNvSpPr>
              <p:nvPr/>
            </p:nvSpPr>
            <p:spPr bwMode="auto">
              <a:xfrm>
                <a:off x="5616" y="480"/>
                <a:ext cx="0" cy="1872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eaVert" wrap="none" anchor="ctr"/>
              <a:lstStyle/>
              <a:p>
                <a:endParaRPr lang="en-US" sz="14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701550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mtClean="0"/>
              <a:t>Naïve use of Interrupt Enable/Disable</a:t>
            </a:r>
            <a:endParaRPr lang="en-US" altLang="ko-KR"/>
          </a:p>
        </p:txBody>
      </p:sp>
      <p:sp>
        <p:nvSpPr>
          <p:cNvPr id="444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How can we build multi-instruction atomic operations?</a:t>
            </a:r>
          </a:p>
          <a:p>
            <a:pPr lvl="1"/>
            <a:r>
              <a:rPr lang="en-US" altLang="ko-KR" dirty="0" smtClean="0"/>
              <a:t>Recall: dispatcher gets control in two ways. </a:t>
            </a:r>
          </a:p>
          <a:p>
            <a:pPr lvl="2"/>
            <a:r>
              <a:rPr lang="en-US" altLang="ko-KR" dirty="0" smtClean="0"/>
              <a:t>Internal: Thread does something to relinquish the CPU</a:t>
            </a:r>
          </a:p>
          <a:p>
            <a:pPr lvl="2"/>
            <a:r>
              <a:rPr lang="en-US" altLang="ko-KR" dirty="0" smtClean="0"/>
              <a:t>External: Interrupts cause dispatcher to take CPU</a:t>
            </a:r>
          </a:p>
          <a:p>
            <a:pPr lvl="1"/>
            <a:r>
              <a:rPr lang="en-US" altLang="ko-KR" dirty="0" smtClean="0"/>
              <a:t>On a uniprocessor, can avoid context-switching by:</a:t>
            </a:r>
          </a:p>
          <a:p>
            <a:pPr lvl="2"/>
            <a:r>
              <a:rPr lang="en-US" altLang="ko-KR" dirty="0" smtClean="0"/>
              <a:t>Avoiding internal events </a:t>
            </a:r>
          </a:p>
          <a:p>
            <a:pPr lvl="2"/>
            <a:r>
              <a:rPr lang="en-US" altLang="ko-KR" dirty="0" smtClean="0"/>
              <a:t>Preventing external events by disabling interrupts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Consequently, naïve Implementation of locks:</a:t>
            </a:r>
          </a:p>
          <a:p>
            <a:r>
              <a:rPr lang="en-US" altLang="ko-KR" dirty="0" smtClean="0"/>
              <a:t>		</a:t>
            </a:r>
            <a:r>
              <a:rPr lang="en-US" altLang="ko-KR" b="0" dirty="0" err="1" smtClean="0">
                <a:latin typeface="Courier New"/>
                <a:cs typeface="Courier New"/>
              </a:rPr>
              <a:t>LockAcquire</a:t>
            </a:r>
            <a:r>
              <a:rPr lang="en-US" altLang="ko-KR" b="0" dirty="0" smtClean="0">
                <a:latin typeface="Courier New"/>
                <a:cs typeface="Courier New"/>
              </a:rPr>
              <a:t> { disable </a:t>
            </a:r>
            <a:r>
              <a:rPr lang="en-US" altLang="ko-KR" b="0" dirty="0" err="1" smtClean="0">
                <a:latin typeface="Courier New"/>
                <a:cs typeface="Courier New"/>
              </a:rPr>
              <a:t>Ints</a:t>
            </a:r>
            <a:r>
              <a:rPr lang="en-US" altLang="ko-KR" b="0" dirty="0" smtClean="0">
                <a:latin typeface="Courier New"/>
                <a:cs typeface="Courier New"/>
              </a:rPr>
              <a:t>; }</a:t>
            </a:r>
          </a:p>
          <a:p>
            <a:r>
              <a:rPr lang="en-US" altLang="ko-KR" b="0" dirty="0" smtClean="0">
                <a:latin typeface="Courier New"/>
                <a:cs typeface="Courier New"/>
              </a:rPr>
              <a:t>		</a:t>
            </a:r>
            <a:r>
              <a:rPr lang="en-US" altLang="ko-KR" b="0" dirty="0" err="1" smtClean="0">
                <a:latin typeface="Courier New"/>
                <a:cs typeface="Courier New"/>
              </a:rPr>
              <a:t>LockRelease</a:t>
            </a:r>
            <a:r>
              <a:rPr lang="en-US" altLang="ko-KR" b="0" dirty="0" smtClean="0">
                <a:latin typeface="Courier New"/>
                <a:cs typeface="Courier New"/>
              </a:rPr>
              <a:t> { enable </a:t>
            </a:r>
            <a:r>
              <a:rPr lang="en-US" altLang="ko-KR" b="0" dirty="0" err="1" smtClean="0">
                <a:latin typeface="Courier New"/>
                <a:cs typeface="Courier New"/>
              </a:rPr>
              <a:t>Ints</a:t>
            </a:r>
            <a:r>
              <a:rPr lang="en-US" altLang="ko-KR" b="0" dirty="0" smtClean="0">
                <a:latin typeface="Courier New"/>
                <a:cs typeface="Courier New"/>
              </a:rPr>
              <a:t>; }</a:t>
            </a:r>
            <a:endParaRPr lang="en-US" altLang="ko-KR" b="0" dirty="0">
              <a:latin typeface="Courier New"/>
              <a:cs typeface="Courier New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504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4419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mtClean="0"/>
              <a:t>Naïve use of Interrupt Enable/Disable: Problems</a:t>
            </a:r>
            <a:endParaRPr lang="en-US" altLang="ko-KR"/>
          </a:p>
        </p:txBody>
      </p:sp>
      <p:sp>
        <p:nvSpPr>
          <p:cNvPr id="444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Can’t let user do this! Consider following:</a:t>
            </a:r>
          </a:p>
          <a:p>
            <a:pPr marL="914400" lvl="2" indent="0">
              <a:buNone/>
            </a:pPr>
            <a:r>
              <a:rPr lang="en-US" altLang="ko-KR" dirty="0" err="1" smtClean="0">
                <a:latin typeface="Courier New"/>
                <a:cs typeface="Courier New"/>
              </a:rPr>
              <a:t>LockAcquire</a:t>
            </a:r>
            <a:r>
              <a:rPr lang="en-US" altLang="ko-KR" dirty="0" smtClean="0">
                <a:latin typeface="Courier New"/>
                <a:cs typeface="Courier New"/>
              </a:rPr>
              <a:t>();</a:t>
            </a:r>
            <a:br>
              <a:rPr lang="en-US" altLang="ko-KR" dirty="0" smtClean="0">
                <a:latin typeface="Courier New"/>
                <a:cs typeface="Courier New"/>
              </a:rPr>
            </a:br>
            <a:r>
              <a:rPr lang="en-US" altLang="ko-KR" dirty="0" smtClean="0">
                <a:latin typeface="Courier New"/>
                <a:cs typeface="Courier New"/>
              </a:rPr>
              <a:t>While(TRUE) {;}</a:t>
            </a:r>
          </a:p>
          <a:p>
            <a:r>
              <a:rPr lang="en-US" altLang="ko-KR" dirty="0" smtClean="0"/>
              <a:t>Real-Time system—no guarantees on timing! </a:t>
            </a:r>
          </a:p>
          <a:p>
            <a:pPr lvl="1"/>
            <a:r>
              <a:rPr lang="en-US" altLang="ko-KR" dirty="0" smtClean="0"/>
              <a:t>Critical Sections might be arbitrarily long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537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4419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199" y="152718"/>
            <a:ext cx="7093679" cy="1371600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Better Implementation of Locks by Disabling Interrupts</a:t>
            </a:r>
            <a:endParaRPr lang="en-US" altLang="ko-KR" dirty="0"/>
          </a:p>
        </p:txBody>
      </p:sp>
      <p:sp>
        <p:nvSpPr>
          <p:cNvPr id="445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mtClean="0"/>
              <a:t>Key idea: maintain a lock variable and impose mutual exclusion only during operations on that variable</a:t>
            </a:r>
          </a:p>
          <a:p>
            <a:r>
              <a:rPr lang="en-US" altLang="ko-KR" smtClean="0"/>
              <a:t>	</a:t>
            </a:r>
            <a:endParaRPr lang="en-US" altLang="ko-KR"/>
          </a:p>
        </p:txBody>
      </p:sp>
      <p:sp>
        <p:nvSpPr>
          <p:cNvPr id="445445" name="Text Box 5"/>
          <p:cNvSpPr txBox="1">
            <a:spLocks noChangeArrowheads="1"/>
          </p:cNvSpPr>
          <p:nvPr/>
        </p:nvSpPr>
        <p:spPr bwMode="auto">
          <a:xfrm>
            <a:off x="152400" y="2652923"/>
            <a:ext cx="4581525" cy="369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338138" algn="l"/>
                <a:tab pos="688975" algn="l"/>
                <a:tab pos="102711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tabLst>
                <a:tab pos="338138" algn="l"/>
                <a:tab pos="688975" algn="l"/>
                <a:tab pos="102711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tabLst>
                <a:tab pos="338138" algn="l"/>
                <a:tab pos="688975" algn="l"/>
                <a:tab pos="102711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tabLst>
                <a:tab pos="338138" algn="l"/>
                <a:tab pos="688975" algn="l"/>
                <a:tab pos="102711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tabLst>
                <a:tab pos="338138" algn="l"/>
                <a:tab pos="688975" algn="l"/>
                <a:tab pos="102711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38138" algn="l"/>
                <a:tab pos="688975" algn="l"/>
                <a:tab pos="102711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38138" algn="l"/>
                <a:tab pos="688975" algn="l"/>
                <a:tab pos="102711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38138" algn="l"/>
                <a:tab pos="688975" algn="l"/>
                <a:tab pos="102711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38138" algn="l"/>
                <a:tab pos="688975" algn="l"/>
                <a:tab pos="102711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1800" b="0" dirty="0" err="1">
                <a:solidFill>
                  <a:srgbClr val="233AE1"/>
                </a:solidFill>
                <a:latin typeface="Courier New" charset="0"/>
              </a:rPr>
              <a:t>int</a:t>
            </a:r>
            <a:r>
              <a:rPr lang="en-US" sz="1800" b="0" dirty="0">
                <a:solidFill>
                  <a:srgbClr val="233AE1"/>
                </a:solidFill>
                <a:latin typeface="Courier New" charset="0"/>
              </a:rPr>
              <a:t> value = FREE;</a:t>
            </a:r>
          </a:p>
          <a:p>
            <a:endParaRPr lang="en-US" sz="1800" b="0" dirty="0">
              <a:latin typeface="Courier New" charset="0"/>
            </a:endParaRPr>
          </a:p>
          <a:p>
            <a:r>
              <a:rPr lang="en-US" sz="1800" b="0" dirty="0">
                <a:latin typeface="Courier New" charset="0"/>
              </a:rPr>
              <a:t>Acquire() {</a:t>
            </a:r>
            <a:br>
              <a:rPr lang="en-US" sz="1800" b="0" dirty="0">
                <a:latin typeface="Courier New" charset="0"/>
              </a:rPr>
            </a:br>
            <a:r>
              <a:rPr lang="en-US" sz="1800" b="0" dirty="0">
                <a:latin typeface="Courier New" charset="0"/>
              </a:rPr>
              <a:t>	</a:t>
            </a:r>
            <a:r>
              <a:rPr lang="en-US" sz="1800" b="0" dirty="0">
                <a:solidFill>
                  <a:schemeClr val="hlink"/>
                </a:solidFill>
                <a:latin typeface="Courier New" charset="0"/>
              </a:rPr>
              <a:t>disable interrupts;</a:t>
            </a:r>
            <a:br>
              <a:rPr lang="en-US" sz="1800" b="0" dirty="0">
                <a:solidFill>
                  <a:schemeClr val="hlink"/>
                </a:solidFill>
                <a:latin typeface="Courier New" charset="0"/>
              </a:rPr>
            </a:br>
            <a:r>
              <a:rPr lang="en-US" sz="1800" b="0" dirty="0">
                <a:latin typeface="Courier New" charset="0"/>
              </a:rPr>
              <a:t>	if (value == BUSY) {</a:t>
            </a:r>
            <a:br>
              <a:rPr lang="en-US" sz="1800" b="0" dirty="0">
                <a:latin typeface="Courier New" charset="0"/>
              </a:rPr>
            </a:br>
            <a:r>
              <a:rPr lang="en-US" sz="1800" b="0" dirty="0">
                <a:latin typeface="Courier New" charset="0"/>
              </a:rPr>
              <a:t>		put thread on wait queue;</a:t>
            </a:r>
            <a:br>
              <a:rPr lang="en-US" sz="1800" b="0" dirty="0">
                <a:latin typeface="Courier New" charset="0"/>
              </a:rPr>
            </a:br>
            <a:r>
              <a:rPr lang="en-US" sz="1800" b="0" dirty="0">
                <a:latin typeface="Courier New" charset="0"/>
              </a:rPr>
              <a:t>		Go to sleep();</a:t>
            </a:r>
            <a:br>
              <a:rPr lang="en-US" sz="1800" b="0" dirty="0">
                <a:latin typeface="Courier New" charset="0"/>
              </a:rPr>
            </a:br>
            <a:r>
              <a:rPr lang="en-US" sz="1800" b="0" dirty="0">
                <a:latin typeface="Courier New" charset="0"/>
              </a:rPr>
              <a:t>		// Enable interrupts?</a:t>
            </a:r>
            <a:br>
              <a:rPr lang="en-US" sz="1800" b="0" dirty="0">
                <a:latin typeface="Courier New" charset="0"/>
              </a:rPr>
            </a:br>
            <a:r>
              <a:rPr lang="en-US" sz="1800" b="0" dirty="0">
                <a:latin typeface="Courier New" charset="0"/>
              </a:rPr>
              <a:t>	} else {</a:t>
            </a:r>
            <a:br>
              <a:rPr lang="en-US" sz="1800" b="0" dirty="0">
                <a:latin typeface="Courier New" charset="0"/>
              </a:rPr>
            </a:br>
            <a:r>
              <a:rPr lang="en-US" sz="1800" b="0" dirty="0">
                <a:latin typeface="Courier New" charset="0"/>
              </a:rPr>
              <a:t>		</a:t>
            </a:r>
            <a:r>
              <a:rPr lang="en-US" sz="1800" b="0" dirty="0">
                <a:solidFill>
                  <a:srgbClr val="233AE1"/>
                </a:solidFill>
                <a:latin typeface="Courier New" charset="0"/>
              </a:rPr>
              <a:t>value = BUSY;</a:t>
            </a:r>
            <a:br>
              <a:rPr lang="en-US" sz="1800" b="0" dirty="0">
                <a:solidFill>
                  <a:srgbClr val="233AE1"/>
                </a:solidFill>
                <a:latin typeface="Courier New" charset="0"/>
              </a:rPr>
            </a:br>
            <a:r>
              <a:rPr lang="en-US" sz="1800" b="0" dirty="0">
                <a:solidFill>
                  <a:srgbClr val="233AE1"/>
                </a:solidFill>
                <a:latin typeface="Courier New" charset="0"/>
              </a:rPr>
              <a:t>	</a:t>
            </a:r>
            <a:r>
              <a:rPr lang="en-US" sz="1800" b="0" dirty="0">
                <a:latin typeface="Courier New" charset="0"/>
              </a:rPr>
              <a:t>}</a:t>
            </a:r>
            <a:br>
              <a:rPr lang="en-US" sz="1800" b="0" dirty="0">
                <a:latin typeface="Courier New" charset="0"/>
              </a:rPr>
            </a:br>
            <a:r>
              <a:rPr lang="en-US" sz="1800" b="0" dirty="0">
                <a:latin typeface="Courier New" charset="0"/>
              </a:rPr>
              <a:t>	</a:t>
            </a:r>
            <a:r>
              <a:rPr lang="en-US" sz="1800" b="0" dirty="0">
                <a:solidFill>
                  <a:schemeClr val="hlink"/>
                </a:solidFill>
                <a:latin typeface="Courier New" charset="0"/>
              </a:rPr>
              <a:t>enable interrupts;</a:t>
            </a:r>
            <a:br>
              <a:rPr lang="en-US" sz="1800" b="0" dirty="0">
                <a:solidFill>
                  <a:schemeClr val="hlink"/>
                </a:solidFill>
                <a:latin typeface="Courier New" charset="0"/>
              </a:rPr>
            </a:br>
            <a:r>
              <a:rPr lang="en-US" sz="1800" b="0" dirty="0">
                <a:latin typeface="Courier New" charset="0"/>
              </a:rPr>
              <a:t>}</a:t>
            </a:r>
          </a:p>
        </p:txBody>
      </p:sp>
      <p:sp>
        <p:nvSpPr>
          <p:cNvPr id="445446" name="Text Box 6"/>
          <p:cNvSpPr txBox="1">
            <a:spLocks noChangeArrowheads="1"/>
          </p:cNvSpPr>
          <p:nvPr/>
        </p:nvSpPr>
        <p:spPr bwMode="auto">
          <a:xfrm>
            <a:off x="4419600" y="2729123"/>
            <a:ext cx="4876800" cy="3642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338138" algn="l"/>
                <a:tab pos="688975" algn="l"/>
                <a:tab pos="102711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tabLst>
                <a:tab pos="338138" algn="l"/>
                <a:tab pos="688975" algn="l"/>
                <a:tab pos="102711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tabLst>
                <a:tab pos="338138" algn="l"/>
                <a:tab pos="688975" algn="l"/>
                <a:tab pos="102711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tabLst>
                <a:tab pos="338138" algn="l"/>
                <a:tab pos="688975" algn="l"/>
                <a:tab pos="102711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tabLst>
                <a:tab pos="338138" algn="l"/>
                <a:tab pos="688975" algn="l"/>
                <a:tab pos="102711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38138" algn="l"/>
                <a:tab pos="688975" algn="l"/>
                <a:tab pos="102711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38138" algn="l"/>
                <a:tab pos="688975" algn="l"/>
                <a:tab pos="102711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38138" algn="l"/>
                <a:tab pos="688975" algn="l"/>
                <a:tab pos="102711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38138" algn="l"/>
                <a:tab pos="688975" algn="l"/>
                <a:tab pos="102711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lnSpc>
                <a:spcPct val="90000"/>
              </a:lnSpc>
              <a:spcBef>
                <a:spcPct val="10000"/>
              </a:spcBef>
              <a:buSzPct val="100000"/>
            </a:pPr>
            <a:endParaRPr lang="en-US" sz="1800" b="0">
              <a:latin typeface="Courier New" charset="0"/>
            </a:endParaRPr>
          </a:p>
          <a:p>
            <a:pPr>
              <a:lnSpc>
                <a:spcPct val="90000"/>
              </a:lnSpc>
              <a:spcBef>
                <a:spcPct val="10000"/>
              </a:spcBef>
              <a:buSzPct val="100000"/>
            </a:pPr>
            <a:endParaRPr lang="en-US" sz="1800" b="0">
              <a:latin typeface="Courier New" charset="0"/>
            </a:endParaRPr>
          </a:p>
          <a:p>
            <a:pPr>
              <a:lnSpc>
                <a:spcPct val="90000"/>
              </a:lnSpc>
              <a:spcBef>
                <a:spcPct val="10000"/>
              </a:spcBef>
              <a:buSzPct val="100000"/>
            </a:pPr>
            <a:r>
              <a:rPr lang="en-US" sz="1800" b="0">
                <a:latin typeface="Courier New" charset="0"/>
              </a:rPr>
              <a:t>Release() {</a:t>
            </a:r>
            <a:br>
              <a:rPr lang="en-US" sz="1800" b="0">
                <a:latin typeface="Courier New" charset="0"/>
              </a:rPr>
            </a:br>
            <a:r>
              <a:rPr lang="en-US" sz="1800" b="0">
                <a:latin typeface="Courier New" charset="0"/>
              </a:rPr>
              <a:t>	</a:t>
            </a:r>
            <a:r>
              <a:rPr lang="en-US" sz="1800" b="0">
                <a:solidFill>
                  <a:schemeClr val="hlink"/>
                </a:solidFill>
                <a:latin typeface="Courier New" charset="0"/>
              </a:rPr>
              <a:t>disable interrupts;</a:t>
            </a:r>
            <a:r>
              <a:rPr lang="en-US" sz="1800" b="0">
                <a:latin typeface="Courier New" charset="0"/>
              </a:rPr>
              <a:t/>
            </a:r>
            <a:br>
              <a:rPr lang="en-US" sz="1800" b="0">
                <a:latin typeface="Courier New" charset="0"/>
              </a:rPr>
            </a:br>
            <a:r>
              <a:rPr lang="en-US" sz="1800" b="0">
                <a:latin typeface="Courier New" charset="0"/>
              </a:rPr>
              <a:t>	if (anyone on wait queue) {</a:t>
            </a:r>
            <a:br>
              <a:rPr lang="en-US" sz="1800" b="0">
                <a:latin typeface="Courier New" charset="0"/>
              </a:rPr>
            </a:br>
            <a:r>
              <a:rPr lang="en-US" sz="1800" b="0">
                <a:latin typeface="Courier New" charset="0"/>
              </a:rPr>
              <a:t>		take thread off wait queue</a:t>
            </a:r>
            <a:br>
              <a:rPr lang="en-US" sz="1800" b="0">
                <a:latin typeface="Courier New" charset="0"/>
              </a:rPr>
            </a:br>
            <a:r>
              <a:rPr lang="en-US" sz="1800" b="0">
                <a:latin typeface="Courier New" charset="0"/>
              </a:rPr>
              <a:t>		Put at front of ready queue</a:t>
            </a:r>
            <a:br>
              <a:rPr lang="en-US" sz="1800" b="0">
                <a:latin typeface="Courier New" charset="0"/>
              </a:rPr>
            </a:br>
            <a:r>
              <a:rPr lang="en-US" sz="1800" b="0">
                <a:latin typeface="Courier New" charset="0"/>
              </a:rPr>
              <a:t>	} else {</a:t>
            </a:r>
            <a:br>
              <a:rPr lang="en-US" sz="1800" b="0">
                <a:latin typeface="Courier New" charset="0"/>
              </a:rPr>
            </a:br>
            <a:r>
              <a:rPr lang="en-US" sz="1800" b="0">
                <a:latin typeface="Courier New" charset="0"/>
              </a:rPr>
              <a:t>		</a:t>
            </a:r>
            <a:r>
              <a:rPr lang="en-US" sz="1800" b="0">
                <a:solidFill>
                  <a:srgbClr val="233AE1"/>
                </a:solidFill>
                <a:latin typeface="Courier New" charset="0"/>
              </a:rPr>
              <a:t>value = FREE;</a:t>
            </a:r>
            <a:br>
              <a:rPr lang="en-US" sz="1800" b="0">
                <a:solidFill>
                  <a:srgbClr val="233AE1"/>
                </a:solidFill>
                <a:latin typeface="Courier New" charset="0"/>
              </a:rPr>
            </a:br>
            <a:r>
              <a:rPr lang="en-US" sz="1800" b="0">
                <a:latin typeface="Courier New" charset="0"/>
              </a:rPr>
              <a:t>	}</a:t>
            </a:r>
            <a:br>
              <a:rPr lang="en-US" sz="1800" b="0">
                <a:latin typeface="Courier New" charset="0"/>
              </a:rPr>
            </a:br>
            <a:r>
              <a:rPr lang="en-US" sz="1800" b="0">
                <a:latin typeface="Courier New" charset="0"/>
              </a:rPr>
              <a:t>	</a:t>
            </a:r>
            <a:r>
              <a:rPr lang="en-US" sz="1800" b="0">
                <a:solidFill>
                  <a:schemeClr val="hlink"/>
                </a:solidFill>
                <a:latin typeface="Courier New" charset="0"/>
              </a:rPr>
              <a:t>enable interrupts;</a:t>
            </a:r>
            <a:br>
              <a:rPr lang="en-US" sz="1800" b="0">
                <a:solidFill>
                  <a:schemeClr val="hlink"/>
                </a:solidFill>
                <a:latin typeface="Courier New" charset="0"/>
              </a:rPr>
            </a:br>
            <a:r>
              <a:rPr lang="en-US" sz="1800" b="0">
                <a:latin typeface="Courier New" charset="0"/>
              </a:rPr>
              <a:t>}</a:t>
            </a:r>
            <a:br>
              <a:rPr lang="en-US" sz="1800" b="0">
                <a:latin typeface="Courier New" charset="0"/>
              </a:rPr>
            </a:br>
            <a:r>
              <a:rPr lang="en-US" sz="1800" b="0">
                <a:latin typeface="Courier New" charset="0"/>
              </a:rPr>
              <a:t/>
            </a:r>
            <a:br>
              <a:rPr lang="en-US" sz="1800" b="0">
                <a:latin typeface="Courier New" charset="0"/>
              </a:rPr>
            </a:br>
            <a:endParaRPr lang="en-US" sz="1800" b="0">
              <a:latin typeface="Courier New" charset="0"/>
            </a:endParaRPr>
          </a:p>
        </p:txBody>
      </p:sp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2895600" y="2500523"/>
            <a:ext cx="609600" cy="685800"/>
            <a:chOff x="1776" y="912"/>
            <a:chExt cx="476" cy="576"/>
          </a:xfrm>
        </p:grpSpPr>
        <p:sp>
          <p:nvSpPr>
            <p:cNvPr id="62470" name="AutoShape 8"/>
            <p:cNvSpPr>
              <a:spLocks noChangeAspect="1" noChangeArrowheads="1" noTextEdit="1"/>
            </p:cNvSpPr>
            <p:nvPr/>
          </p:nvSpPr>
          <p:spPr bwMode="auto">
            <a:xfrm>
              <a:off x="1776" y="912"/>
              <a:ext cx="476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471" name="Freeform 10"/>
            <p:cNvSpPr>
              <a:spLocks/>
            </p:cNvSpPr>
            <p:nvPr/>
          </p:nvSpPr>
          <p:spPr bwMode="auto">
            <a:xfrm>
              <a:off x="1818" y="1046"/>
              <a:ext cx="434" cy="442"/>
            </a:xfrm>
            <a:custGeom>
              <a:avLst/>
              <a:gdLst>
                <a:gd name="T0" fmla="*/ 0 w 1303"/>
                <a:gd name="T1" fmla="*/ 0 h 1327"/>
                <a:gd name="T2" fmla="*/ 0 w 1303"/>
                <a:gd name="T3" fmla="*/ 0 h 1327"/>
                <a:gd name="T4" fmla="*/ 0 w 1303"/>
                <a:gd name="T5" fmla="*/ 0 h 1327"/>
                <a:gd name="T6" fmla="*/ 0 w 1303"/>
                <a:gd name="T7" fmla="*/ 0 h 1327"/>
                <a:gd name="T8" fmla="*/ 0 w 1303"/>
                <a:gd name="T9" fmla="*/ 0 h 1327"/>
                <a:gd name="T10" fmla="*/ 0 w 1303"/>
                <a:gd name="T11" fmla="*/ 0 h 1327"/>
                <a:gd name="T12" fmla="*/ 0 w 1303"/>
                <a:gd name="T13" fmla="*/ 0 h 1327"/>
                <a:gd name="T14" fmla="*/ 0 w 1303"/>
                <a:gd name="T15" fmla="*/ 0 h 1327"/>
                <a:gd name="T16" fmla="*/ 0 w 1303"/>
                <a:gd name="T17" fmla="*/ 0 h 1327"/>
                <a:gd name="T18" fmla="*/ 0 w 1303"/>
                <a:gd name="T19" fmla="*/ 0 h 1327"/>
                <a:gd name="T20" fmla="*/ 0 w 1303"/>
                <a:gd name="T21" fmla="*/ 0 h 1327"/>
                <a:gd name="T22" fmla="*/ 0 w 1303"/>
                <a:gd name="T23" fmla="*/ 0 h 1327"/>
                <a:gd name="T24" fmla="*/ 0 w 1303"/>
                <a:gd name="T25" fmla="*/ 0 h 1327"/>
                <a:gd name="T26" fmla="*/ 0 w 1303"/>
                <a:gd name="T27" fmla="*/ 0 h 1327"/>
                <a:gd name="T28" fmla="*/ 0 w 1303"/>
                <a:gd name="T29" fmla="*/ 0 h 1327"/>
                <a:gd name="T30" fmla="*/ 0 w 1303"/>
                <a:gd name="T31" fmla="*/ 0 h 1327"/>
                <a:gd name="T32" fmla="*/ 0 w 1303"/>
                <a:gd name="T33" fmla="*/ 0 h 1327"/>
                <a:gd name="T34" fmla="*/ 0 w 1303"/>
                <a:gd name="T35" fmla="*/ 0 h 1327"/>
                <a:gd name="T36" fmla="*/ 0 w 1303"/>
                <a:gd name="T37" fmla="*/ 0 h 1327"/>
                <a:gd name="T38" fmla="*/ 0 w 1303"/>
                <a:gd name="T39" fmla="*/ 0 h 1327"/>
                <a:gd name="T40" fmla="*/ 0 w 1303"/>
                <a:gd name="T41" fmla="*/ 0 h 1327"/>
                <a:gd name="T42" fmla="*/ 0 w 1303"/>
                <a:gd name="T43" fmla="*/ 0 h 1327"/>
                <a:gd name="T44" fmla="*/ 0 w 1303"/>
                <a:gd name="T45" fmla="*/ 0 h 1327"/>
                <a:gd name="T46" fmla="*/ 0 w 1303"/>
                <a:gd name="T47" fmla="*/ 0 h 1327"/>
                <a:gd name="T48" fmla="*/ 0 w 1303"/>
                <a:gd name="T49" fmla="*/ 0 h 1327"/>
                <a:gd name="T50" fmla="*/ 0 w 1303"/>
                <a:gd name="T51" fmla="*/ 0 h 1327"/>
                <a:gd name="T52" fmla="*/ 0 w 1303"/>
                <a:gd name="T53" fmla="*/ 0 h 1327"/>
                <a:gd name="T54" fmla="*/ 0 w 1303"/>
                <a:gd name="T55" fmla="*/ 0 h 1327"/>
                <a:gd name="T56" fmla="*/ 0 w 1303"/>
                <a:gd name="T57" fmla="*/ 0 h 1327"/>
                <a:gd name="T58" fmla="*/ 0 w 1303"/>
                <a:gd name="T59" fmla="*/ 0 h 1327"/>
                <a:gd name="T60" fmla="*/ 0 w 1303"/>
                <a:gd name="T61" fmla="*/ 0 h 1327"/>
                <a:gd name="T62" fmla="*/ 0 w 1303"/>
                <a:gd name="T63" fmla="*/ 0 h 1327"/>
                <a:gd name="T64" fmla="*/ 0 w 1303"/>
                <a:gd name="T65" fmla="*/ 0 h 1327"/>
                <a:gd name="T66" fmla="*/ 0 w 1303"/>
                <a:gd name="T67" fmla="*/ 0 h 1327"/>
                <a:gd name="T68" fmla="*/ 0 w 1303"/>
                <a:gd name="T69" fmla="*/ 0 h 1327"/>
                <a:gd name="T70" fmla="*/ 0 w 1303"/>
                <a:gd name="T71" fmla="*/ 0 h 1327"/>
                <a:gd name="T72" fmla="*/ 0 w 1303"/>
                <a:gd name="T73" fmla="*/ 0 h 1327"/>
                <a:gd name="T74" fmla="*/ 0 w 1303"/>
                <a:gd name="T75" fmla="*/ 0 h 1327"/>
                <a:gd name="T76" fmla="*/ 0 w 1303"/>
                <a:gd name="T77" fmla="*/ 0 h 1327"/>
                <a:gd name="T78" fmla="*/ 0 w 1303"/>
                <a:gd name="T79" fmla="*/ 0 h 1327"/>
                <a:gd name="T80" fmla="*/ 0 w 1303"/>
                <a:gd name="T81" fmla="*/ 0 h 1327"/>
                <a:gd name="T82" fmla="*/ 0 w 1303"/>
                <a:gd name="T83" fmla="*/ 0 h 1327"/>
                <a:gd name="T84" fmla="*/ 0 w 1303"/>
                <a:gd name="T85" fmla="*/ 0 h 1327"/>
                <a:gd name="T86" fmla="*/ 0 w 1303"/>
                <a:gd name="T87" fmla="*/ 0 h 1327"/>
                <a:gd name="T88" fmla="*/ 0 w 1303"/>
                <a:gd name="T89" fmla="*/ 0 h 1327"/>
                <a:gd name="T90" fmla="*/ 0 w 1303"/>
                <a:gd name="T91" fmla="*/ 0 h 1327"/>
                <a:gd name="T92" fmla="*/ 0 w 1303"/>
                <a:gd name="T93" fmla="*/ 0 h 1327"/>
                <a:gd name="T94" fmla="*/ 0 w 1303"/>
                <a:gd name="T95" fmla="*/ 0 h 1327"/>
                <a:gd name="T96" fmla="*/ 0 w 1303"/>
                <a:gd name="T97" fmla="*/ 0 h 1327"/>
                <a:gd name="T98" fmla="*/ 0 w 1303"/>
                <a:gd name="T99" fmla="*/ 0 h 1327"/>
                <a:gd name="T100" fmla="*/ 0 w 1303"/>
                <a:gd name="T101" fmla="*/ 0 h 1327"/>
                <a:gd name="T102" fmla="*/ 0 w 1303"/>
                <a:gd name="T103" fmla="*/ 0 h 1327"/>
                <a:gd name="T104" fmla="*/ 0 w 1303"/>
                <a:gd name="T105" fmla="*/ 0 h 1327"/>
                <a:gd name="T106" fmla="*/ 0 w 1303"/>
                <a:gd name="T107" fmla="*/ 0 h 1327"/>
                <a:gd name="T108" fmla="*/ 0 w 1303"/>
                <a:gd name="T109" fmla="*/ 0 h 1327"/>
                <a:gd name="T110" fmla="*/ 0 w 1303"/>
                <a:gd name="T111" fmla="*/ 0 h 1327"/>
                <a:gd name="T112" fmla="*/ 0 w 1303"/>
                <a:gd name="T113" fmla="*/ 0 h 1327"/>
                <a:gd name="T114" fmla="*/ 0 w 1303"/>
                <a:gd name="T115" fmla="*/ 0 h 1327"/>
                <a:gd name="T116" fmla="*/ 0 w 1303"/>
                <a:gd name="T117" fmla="*/ 0 h 132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303"/>
                <a:gd name="T178" fmla="*/ 0 h 1327"/>
                <a:gd name="T179" fmla="*/ 1303 w 1303"/>
                <a:gd name="T180" fmla="*/ 1327 h 132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303" h="1327">
                  <a:moveTo>
                    <a:pt x="28" y="680"/>
                  </a:moveTo>
                  <a:lnTo>
                    <a:pt x="28" y="681"/>
                  </a:lnTo>
                  <a:lnTo>
                    <a:pt x="30" y="684"/>
                  </a:lnTo>
                  <a:lnTo>
                    <a:pt x="30" y="686"/>
                  </a:lnTo>
                  <a:lnTo>
                    <a:pt x="30" y="688"/>
                  </a:lnTo>
                  <a:lnTo>
                    <a:pt x="33" y="691"/>
                  </a:lnTo>
                  <a:lnTo>
                    <a:pt x="34" y="697"/>
                  </a:lnTo>
                  <a:lnTo>
                    <a:pt x="36" y="698"/>
                  </a:lnTo>
                  <a:lnTo>
                    <a:pt x="36" y="704"/>
                  </a:lnTo>
                  <a:lnTo>
                    <a:pt x="37" y="708"/>
                  </a:lnTo>
                  <a:lnTo>
                    <a:pt x="40" y="714"/>
                  </a:lnTo>
                  <a:lnTo>
                    <a:pt x="43" y="720"/>
                  </a:lnTo>
                  <a:lnTo>
                    <a:pt x="44" y="725"/>
                  </a:lnTo>
                  <a:lnTo>
                    <a:pt x="47" y="733"/>
                  </a:lnTo>
                  <a:lnTo>
                    <a:pt x="51" y="740"/>
                  </a:lnTo>
                  <a:lnTo>
                    <a:pt x="53" y="745"/>
                  </a:lnTo>
                  <a:lnTo>
                    <a:pt x="55" y="752"/>
                  </a:lnTo>
                  <a:lnTo>
                    <a:pt x="60" y="761"/>
                  </a:lnTo>
                  <a:lnTo>
                    <a:pt x="64" y="769"/>
                  </a:lnTo>
                  <a:lnTo>
                    <a:pt x="67" y="778"/>
                  </a:lnTo>
                  <a:lnTo>
                    <a:pt x="70" y="785"/>
                  </a:lnTo>
                  <a:lnTo>
                    <a:pt x="74" y="795"/>
                  </a:lnTo>
                  <a:lnTo>
                    <a:pt x="80" y="804"/>
                  </a:lnTo>
                  <a:lnTo>
                    <a:pt x="84" y="812"/>
                  </a:lnTo>
                  <a:lnTo>
                    <a:pt x="87" y="822"/>
                  </a:lnTo>
                  <a:lnTo>
                    <a:pt x="92" y="832"/>
                  </a:lnTo>
                  <a:lnTo>
                    <a:pt x="98" y="842"/>
                  </a:lnTo>
                  <a:lnTo>
                    <a:pt x="101" y="852"/>
                  </a:lnTo>
                  <a:lnTo>
                    <a:pt x="108" y="861"/>
                  </a:lnTo>
                  <a:lnTo>
                    <a:pt x="114" y="872"/>
                  </a:lnTo>
                  <a:lnTo>
                    <a:pt x="118" y="883"/>
                  </a:lnTo>
                  <a:lnTo>
                    <a:pt x="124" y="893"/>
                  </a:lnTo>
                  <a:lnTo>
                    <a:pt x="129" y="903"/>
                  </a:lnTo>
                  <a:lnTo>
                    <a:pt x="136" y="915"/>
                  </a:lnTo>
                  <a:lnTo>
                    <a:pt x="142" y="926"/>
                  </a:lnTo>
                  <a:lnTo>
                    <a:pt x="148" y="936"/>
                  </a:lnTo>
                  <a:lnTo>
                    <a:pt x="153" y="947"/>
                  </a:lnTo>
                  <a:lnTo>
                    <a:pt x="161" y="959"/>
                  </a:lnTo>
                  <a:lnTo>
                    <a:pt x="168" y="969"/>
                  </a:lnTo>
                  <a:lnTo>
                    <a:pt x="173" y="980"/>
                  </a:lnTo>
                  <a:lnTo>
                    <a:pt x="180" y="991"/>
                  </a:lnTo>
                  <a:lnTo>
                    <a:pt x="189" y="1003"/>
                  </a:lnTo>
                  <a:lnTo>
                    <a:pt x="196" y="1014"/>
                  </a:lnTo>
                  <a:lnTo>
                    <a:pt x="202" y="1024"/>
                  </a:lnTo>
                  <a:lnTo>
                    <a:pt x="210" y="1035"/>
                  </a:lnTo>
                  <a:lnTo>
                    <a:pt x="219" y="1047"/>
                  </a:lnTo>
                  <a:lnTo>
                    <a:pt x="226" y="1058"/>
                  </a:lnTo>
                  <a:lnTo>
                    <a:pt x="233" y="1068"/>
                  </a:lnTo>
                  <a:lnTo>
                    <a:pt x="243" y="1078"/>
                  </a:lnTo>
                  <a:lnTo>
                    <a:pt x="250" y="1091"/>
                  </a:lnTo>
                  <a:lnTo>
                    <a:pt x="260" y="1101"/>
                  </a:lnTo>
                  <a:lnTo>
                    <a:pt x="269" y="1111"/>
                  </a:lnTo>
                  <a:lnTo>
                    <a:pt x="277" y="1122"/>
                  </a:lnTo>
                  <a:lnTo>
                    <a:pt x="286" y="1131"/>
                  </a:lnTo>
                  <a:lnTo>
                    <a:pt x="296" y="1141"/>
                  </a:lnTo>
                  <a:lnTo>
                    <a:pt x="304" y="1152"/>
                  </a:lnTo>
                  <a:lnTo>
                    <a:pt x="314" y="1161"/>
                  </a:lnTo>
                  <a:lnTo>
                    <a:pt x="324" y="1171"/>
                  </a:lnTo>
                  <a:lnTo>
                    <a:pt x="333" y="1181"/>
                  </a:lnTo>
                  <a:lnTo>
                    <a:pt x="342" y="1188"/>
                  </a:lnTo>
                  <a:lnTo>
                    <a:pt x="352" y="1199"/>
                  </a:lnTo>
                  <a:lnTo>
                    <a:pt x="362" y="1206"/>
                  </a:lnTo>
                  <a:lnTo>
                    <a:pt x="372" y="1215"/>
                  </a:lnTo>
                  <a:lnTo>
                    <a:pt x="382" y="1222"/>
                  </a:lnTo>
                  <a:lnTo>
                    <a:pt x="394" y="1230"/>
                  </a:lnTo>
                  <a:lnTo>
                    <a:pt x="405" y="1237"/>
                  </a:lnTo>
                  <a:lnTo>
                    <a:pt x="415" y="1245"/>
                  </a:lnTo>
                  <a:lnTo>
                    <a:pt x="425" y="1252"/>
                  </a:lnTo>
                  <a:lnTo>
                    <a:pt x="436" y="1259"/>
                  </a:lnTo>
                  <a:lnTo>
                    <a:pt x="448" y="1264"/>
                  </a:lnTo>
                  <a:lnTo>
                    <a:pt x="459" y="1270"/>
                  </a:lnTo>
                  <a:lnTo>
                    <a:pt x="469" y="1274"/>
                  </a:lnTo>
                  <a:lnTo>
                    <a:pt x="480" y="1281"/>
                  </a:lnTo>
                  <a:lnTo>
                    <a:pt x="492" y="1286"/>
                  </a:lnTo>
                  <a:lnTo>
                    <a:pt x="504" y="1290"/>
                  </a:lnTo>
                  <a:lnTo>
                    <a:pt x="516" y="1294"/>
                  </a:lnTo>
                  <a:lnTo>
                    <a:pt x="527" y="1299"/>
                  </a:lnTo>
                  <a:lnTo>
                    <a:pt x="539" y="1301"/>
                  </a:lnTo>
                  <a:lnTo>
                    <a:pt x="551" y="1307"/>
                  </a:lnTo>
                  <a:lnTo>
                    <a:pt x="563" y="1310"/>
                  </a:lnTo>
                  <a:lnTo>
                    <a:pt x="576" y="1313"/>
                  </a:lnTo>
                  <a:lnTo>
                    <a:pt x="587" y="1316"/>
                  </a:lnTo>
                  <a:lnTo>
                    <a:pt x="600" y="1317"/>
                  </a:lnTo>
                  <a:lnTo>
                    <a:pt x="611" y="1318"/>
                  </a:lnTo>
                  <a:lnTo>
                    <a:pt x="624" y="1321"/>
                  </a:lnTo>
                  <a:lnTo>
                    <a:pt x="637" y="1323"/>
                  </a:lnTo>
                  <a:lnTo>
                    <a:pt x="648" y="1324"/>
                  </a:lnTo>
                  <a:lnTo>
                    <a:pt x="661" y="1324"/>
                  </a:lnTo>
                  <a:lnTo>
                    <a:pt x="674" y="1326"/>
                  </a:lnTo>
                  <a:lnTo>
                    <a:pt x="686" y="1327"/>
                  </a:lnTo>
                  <a:lnTo>
                    <a:pt x="698" y="1327"/>
                  </a:lnTo>
                  <a:lnTo>
                    <a:pt x="710" y="1327"/>
                  </a:lnTo>
                  <a:lnTo>
                    <a:pt x="723" y="1327"/>
                  </a:lnTo>
                  <a:lnTo>
                    <a:pt x="736" y="1326"/>
                  </a:lnTo>
                  <a:lnTo>
                    <a:pt x="749" y="1326"/>
                  </a:lnTo>
                  <a:lnTo>
                    <a:pt x="762" y="1324"/>
                  </a:lnTo>
                  <a:lnTo>
                    <a:pt x="772" y="1323"/>
                  </a:lnTo>
                  <a:lnTo>
                    <a:pt x="786" y="1321"/>
                  </a:lnTo>
                  <a:lnTo>
                    <a:pt x="799" y="1318"/>
                  </a:lnTo>
                  <a:lnTo>
                    <a:pt x="810" y="1317"/>
                  </a:lnTo>
                  <a:lnTo>
                    <a:pt x="823" y="1314"/>
                  </a:lnTo>
                  <a:lnTo>
                    <a:pt x="836" y="1311"/>
                  </a:lnTo>
                  <a:lnTo>
                    <a:pt x="848" y="1310"/>
                  </a:lnTo>
                  <a:lnTo>
                    <a:pt x="860" y="1306"/>
                  </a:lnTo>
                  <a:lnTo>
                    <a:pt x="872" y="1301"/>
                  </a:lnTo>
                  <a:lnTo>
                    <a:pt x="885" y="1299"/>
                  </a:lnTo>
                  <a:lnTo>
                    <a:pt x="897" y="1296"/>
                  </a:lnTo>
                  <a:lnTo>
                    <a:pt x="908" y="1290"/>
                  </a:lnTo>
                  <a:lnTo>
                    <a:pt x="921" y="1287"/>
                  </a:lnTo>
                  <a:lnTo>
                    <a:pt x="934" y="1281"/>
                  </a:lnTo>
                  <a:lnTo>
                    <a:pt x="945" y="1277"/>
                  </a:lnTo>
                  <a:lnTo>
                    <a:pt x="958" y="1272"/>
                  </a:lnTo>
                  <a:lnTo>
                    <a:pt x="969" y="1266"/>
                  </a:lnTo>
                  <a:lnTo>
                    <a:pt x="980" y="1262"/>
                  </a:lnTo>
                  <a:lnTo>
                    <a:pt x="992" y="1256"/>
                  </a:lnTo>
                  <a:lnTo>
                    <a:pt x="1003" y="1249"/>
                  </a:lnTo>
                  <a:lnTo>
                    <a:pt x="1016" y="1242"/>
                  </a:lnTo>
                  <a:lnTo>
                    <a:pt x="1026" y="1235"/>
                  </a:lnTo>
                  <a:lnTo>
                    <a:pt x="1039" y="1230"/>
                  </a:lnTo>
                  <a:lnTo>
                    <a:pt x="1049" y="1222"/>
                  </a:lnTo>
                  <a:lnTo>
                    <a:pt x="1060" y="1215"/>
                  </a:lnTo>
                  <a:lnTo>
                    <a:pt x="1070" y="1206"/>
                  </a:lnTo>
                  <a:lnTo>
                    <a:pt x="1081" y="1200"/>
                  </a:lnTo>
                  <a:lnTo>
                    <a:pt x="1093" y="1190"/>
                  </a:lnTo>
                  <a:lnTo>
                    <a:pt x="1103" y="1183"/>
                  </a:lnTo>
                  <a:lnTo>
                    <a:pt x="1114" y="1175"/>
                  </a:lnTo>
                  <a:lnTo>
                    <a:pt x="1125" y="1168"/>
                  </a:lnTo>
                  <a:lnTo>
                    <a:pt x="1134" y="1158"/>
                  </a:lnTo>
                  <a:lnTo>
                    <a:pt x="1144" y="1149"/>
                  </a:lnTo>
                  <a:lnTo>
                    <a:pt x="1152" y="1139"/>
                  </a:lnTo>
                  <a:lnTo>
                    <a:pt x="1162" y="1131"/>
                  </a:lnTo>
                  <a:lnTo>
                    <a:pt x="1171" y="1122"/>
                  </a:lnTo>
                  <a:lnTo>
                    <a:pt x="1179" y="1112"/>
                  </a:lnTo>
                  <a:lnTo>
                    <a:pt x="1186" y="1104"/>
                  </a:lnTo>
                  <a:lnTo>
                    <a:pt x="1195" y="1095"/>
                  </a:lnTo>
                  <a:lnTo>
                    <a:pt x="1202" y="1084"/>
                  </a:lnTo>
                  <a:lnTo>
                    <a:pt x="1209" y="1075"/>
                  </a:lnTo>
                  <a:lnTo>
                    <a:pt x="1215" y="1067"/>
                  </a:lnTo>
                  <a:lnTo>
                    <a:pt x="1223" y="1057"/>
                  </a:lnTo>
                  <a:lnTo>
                    <a:pt x="1229" y="1047"/>
                  </a:lnTo>
                  <a:lnTo>
                    <a:pt x="1235" y="1038"/>
                  </a:lnTo>
                  <a:lnTo>
                    <a:pt x="1240" y="1028"/>
                  </a:lnTo>
                  <a:lnTo>
                    <a:pt x="1246" y="1018"/>
                  </a:lnTo>
                  <a:lnTo>
                    <a:pt x="1252" y="1008"/>
                  </a:lnTo>
                  <a:lnTo>
                    <a:pt x="1256" y="998"/>
                  </a:lnTo>
                  <a:lnTo>
                    <a:pt x="1260" y="989"/>
                  </a:lnTo>
                  <a:lnTo>
                    <a:pt x="1266" y="979"/>
                  </a:lnTo>
                  <a:lnTo>
                    <a:pt x="1269" y="969"/>
                  </a:lnTo>
                  <a:lnTo>
                    <a:pt x="1273" y="960"/>
                  </a:lnTo>
                  <a:lnTo>
                    <a:pt x="1276" y="949"/>
                  </a:lnTo>
                  <a:lnTo>
                    <a:pt x="1282" y="940"/>
                  </a:lnTo>
                  <a:lnTo>
                    <a:pt x="1283" y="929"/>
                  </a:lnTo>
                  <a:lnTo>
                    <a:pt x="1286" y="919"/>
                  </a:lnTo>
                  <a:lnTo>
                    <a:pt x="1289" y="907"/>
                  </a:lnTo>
                  <a:lnTo>
                    <a:pt x="1292" y="899"/>
                  </a:lnTo>
                  <a:lnTo>
                    <a:pt x="1293" y="888"/>
                  </a:lnTo>
                  <a:lnTo>
                    <a:pt x="1296" y="879"/>
                  </a:lnTo>
                  <a:lnTo>
                    <a:pt x="1297" y="868"/>
                  </a:lnTo>
                  <a:lnTo>
                    <a:pt x="1299" y="858"/>
                  </a:lnTo>
                  <a:lnTo>
                    <a:pt x="1300" y="848"/>
                  </a:lnTo>
                  <a:lnTo>
                    <a:pt x="1300" y="836"/>
                  </a:lnTo>
                  <a:lnTo>
                    <a:pt x="1302" y="826"/>
                  </a:lnTo>
                  <a:lnTo>
                    <a:pt x="1303" y="816"/>
                  </a:lnTo>
                  <a:lnTo>
                    <a:pt x="1303" y="805"/>
                  </a:lnTo>
                  <a:lnTo>
                    <a:pt x="1303" y="795"/>
                  </a:lnTo>
                  <a:lnTo>
                    <a:pt x="1303" y="784"/>
                  </a:lnTo>
                  <a:lnTo>
                    <a:pt x="1303" y="774"/>
                  </a:lnTo>
                  <a:lnTo>
                    <a:pt x="1303" y="764"/>
                  </a:lnTo>
                  <a:lnTo>
                    <a:pt x="1303" y="752"/>
                  </a:lnTo>
                  <a:lnTo>
                    <a:pt x="1302" y="742"/>
                  </a:lnTo>
                  <a:lnTo>
                    <a:pt x="1302" y="733"/>
                  </a:lnTo>
                  <a:lnTo>
                    <a:pt x="1300" y="721"/>
                  </a:lnTo>
                  <a:lnTo>
                    <a:pt x="1300" y="711"/>
                  </a:lnTo>
                  <a:lnTo>
                    <a:pt x="1299" y="701"/>
                  </a:lnTo>
                  <a:lnTo>
                    <a:pt x="1297" y="691"/>
                  </a:lnTo>
                  <a:lnTo>
                    <a:pt x="1296" y="680"/>
                  </a:lnTo>
                  <a:lnTo>
                    <a:pt x="1294" y="669"/>
                  </a:lnTo>
                  <a:lnTo>
                    <a:pt x="1293" y="659"/>
                  </a:lnTo>
                  <a:lnTo>
                    <a:pt x="1290" y="649"/>
                  </a:lnTo>
                  <a:lnTo>
                    <a:pt x="1289" y="637"/>
                  </a:lnTo>
                  <a:lnTo>
                    <a:pt x="1287" y="627"/>
                  </a:lnTo>
                  <a:lnTo>
                    <a:pt x="1285" y="616"/>
                  </a:lnTo>
                  <a:lnTo>
                    <a:pt x="1283" y="607"/>
                  </a:lnTo>
                  <a:lnTo>
                    <a:pt x="1280" y="596"/>
                  </a:lnTo>
                  <a:lnTo>
                    <a:pt x="1277" y="586"/>
                  </a:lnTo>
                  <a:lnTo>
                    <a:pt x="1275" y="576"/>
                  </a:lnTo>
                  <a:lnTo>
                    <a:pt x="1272" y="566"/>
                  </a:lnTo>
                  <a:lnTo>
                    <a:pt x="1269" y="555"/>
                  </a:lnTo>
                  <a:lnTo>
                    <a:pt x="1266" y="545"/>
                  </a:lnTo>
                  <a:lnTo>
                    <a:pt x="1263" y="533"/>
                  </a:lnTo>
                  <a:lnTo>
                    <a:pt x="1260" y="525"/>
                  </a:lnTo>
                  <a:lnTo>
                    <a:pt x="1256" y="515"/>
                  </a:lnTo>
                  <a:lnTo>
                    <a:pt x="1253" y="504"/>
                  </a:lnTo>
                  <a:lnTo>
                    <a:pt x="1250" y="494"/>
                  </a:lnTo>
                  <a:lnTo>
                    <a:pt x="1246" y="484"/>
                  </a:lnTo>
                  <a:lnTo>
                    <a:pt x="1243" y="474"/>
                  </a:lnTo>
                  <a:lnTo>
                    <a:pt x="1239" y="464"/>
                  </a:lnTo>
                  <a:lnTo>
                    <a:pt x="1236" y="452"/>
                  </a:lnTo>
                  <a:lnTo>
                    <a:pt x="1233" y="442"/>
                  </a:lnTo>
                  <a:lnTo>
                    <a:pt x="1229" y="432"/>
                  </a:lnTo>
                  <a:lnTo>
                    <a:pt x="1226" y="422"/>
                  </a:lnTo>
                  <a:lnTo>
                    <a:pt x="1222" y="413"/>
                  </a:lnTo>
                  <a:lnTo>
                    <a:pt x="1219" y="403"/>
                  </a:lnTo>
                  <a:lnTo>
                    <a:pt x="1213" y="393"/>
                  </a:lnTo>
                  <a:lnTo>
                    <a:pt x="1212" y="383"/>
                  </a:lnTo>
                  <a:lnTo>
                    <a:pt x="1208" y="373"/>
                  </a:lnTo>
                  <a:lnTo>
                    <a:pt x="1205" y="364"/>
                  </a:lnTo>
                  <a:lnTo>
                    <a:pt x="1201" y="354"/>
                  </a:lnTo>
                  <a:lnTo>
                    <a:pt x="1196" y="343"/>
                  </a:lnTo>
                  <a:lnTo>
                    <a:pt x="1192" y="334"/>
                  </a:lnTo>
                  <a:lnTo>
                    <a:pt x="1188" y="326"/>
                  </a:lnTo>
                  <a:lnTo>
                    <a:pt x="1185" y="316"/>
                  </a:lnTo>
                  <a:lnTo>
                    <a:pt x="1181" y="306"/>
                  </a:lnTo>
                  <a:lnTo>
                    <a:pt x="1178" y="297"/>
                  </a:lnTo>
                  <a:lnTo>
                    <a:pt x="1174" y="287"/>
                  </a:lnTo>
                  <a:lnTo>
                    <a:pt x="1169" y="279"/>
                  </a:lnTo>
                  <a:lnTo>
                    <a:pt x="1165" y="270"/>
                  </a:lnTo>
                  <a:lnTo>
                    <a:pt x="1161" y="260"/>
                  </a:lnTo>
                  <a:lnTo>
                    <a:pt x="1157" y="252"/>
                  </a:lnTo>
                  <a:lnTo>
                    <a:pt x="1152" y="243"/>
                  </a:lnTo>
                  <a:lnTo>
                    <a:pt x="1148" y="235"/>
                  </a:lnTo>
                  <a:lnTo>
                    <a:pt x="1144" y="226"/>
                  </a:lnTo>
                  <a:lnTo>
                    <a:pt x="1140" y="219"/>
                  </a:lnTo>
                  <a:lnTo>
                    <a:pt x="1135" y="209"/>
                  </a:lnTo>
                  <a:lnTo>
                    <a:pt x="1131" y="202"/>
                  </a:lnTo>
                  <a:lnTo>
                    <a:pt x="1127" y="193"/>
                  </a:lnTo>
                  <a:lnTo>
                    <a:pt x="1123" y="185"/>
                  </a:lnTo>
                  <a:lnTo>
                    <a:pt x="1117" y="178"/>
                  </a:lnTo>
                  <a:lnTo>
                    <a:pt x="1113" y="171"/>
                  </a:lnTo>
                  <a:lnTo>
                    <a:pt x="1107" y="162"/>
                  </a:lnTo>
                  <a:lnTo>
                    <a:pt x="1103" y="155"/>
                  </a:lnTo>
                  <a:lnTo>
                    <a:pt x="1098" y="148"/>
                  </a:lnTo>
                  <a:lnTo>
                    <a:pt x="1094" y="141"/>
                  </a:lnTo>
                  <a:lnTo>
                    <a:pt x="1088" y="134"/>
                  </a:lnTo>
                  <a:lnTo>
                    <a:pt x="1083" y="127"/>
                  </a:lnTo>
                  <a:lnTo>
                    <a:pt x="1078" y="120"/>
                  </a:lnTo>
                  <a:lnTo>
                    <a:pt x="1073" y="114"/>
                  </a:lnTo>
                  <a:lnTo>
                    <a:pt x="1067" y="107"/>
                  </a:lnTo>
                  <a:lnTo>
                    <a:pt x="1064" y="101"/>
                  </a:lnTo>
                  <a:lnTo>
                    <a:pt x="1057" y="95"/>
                  </a:lnTo>
                  <a:lnTo>
                    <a:pt x="1052" y="90"/>
                  </a:lnTo>
                  <a:lnTo>
                    <a:pt x="1047" y="84"/>
                  </a:lnTo>
                  <a:lnTo>
                    <a:pt x="1042" y="78"/>
                  </a:lnTo>
                  <a:lnTo>
                    <a:pt x="1036" y="73"/>
                  </a:lnTo>
                  <a:lnTo>
                    <a:pt x="1030" y="67"/>
                  </a:lnTo>
                  <a:lnTo>
                    <a:pt x="1025" y="63"/>
                  </a:lnTo>
                  <a:lnTo>
                    <a:pt x="1019" y="57"/>
                  </a:lnTo>
                  <a:lnTo>
                    <a:pt x="1013" y="53"/>
                  </a:lnTo>
                  <a:lnTo>
                    <a:pt x="1007" y="47"/>
                  </a:lnTo>
                  <a:lnTo>
                    <a:pt x="1000" y="44"/>
                  </a:lnTo>
                  <a:lnTo>
                    <a:pt x="995" y="40"/>
                  </a:lnTo>
                  <a:lnTo>
                    <a:pt x="989" y="37"/>
                  </a:lnTo>
                  <a:lnTo>
                    <a:pt x="983" y="33"/>
                  </a:lnTo>
                  <a:lnTo>
                    <a:pt x="978" y="30"/>
                  </a:lnTo>
                  <a:lnTo>
                    <a:pt x="971" y="27"/>
                  </a:lnTo>
                  <a:lnTo>
                    <a:pt x="963" y="23"/>
                  </a:lnTo>
                  <a:lnTo>
                    <a:pt x="958" y="20"/>
                  </a:lnTo>
                  <a:lnTo>
                    <a:pt x="952" y="17"/>
                  </a:lnTo>
                  <a:lnTo>
                    <a:pt x="945" y="14"/>
                  </a:lnTo>
                  <a:lnTo>
                    <a:pt x="939" y="13"/>
                  </a:lnTo>
                  <a:lnTo>
                    <a:pt x="932" y="10"/>
                  </a:lnTo>
                  <a:lnTo>
                    <a:pt x="926" y="9"/>
                  </a:lnTo>
                  <a:lnTo>
                    <a:pt x="922" y="7"/>
                  </a:lnTo>
                  <a:lnTo>
                    <a:pt x="915" y="6"/>
                  </a:lnTo>
                  <a:lnTo>
                    <a:pt x="909" y="4"/>
                  </a:lnTo>
                  <a:lnTo>
                    <a:pt x="904" y="3"/>
                  </a:lnTo>
                  <a:lnTo>
                    <a:pt x="899" y="3"/>
                  </a:lnTo>
                  <a:lnTo>
                    <a:pt x="892" y="0"/>
                  </a:lnTo>
                  <a:lnTo>
                    <a:pt x="887" y="0"/>
                  </a:lnTo>
                  <a:lnTo>
                    <a:pt x="882" y="0"/>
                  </a:lnTo>
                  <a:lnTo>
                    <a:pt x="878" y="0"/>
                  </a:lnTo>
                  <a:lnTo>
                    <a:pt x="872" y="0"/>
                  </a:lnTo>
                  <a:lnTo>
                    <a:pt x="867" y="0"/>
                  </a:lnTo>
                  <a:lnTo>
                    <a:pt x="863" y="0"/>
                  </a:lnTo>
                  <a:lnTo>
                    <a:pt x="858" y="0"/>
                  </a:lnTo>
                  <a:lnTo>
                    <a:pt x="853" y="0"/>
                  </a:lnTo>
                  <a:lnTo>
                    <a:pt x="848" y="1"/>
                  </a:lnTo>
                  <a:lnTo>
                    <a:pt x="845" y="3"/>
                  </a:lnTo>
                  <a:lnTo>
                    <a:pt x="841" y="4"/>
                  </a:lnTo>
                  <a:lnTo>
                    <a:pt x="836" y="4"/>
                  </a:lnTo>
                  <a:lnTo>
                    <a:pt x="831" y="6"/>
                  </a:lnTo>
                  <a:lnTo>
                    <a:pt x="827" y="7"/>
                  </a:lnTo>
                  <a:lnTo>
                    <a:pt x="824" y="9"/>
                  </a:lnTo>
                  <a:lnTo>
                    <a:pt x="818" y="10"/>
                  </a:lnTo>
                  <a:lnTo>
                    <a:pt x="817" y="11"/>
                  </a:lnTo>
                  <a:lnTo>
                    <a:pt x="811" y="13"/>
                  </a:lnTo>
                  <a:lnTo>
                    <a:pt x="809" y="16"/>
                  </a:lnTo>
                  <a:lnTo>
                    <a:pt x="806" y="17"/>
                  </a:lnTo>
                  <a:lnTo>
                    <a:pt x="801" y="20"/>
                  </a:lnTo>
                  <a:lnTo>
                    <a:pt x="799" y="23"/>
                  </a:lnTo>
                  <a:lnTo>
                    <a:pt x="796" y="26"/>
                  </a:lnTo>
                  <a:lnTo>
                    <a:pt x="793" y="29"/>
                  </a:lnTo>
                  <a:lnTo>
                    <a:pt x="789" y="31"/>
                  </a:lnTo>
                  <a:lnTo>
                    <a:pt x="786" y="34"/>
                  </a:lnTo>
                  <a:lnTo>
                    <a:pt x="783" y="37"/>
                  </a:lnTo>
                  <a:lnTo>
                    <a:pt x="780" y="40"/>
                  </a:lnTo>
                  <a:lnTo>
                    <a:pt x="777" y="43"/>
                  </a:lnTo>
                  <a:lnTo>
                    <a:pt x="774" y="46"/>
                  </a:lnTo>
                  <a:lnTo>
                    <a:pt x="773" y="50"/>
                  </a:lnTo>
                  <a:lnTo>
                    <a:pt x="770" y="53"/>
                  </a:lnTo>
                  <a:lnTo>
                    <a:pt x="769" y="57"/>
                  </a:lnTo>
                  <a:lnTo>
                    <a:pt x="767" y="60"/>
                  </a:lnTo>
                  <a:lnTo>
                    <a:pt x="764" y="64"/>
                  </a:lnTo>
                  <a:lnTo>
                    <a:pt x="763" y="68"/>
                  </a:lnTo>
                  <a:lnTo>
                    <a:pt x="762" y="71"/>
                  </a:lnTo>
                  <a:lnTo>
                    <a:pt x="759" y="75"/>
                  </a:lnTo>
                  <a:lnTo>
                    <a:pt x="757" y="80"/>
                  </a:lnTo>
                  <a:lnTo>
                    <a:pt x="756" y="84"/>
                  </a:lnTo>
                  <a:lnTo>
                    <a:pt x="755" y="88"/>
                  </a:lnTo>
                  <a:lnTo>
                    <a:pt x="753" y="91"/>
                  </a:lnTo>
                  <a:lnTo>
                    <a:pt x="753" y="97"/>
                  </a:lnTo>
                  <a:lnTo>
                    <a:pt x="752" y="101"/>
                  </a:lnTo>
                  <a:lnTo>
                    <a:pt x="750" y="107"/>
                  </a:lnTo>
                  <a:lnTo>
                    <a:pt x="749" y="111"/>
                  </a:lnTo>
                  <a:lnTo>
                    <a:pt x="749" y="115"/>
                  </a:lnTo>
                  <a:lnTo>
                    <a:pt x="749" y="120"/>
                  </a:lnTo>
                  <a:lnTo>
                    <a:pt x="749" y="124"/>
                  </a:lnTo>
                  <a:lnTo>
                    <a:pt x="749" y="128"/>
                  </a:lnTo>
                  <a:lnTo>
                    <a:pt x="749" y="135"/>
                  </a:lnTo>
                  <a:lnTo>
                    <a:pt x="747" y="138"/>
                  </a:lnTo>
                  <a:lnTo>
                    <a:pt x="747" y="144"/>
                  </a:lnTo>
                  <a:lnTo>
                    <a:pt x="747" y="148"/>
                  </a:lnTo>
                  <a:lnTo>
                    <a:pt x="747" y="152"/>
                  </a:lnTo>
                  <a:lnTo>
                    <a:pt x="747" y="157"/>
                  </a:lnTo>
                  <a:lnTo>
                    <a:pt x="747" y="162"/>
                  </a:lnTo>
                  <a:lnTo>
                    <a:pt x="747" y="166"/>
                  </a:lnTo>
                  <a:lnTo>
                    <a:pt x="747" y="171"/>
                  </a:lnTo>
                  <a:lnTo>
                    <a:pt x="747" y="175"/>
                  </a:lnTo>
                  <a:lnTo>
                    <a:pt x="747" y="178"/>
                  </a:lnTo>
                  <a:lnTo>
                    <a:pt x="749" y="182"/>
                  </a:lnTo>
                  <a:lnTo>
                    <a:pt x="749" y="188"/>
                  </a:lnTo>
                  <a:lnTo>
                    <a:pt x="749" y="191"/>
                  </a:lnTo>
                  <a:lnTo>
                    <a:pt x="749" y="195"/>
                  </a:lnTo>
                  <a:lnTo>
                    <a:pt x="750" y="199"/>
                  </a:lnTo>
                  <a:lnTo>
                    <a:pt x="750" y="203"/>
                  </a:lnTo>
                  <a:lnTo>
                    <a:pt x="750" y="206"/>
                  </a:lnTo>
                  <a:lnTo>
                    <a:pt x="752" y="209"/>
                  </a:lnTo>
                  <a:lnTo>
                    <a:pt x="752" y="215"/>
                  </a:lnTo>
                  <a:lnTo>
                    <a:pt x="752" y="218"/>
                  </a:lnTo>
                  <a:lnTo>
                    <a:pt x="752" y="221"/>
                  </a:lnTo>
                  <a:lnTo>
                    <a:pt x="752" y="225"/>
                  </a:lnTo>
                  <a:lnTo>
                    <a:pt x="753" y="228"/>
                  </a:lnTo>
                  <a:lnTo>
                    <a:pt x="755" y="232"/>
                  </a:lnTo>
                  <a:lnTo>
                    <a:pt x="755" y="235"/>
                  </a:lnTo>
                  <a:lnTo>
                    <a:pt x="755" y="239"/>
                  </a:lnTo>
                  <a:lnTo>
                    <a:pt x="755" y="243"/>
                  </a:lnTo>
                  <a:lnTo>
                    <a:pt x="756" y="246"/>
                  </a:lnTo>
                  <a:lnTo>
                    <a:pt x="756" y="249"/>
                  </a:lnTo>
                  <a:lnTo>
                    <a:pt x="757" y="252"/>
                  </a:lnTo>
                  <a:lnTo>
                    <a:pt x="757" y="255"/>
                  </a:lnTo>
                  <a:lnTo>
                    <a:pt x="759" y="259"/>
                  </a:lnTo>
                  <a:lnTo>
                    <a:pt x="759" y="260"/>
                  </a:lnTo>
                  <a:lnTo>
                    <a:pt x="760" y="265"/>
                  </a:lnTo>
                  <a:lnTo>
                    <a:pt x="760" y="266"/>
                  </a:lnTo>
                  <a:lnTo>
                    <a:pt x="762" y="270"/>
                  </a:lnTo>
                  <a:lnTo>
                    <a:pt x="762" y="272"/>
                  </a:lnTo>
                  <a:lnTo>
                    <a:pt x="762" y="275"/>
                  </a:lnTo>
                  <a:lnTo>
                    <a:pt x="762" y="277"/>
                  </a:lnTo>
                  <a:lnTo>
                    <a:pt x="763" y="280"/>
                  </a:lnTo>
                  <a:lnTo>
                    <a:pt x="764" y="286"/>
                  </a:lnTo>
                  <a:lnTo>
                    <a:pt x="764" y="290"/>
                  </a:lnTo>
                  <a:lnTo>
                    <a:pt x="766" y="296"/>
                  </a:lnTo>
                  <a:lnTo>
                    <a:pt x="767" y="300"/>
                  </a:lnTo>
                  <a:lnTo>
                    <a:pt x="767" y="304"/>
                  </a:lnTo>
                  <a:lnTo>
                    <a:pt x="767" y="309"/>
                  </a:lnTo>
                  <a:lnTo>
                    <a:pt x="769" y="313"/>
                  </a:lnTo>
                  <a:lnTo>
                    <a:pt x="769" y="317"/>
                  </a:lnTo>
                  <a:lnTo>
                    <a:pt x="769" y="320"/>
                  </a:lnTo>
                  <a:lnTo>
                    <a:pt x="769" y="324"/>
                  </a:lnTo>
                  <a:lnTo>
                    <a:pt x="769" y="327"/>
                  </a:lnTo>
                  <a:lnTo>
                    <a:pt x="770" y="331"/>
                  </a:lnTo>
                  <a:lnTo>
                    <a:pt x="767" y="333"/>
                  </a:lnTo>
                  <a:lnTo>
                    <a:pt x="767" y="337"/>
                  </a:lnTo>
                  <a:lnTo>
                    <a:pt x="764" y="339"/>
                  </a:lnTo>
                  <a:lnTo>
                    <a:pt x="762" y="341"/>
                  </a:lnTo>
                  <a:lnTo>
                    <a:pt x="757" y="344"/>
                  </a:lnTo>
                  <a:lnTo>
                    <a:pt x="753" y="347"/>
                  </a:lnTo>
                  <a:lnTo>
                    <a:pt x="749" y="350"/>
                  </a:lnTo>
                  <a:lnTo>
                    <a:pt x="743" y="354"/>
                  </a:lnTo>
                  <a:lnTo>
                    <a:pt x="740" y="356"/>
                  </a:lnTo>
                  <a:lnTo>
                    <a:pt x="737" y="356"/>
                  </a:lnTo>
                  <a:lnTo>
                    <a:pt x="735" y="358"/>
                  </a:lnTo>
                  <a:lnTo>
                    <a:pt x="730" y="360"/>
                  </a:lnTo>
                  <a:lnTo>
                    <a:pt x="728" y="361"/>
                  </a:lnTo>
                  <a:lnTo>
                    <a:pt x="723" y="363"/>
                  </a:lnTo>
                  <a:lnTo>
                    <a:pt x="720" y="364"/>
                  </a:lnTo>
                  <a:lnTo>
                    <a:pt x="716" y="366"/>
                  </a:lnTo>
                  <a:lnTo>
                    <a:pt x="712" y="367"/>
                  </a:lnTo>
                  <a:lnTo>
                    <a:pt x="709" y="368"/>
                  </a:lnTo>
                  <a:lnTo>
                    <a:pt x="705" y="370"/>
                  </a:lnTo>
                  <a:lnTo>
                    <a:pt x="701" y="371"/>
                  </a:lnTo>
                  <a:lnTo>
                    <a:pt x="696" y="373"/>
                  </a:lnTo>
                  <a:lnTo>
                    <a:pt x="692" y="374"/>
                  </a:lnTo>
                  <a:lnTo>
                    <a:pt x="689" y="376"/>
                  </a:lnTo>
                  <a:lnTo>
                    <a:pt x="683" y="378"/>
                  </a:lnTo>
                  <a:lnTo>
                    <a:pt x="679" y="380"/>
                  </a:lnTo>
                  <a:lnTo>
                    <a:pt x="674" y="381"/>
                  </a:lnTo>
                  <a:lnTo>
                    <a:pt x="669" y="383"/>
                  </a:lnTo>
                  <a:lnTo>
                    <a:pt x="665" y="384"/>
                  </a:lnTo>
                  <a:lnTo>
                    <a:pt x="659" y="385"/>
                  </a:lnTo>
                  <a:lnTo>
                    <a:pt x="655" y="387"/>
                  </a:lnTo>
                  <a:lnTo>
                    <a:pt x="652" y="388"/>
                  </a:lnTo>
                  <a:lnTo>
                    <a:pt x="647" y="390"/>
                  </a:lnTo>
                  <a:lnTo>
                    <a:pt x="642" y="391"/>
                  </a:lnTo>
                  <a:lnTo>
                    <a:pt x="637" y="393"/>
                  </a:lnTo>
                  <a:lnTo>
                    <a:pt x="631" y="394"/>
                  </a:lnTo>
                  <a:lnTo>
                    <a:pt x="628" y="395"/>
                  </a:lnTo>
                  <a:lnTo>
                    <a:pt x="621" y="398"/>
                  </a:lnTo>
                  <a:lnTo>
                    <a:pt x="617" y="400"/>
                  </a:lnTo>
                  <a:lnTo>
                    <a:pt x="612" y="401"/>
                  </a:lnTo>
                  <a:lnTo>
                    <a:pt x="607" y="404"/>
                  </a:lnTo>
                  <a:lnTo>
                    <a:pt x="602" y="405"/>
                  </a:lnTo>
                  <a:lnTo>
                    <a:pt x="598" y="408"/>
                  </a:lnTo>
                  <a:lnTo>
                    <a:pt x="593" y="410"/>
                  </a:lnTo>
                  <a:lnTo>
                    <a:pt x="588" y="411"/>
                  </a:lnTo>
                  <a:lnTo>
                    <a:pt x="583" y="414"/>
                  </a:lnTo>
                  <a:lnTo>
                    <a:pt x="578" y="415"/>
                  </a:lnTo>
                  <a:lnTo>
                    <a:pt x="573" y="417"/>
                  </a:lnTo>
                  <a:lnTo>
                    <a:pt x="568" y="418"/>
                  </a:lnTo>
                  <a:lnTo>
                    <a:pt x="563" y="421"/>
                  </a:lnTo>
                  <a:lnTo>
                    <a:pt x="558" y="422"/>
                  </a:lnTo>
                  <a:lnTo>
                    <a:pt x="554" y="424"/>
                  </a:lnTo>
                  <a:lnTo>
                    <a:pt x="550" y="427"/>
                  </a:lnTo>
                  <a:lnTo>
                    <a:pt x="546" y="430"/>
                  </a:lnTo>
                  <a:lnTo>
                    <a:pt x="541" y="432"/>
                  </a:lnTo>
                  <a:lnTo>
                    <a:pt x="537" y="434"/>
                  </a:lnTo>
                  <a:lnTo>
                    <a:pt x="533" y="437"/>
                  </a:lnTo>
                  <a:lnTo>
                    <a:pt x="529" y="438"/>
                  </a:lnTo>
                  <a:lnTo>
                    <a:pt x="524" y="441"/>
                  </a:lnTo>
                  <a:lnTo>
                    <a:pt x="520" y="442"/>
                  </a:lnTo>
                  <a:lnTo>
                    <a:pt x="516" y="445"/>
                  </a:lnTo>
                  <a:lnTo>
                    <a:pt x="512" y="448"/>
                  </a:lnTo>
                  <a:lnTo>
                    <a:pt x="507" y="449"/>
                  </a:lnTo>
                  <a:lnTo>
                    <a:pt x="503" y="452"/>
                  </a:lnTo>
                  <a:lnTo>
                    <a:pt x="500" y="454"/>
                  </a:lnTo>
                  <a:lnTo>
                    <a:pt x="496" y="455"/>
                  </a:lnTo>
                  <a:lnTo>
                    <a:pt x="492" y="458"/>
                  </a:lnTo>
                  <a:lnTo>
                    <a:pt x="490" y="461"/>
                  </a:lnTo>
                  <a:lnTo>
                    <a:pt x="487" y="464"/>
                  </a:lnTo>
                  <a:lnTo>
                    <a:pt x="482" y="465"/>
                  </a:lnTo>
                  <a:lnTo>
                    <a:pt x="479" y="468"/>
                  </a:lnTo>
                  <a:lnTo>
                    <a:pt x="477" y="471"/>
                  </a:lnTo>
                  <a:lnTo>
                    <a:pt x="475" y="474"/>
                  </a:lnTo>
                  <a:lnTo>
                    <a:pt x="472" y="474"/>
                  </a:lnTo>
                  <a:lnTo>
                    <a:pt x="469" y="477"/>
                  </a:lnTo>
                  <a:lnTo>
                    <a:pt x="466" y="478"/>
                  </a:lnTo>
                  <a:lnTo>
                    <a:pt x="463" y="481"/>
                  </a:lnTo>
                  <a:lnTo>
                    <a:pt x="456" y="485"/>
                  </a:lnTo>
                  <a:lnTo>
                    <a:pt x="452" y="489"/>
                  </a:lnTo>
                  <a:lnTo>
                    <a:pt x="448" y="492"/>
                  </a:lnTo>
                  <a:lnTo>
                    <a:pt x="443" y="496"/>
                  </a:lnTo>
                  <a:lnTo>
                    <a:pt x="438" y="499"/>
                  </a:lnTo>
                  <a:lnTo>
                    <a:pt x="435" y="502"/>
                  </a:lnTo>
                  <a:lnTo>
                    <a:pt x="429" y="505"/>
                  </a:lnTo>
                  <a:lnTo>
                    <a:pt x="425" y="508"/>
                  </a:lnTo>
                  <a:lnTo>
                    <a:pt x="421" y="508"/>
                  </a:lnTo>
                  <a:lnTo>
                    <a:pt x="418" y="511"/>
                  </a:lnTo>
                  <a:lnTo>
                    <a:pt x="414" y="512"/>
                  </a:lnTo>
                  <a:lnTo>
                    <a:pt x="409" y="513"/>
                  </a:lnTo>
                  <a:lnTo>
                    <a:pt x="406" y="515"/>
                  </a:lnTo>
                  <a:lnTo>
                    <a:pt x="401" y="515"/>
                  </a:lnTo>
                  <a:lnTo>
                    <a:pt x="398" y="513"/>
                  </a:lnTo>
                  <a:lnTo>
                    <a:pt x="394" y="513"/>
                  </a:lnTo>
                  <a:lnTo>
                    <a:pt x="389" y="511"/>
                  </a:lnTo>
                  <a:lnTo>
                    <a:pt x="387" y="509"/>
                  </a:lnTo>
                  <a:lnTo>
                    <a:pt x="382" y="506"/>
                  </a:lnTo>
                  <a:lnTo>
                    <a:pt x="378" y="505"/>
                  </a:lnTo>
                  <a:lnTo>
                    <a:pt x="374" y="501"/>
                  </a:lnTo>
                  <a:lnTo>
                    <a:pt x="369" y="498"/>
                  </a:lnTo>
                  <a:lnTo>
                    <a:pt x="367" y="495"/>
                  </a:lnTo>
                  <a:lnTo>
                    <a:pt x="364" y="492"/>
                  </a:lnTo>
                  <a:lnTo>
                    <a:pt x="362" y="489"/>
                  </a:lnTo>
                  <a:lnTo>
                    <a:pt x="360" y="486"/>
                  </a:lnTo>
                  <a:lnTo>
                    <a:pt x="357" y="484"/>
                  </a:lnTo>
                  <a:lnTo>
                    <a:pt x="354" y="479"/>
                  </a:lnTo>
                  <a:lnTo>
                    <a:pt x="351" y="477"/>
                  </a:lnTo>
                  <a:lnTo>
                    <a:pt x="348" y="475"/>
                  </a:lnTo>
                  <a:lnTo>
                    <a:pt x="345" y="471"/>
                  </a:lnTo>
                  <a:lnTo>
                    <a:pt x="342" y="468"/>
                  </a:lnTo>
                  <a:lnTo>
                    <a:pt x="340" y="464"/>
                  </a:lnTo>
                  <a:lnTo>
                    <a:pt x="335" y="461"/>
                  </a:lnTo>
                  <a:lnTo>
                    <a:pt x="333" y="457"/>
                  </a:lnTo>
                  <a:lnTo>
                    <a:pt x="330" y="454"/>
                  </a:lnTo>
                  <a:lnTo>
                    <a:pt x="327" y="451"/>
                  </a:lnTo>
                  <a:lnTo>
                    <a:pt x="324" y="448"/>
                  </a:lnTo>
                  <a:lnTo>
                    <a:pt x="318" y="444"/>
                  </a:lnTo>
                  <a:lnTo>
                    <a:pt x="315" y="440"/>
                  </a:lnTo>
                  <a:lnTo>
                    <a:pt x="311" y="437"/>
                  </a:lnTo>
                  <a:lnTo>
                    <a:pt x="308" y="432"/>
                  </a:lnTo>
                  <a:lnTo>
                    <a:pt x="304" y="428"/>
                  </a:lnTo>
                  <a:lnTo>
                    <a:pt x="300" y="424"/>
                  </a:lnTo>
                  <a:lnTo>
                    <a:pt x="296" y="421"/>
                  </a:lnTo>
                  <a:lnTo>
                    <a:pt x="291" y="418"/>
                  </a:lnTo>
                  <a:lnTo>
                    <a:pt x="287" y="414"/>
                  </a:lnTo>
                  <a:lnTo>
                    <a:pt x="283" y="411"/>
                  </a:lnTo>
                  <a:lnTo>
                    <a:pt x="279" y="408"/>
                  </a:lnTo>
                  <a:lnTo>
                    <a:pt x="276" y="404"/>
                  </a:lnTo>
                  <a:lnTo>
                    <a:pt x="270" y="401"/>
                  </a:lnTo>
                  <a:lnTo>
                    <a:pt x="266" y="397"/>
                  </a:lnTo>
                  <a:lnTo>
                    <a:pt x="261" y="394"/>
                  </a:lnTo>
                  <a:lnTo>
                    <a:pt x="257" y="391"/>
                  </a:lnTo>
                  <a:lnTo>
                    <a:pt x="252" y="387"/>
                  </a:lnTo>
                  <a:lnTo>
                    <a:pt x="247" y="384"/>
                  </a:lnTo>
                  <a:lnTo>
                    <a:pt x="242" y="381"/>
                  </a:lnTo>
                  <a:lnTo>
                    <a:pt x="237" y="380"/>
                  </a:lnTo>
                  <a:lnTo>
                    <a:pt x="232" y="376"/>
                  </a:lnTo>
                  <a:lnTo>
                    <a:pt x="227" y="373"/>
                  </a:lnTo>
                  <a:lnTo>
                    <a:pt x="223" y="371"/>
                  </a:lnTo>
                  <a:lnTo>
                    <a:pt x="217" y="370"/>
                  </a:lnTo>
                  <a:lnTo>
                    <a:pt x="212" y="367"/>
                  </a:lnTo>
                  <a:lnTo>
                    <a:pt x="207" y="364"/>
                  </a:lnTo>
                  <a:lnTo>
                    <a:pt x="202" y="364"/>
                  </a:lnTo>
                  <a:lnTo>
                    <a:pt x="196" y="361"/>
                  </a:lnTo>
                  <a:lnTo>
                    <a:pt x="192" y="361"/>
                  </a:lnTo>
                  <a:lnTo>
                    <a:pt x="185" y="358"/>
                  </a:lnTo>
                  <a:lnTo>
                    <a:pt x="179" y="358"/>
                  </a:lnTo>
                  <a:lnTo>
                    <a:pt x="175" y="357"/>
                  </a:lnTo>
                  <a:lnTo>
                    <a:pt x="168" y="356"/>
                  </a:lnTo>
                  <a:lnTo>
                    <a:pt x="163" y="356"/>
                  </a:lnTo>
                  <a:lnTo>
                    <a:pt x="156" y="356"/>
                  </a:lnTo>
                  <a:lnTo>
                    <a:pt x="151" y="356"/>
                  </a:lnTo>
                  <a:lnTo>
                    <a:pt x="145" y="356"/>
                  </a:lnTo>
                  <a:lnTo>
                    <a:pt x="139" y="356"/>
                  </a:lnTo>
                  <a:lnTo>
                    <a:pt x="134" y="356"/>
                  </a:lnTo>
                  <a:lnTo>
                    <a:pt x="128" y="358"/>
                  </a:lnTo>
                  <a:lnTo>
                    <a:pt x="121" y="358"/>
                  </a:lnTo>
                  <a:lnTo>
                    <a:pt x="117" y="360"/>
                  </a:lnTo>
                  <a:lnTo>
                    <a:pt x="109" y="361"/>
                  </a:lnTo>
                  <a:lnTo>
                    <a:pt x="104" y="364"/>
                  </a:lnTo>
                  <a:lnTo>
                    <a:pt x="98" y="366"/>
                  </a:lnTo>
                  <a:lnTo>
                    <a:pt x="91" y="370"/>
                  </a:lnTo>
                  <a:lnTo>
                    <a:pt x="85" y="371"/>
                  </a:lnTo>
                  <a:lnTo>
                    <a:pt x="80" y="376"/>
                  </a:lnTo>
                  <a:lnTo>
                    <a:pt x="71" y="380"/>
                  </a:lnTo>
                  <a:lnTo>
                    <a:pt x="67" y="383"/>
                  </a:lnTo>
                  <a:lnTo>
                    <a:pt x="61" y="385"/>
                  </a:lnTo>
                  <a:lnTo>
                    <a:pt x="55" y="390"/>
                  </a:lnTo>
                  <a:lnTo>
                    <a:pt x="50" y="394"/>
                  </a:lnTo>
                  <a:lnTo>
                    <a:pt x="46" y="398"/>
                  </a:lnTo>
                  <a:lnTo>
                    <a:pt x="41" y="404"/>
                  </a:lnTo>
                  <a:lnTo>
                    <a:pt x="37" y="410"/>
                  </a:lnTo>
                  <a:lnTo>
                    <a:pt x="33" y="414"/>
                  </a:lnTo>
                  <a:lnTo>
                    <a:pt x="30" y="418"/>
                  </a:lnTo>
                  <a:lnTo>
                    <a:pt x="26" y="424"/>
                  </a:lnTo>
                  <a:lnTo>
                    <a:pt x="23" y="430"/>
                  </a:lnTo>
                  <a:lnTo>
                    <a:pt x="20" y="435"/>
                  </a:lnTo>
                  <a:lnTo>
                    <a:pt x="17" y="441"/>
                  </a:lnTo>
                  <a:lnTo>
                    <a:pt x="14" y="448"/>
                  </a:lnTo>
                  <a:lnTo>
                    <a:pt x="13" y="452"/>
                  </a:lnTo>
                  <a:lnTo>
                    <a:pt x="11" y="458"/>
                  </a:lnTo>
                  <a:lnTo>
                    <a:pt x="9" y="465"/>
                  </a:lnTo>
                  <a:lnTo>
                    <a:pt x="7" y="471"/>
                  </a:lnTo>
                  <a:lnTo>
                    <a:pt x="6" y="478"/>
                  </a:lnTo>
                  <a:lnTo>
                    <a:pt x="4" y="484"/>
                  </a:lnTo>
                  <a:lnTo>
                    <a:pt x="3" y="491"/>
                  </a:lnTo>
                  <a:lnTo>
                    <a:pt x="3" y="498"/>
                  </a:lnTo>
                  <a:lnTo>
                    <a:pt x="3" y="504"/>
                  </a:lnTo>
                  <a:lnTo>
                    <a:pt x="1" y="509"/>
                  </a:lnTo>
                  <a:lnTo>
                    <a:pt x="0" y="516"/>
                  </a:lnTo>
                  <a:lnTo>
                    <a:pt x="0" y="523"/>
                  </a:lnTo>
                  <a:lnTo>
                    <a:pt x="0" y="529"/>
                  </a:lnTo>
                  <a:lnTo>
                    <a:pt x="0" y="535"/>
                  </a:lnTo>
                  <a:lnTo>
                    <a:pt x="0" y="542"/>
                  </a:lnTo>
                  <a:lnTo>
                    <a:pt x="1" y="549"/>
                  </a:lnTo>
                  <a:lnTo>
                    <a:pt x="1" y="555"/>
                  </a:lnTo>
                  <a:lnTo>
                    <a:pt x="1" y="560"/>
                  </a:lnTo>
                  <a:lnTo>
                    <a:pt x="3" y="568"/>
                  </a:lnTo>
                  <a:lnTo>
                    <a:pt x="3" y="573"/>
                  </a:lnTo>
                  <a:lnTo>
                    <a:pt x="4" y="580"/>
                  </a:lnTo>
                  <a:lnTo>
                    <a:pt x="4" y="585"/>
                  </a:lnTo>
                  <a:lnTo>
                    <a:pt x="6" y="590"/>
                  </a:lnTo>
                  <a:lnTo>
                    <a:pt x="6" y="596"/>
                  </a:lnTo>
                  <a:lnTo>
                    <a:pt x="7" y="603"/>
                  </a:lnTo>
                  <a:lnTo>
                    <a:pt x="9" y="607"/>
                  </a:lnTo>
                  <a:lnTo>
                    <a:pt x="9" y="613"/>
                  </a:lnTo>
                  <a:lnTo>
                    <a:pt x="10" y="617"/>
                  </a:lnTo>
                  <a:lnTo>
                    <a:pt x="11" y="624"/>
                  </a:lnTo>
                  <a:lnTo>
                    <a:pt x="13" y="629"/>
                  </a:lnTo>
                  <a:lnTo>
                    <a:pt x="14" y="633"/>
                  </a:lnTo>
                  <a:lnTo>
                    <a:pt x="14" y="637"/>
                  </a:lnTo>
                  <a:lnTo>
                    <a:pt x="16" y="643"/>
                  </a:lnTo>
                  <a:lnTo>
                    <a:pt x="17" y="646"/>
                  </a:lnTo>
                  <a:lnTo>
                    <a:pt x="19" y="651"/>
                  </a:lnTo>
                  <a:lnTo>
                    <a:pt x="19" y="654"/>
                  </a:lnTo>
                  <a:lnTo>
                    <a:pt x="20" y="659"/>
                  </a:lnTo>
                  <a:lnTo>
                    <a:pt x="20" y="661"/>
                  </a:lnTo>
                  <a:lnTo>
                    <a:pt x="23" y="664"/>
                  </a:lnTo>
                  <a:lnTo>
                    <a:pt x="23" y="667"/>
                  </a:lnTo>
                  <a:lnTo>
                    <a:pt x="24" y="670"/>
                  </a:lnTo>
                  <a:lnTo>
                    <a:pt x="26" y="673"/>
                  </a:lnTo>
                  <a:lnTo>
                    <a:pt x="27" y="677"/>
                  </a:lnTo>
                  <a:lnTo>
                    <a:pt x="27" y="680"/>
                  </a:lnTo>
                  <a:lnTo>
                    <a:pt x="28" y="680"/>
                  </a:lnTo>
                  <a:close/>
                </a:path>
              </a:pathLst>
            </a:custGeom>
            <a:solidFill>
              <a:srgbClr val="2A40E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472" name="Freeform 11"/>
            <p:cNvSpPr>
              <a:spLocks/>
            </p:cNvSpPr>
            <p:nvPr/>
          </p:nvSpPr>
          <p:spPr bwMode="auto">
            <a:xfrm>
              <a:off x="2044" y="1293"/>
              <a:ext cx="95" cy="137"/>
            </a:xfrm>
            <a:custGeom>
              <a:avLst/>
              <a:gdLst>
                <a:gd name="T0" fmla="*/ 0 w 285"/>
                <a:gd name="T1" fmla="*/ 0 h 411"/>
                <a:gd name="T2" fmla="*/ 0 w 285"/>
                <a:gd name="T3" fmla="*/ 0 h 411"/>
                <a:gd name="T4" fmla="*/ 0 w 285"/>
                <a:gd name="T5" fmla="*/ 0 h 411"/>
                <a:gd name="T6" fmla="*/ 0 w 285"/>
                <a:gd name="T7" fmla="*/ 0 h 411"/>
                <a:gd name="T8" fmla="*/ 0 w 285"/>
                <a:gd name="T9" fmla="*/ 0 h 411"/>
                <a:gd name="T10" fmla="*/ 0 w 285"/>
                <a:gd name="T11" fmla="*/ 0 h 411"/>
                <a:gd name="T12" fmla="*/ 0 w 285"/>
                <a:gd name="T13" fmla="*/ 0 h 411"/>
                <a:gd name="T14" fmla="*/ 0 w 285"/>
                <a:gd name="T15" fmla="*/ 0 h 411"/>
                <a:gd name="T16" fmla="*/ 0 w 285"/>
                <a:gd name="T17" fmla="*/ 0 h 411"/>
                <a:gd name="T18" fmla="*/ 0 w 285"/>
                <a:gd name="T19" fmla="*/ 0 h 411"/>
                <a:gd name="T20" fmla="*/ 0 w 285"/>
                <a:gd name="T21" fmla="*/ 0 h 411"/>
                <a:gd name="T22" fmla="*/ 0 w 285"/>
                <a:gd name="T23" fmla="*/ 0 h 411"/>
                <a:gd name="T24" fmla="*/ 0 w 285"/>
                <a:gd name="T25" fmla="*/ 0 h 411"/>
                <a:gd name="T26" fmla="*/ 0 w 285"/>
                <a:gd name="T27" fmla="*/ 0 h 411"/>
                <a:gd name="T28" fmla="*/ 0 w 285"/>
                <a:gd name="T29" fmla="*/ 0 h 411"/>
                <a:gd name="T30" fmla="*/ 0 w 285"/>
                <a:gd name="T31" fmla="*/ 0 h 411"/>
                <a:gd name="T32" fmla="*/ 0 w 285"/>
                <a:gd name="T33" fmla="*/ 0 h 411"/>
                <a:gd name="T34" fmla="*/ 0 w 285"/>
                <a:gd name="T35" fmla="*/ 0 h 411"/>
                <a:gd name="T36" fmla="*/ 0 w 285"/>
                <a:gd name="T37" fmla="*/ 0 h 411"/>
                <a:gd name="T38" fmla="*/ 0 w 285"/>
                <a:gd name="T39" fmla="*/ 0 h 411"/>
                <a:gd name="T40" fmla="*/ 0 w 285"/>
                <a:gd name="T41" fmla="*/ 0 h 411"/>
                <a:gd name="T42" fmla="*/ 0 w 285"/>
                <a:gd name="T43" fmla="*/ 0 h 411"/>
                <a:gd name="T44" fmla="*/ 0 w 285"/>
                <a:gd name="T45" fmla="*/ 0 h 411"/>
                <a:gd name="T46" fmla="*/ 0 w 285"/>
                <a:gd name="T47" fmla="*/ 0 h 411"/>
                <a:gd name="T48" fmla="*/ 0 w 285"/>
                <a:gd name="T49" fmla="*/ 0 h 411"/>
                <a:gd name="T50" fmla="*/ 0 w 285"/>
                <a:gd name="T51" fmla="*/ 0 h 411"/>
                <a:gd name="T52" fmla="*/ 0 w 285"/>
                <a:gd name="T53" fmla="*/ 0 h 411"/>
                <a:gd name="T54" fmla="*/ 0 w 285"/>
                <a:gd name="T55" fmla="*/ 0 h 411"/>
                <a:gd name="T56" fmla="*/ 0 w 285"/>
                <a:gd name="T57" fmla="*/ 0 h 411"/>
                <a:gd name="T58" fmla="*/ 0 w 285"/>
                <a:gd name="T59" fmla="*/ 0 h 411"/>
                <a:gd name="T60" fmla="*/ 0 w 285"/>
                <a:gd name="T61" fmla="*/ 0 h 411"/>
                <a:gd name="T62" fmla="*/ 0 w 285"/>
                <a:gd name="T63" fmla="*/ 0 h 411"/>
                <a:gd name="T64" fmla="*/ 0 w 285"/>
                <a:gd name="T65" fmla="*/ 0 h 411"/>
                <a:gd name="T66" fmla="*/ 0 w 285"/>
                <a:gd name="T67" fmla="*/ 0 h 411"/>
                <a:gd name="T68" fmla="*/ 0 w 285"/>
                <a:gd name="T69" fmla="*/ 0 h 411"/>
                <a:gd name="T70" fmla="*/ 0 w 285"/>
                <a:gd name="T71" fmla="*/ 0 h 411"/>
                <a:gd name="T72" fmla="*/ 0 w 285"/>
                <a:gd name="T73" fmla="*/ 0 h 411"/>
                <a:gd name="T74" fmla="*/ 0 w 285"/>
                <a:gd name="T75" fmla="*/ 0 h 411"/>
                <a:gd name="T76" fmla="*/ 0 w 285"/>
                <a:gd name="T77" fmla="*/ 0 h 411"/>
                <a:gd name="T78" fmla="*/ 0 w 285"/>
                <a:gd name="T79" fmla="*/ 0 h 411"/>
                <a:gd name="T80" fmla="*/ 0 w 285"/>
                <a:gd name="T81" fmla="*/ 0 h 411"/>
                <a:gd name="T82" fmla="*/ 0 w 285"/>
                <a:gd name="T83" fmla="*/ 0 h 411"/>
                <a:gd name="T84" fmla="*/ 0 w 285"/>
                <a:gd name="T85" fmla="*/ 0 h 411"/>
                <a:gd name="T86" fmla="*/ 0 w 285"/>
                <a:gd name="T87" fmla="*/ 0 h 411"/>
                <a:gd name="T88" fmla="*/ 0 w 285"/>
                <a:gd name="T89" fmla="*/ 0 h 411"/>
                <a:gd name="T90" fmla="*/ 0 w 285"/>
                <a:gd name="T91" fmla="*/ 0 h 411"/>
                <a:gd name="T92" fmla="*/ 0 w 285"/>
                <a:gd name="T93" fmla="*/ 0 h 411"/>
                <a:gd name="T94" fmla="*/ 0 w 285"/>
                <a:gd name="T95" fmla="*/ 0 h 411"/>
                <a:gd name="T96" fmla="*/ 0 w 285"/>
                <a:gd name="T97" fmla="*/ 0 h 411"/>
                <a:gd name="T98" fmla="*/ 0 w 285"/>
                <a:gd name="T99" fmla="*/ 0 h 411"/>
                <a:gd name="T100" fmla="*/ 0 w 285"/>
                <a:gd name="T101" fmla="*/ 0 h 411"/>
                <a:gd name="T102" fmla="*/ 0 w 285"/>
                <a:gd name="T103" fmla="*/ 0 h 411"/>
                <a:gd name="T104" fmla="*/ 0 w 285"/>
                <a:gd name="T105" fmla="*/ 0 h 411"/>
                <a:gd name="T106" fmla="*/ 0 w 285"/>
                <a:gd name="T107" fmla="*/ 0 h 411"/>
                <a:gd name="T108" fmla="*/ 0 w 285"/>
                <a:gd name="T109" fmla="*/ 0 h 41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285"/>
                <a:gd name="T166" fmla="*/ 0 h 411"/>
                <a:gd name="T167" fmla="*/ 285 w 285"/>
                <a:gd name="T168" fmla="*/ 411 h 411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285" h="411">
                  <a:moveTo>
                    <a:pt x="284" y="330"/>
                  </a:moveTo>
                  <a:lnTo>
                    <a:pt x="283" y="326"/>
                  </a:lnTo>
                  <a:lnTo>
                    <a:pt x="283" y="323"/>
                  </a:lnTo>
                  <a:lnTo>
                    <a:pt x="281" y="319"/>
                  </a:lnTo>
                  <a:lnTo>
                    <a:pt x="280" y="316"/>
                  </a:lnTo>
                  <a:lnTo>
                    <a:pt x="278" y="312"/>
                  </a:lnTo>
                  <a:lnTo>
                    <a:pt x="277" y="307"/>
                  </a:lnTo>
                  <a:lnTo>
                    <a:pt x="275" y="303"/>
                  </a:lnTo>
                  <a:lnTo>
                    <a:pt x="274" y="300"/>
                  </a:lnTo>
                  <a:lnTo>
                    <a:pt x="270" y="294"/>
                  </a:lnTo>
                  <a:lnTo>
                    <a:pt x="268" y="290"/>
                  </a:lnTo>
                  <a:lnTo>
                    <a:pt x="266" y="286"/>
                  </a:lnTo>
                  <a:lnTo>
                    <a:pt x="264" y="282"/>
                  </a:lnTo>
                  <a:lnTo>
                    <a:pt x="261" y="277"/>
                  </a:lnTo>
                  <a:lnTo>
                    <a:pt x="258" y="272"/>
                  </a:lnTo>
                  <a:lnTo>
                    <a:pt x="256" y="267"/>
                  </a:lnTo>
                  <a:lnTo>
                    <a:pt x="254" y="263"/>
                  </a:lnTo>
                  <a:lnTo>
                    <a:pt x="251" y="257"/>
                  </a:lnTo>
                  <a:lnTo>
                    <a:pt x="248" y="253"/>
                  </a:lnTo>
                  <a:lnTo>
                    <a:pt x="246" y="248"/>
                  </a:lnTo>
                  <a:lnTo>
                    <a:pt x="243" y="243"/>
                  </a:lnTo>
                  <a:lnTo>
                    <a:pt x="240" y="239"/>
                  </a:lnTo>
                  <a:lnTo>
                    <a:pt x="239" y="235"/>
                  </a:lnTo>
                  <a:lnTo>
                    <a:pt x="236" y="230"/>
                  </a:lnTo>
                  <a:lnTo>
                    <a:pt x="233" y="226"/>
                  </a:lnTo>
                  <a:lnTo>
                    <a:pt x="231" y="222"/>
                  </a:lnTo>
                  <a:lnTo>
                    <a:pt x="230" y="219"/>
                  </a:lnTo>
                  <a:lnTo>
                    <a:pt x="229" y="213"/>
                  </a:lnTo>
                  <a:lnTo>
                    <a:pt x="227" y="212"/>
                  </a:lnTo>
                  <a:lnTo>
                    <a:pt x="224" y="206"/>
                  </a:lnTo>
                  <a:lnTo>
                    <a:pt x="224" y="203"/>
                  </a:lnTo>
                  <a:lnTo>
                    <a:pt x="224" y="201"/>
                  </a:lnTo>
                  <a:lnTo>
                    <a:pt x="224" y="199"/>
                  </a:lnTo>
                  <a:lnTo>
                    <a:pt x="223" y="196"/>
                  </a:lnTo>
                  <a:lnTo>
                    <a:pt x="223" y="193"/>
                  </a:lnTo>
                  <a:lnTo>
                    <a:pt x="223" y="191"/>
                  </a:lnTo>
                  <a:lnTo>
                    <a:pt x="223" y="188"/>
                  </a:lnTo>
                  <a:lnTo>
                    <a:pt x="223" y="184"/>
                  </a:lnTo>
                  <a:lnTo>
                    <a:pt x="224" y="181"/>
                  </a:lnTo>
                  <a:lnTo>
                    <a:pt x="224" y="175"/>
                  </a:lnTo>
                  <a:lnTo>
                    <a:pt x="226" y="172"/>
                  </a:lnTo>
                  <a:lnTo>
                    <a:pt x="226" y="168"/>
                  </a:lnTo>
                  <a:lnTo>
                    <a:pt x="227" y="164"/>
                  </a:lnTo>
                  <a:lnTo>
                    <a:pt x="229" y="159"/>
                  </a:lnTo>
                  <a:lnTo>
                    <a:pt x="230" y="154"/>
                  </a:lnTo>
                  <a:lnTo>
                    <a:pt x="230" y="148"/>
                  </a:lnTo>
                  <a:lnTo>
                    <a:pt x="230" y="144"/>
                  </a:lnTo>
                  <a:lnTo>
                    <a:pt x="231" y="138"/>
                  </a:lnTo>
                  <a:lnTo>
                    <a:pt x="233" y="134"/>
                  </a:lnTo>
                  <a:lnTo>
                    <a:pt x="233" y="131"/>
                  </a:lnTo>
                  <a:lnTo>
                    <a:pt x="233" y="127"/>
                  </a:lnTo>
                  <a:lnTo>
                    <a:pt x="233" y="124"/>
                  </a:lnTo>
                  <a:lnTo>
                    <a:pt x="233" y="121"/>
                  </a:lnTo>
                  <a:lnTo>
                    <a:pt x="233" y="118"/>
                  </a:lnTo>
                  <a:lnTo>
                    <a:pt x="233" y="115"/>
                  </a:lnTo>
                  <a:lnTo>
                    <a:pt x="233" y="112"/>
                  </a:lnTo>
                  <a:lnTo>
                    <a:pt x="233" y="111"/>
                  </a:lnTo>
                  <a:lnTo>
                    <a:pt x="233" y="107"/>
                  </a:lnTo>
                  <a:lnTo>
                    <a:pt x="233" y="104"/>
                  </a:lnTo>
                  <a:lnTo>
                    <a:pt x="233" y="101"/>
                  </a:lnTo>
                  <a:lnTo>
                    <a:pt x="233" y="98"/>
                  </a:lnTo>
                  <a:lnTo>
                    <a:pt x="233" y="95"/>
                  </a:lnTo>
                  <a:lnTo>
                    <a:pt x="233" y="92"/>
                  </a:lnTo>
                  <a:lnTo>
                    <a:pt x="231" y="90"/>
                  </a:lnTo>
                  <a:lnTo>
                    <a:pt x="231" y="87"/>
                  </a:lnTo>
                  <a:lnTo>
                    <a:pt x="230" y="84"/>
                  </a:lnTo>
                  <a:lnTo>
                    <a:pt x="230" y="81"/>
                  </a:lnTo>
                  <a:lnTo>
                    <a:pt x="230" y="78"/>
                  </a:lnTo>
                  <a:lnTo>
                    <a:pt x="229" y="75"/>
                  </a:lnTo>
                  <a:lnTo>
                    <a:pt x="227" y="71"/>
                  </a:lnTo>
                  <a:lnTo>
                    <a:pt x="226" y="68"/>
                  </a:lnTo>
                  <a:lnTo>
                    <a:pt x="224" y="65"/>
                  </a:lnTo>
                  <a:lnTo>
                    <a:pt x="224" y="63"/>
                  </a:lnTo>
                  <a:lnTo>
                    <a:pt x="223" y="60"/>
                  </a:lnTo>
                  <a:lnTo>
                    <a:pt x="221" y="57"/>
                  </a:lnTo>
                  <a:lnTo>
                    <a:pt x="220" y="54"/>
                  </a:lnTo>
                  <a:lnTo>
                    <a:pt x="219" y="51"/>
                  </a:lnTo>
                  <a:lnTo>
                    <a:pt x="214" y="47"/>
                  </a:lnTo>
                  <a:lnTo>
                    <a:pt x="210" y="40"/>
                  </a:lnTo>
                  <a:lnTo>
                    <a:pt x="207" y="37"/>
                  </a:lnTo>
                  <a:lnTo>
                    <a:pt x="206" y="34"/>
                  </a:lnTo>
                  <a:lnTo>
                    <a:pt x="203" y="31"/>
                  </a:lnTo>
                  <a:lnTo>
                    <a:pt x="202" y="30"/>
                  </a:lnTo>
                  <a:lnTo>
                    <a:pt x="196" y="26"/>
                  </a:lnTo>
                  <a:lnTo>
                    <a:pt x="190" y="21"/>
                  </a:lnTo>
                  <a:lnTo>
                    <a:pt x="186" y="19"/>
                  </a:lnTo>
                  <a:lnTo>
                    <a:pt x="183" y="16"/>
                  </a:lnTo>
                  <a:lnTo>
                    <a:pt x="180" y="16"/>
                  </a:lnTo>
                  <a:lnTo>
                    <a:pt x="177" y="13"/>
                  </a:lnTo>
                  <a:lnTo>
                    <a:pt x="175" y="11"/>
                  </a:lnTo>
                  <a:lnTo>
                    <a:pt x="173" y="10"/>
                  </a:lnTo>
                  <a:lnTo>
                    <a:pt x="170" y="9"/>
                  </a:lnTo>
                  <a:lnTo>
                    <a:pt x="167" y="7"/>
                  </a:lnTo>
                  <a:lnTo>
                    <a:pt x="163" y="7"/>
                  </a:lnTo>
                  <a:lnTo>
                    <a:pt x="160" y="6"/>
                  </a:lnTo>
                  <a:lnTo>
                    <a:pt x="158" y="4"/>
                  </a:lnTo>
                  <a:lnTo>
                    <a:pt x="155" y="4"/>
                  </a:lnTo>
                  <a:lnTo>
                    <a:pt x="150" y="3"/>
                  </a:lnTo>
                  <a:lnTo>
                    <a:pt x="148" y="3"/>
                  </a:lnTo>
                  <a:lnTo>
                    <a:pt x="143" y="1"/>
                  </a:lnTo>
                  <a:lnTo>
                    <a:pt x="140" y="1"/>
                  </a:lnTo>
                  <a:lnTo>
                    <a:pt x="138" y="1"/>
                  </a:lnTo>
                  <a:lnTo>
                    <a:pt x="133" y="0"/>
                  </a:lnTo>
                  <a:lnTo>
                    <a:pt x="131" y="0"/>
                  </a:lnTo>
                  <a:lnTo>
                    <a:pt x="128" y="0"/>
                  </a:lnTo>
                  <a:lnTo>
                    <a:pt x="123" y="0"/>
                  </a:lnTo>
                  <a:lnTo>
                    <a:pt x="121" y="0"/>
                  </a:lnTo>
                  <a:lnTo>
                    <a:pt x="118" y="0"/>
                  </a:lnTo>
                  <a:lnTo>
                    <a:pt x="115" y="1"/>
                  </a:lnTo>
                  <a:lnTo>
                    <a:pt x="111" y="1"/>
                  </a:lnTo>
                  <a:lnTo>
                    <a:pt x="108" y="1"/>
                  </a:lnTo>
                  <a:lnTo>
                    <a:pt x="104" y="1"/>
                  </a:lnTo>
                  <a:lnTo>
                    <a:pt x="101" y="3"/>
                  </a:lnTo>
                  <a:lnTo>
                    <a:pt x="96" y="3"/>
                  </a:lnTo>
                  <a:lnTo>
                    <a:pt x="94" y="3"/>
                  </a:lnTo>
                  <a:lnTo>
                    <a:pt x="91" y="4"/>
                  </a:lnTo>
                  <a:lnTo>
                    <a:pt x="88" y="4"/>
                  </a:lnTo>
                  <a:lnTo>
                    <a:pt x="84" y="6"/>
                  </a:lnTo>
                  <a:lnTo>
                    <a:pt x="81" y="7"/>
                  </a:lnTo>
                  <a:lnTo>
                    <a:pt x="77" y="7"/>
                  </a:lnTo>
                  <a:lnTo>
                    <a:pt x="74" y="9"/>
                  </a:lnTo>
                  <a:lnTo>
                    <a:pt x="71" y="10"/>
                  </a:lnTo>
                  <a:lnTo>
                    <a:pt x="68" y="11"/>
                  </a:lnTo>
                  <a:lnTo>
                    <a:pt x="65" y="13"/>
                  </a:lnTo>
                  <a:lnTo>
                    <a:pt x="62" y="16"/>
                  </a:lnTo>
                  <a:lnTo>
                    <a:pt x="59" y="16"/>
                  </a:lnTo>
                  <a:lnTo>
                    <a:pt x="57" y="19"/>
                  </a:lnTo>
                  <a:lnTo>
                    <a:pt x="52" y="20"/>
                  </a:lnTo>
                  <a:lnTo>
                    <a:pt x="50" y="23"/>
                  </a:lnTo>
                  <a:lnTo>
                    <a:pt x="45" y="26"/>
                  </a:lnTo>
                  <a:lnTo>
                    <a:pt x="40" y="30"/>
                  </a:lnTo>
                  <a:lnTo>
                    <a:pt x="34" y="34"/>
                  </a:lnTo>
                  <a:lnTo>
                    <a:pt x="30" y="38"/>
                  </a:lnTo>
                  <a:lnTo>
                    <a:pt x="25" y="44"/>
                  </a:lnTo>
                  <a:lnTo>
                    <a:pt x="21" y="50"/>
                  </a:lnTo>
                  <a:lnTo>
                    <a:pt x="17" y="54"/>
                  </a:lnTo>
                  <a:lnTo>
                    <a:pt x="14" y="60"/>
                  </a:lnTo>
                  <a:lnTo>
                    <a:pt x="11" y="64"/>
                  </a:lnTo>
                  <a:lnTo>
                    <a:pt x="8" y="70"/>
                  </a:lnTo>
                  <a:lnTo>
                    <a:pt x="7" y="73"/>
                  </a:lnTo>
                  <a:lnTo>
                    <a:pt x="5" y="75"/>
                  </a:lnTo>
                  <a:lnTo>
                    <a:pt x="5" y="78"/>
                  </a:lnTo>
                  <a:lnTo>
                    <a:pt x="5" y="81"/>
                  </a:lnTo>
                  <a:lnTo>
                    <a:pt x="3" y="84"/>
                  </a:lnTo>
                  <a:lnTo>
                    <a:pt x="3" y="85"/>
                  </a:lnTo>
                  <a:lnTo>
                    <a:pt x="3" y="90"/>
                  </a:lnTo>
                  <a:lnTo>
                    <a:pt x="3" y="92"/>
                  </a:lnTo>
                  <a:lnTo>
                    <a:pt x="0" y="97"/>
                  </a:lnTo>
                  <a:lnTo>
                    <a:pt x="0" y="104"/>
                  </a:lnTo>
                  <a:lnTo>
                    <a:pt x="0" y="107"/>
                  </a:lnTo>
                  <a:lnTo>
                    <a:pt x="0" y="110"/>
                  </a:lnTo>
                  <a:lnTo>
                    <a:pt x="0" y="112"/>
                  </a:lnTo>
                  <a:lnTo>
                    <a:pt x="0" y="115"/>
                  </a:lnTo>
                  <a:lnTo>
                    <a:pt x="0" y="120"/>
                  </a:lnTo>
                  <a:lnTo>
                    <a:pt x="1" y="125"/>
                  </a:lnTo>
                  <a:lnTo>
                    <a:pt x="3" y="131"/>
                  </a:lnTo>
                  <a:lnTo>
                    <a:pt x="4" y="135"/>
                  </a:lnTo>
                  <a:lnTo>
                    <a:pt x="5" y="141"/>
                  </a:lnTo>
                  <a:lnTo>
                    <a:pt x="7" y="145"/>
                  </a:lnTo>
                  <a:lnTo>
                    <a:pt x="8" y="149"/>
                  </a:lnTo>
                  <a:lnTo>
                    <a:pt x="11" y="154"/>
                  </a:lnTo>
                  <a:lnTo>
                    <a:pt x="13" y="159"/>
                  </a:lnTo>
                  <a:lnTo>
                    <a:pt x="14" y="165"/>
                  </a:lnTo>
                  <a:lnTo>
                    <a:pt x="17" y="168"/>
                  </a:lnTo>
                  <a:lnTo>
                    <a:pt x="21" y="172"/>
                  </a:lnTo>
                  <a:lnTo>
                    <a:pt x="23" y="176"/>
                  </a:lnTo>
                  <a:lnTo>
                    <a:pt x="27" y="181"/>
                  </a:lnTo>
                  <a:lnTo>
                    <a:pt x="30" y="185"/>
                  </a:lnTo>
                  <a:lnTo>
                    <a:pt x="34" y="188"/>
                  </a:lnTo>
                  <a:lnTo>
                    <a:pt x="37" y="191"/>
                  </a:lnTo>
                  <a:lnTo>
                    <a:pt x="40" y="193"/>
                  </a:lnTo>
                  <a:lnTo>
                    <a:pt x="44" y="196"/>
                  </a:lnTo>
                  <a:lnTo>
                    <a:pt x="47" y="199"/>
                  </a:lnTo>
                  <a:lnTo>
                    <a:pt x="50" y="201"/>
                  </a:lnTo>
                  <a:lnTo>
                    <a:pt x="55" y="203"/>
                  </a:lnTo>
                  <a:lnTo>
                    <a:pt x="58" y="205"/>
                  </a:lnTo>
                  <a:lnTo>
                    <a:pt x="59" y="206"/>
                  </a:lnTo>
                  <a:lnTo>
                    <a:pt x="62" y="209"/>
                  </a:lnTo>
                  <a:lnTo>
                    <a:pt x="65" y="212"/>
                  </a:lnTo>
                  <a:lnTo>
                    <a:pt x="68" y="212"/>
                  </a:lnTo>
                  <a:lnTo>
                    <a:pt x="71" y="213"/>
                  </a:lnTo>
                  <a:lnTo>
                    <a:pt x="75" y="216"/>
                  </a:lnTo>
                  <a:lnTo>
                    <a:pt x="79" y="219"/>
                  </a:lnTo>
                  <a:lnTo>
                    <a:pt x="84" y="220"/>
                  </a:lnTo>
                  <a:lnTo>
                    <a:pt x="86" y="222"/>
                  </a:lnTo>
                  <a:lnTo>
                    <a:pt x="89" y="225"/>
                  </a:lnTo>
                  <a:lnTo>
                    <a:pt x="92" y="228"/>
                  </a:lnTo>
                  <a:lnTo>
                    <a:pt x="95" y="230"/>
                  </a:lnTo>
                  <a:lnTo>
                    <a:pt x="98" y="233"/>
                  </a:lnTo>
                  <a:lnTo>
                    <a:pt x="99" y="238"/>
                  </a:lnTo>
                  <a:lnTo>
                    <a:pt x="102" y="243"/>
                  </a:lnTo>
                  <a:lnTo>
                    <a:pt x="104" y="246"/>
                  </a:lnTo>
                  <a:lnTo>
                    <a:pt x="105" y="249"/>
                  </a:lnTo>
                  <a:lnTo>
                    <a:pt x="105" y="252"/>
                  </a:lnTo>
                  <a:lnTo>
                    <a:pt x="108" y="256"/>
                  </a:lnTo>
                  <a:lnTo>
                    <a:pt x="109" y="259"/>
                  </a:lnTo>
                  <a:lnTo>
                    <a:pt x="109" y="265"/>
                  </a:lnTo>
                  <a:lnTo>
                    <a:pt x="111" y="269"/>
                  </a:lnTo>
                  <a:lnTo>
                    <a:pt x="113" y="275"/>
                  </a:lnTo>
                  <a:lnTo>
                    <a:pt x="115" y="279"/>
                  </a:lnTo>
                  <a:lnTo>
                    <a:pt x="116" y="283"/>
                  </a:lnTo>
                  <a:lnTo>
                    <a:pt x="118" y="286"/>
                  </a:lnTo>
                  <a:lnTo>
                    <a:pt x="118" y="289"/>
                  </a:lnTo>
                  <a:lnTo>
                    <a:pt x="119" y="293"/>
                  </a:lnTo>
                  <a:lnTo>
                    <a:pt x="121" y="296"/>
                  </a:lnTo>
                  <a:lnTo>
                    <a:pt x="122" y="297"/>
                  </a:lnTo>
                  <a:lnTo>
                    <a:pt x="123" y="302"/>
                  </a:lnTo>
                  <a:lnTo>
                    <a:pt x="123" y="304"/>
                  </a:lnTo>
                  <a:lnTo>
                    <a:pt x="125" y="307"/>
                  </a:lnTo>
                  <a:lnTo>
                    <a:pt x="126" y="310"/>
                  </a:lnTo>
                  <a:lnTo>
                    <a:pt x="128" y="313"/>
                  </a:lnTo>
                  <a:lnTo>
                    <a:pt x="129" y="317"/>
                  </a:lnTo>
                  <a:lnTo>
                    <a:pt x="131" y="320"/>
                  </a:lnTo>
                  <a:lnTo>
                    <a:pt x="131" y="324"/>
                  </a:lnTo>
                  <a:lnTo>
                    <a:pt x="133" y="327"/>
                  </a:lnTo>
                  <a:lnTo>
                    <a:pt x="136" y="330"/>
                  </a:lnTo>
                  <a:lnTo>
                    <a:pt x="136" y="331"/>
                  </a:lnTo>
                  <a:lnTo>
                    <a:pt x="139" y="334"/>
                  </a:lnTo>
                  <a:lnTo>
                    <a:pt x="140" y="337"/>
                  </a:lnTo>
                  <a:lnTo>
                    <a:pt x="140" y="341"/>
                  </a:lnTo>
                  <a:lnTo>
                    <a:pt x="143" y="344"/>
                  </a:lnTo>
                  <a:lnTo>
                    <a:pt x="145" y="347"/>
                  </a:lnTo>
                  <a:lnTo>
                    <a:pt x="146" y="350"/>
                  </a:lnTo>
                  <a:lnTo>
                    <a:pt x="148" y="354"/>
                  </a:lnTo>
                  <a:lnTo>
                    <a:pt x="150" y="357"/>
                  </a:lnTo>
                  <a:lnTo>
                    <a:pt x="152" y="358"/>
                  </a:lnTo>
                  <a:lnTo>
                    <a:pt x="153" y="363"/>
                  </a:lnTo>
                  <a:lnTo>
                    <a:pt x="155" y="364"/>
                  </a:lnTo>
                  <a:lnTo>
                    <a:pt x="158" y="367"/>
                  </a:lnTo>
                  <a:lnTo>
                    <a:pt x="160" y="374"/>
                  </a:lnTo>
                  <a:lnTo>
                    <a:pt x="166" y="378"/>
                  </a:lnTo>
                  <a:lnTo>
                    <a:pt x="170" y="384"/>
                  </a:lnTo>
                  <a:lnTo>
                    <a:pt x="175" y="388"/>
                  </a:lnTo>
                  <a:lnTo>
                    <a:pt x="179" y="393"/>
                  </a:lnTo>
                  <a:lnTo>
                    <a:pt x="183" y="395"/>
                  </a:lnTo>
                  <a:lnTo>
                    <a:pt x="187" y="400"/>
                  </a:lnTo>
                  <a:lnTo>
                    <a:pt x="193" y="403"/>
                  </a:lnTo>
                  <a:lnTo>
                    <a:pt x="199" y="405"/>
                  </a:lnTo>
                  <a:lnTo>
                    <a:pt x="204" y="408"/>
                  </a:lnTo>
                  <a:lnTo>
                    <a:pt x="207" y="408"/>
                  </a:lnTo>
                  <a:lnTo>
                    <a:pt x="209" y="410"/>
                  </a:lnTo>
                  <a:lnTo>
                    <a:pt x="212" y="411"/>
                  </a:lnTo>
                  <a:lnTo>
                    <a:pt x="214" y="411"/>
                  </a:lnTo>
                  <a:lnTo>
                    <a:pt x="220" y="411"/>
                  </a:lnTo>
                  <a:lnTo>
                    <a:pt x="224" y="411"/>
                  </a:lnTo>
                  <a:lnTo>
                    <a:pt x="230" y="411"/>
                  </a:lnTo>
                  <a:lnTo>
                    <a:pt x="234" y="411"/>
                  </a:lnTo>
                  <a:lnTo>
                    <a:pt x="239" y="410"/>
                  </a:lnTo>
                  <a:lnTo>
                    <a:pt x="244" y="408"/>
                  </a:lnTo>
                  <a:lnTo>
                    <a:pt x="248" y="408"/>
                  </a:lnTo>
                  <a:lnTo>
                    <a:pt x="251" y="407"/>
                  </a:lnTo>
                  <a:lnTo>
                    <a:pt x="254" y="404"/>
                  </a:lnTo>
                  <a:lnTo>
                    <a:pt x="257" y="403"/>
                  </a:lnTo>
                  <a:lnTo>
                    <a:pt x="261" y="398"/>
                  </a:lnTo>
                  <a:lnTo>
                    <a:pt x="264" y="395"/>
                  </a:lnTo>
                  <a:lnTo>
                    <a:pt x="267" y="393"/>
                  </a:lnTo>
                  <a:lnTo>
                    <a:pt x="268" y="390"/>
                  </a:lnTo>
                  <a:lnTo>
                    <a:pt x="271" y="387"/>
                  </a:lnTo>
                  <a:lnTo>
                    <a:pt x="274" y="384"/>
                  </a:lnTo>
                  <a:lnTo>
                    <a:pt x="275" y="381"/>
                  </a:lnTo>
                  <a:lnTo>
                    <a:pt x="277" y="377"/>
                  </a:lnTo>
                  <a:lnTo>
                    <a:pt x="278" y="374"/>
                  </a:lnTo>
                  <a:lnTo>
                    <a:pt x="280" y="370"/>
                  </a:lnTo>
                  <a:lnTo>
                    <a:pt x="280" y="366"/>
                  </a:lnTo>
                  <a:lnTo>
                    <a:pt x="281" y="363"/>
                  </a:lnTo>
                  <a:lnTo>
                    <a:pt x="283" y="358"/>
                  </a:lnTo>
                  <a:lnTo>
                    <a:pt x="284" y="356"/>
                  </a:lnTo>
                  <a:lnTo>
                    <a:pt x="284" y="351"/>
                  </a:lnTo>
                  <a:lnTo>
                    <a:pt x="284" y="348"/>
                  </a:lnTo>
                  <a:lnTo>
                    <a:pt x="284" y="344"/>
                  </a:lnTo>
                  <a:lnTo>
                    <a:pt x="285" y="341"/>
                  </a:lnTo>
                  <a:lnTo>
                    <a:pt x="284" y="337"/>
                  </a:lnTo>
                  <a:lnTo>
                    <a:pt x="284" y="334"/>
                  </a:lnTo>
                  <a:lnTo>
                    <a:pt x="284" y="331"/>
                  </a:lnTo>
                  <a:lnTo>
                    <a:pt x="284" y="33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473" name="Freeform 12"/>
            <p:cNvSpPr>
              <a:spLocks/>
            </p:cNvSpPr>
            <p:nvPr/>
          </p:nvSpPr>
          <p:spPr bwMode="auto">
            <a:xfrm>
              <a:off x="1776" y="912"/>
              <a:ext cx="314" cy="278"/>
            </a:xfrm>
            <a:custGeom>
              <a:avLst/>
              <a:gdLst>
                <a:gd name="T0" fmla="*/ 0 w 942"/>
                <a:gd name="T1" fmla="*/ 0 h 833"/>
                <a:gd name="T2" fmla="*/ 0 w 942"/>
                <a:gd name="T3" fmla="*/ 0 h 833"/>
                <a:gd name="T4" fmla="*/ 0 w 942"/>
                <a:gd name="T5" fmla="*/ 0 h 833"/>
                <a:gd name="T6" fmla="*/ 0 w 942"/>
                <a:gd name="T7" fmla="*/ 0 h 833"/>
                <a:gd name="T8" fmla="*/ 0 w 942"/>
                <a:gd name="T9" fmla="*/ 0 h 833"/>
                <a:gd name="T10" fmla="*/ 0 w 942"/>
                <a:gd name="T11" fmla="*/ 0 h 833"/>
                <a:gd name="T12" fmla="*/ 0 w 942"/>
                <a:gd name="T13" fmla="*/ 0 h 833"/>
                <a:gd name="T14" fmla="*/ 0 w 942"/>
                <a:gd name="T15" fmla="*/ 0 h 833"/>
                <a:gd name="T16" fmla="*/ 0 w 942"/>
                <a:gd name="T17" fmla="*/ 0 h 833"/>
                <a:gd name="T18" fmla="*/ 0 w 942"/>
                <a:gd name="T19" fmla="*/ 0 h 833"/>
                <a:gd name="T20" fmla="*/ 0 w 942"/>
                <a:gd name="T21" fmla="*/ 0 h 833"/>
                <a:gd name="T22" fmla="*/ 0 w 942"/>
                <a:gd name="T23" fmla="*/ 0 h 833"/>
                <a:gd name="T24" fmla="*/ 0 w 942"/>
                <a:gd name="T25" fmla="*/ 0 h 833"/>
                <a:gd name="T26" fmla="*/ 0 w 942"/>
                <a:gd name="T27" fmla="*/ 0 h 833"/>
                <a:gd name="T28" fmla="*/ 0 w 942"/>
                <a:gd name="T29" fmla="*/ 0 h 833"/>
                <a:gd name="T30" fmla="*/ 0 w 942"/>
                <a:gd name="T31" fmla="*/ 0 h 833"/>
                <a:gd name="T32" fmla="*/ 0 w 942"/>
                <a:gd name="T33" fmla="*/ 0 h 833"/>
                <a:gd name="T34" fmla="*/ 0 w 942"/>
                <a:gd name="T35" fmla="*/ 0 h 833"/>
                <a:gd name="T36" fmla="*/ 0 w 942"/>
                <a:gd name="T37" fmla="*/ 0 h 833"/>
                <a:gd name="T38" fmla="*/ 0 w 942"/>
                <a:gd name="T39" fmla="*/ 0 h 833"/>
                <a:gd name="T40" fmla="*/ 0 w 942"/>
                <a:gd name="T41" fmla="*/ 0 h 833"/>
                <a:gd name="T42" fmla="*/ 0 w 942"/>
                <a:gd name="T43" fmla="*/ 0 h 833"/>
                <a:gd name="T44" fmla="*/ 0 w 942"/>
                <a:gd name="T45" fmla="*/ 0 h 833"/>
                <a:gd name="T46" fmla="*/ 0 w 942"/>
                <a:gd name="T47" fmla="*/ 0 h 833"/>
                <a:gd name="T48" fmla="*/ 0 w 942"/>
                <a:gd name="T49" fmla="*/ 0 h 833"/>
                <a:gd name="T50" fmla="*/ 0 w 942"/>
                <a:gd name="T51" fmla="*/ 0 h 833"/>
                <a:gd name="T52" fmla="*/ 0 w 942"/>
                <a:gd name="T53" fmla="*/ 0 h 833"/>
                <a:gd name="T54" fmla="*/ 0 w 942"/>
                <a:gd name="T55" fmla="*/ 0 h 833"/>
                <a:gd name="T56" fmla="*/ 0 w 942"/>
                <a:gd name="T57" fmla="*/ 0 h 833"/>
                <a:gd name="T58" fmla="*/ 0 w 942"/>
                <a:gd name="T59" fmla="*/ 0 h 833"/>
                <a:gd name="T60" fmla="*/ 0 w 942"/>
                <a:gd name="T61" fmla="*/ 0 h 833"/>
                <a:gd name="T62" fmla="*/ 0 w 942"/>
                <a:gd name="T63" fmla="*/ 0 h 833"/>
                <a:gd name="T64" fmla="*/ 0 w 942"/>
                <a:gd name="T65" fmla="*/ 0 h 833"/>
                <a:gd name="T66" fmla="*/ 0 w 942"/>
                <a:gd name="T67" fmla="*/ 0 h 833"/>
                <a:gd name="T68" fmla="*/ 0 w 942"/>
                <a:gd name="T69" fmla="*/ 0 h 833"/>
                <a:gd name="T70" fmla="*/ 0 w 942"/>
                <a:gd name="T71" fmla="*/ 0 h 833"/>
                <a:gd name="T72" fmla="*/ 0 w 942"/>
                <a:gd name="T73" fmla="*/ 0 h 833"/>
                <a:gd name="T74" fmla="*/ 0 w 942"/>
                <a:gd name="T75" fmla="*/ 0 h 833"/>
                <a:gd name="T76" fmla="*/ 0 w 942"/>
                <a:gd name="T77" fmla="*/ 0 h 833"/>
                <a:gd name="T78" fmla="*/ 0 w 942"/>
                <a:gd name="T79" fmla="*/ 0 h 833"/>
                <a:gd name="T80" fmla="*/ 0 w 942"/>
                <a:gd name="T81" fmla="*/ 0 h 833"/>
                <a:gd name="T82" fmla="*/ 0 w 942"/>
                <a:gd name="T83" fmla="*/ 0 h 833"/>
                <a:gd name="T84" fmla="*/ 0 w 942"/>
                <a:gd name="T85" fmla="*/ 0 h 833"/>
                <a:gd name="T86" fmla="*/ 0 w 942"/>
                <a:gd name="T87" fmla="*/ 0 h 833"/>
                <a:gd name="T88" fmla="*/ 0 w 942"/>
                <a:gd name="T89" fmla="*/ 0 h 833"/>
                <a:gd name="T90" fmla="*/ 0 w 942"/>
                <a:gd name="T91" fmla="*/ 0 h 833"/>
                <a:gd name="T92" fmla="*/ 0 w 942"/>
                <a:gd name="T93" fmla="*/ 0 h 833"/>
                <a:gd name="T94" fmla="*/ 0 w 942"/>
                <a:gd name="T95" fmla="*/ 0 h 833"/>
                <a:gd name="T96" fmla="*/ 0 w 942"/>
                <a:gd name="T97" fmla="*/ 0 h 833"/>
                <a:gd name="T98" fmla="*/ 0 w 942"/>
                <a:gd name="T99" fmla="*/ 0 h 833"/>
                <a:gd name="T100" fmla="*/ 0 w 942"/>
                <a:gd name="T101" fmla="*/ 0 h 833"/>
                <a:gd name="T102" fmla="*/ 0 w 942"/>
                <a:gd name="T103" fmla="*/ 0 h 833"/>
                <a:gd name="T104" fmla="*/ 0 w 942"/>
                <a:gd name="T105" fmla="*/ 0 h 833"/>
                <a:gd name="T106" fmla="*/ 0 w 942"/>
                <a:gd name="T107" fmla="*/ 0 h 833"/>
                <a:gd name="T108" fmla="*/ 0 w 942"/>
                <a:gd name="T109" fmla="*/ 0 h 833"/>
                <a:gd name="T110" fmla="*/ 0 w 942"/>
                <a:gd name="T111" fmla="*/ 0 h 833"/>
                <a:gd name="T112" fmla="*/ 0 w 942"/>
                <a:gd name="T113" fmla="*/ 0 h 833"/>
                <a:gd name="T114" fmla="*/ 0 w 942"/>
                <a:gd name="T115" fmla="*/ 0 h 83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942"/>
                <a:gd name="T175" fmla="*/ 0 h 833"/>
                <a:gd name="T176" fmla="*/ 942 w 942"/>
                <a:gd name="T177" fmla="*/ 833 h 833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942" h="833">
                  <a:moveTo>
                    <a:pt x="44" y="304"/>
                  </a:moveTo>
                  <a:lnTo>
                    <a:pt x="47" y="294"/>
                  </a:lnTo>
                  <a:lnTo>
                    <a:pt x="53" y="284"/>
                  </a:lnTo>
                  <a:lnTo>
                    <a:pt x="57" y="274"/>
                  </a:lnTo>
                  <a:lnTo>
                    <a:pt x="61" y="265"/>
                  </a:lnTo>
                  <a:lnTo>
                    <a:pt x="67" y="255"/>
                  </a:lnTo>
                  <a:lnTo>
                    <a:pt x="72" y="246"/>
                  </a:lnTo>
                  <a:lnTo>
                    <a:pt x="77" y="238"/>
                  </a:lnTo>
                  <a:lnTo>
                    <a:pt x="84" y="229"/>
                  </a:lnTo>
                  <a:lnTo>
                    <a:pt x="88" y="220"/>
                  </a:lnTo>
                  <a:lnTo>
                    <a:pt x="94" y="212"/>
                  </a:lnTo>
                  <a:lnTo>
                    <a:pt x="99" y="202"/>
                  </a:lnTo>
                  <a:lnTo>
                    <a:pt x="107" y="195"/>
                  </a:lnTo>
                  <a:lnTo>
                    <a:pt x="112" y="188"/>
                  </a:lnTo>
                  <a:lnTo>
                    <a:pt x="118" y="181"/>
                  </a:lnTo>
                  <a:lnTo>
                    <a:pt x="125" y="172"/>
                  </a:lnTo>
                  <a:lnTo>
                    <a:pt x="131" y="165"/>
                  </a:lnTo>
                  <a:lnTo>
                    <a:pt x="136" y="158"/>
                  </a:lnTo>
                  <a:lnTo>
                    <a:pt x="144" y="152"/>
                  </a:lnTo>
                  <a:lnTo>
                    <a:pt x="149" y="145"/>
                  </a:lnTo>
                  <a:lnTo>
                    <a:pt x="158" y="138"/>
                  </a:lnTo>
                  <a:lnTo>
                    <a:pt x="162" y="132"/>
                  </a:lnTo>
                  <a:lnTo>
                    <a:pt x="171" y="127"/>
                  </a:lnTo>
                  <a:lnTo>
                    <a:pt x="178" y="119"/>
                  </a:lnTo>
                  <a:lnTo>
                    <a:pt x="185" y="114"/>
                  </a:lnTo>
                  <a:lnTo>
                    <a:pt x="192" y="108"/>
                  </a:lnTo>
                  <a:lnTo>
                    <a:pt x="198" y="104"/>
                  </a:lnTo>
                  <a:lnTo>
                    <a:pt x="206" y="98"/>
                  </a:lnTo>
                  <a:lnTo>
                    <a:pt x="212" y="92"/>
                  </a:lnTo>
                  <a:lnTo>
                    <a:pt x="220" y="87"/>
                  </a:lnTo>
                  <a:lnTo>
                    <a:pt x="226" y="82"/>
                  </a:lnTo>
                  <a:lnTo>
                    <a:pt x="234" y="78"/>
                  </a:lnTo>
                  <a:lnTo>
                    <a:pt x="242" y="74"/>
                  </a:lnTo>
                  <a:lnTo>
                    <a:pt x="249" y="70"/>
                  </a:lnTo>
                  <a:lnTo>
                    <a:pt x="256" y="65"/>
                  </a:lnTo>
                  <a:lnTo>
                    <a:pt x="264" y="61"/>
                  </a:lnTo>
                  <a:lnTo>
                    <a:pt x="271" y="57"/>
                  </a:lnTo>
                  <a:lnTo>
                    <a:pt x="278" y="53"/>
                  </a:lnTo>
                  <a:lnTo>
                    <a:pt x="287" y="50"/>
                  </a:lnTo>
                  <a:lnTo>
                    <a:pt x="294" y="47"/>
                  </a:lnTo>
                  <a:lnTo>
                    <a:pt x="301" y="44"/>
                  </a:lnTo>
                  <a:lnTo>
                    <a:pt x="310" y="40"/>
                  </a:lnTo>
                  <a:lnTo>
                    <a:pt x="317" y="37"/>
                  </a:lnTo>
                  <a:lnTo>
                    <a:pt x="324" y="34"/>
                  </a:lnTo>
                  <a:lnTo>
                    <a:pt x="332" y="31"/>
                  </a:lnTo>
                  <a:lnTo>
                    <a:pt x="340" y="28"/>
                  </a:lnTo>
                  <a:lnTo>
                    <a:pt x="348" y="27"/>
                  </a:lnTo>
                  <a:lnTo>
                    <a:pt x="355" y="24"/>
                  </a:lnTo>
                  <a:lnTo>
                    <a:pt x="362" y="21"/>
                  </a:lnTo>
                  <a:lnTo>
                    <a:pt x="371" y="20"/>
                  </a:lnTo>
                  <a:lnTo>
                    <a:pt x="378" y="17"/>
                  </a:lnTo>
                  <a:lnTo>
                    <a:pt x="385" y="16"/>
                  </a:lnTo>
                  <a:lnTo>
                    <a:pt x="394" y="14"/>
                  </a:lnTo>
                  <a:lnTo>
                    <a:pt x="401" y="11"/>
                  </a:lnTo>
                  <a:lnTo>
                    <a:pt x="408" y="10"/>
                  </a:lnTo>
                  <a:lnTo>
                    <a:pt x="415" y="9"/>
                  </a:lnTo>
                  <a:lnTo>
                    <a:pt x="423" y="9"/>
                  </a:lnTo>
                  <a:lnTo>
                    <a:pt x="429" y="6"/>
                  </a:lnTo>
                  <a:lnTo>
                    <a:pt x="438" y="6"/>
                  </a:lnTo>
                  <a:lnTo>
                    <a:pt x="445" y="4"/>
                  </a:lnTo>
                  <a:lnTo>
                    <a:pt x="452" y="4"/>
                  </a:lnTo>
                  <a:lnTo>
                    <a:pt x="459" y="3"/>
                  </a:lnTo>
                  <a:lnTo>
                    <a:pt x="466" y="3"/>
                  </a:lnTo>
                  <a:lnTo>
                    <a:pt x="473" y="1"/>
                  </a:lnTo>
                  <a:lnTo>
                    <a:pt x="482" y="1"/>
                  </a:lnTo>
                  <a:lnTo>
                    <a:pt x="487" y="1"/>
                  </a:lnTo>
                  <a:lnTo>
                    <a:pt x="492" y="0"/>
                  </a:lnTo>
                  <a:lnTo>
                    <a:pt x="497" y="0"/>
                  </a:lnTo>
                  <a:lnTo>
                    <a:pt x="503" y="0"/>
                  </a:lnTo>
                  <a:lnTo>
                    <a:pt x="507" y="0"/>
                  </a:lnTo>
                  <a:lnTo>
                    <a:pt x="514" y="0"/>
                  </a:lnTo>
                  <a:lnTo>
                    <a:pt x="519" y="0"/>
                  </a:lnTo>
                  <a:lnTo>
                    <a:pt x="526" y="0"/>
                  </a:lnTo>
                  <a:lnTo>
                    <a:pt x="531" y="0"/>
                  </a:lnTo>
                  <a:lnTo>
                    <a:pt x="536" y="0"/>
                  </a:lnTo>
                  <a:lnTo>
                    <a:pt x="541" y="1"/>
                  </a:lnTo>
                  <a:lnTo>
                    <a:pt x="547" y="1"/>
                  </a:lnTo>
                  <a:lnTo>
                    <a:pt x="551" y="1"/>
                  </a:lnTo>
                  <a:lnTo>
                    <a:pt x="557" y="3"/>
                  </a:lnTo>
                  <a:lnTo>
                    <a:pt x="563" y="3"/>
                  </a:lnTo>
                  <a:lnTo>
                    <a:pt x="568" y="4"/>
                  </a:lnTo>
                  <a:lnTo>
                    <a:pt x="573" y="4"/>
                  </a:lnTo>
                  <a:lnTo>
                    <a:pt x="578" y="6"/>
                  </a:lnTo>
                  <a:lnTo>
                    <a:pt x="583" y="6"/>
                  </a:lnTo>
                  <a:lnTo>
                    <a:pt x="588" y="6"/>
                  </a:lnTo>
                  <a:lnTo>
                    <a:pt x="594" y="7"/>
                  </a:lnTo>
                  <a:lnTo>
                    <a:pt x="598" y="9"/>
                  </a:lnTo>
                  <a:lnTo>
                    <a:pt x="604" y="9"/>
                  </a:lnTo>
                  <a:lnTo>
                    <a:pt x="608" y="9"/>
                  </a:lnTo>
                  <a:lnTo>
                    <a:pt x="614" y="10"/>
                  </a:lnTo>
                  <a:lnTo>
                    <a:pt x="618" y="11"/>
                  </a:lnTo>
                  <a:lnTo>
                    <a:pt x="622" y="11"/>
                  </a:lnTo>
                  <a:lnTo>
                    <a:pt x="628" y="14"/>
                  </a:lnTo>
                  <a:lnTo>
                    <a:pt x="632" y="16"/>
                  </a:lnTo>
                  <a:lnTo>
                    <a:pt x="637" y="16"/>
                  </a:lnTo>
                  <a:lnTo>
                    <a:pt x="642" y="17"/>
                  </a:lnTo>
                  <a:lnTo>
                    <a:pt x="647" y="18"/>
                  </a:lnTo>
                  <a:lnTo>
                    <a:pt x="651" y="20"/>
                  </a:lnTo>
                  <a:lnTo>
                    <a:pt x="654" y="21"/>
                  </a:lnTo>
                  <a:lnTo>
                    <a:pt x="658" y="21"/>
                  </a:lnTo>
                  <a:lnTo>
                    <a:pt x="662" y="23"/>
                  </a:lnTo>
                  <a:lnTo>
                    <a:pt x="666" y="24"/>
                  </a:lnTo>
                  <a:lnTo>
                    <a:pt x="671" y="24"/>
                  </a:lnTo>
                  <a:lnTo>
                    <a:pt x="675" y="27"/>
                  </a:lnTo>
                  <a:lnTo>
                    <a:pt x="678" y="28"/>
                  </a:lnTo>
                  <a:lnTo>
                    <a:pt x="681" y="30"/>
                  </a:lnTo>
                  <a:lnTo>
                    <a:pt x="685" y="30"/>
                  </a:lnTo>
                  <a:lnTo>
                    <a:pt x="688" y="31"/>
                  </a:lnTo>
                  <a:lnTo>
                    <a:pt x="691" y="33"/>
                  </a:lnTo>
                  <a:lnTo>
                    <a:pt x="695" y="34"/>
                  </a:lnTo>
                  <a:lnTo>
                    <a:pt x="698" y="36"/>
                  </a:lnTo>
                  <a:lnTo>
                    <a:pt x="701" y="37"/>
                  </a:lnTo>
                  <a:lnTo>
                    <a:pt x="703" y="38"/>
                  </a:lnTo>
                  <a:lnTo>
                    <a:pt x="709" y="40"/>
                  </a:lnTo>
                  <a:lnTo>
                    <a:pt x="715" y="44"/>
                  </a:lnTo>
                  <a:lnTo>
                    <a:pt x="718" y="47"/>
                  </a:lnTo>
                  <a:lnTo>
                    <a:pt x="722" y="50"/>
                  </a:lnTo>
                  <a:lnTo>
                    <a:pt x="725" y="51"/>
                  </a:lnTo>
                  <a:lnTo>
                    <a:pt x="729" y="54"/>
                  </a:lnTo>
                  <a:lnTo>
                    <a:pt x="730" y="57"/>
                  </a:lnTo>
                  <a:lnTo>
                    <a:pt x="732" y="58"/>
                  </a:lnTo>
                  <a:lnTo>
                    <a:pt x="732" y="61"/>
                  </a:lnTo>
                  <a:lnTo>
                    <a:pt x="733" y="64"/>
                  </a:lnTo>
                  <a:lnTo>
                    <a:pt x="735" y="67"/>
                  </a:lnTo>
                  <a:lnTo>
                    <a:pt x="736" y="71"/>
                  </a:lnTo>
                  <a:lnTo>
                    <a:pt x="737" y="74"/>
                  </a:lnTo>
                  <a:lnTo>
                    <a:pt x="739" y="78"/>
                  </a:lnTo>
                  <a:lnTo>
                    <a:pt x="740" y="81"/>
                  </a:lnTo>
                  <a:lnTo>
                    <a:pt x="745" y="87"/>
                  </a:lnTo>
                  <a:lnTo>
                    <a:pt x="746" y="90"/>
                  </a:lnTo>
                  <a:lnTo>
                    <a:pt x="750" y="95"/>
                  </a:lnTo>
                  <a:lnTo>
                    <a:pt x="753" y="100"/>
                  </a:lnTo>
                  <a:lnTo>
                    <a:pt x="759" y="104"/>
                  </a:lnTo>
                  <a:lnTo>
                    <a:pt x="762" y="107"/>
                  </a:lnTo>
                  <a:lnTo>
                    <a:pt x="767" y="111"/>
                  </a:lnTo>
                  <a:lnTo>
                    <a:pt x="769" y="112"/>
                  </a:lnTo>
                  <a:lnTo>
                    <a:pt x="772" y="114"/>
                  </a:lnTo>
                  <a:lnTo>
                    <a:pt x="777" y="115"/>
                  </a:lnTo>
                  <a:lnTo>
                    <a:pt x="779" y="117"/>
                  </a:lnTo>
                  <a:lnTo>
                    <a:pt x="784" y="118"/>
                  </a:lnTo>
                  <a:lnTo>
                    <a:pt x="790" y="118"/>
                  </a:lnTo>
                  <a:lnTo>
                    <a:pt x="793" y="118"/>
                  </a:lnTo>
                  <a:lnTo>
                    <a:pt x="796" y="118"/>
                  </a:lnTo>
                  <a:lnTo>
                    <a:pt x="799" y="118"/>
                  </a:lnTo>
                  <a:lnTo>
                    <a:pt x="803" y="117"/>
                  </a:lnTo>
                  <a:lnTo>
                    <a:pt x="806" y="115"/>
                  </a:lnTo>
                  <a:lnTo>
                    <a:pt x="808" y="114"/>
                  </a:lnTo>
                  <a:lnTo>
                    <a:pt x="813" y="114"/>
                  </a:lnTo>
                  <a:lnTo>
                    <a:pt x="816" y="112"/>
                  </a:lnTo>
                  <a:lnTo>
                    <a:pt x="818" y="111"/>
                  </a:lnTo>
                  <a:lnTo>
                    <a:pt x="821" y="110"/>
                  </a:lnTo>
                  <a:lnTo>
                    <a:pt x="824" y="108"/>
                  </a:lnTo>
                  <a:lnTo>
                    <a:pt x="828" y="107"/>
                  </a:lnTo>
                  <a:lnTo>
                    <a:pt x="831" y="105"/>
                  </a:lnTo>
                  <a:lnTo>
                    <a:pt x="834" y="104"/>
                  </a:lnTo>
                  <a:lnTo>
                    <a:pt x="838" y="102"/>
                  </a:lnTo>
                  <a:lnTo>
                    <a:pt x="841" y="100"/>
                  </a:lnTo>
                  <a:lnTo>
                    <a:pt x="845" y="100"/>
                  </a:lnTo>
                  <a:lnTo>
                    <a:pt x="848" y="98"/>
                  </a:lnTo>
                  <a:lnTo>
                    <a:pt x="850" y="97"/>
                  </a:lnTo>
                  <a:lnTo>
                    <a:pt x="854" y="97"/>
                  </a:lnTo>
                  <a:lnTo>
                    <a:pt x="855" y="94"/>
                  </a:lnTo>
                  <a:lnTo>
                    <a:pt x="861" y="92"/>
                  </a:lnTo>
                  <a:lnTo>
                    <a:pt x="862" y="92"/>
                  </a:lnTo>
                  <a:lnTo>
                    <a:pt x="865" y="92"/>
                  </a:lnTo>
                  <a:lnTo>
                    <a:pt x="871" y="92"/>
                  </a:lnTo>
                  <a:lnTo>
                    <a:pt x="875" y="92"/>
                  </a:lnTo>
                  <a:lnTo>
                    <a:pt x="880" y="95"/>
                  </a:lnTo>
                  <a:lnTo>
                    <a:pt x="887" y="97"/>
                  </a:lnTo>
                  <a:lnTo>
                    <a:pt x="892" y="98"/>
                  </a:lnTo>
                  <a:lnTo>
                    <a:pt x="897" y="101"/>
                  </a:lnTo>
                  <a:lnTo>
                    <a:pt x="901" y="102"/>
                  </a:lnTo>
                  <a:lnTo>
                    <a:pt x="905" y="105"/>
                  </a:lnTo>
                  <a:lnTo>
                    <a:pt x="909" y="108"/>
                  </a:lnTo>
                  <a:lnTo>
                    <a:pt x="914" y="111"/>
                  </a:lnTo>
                  <a:lnTo>
                    <a:pt x="916" y="114"/>
                  </a:lnTo>
                  <a:lnTo>
                    <a:pt x="921" y="117"/>
                  </a:lnTo>
                  <a:lnTo>
                    <a:pt x="924" y="119"/>
                  </a:lnTo>
                  <a:lnTo>
                    <a:pt x="926" y="124"/>
                  </a:lnTo>
                  <a:lnTo>
                    <a:pt x="928" y="128"/>
                  </a:lnTo>
                  <a:lnTo>
                    <a:pt x="931" y="131"/>
                  </a:lnTo>
                  <a:lnTo>
                    <a:pt x="932" y="135"/>
                  </a:lnTo>
                  <a:lnTo>
                    <a:pt x="935" y="139"/>
                  </a:lnTo>
                  <a:lnTo>
                    <a:pt x="936" y="144"/>
                  </a:lnTo>
                  <a:lnTo>
                    <a:pt x="939" y="148"/>
                  </a:lnTo>
                  <a:lnTo>
                    <a:pt x="939" y="154"/>
                  </a:lnTo>
                  <a:lnTo>
                    <a:pt x="939" y="158"/>
                  </a:lnTo>
                  <a:lnTo>
                    <a:pt x="941" y="164"/>
                  </a:lnTo>
                  <a:lnTo>
                    <a:pt x="941" y="168"/>
                  </a:lnTo>
                  <a:lnTo>
                    <a:pt x="941" y="171"/>
                  </a:lnTo>
                  <a:lnTo>
                    <a:pt x="941" y="174"/>
                  </a:lnTo>
                  <a:lnTo>
                    <a:pt x="941" y="176"/>
                  </a:lnTo>
                  <a:lnTo>
                    <a:pt x="942" y="181"/>
                  </a:lnTo>
                  <a:lnTo>
                    <a:pt x="941" y="183"/>
                  </a:lnTo>
                  <a:lnTo>
                    <a:pt x="941" y="186"/>
                  </a:lnTo>
                  <a:lnTo>
                    <a:pt x="941" y="189"/>
                  </a:lnTo>
                  <a:lnTo>
                    <a:pt x="941" y="192"/>
                  </a:lnTo>
                  <a:lnTo>
                    <a:pt x="939" y="195"/>
                  </a:lnTo>
                  <a:lnTo>
                    <a:pt x="939" y="198"/>
                  </a:lnTo>
                  <a:lnTo>
                    <a:pt x="939" y="201"/>
                  </a:lnTo>
                  <a:lnTo>
                    <a:pt x="939" y="205"/>
                  </a:lnTo>
                  <a:lnTo>
                    <a:pt x="936" y="208"/>
                  </a:lnTo>
                  <a:lnTo>
                    <a:pt x="936" y="210"/>
                  </a:lnTo>
                  <a:lnTo>
                    <a:pt x="936" y="215"/>
                  </a:lnTo>
                  <a:lnTo>
                    <a:pt x="935" y="218"/>
                  </a:lnTo>
                  <a:lnTo>
                    <a:pt x="934" y="220"/>
                  </a:lnTo>
                  <a:lnTo>
                    <a:pt x="934" y="225"/>
                  </a:lnTo>
                  <a:lnTo>
                    <a:pt x="934" y="228"/>
                  </a:lnTo>
                  <a:lnTo>
                    <a:pt x="934" y="233"/>
                  </a:lnTo>
                  <a:lnTo>
                    <a:pt x="932" y="235"/>
                  </a:lnTo>
                  <a:lnTo>
                    <a:pt x="931" y="238"/>
                  </a:lnTo>
                  <a:lnTo>
                    <a:pt x="931" y="240"/>
                  </a:lnTo>
                  <a:lnTo>
                    <a:pt x="929" y="243"/>
                  </a:lnTo>
                  <a:lnTo>
                    <a:pt x="928" y="246"/>
                  </a:lnTo>
                  <a:lnTo>
                    <a:pt x="926" y="249"/>
                  </a:lnTo>
                  <a:lnTo>
                    <a:pt x="926" y="252"/>
                  </a:lnTo>
                  <a:lnTo>
                    <a:pt x="925" y="255"/>
                  </a:lnTo>
                  <a:lnTo>
                    <a:pt x="924" y="259"/>
                  </a:lnTo>
                  <a:lnTo>
                    <a:pt x="921" y="265"/>
                  </a:lnTo>
                  <a:lnTo>
                    <a:pt x="918" y="270"/>
                  </a:lnTo>
                  <a:lnTo>
                    <a:pt x="915" y="274"/>
                  </a:lnTo>
                  <a:lnTo>
                    <a:pt x="911" y="279"/>
                  </a:lnTo>
                  <a:lnTo>
                    <a:pt x="908" y="283"/>
                  </a:lnTo>
                  <a:lnTo>
                    <a:pt x="904" y="289"/>
                  </a:lnTo>
                  <a:lnTo>
                    <a:pt x="901" y="292"/>
                  </a:lnTo>
                  <a:lnTo>
                    <a:pt x="897" y="296"/>
                  </a:lnTo>
                  <a:lnTo>
                    <a:pt x="892" y="299"/>
                  </a:lnTo>
                  <a:lnTo>
                    <a:pt x="889" y="302"/>
                  </a:lnTo>
                  <a:lnTo>
                    <a:pt x="885" y="306"/>
                  </a:lnTo>
                  <a:lnTo>
                    <a:pt x="880" y="309"/>
                  </a:lnTo>
                  <a:lnTo>
                    <a:pt x="877" y="310"/>
                  </a:lnTo>
                  <a:lnTo>
                    <a:pt x="871" y="313"/>
                  </a:lnTo>
                  <a:lnTo>
                    <a:pt x="867" y="316"/>
                  </a:lnTo>
                  <a:lnTo>
                    <a:pt x="862" y="317"/>
                  </a:lnTo>
                  <a:lnTo>
                    <a:pt x="858" y="319"/>
                  </a:lnTo>
                  <a:lnTo>
                    <a:pt x="853" y="320"/>
                  </a:lnTo>
                  <a:lnTo>
                    <a:pt x="848" y="321"/>
                  </a:lnTo>
                  <a:lnTo>
                    <a:pt x="843" y="321"/>
                  </a:lnTo>
                  <a:lnTo>
                    <a:pt x="837" y="323"/>
                  </a:lnTo>
                  <a:lnTo>
                    <a:pt x="831" y="323"/>
                  </a:lnTo>
                  <a:lnTo>
                    <a:pt x="827" y="323"/>
                  </a:lnTo>
                  <a:lnTo>
                    <a:pt x="821" y="321"/>
                  </a:lnTo>
                  <a:lnTo>
                    <a:pt x="816" y="320"/>
                  </a:lnTo>
                  <a:lnTo>
                    <a:pt x="811" y="320"/>
                  </a:lnTo>
                  <a:lnTo>
                    <a:pt x="807" y="319"/>
                  </a:lnTo>
                  <a:lnTo>
                    <a:pt x="803" y="317"/>
                  </a:lnTo>
                  <a:lnTo>
                    <a:pt x="799" y="313"/>
                  </a:lnTo>
                  <a:lnTo>
                    <a:pt x="794" y="311"/>
                  </a:lnTo>
                  <a:lnTo>
                    <a:pt x="791" y="310"/>
                  </a:lnTo>
                  <a:lnTo>
                    <a:pt x="787" y="304"/>
                  </a:lnTo>
                  <a:lnTo>
                    <a:pt x="784" y="300"/>
                  </a:lnTo>
                  <a:lnTo>
                    <a:pt x="783" y="296"/>
                  </a:lnTo>
                  <a:lnTo>
                    <a:pt x="781" y="293"/>
                  </a:lnTo>
                  <a:lnTo>
                    <a:pt x="780" y="290"/>
                  </a:lnTo>
                  <a:lnTo>
                    <a:pt x="779" y="287"/>
                  </a:lnTo>
                  <a:lnTo>
                    <a:pt x="779" y="283"/>
                  </a:lnTo>
                  <a:lnTo>
                    <a:pt x="779" y="280"/>
                  </a:lnTo>
                  <a:lnTo>
                    <a:pt x="779" y="277"/>
                  </a:lnTo>
                  <a:lnTo>
                    <a:pt x="779" y="274"/>
                  </a:lnTo>
                  <a:lnTo>
                    <a:pt x="779" y="270"/>
                  </a:lnTo>
                  <a:lnTo>
                    <a:pt x="777" y="267"/>
                  </a:lnTo>
                  <a:lnTo>
                    <a:pt x="777" y="265"/>
                  </a:lnTo>
                  <a:lnTo>
                    <a:pt x="777" y="260"/>
                  </a:lnTo>
                  <a:lnTo>
                    <a:pt x="776" y="257"/>
                  </a:lnTo>
                  <a:lnTo>
                    <a:pt x="774" y="255"/>
                  </a:lnTo>
                  <a:lnTo>
                    <a:pt x="773" y="252"/>
                  </a:lnTo>
                  <a:lnTo>
                    <a:pt x="772" y="249"/>
                  </a:lnTo>
                  <a:lnTo>
                    <a:pt x="769" y="243"/>
                  </a:lnTo>
                  <a:lnTo>
                    <a:pt x="766" y="239"/>
                  </a:lnTo>
                  <a:lnTo>
                    <a:pt x="762" y="236"/>
                  </a:lnTo>
                  <a:lnTo>
                    <a:pt x="759" y="235"/>
                  </a:lnTo>
                  <a:lnTo>
                    <a:pt x="756" y="233"/>
                  </a:lnTo>
                  <a:lnTo>
                    <a:pt x="753" y="233"/>
                  </a:lnTo>
                  <a:lnTo>
                    <a:pt x="749" y="230"/>
                  </a:lnTo>
                  <a:lnTo>
                    <a:pt x="746" y="229"/>
                  </a:lnTo>
                  <a:lnTo>
                    <a:pt x="743" y="229"/>
                  </a:lnTo>
                  <a:lnTo>
                    <a:pt x="739" y="229"/>
                  </a:lnTo>
                  <a:lnTo>
                    <a:pt x="735" y="226"/>
                  </a:lnTo>
                  <a:lnTo>
                    <a:pt x="730" y="226"/>
                  </a:lnTo>
                  <a:lnTo>
                    <a:pt x="725" y="226"/>
                  </a:lnTo>
                  <a:lnTo>
                    <a:pt x="722" y="228"/>
                  </a:lnTo>
                  <a:lnTo>
                    <a:pt x="716" y="229"/>
                  </a:lnTo>
                  <a:lnTo>
                    <a:pt x="713" y="229"/>
                  </a:lnTo>
                  <a:lnTo>
                    <a:pt x="709" y="232"/>
                  </a:lnTo>
                  <a:lnTo>
                    <a:pt x="705" y="233"/>
                  </a:lnTo>
                  <a:lnTo>
                    <a:pt x="701" y="235"/>
                  </a:lnTo>
                  <a:lnTo>
                    <a:pt x="696" y="238"/>
                  </a:lnTo>
                  <a:lnTo>
                    <a:pt x="691" y="239"/>
                  </a:lnTo>
                  <a:lnTo>
                    <a:pt x="685" y="242"/>
                  </a:lnTo>
                  <a:lnTo>
                    <a:pt x="683" y="243"/>
                  </a:lnTo>
                  <a:lnTo>
                    <a:pt x="681" y="245"/>
                  </a:lnTo>
                  <a:lnTo>
                    <a:pt x="678" y="246"/>
                  </a:lnTo>
                  <a:lnTo>
                    <a:pt x="675" y="247"/>
                  </a:lnTo>
                  <a:lnTo>
                    <a:pt x="672" y="246"/>
                  </a:lnTo>
                  <a:lnTo>
                    <a:pt x="669" y="246"/>
                  </a:lnTo>
                  <a:lnTo>
                    <a:pt x="666" y="246"/>
                  </a:lnTo>
                  <a:lnTo>
                    <a:pt x="662" y="245"/>
                  </a:lnTo>
                  <a:lnTo>
                    <a:pt x="656" y="243"/>
                  </a:lnTo>
                  <a:lnTo>
                    <a:pt x="651" y="242"/>
                  </a:lnTo>
                  <a:lnTo>
                    <a:pt x="649" y="240"/>
                  </a:lnTo>
                  <a:lnTo>
                    <a:pt x="647" y="239"/>
                  </a:lnTo>
                  <a:lnTo>
                    <a:pt x="644" y="238"/>
                  </a:lnTo>
                  <a:lnTo>
                    <a:pt x="641" y="236"/>
                  </a:lnTo>
                  <a:lnTo>
                    <a:pt x="637" y="236"/>
                  </a:lnTo>
                  <a:lnTo>
                    <a:pt x="632" y="233"/>
                  </a:lnTo>
                  <a:lnTo>
                    <a:pt x="628" y="233"/>
                  </a:lnTo>
                  <a:lnTo>
                    <a:pt x="625" y="230"/>
                  </a:lnTo>
                  <a:lnTo>
                    <a:pt x="621" y="229"/>
                  </a:lnTo>
                  <a:lnTo>
                    <a:pt x="617" y="228"/>
                  </a:lnTo>
                  <a:lnTo>
                    <a:pt x="614" y="226"/>
                  </a:lnTo>
                  <a:lnTo>
                    <a:pt x="610" y="225"/>
                  </a:lnTo>
                  <a:lnTo>
                    <a:pt x="604" y="223"/>
                  </a:lnTo>
                  <a:lnTo>
                    <a:pt x="600" y="220"/>
                  </a:lnTo>
                  <a:lnTo>
                    <a:pt x="597" y="220"/>
                  </a:lnTo>
                  <a:lnTo>
                    <a:pt x="591" y="218"/>
                  </a:lnTo>
                  <a:lnTo>
                    <a:pt x="585" y="218"/>
                  </a:lnTo>
                  <a:lnTo>
                    <a:pt x="581" y="216"/>
                  </a:lnTo>
                  <a:lnTo>
                    <a:pt x="575" y="215"/>
                  </a:lnTo>
                  <a:lnTo>
                    <a:pt x="571" y="213"/>
                  </a:lnTo>
                  <a:lnTo>
                    <a:pt x="566" y="212"/>
                  </a:lnTo>
                  <a:lnTo>
                    <a:pt x="560" y="210"/>
                  </a:lnTo>
                  <a:lnTo>
                    <a:pt x="554" y="210"/>
                  </a:lnTo>
                  <a:lnTo>
                    <a:pt x="550" y="210"/>
                  </a:lnTo>
                  <a:lnTo>
                    <a:pt x="543" y="208"/>
                  </a:lnTo>
                  <a:lnTo>
                    <a:pt x="537" y="208"/>
                  </a:lnTo>
                  <a:lnTo>
                    <a:pt x="531" y="208"/>
                  </a:lnTo>
                  <a:lnTo>
                    <a:pt x="526" y="208"/>
                  </a:lnTo>
                  <a:lnTo>
                    <a:pt x="519" y="206"/>
                  </a:lnTo>
                  <a:lnTo>
                    <a:pt x="513" y="206"/>
                  </a:lnTo>
                  <a:lnTo>
                    <a:pt x="507" y="206"/>
                  </a:lnTo>
                  <a:lnTo>
                    <a:pt x="500" y="206"/>
                  </a:lnTo>
                  <a:lnTo>
                    <a:pt x="494" y="206"/>
                  </a:lnTo>
                  <a:lnTo>
                    <a:pt x="487" y="206"/>
                  </a:lnTo>
                  <a:lnTo>
                    <a:pt x="482" y="208"/>
                  </a:lnTo>
                  <a:lnTo>
                    <a:pt x="475" y="209"/>
                  </a:lnTo>
                  <a:lnTo>
                    <a:pt x="467" y="209"/>
                  </a:lnTo>
                  <a:lnTo>
                    <a:pt x="460" y="210"/>
                  </a:lnTo>
                  <a:lnTo>
                    <a:pt x="453" y="212"/>
                  </a:lnTo>
                  <a:lnTo>
                    <a:pt x="446" y="212"/>
                  </a:lnTo>
                  <a:lnTo>
                    <a:pt x="439" y="215"/>
                  </a:lnTo>
                  <a:lnTo>
                    <a:pt x="432" y="216"/>
                  </a:lnTo>
                  <a:lnTo>
                    <a:pt x="425" y="218"/>
                  </a:lnTo>
                  <a:lnTo>
                    <a:pt x="418" y="220"/>
                  </a:lnTo>
                  <a:lnTo>
                    <a:pt x="411" y="223"/>
                  </a:lnTo>
                  <a:lnTo>
                    <a:pt x="404" y="226"/>
                  </a:lnTo>
                  <a:lnTo>
                    <a:pt x="395" y="229"/>
                  </a:lnTo>
                  <a:lnTo>
                    <a:pt x="388" y="233"/>
                  </a:lnTo>
                  <a:lnTo>
                    <a:pt x="379" y="236"/>
                  </a:lnTo>
                  <a:lnTo>
                    <a:pt x="372" y="242"/>
                  </a:lnTo>
                  <a:lnTo>
                    <a:pt x="364" y="245"/>
                  </a:lnTo>
                  <a:lnTo>
                    <a:pt x="357" y="249"/>
                  </a:lnTo>
                  <a:lnTo>
                    <a:pt x="351" y="252"/>
                  </a:lnTo>
                  <a:lnTo>
                    <a:pt x="344" y="257"/>
                  </a:lnTo>
                  <a:lnTo>
                    <a:pt x="340" y="260"/>
                  </a:lnTo>
                  <a:lnTo>
                    <a:pt x="332" y="265"/>
                  </a:lnTo>
                  <a:lnTo>
                    <a:pt x="327" y="269"/>
                  </a:lnTo>
                  <a:lnTo>
                    <a:pt x="323" y="273"/>
                  </a:lnTo>
                  <a:lnTo>
                    <a:pt x="318" y="277"/>
                  </a:lnTo>
                  <a:lnTo>
                    <a:pt x="314" y="282"/>
                  </a:lnTo>
                  <a:lnTo>
                    <a:pt x="308" y="286"/>
                  </a:lnTo>
                  <a:lnTo>
                    <a:pt x="304" y="292"/>
                  </a:lnTo>
                  <a:lnTo>
                    <a:pt x="300" y="296"/>
                  </a:lnTo>
                  <a:lnTo>
                    <a:pt x="296" y="300"/>
                  </a:lnTo>
                  <a:lnTo>
                    <a:pt x="290" y="304"/>
                  </a:lnTo>
                  <a:lnTo>
                    <a:pt x="288" y="310"/>
                  </a:lnTo>
                  <a:lnTo>
                    <a:pt x="284" y="314"/>
                  </a:lnTo>
                  <a:lnTo>
                    <a:pt x="280" y="320"/>
                  </a:lnTo>
                  <a:lnTo>
                    <a:pt x="277" y="324"/>
                  </a:lnTo>
                  <a:lnTo>
                    <a:pt x="273" y="330"/>
                  </a:lnTo>
                  <a:lnTo>
                    <a:pt x="270" y="334"/>
                  </a:lnTo>
                  <a:lnTo>
                    <a:pt x="269" y="338"/>
                  </a:lnTo>
                  <a:lnTo>
                    <a:pt x="264" y="346"/>
                  </a:lnTo>
                  <a:lnTo>
                    <a:pt x="263" y="350"/>
                  </a:lnTo>
                  <a:lnTo>
                    <a:pt x="260" y="356"/>
                  </a:lnTo>
                  <a:lnTo>
                    <a:pt x="259" y="361"/>
                  </a:lnTo>
                  <a:lnTo>
                    <a:pt x="254" y="366"/>
                  </a:lnTo>
                  <a:lnTo>
                    <a:pt x="253" y="373"/>
                  </a:lnTo>
                  <a:lnTo>
                    <a:pt x="250" y="377"/>
                  </a:lnTo>
                  <a:lnTo>
                    <a:pt x="249" y="383"/>
                  </a:lnTo>
                  <a:lnTo>
                    <a:pt x="247" y="387"/>
                  </a:lnTo>
                  <a:lnTo>
                    <a:pt x="246" y="393"/>
                  </a:lnTo>
                  <a:lnTo>
                    <a:pt x="243" y="398"/>
                  </a:lnTo>
                  <a:lnTo>
                    <a:pt x="243" y="404"/>
                  </a:lnTo>
                  <a:lnTo>
                    <a:pt x="242" y="408"/>
                  </a:lnTo>
                  <a:lnTo>
                    <a:pt x="240" y="414"/>
                  </a:lnTo>
                  <a:lnTo>
                    <a:pt x="239" y="420"/>
                  </a:lnTo>
                  <a:lnTo>
                    <a:pt x="239" y="425"/>
                  </a:lnTo>
                  <a:lnTo>
                    <a:pt x="237" y="431"/>
                  </a:lnTo>
                  <a:lnTo>
                    <a:pt x="236" y="437"/>
                  </a:lnTo>
                  <a:lnTo>
                    <a:pt x="236" y="441"/>
                  </a:lnTo>
                  <a:lnTo>
                    <a:pt x="234" y="447"/>
                  </a:lnTo>
                  <a:lnTo>
                    <a:pt x="233" y="454"/>
                  </a:lnTo>
                  <a:lnTo>
                    <a:pt x="233" y="458"/>
                  </a:lnTo>
                  <a:lnTo>
                    <a:pt x="233" y="464"/>
                  </a:lnTo>
                  <a:lnTo>
                    <a:pt x="233" y="469"/>
                  </a:lnTo>
                  <a:lnTo>
                    <a:pt x="232" y="474"/>
                  </a:lnTo>
                  <a:lnTo>
                    <a:pt x="232" y="479"/>
                  </a:lnTo>
                  <a:lnTo>
                    <a:pt x="232" y="485"/>
                  </a:lnTo>
                  <a:lnTo>
                    <a:pt x="232" y="491"/>
                  </a:lnTo>
                  <a:lnTo>
                    <a:pt x="230" y="495"/>
                  </a:lnTo>
                  <a:lnTo>
                    <a:pt x="230" y="499"/>
                  </a:lnTo>
                  <a:lnTo>
                    <a:pt x="230" y="505"/>
                  </a:lnTo>
                  <a:lnTo>
                    <a:pt x="230" y="511"/>
                  </a:lnTo>
                  <a:lnTo>
                    <a:pt x="230" y="515"/>
                  </a:lnTo>
                  <a:lnTo>
                    <a:pt x="230" y="519"/>
                  </a:lnTo>
                  <a:lnTo>
                    <a:pt x="230" y="525"/>
                  </a:lnTo>
                  <a:lnTo>
                    <a:pt x="232" y="529"/>
                  </a:lnTo>
                  <a:lnTo>
                    <a:pt x="232" y="535"/>
                  </a:lnTo>
                  <a:lnTo>
                    <a:pt x="232" y="539"/>
                  </a:lnTo>
                  <a:lnTo>
                    <a:pt x="232" y="543"/>
                  </a:lnTo>
                  <a:lnTo>
                    <a:pt x="232" y="548"/>
                  </a:lnTo>
                  <a:lnTo>
                    <a:pt x="232" y="552"/>
                  </a:lnTo>
                  <a:lnTo>
                    <a:pt x="233" y="556"/>
                  </a:lnTo>
                  <a:lnTo>
                    <a:pt x="233" y="560"/>
                  </a:lnTo>
                  <a:lnTo>
                    <a:pt x="233" y="566"/>
                  </a:lnTo>
                  <a:lnTo>
                    <a:pt x="233" y="569"/>
                  </a:lnTo>
                  <a:lnTo>
                    <a:pt x="233" y="573"/>
                  </a:lnTo>
                  <a:lnTo>
                    <a:pt x="233" y="576"/>
                  </a:lnTo>
                  <a:lnTo>
                    <a:pt x="234" y="580"/>
                  </a:lnTo>
                  <a:lnTo>
                    <a:pt x="234" y="585"/>
                  </a:lnTo>
                  <a:lnTo>
                    <a:pt x="236" y="589"/>
                  </a:lnTo>
                  <a:lnTo>
                    <a:pt x="236" y="592"/>
                  </a:lnTo>
                  <a:lnTo>
                    <a:pt x="237" y="596"/>
                  </a:lnTo>
                  <a:lnTo>
                    <a:pt x="239" y="599"/>
                  </a:lnTo>
                  <a:lnTo>
                    <a:pt x="239" y="603"/>
                  </a:lnTo>
                  <a:lnTo>
                    <a:pt x="239" y="606"/>
                  </a:lnTo>
                  <a:lnTo>
                    <a:pt x="240" y="610"/>
                  </a:lnTo>
                  <a:lnTo>
                    <a:pt x="242" y="613"/>
                  </a:lnTo>
                  <a:lnTo>
                    <a:pt x="242" y="616"/>
                  </a:lnTo>
                  <a:lnTo>
                    <a:pt x="243" y="620"/>
                  </a:lnTo>
                  <a:lnTo>
                    <a:pt x="244" y="623"/>
                  </a:lnTo>
                  <a:lnTo>
                    <a:pt x="246" y="626"/>
                  </a:lnTo>
                  <a:lnTo>
                    <a:pt x="246" y="629"/>
                  </a:lnTo>
                  <a:lnTo>
                    <a:pt x="247" y="631"/>
                  </a:lnTo>
                  <a:lnTo>
                    <a:pt x="249" y="634"/>
                  </a:lnTo>
                  <a:lnTo>
                    <a:pt x="250" y="637"/>
                  </a:lnTo>
                  <a:lnTo>
                    <a:pt x="251" y="640"/>
                  </a:lnTo>
                  <a:lnTo>
                    <a:pt x="253" y="643"/>
                  </a:lnTo>
                  <a:lnTo>
                    <a:pt x="254" y="646"/>
                  </a:lnTo>
                  <a:lnTo>
                    <a:pt x="257" y="651"/>
                  </a:lnTo>
                  <a:lnTo>
                    <a:pt x="259" y="656"/>
                  </a:lnTo>
                  <a:lnTo>
                    <a:pt x="261" y="660"/>
                  </a:lnTo>
                  <a:lnTo>
                    <a:pt x="264" y="666"/>
                  </a:lnTo>
                  <a:lnTo>
                    <a:pt x="267" y="670"/>
                  </a:lnTo>
                  <a:lnTo>
                    <a:pt x="269" y="674"/>
                  </a:lnTo>
                  <a:lnTo>
                    <a:pt x="270" y="678"/>
                  </a:lnTo>
                  <a:lnTo>
                    <a:pt x="273" y="681"/>
                  </a:lnTo>
                  <a:lnTo>
                    <a:pt x="273" y="684"/>
                  </a:lnTo>
                  <a:lnTo>
                    <a:pt x="276" y="688"/>
                  </a:lnTo>
                  <a:lnTo>
                    <a:pt x="276" y="691"/>
                  </a:lnTo>
                  <a:lnTo>
                    <a:pt x="277" y="694"/>
                  </a:lnTo>
                  <a:lnTo>
                    <a:pt x="277" y="700"/>
                  </a:lnTo>
                  <a:lnTo>
                    <a:pt x="277" y="704"/>
                  </a:lnTo>
                  <a:lnTo>
                    <a:pt x="276" y="707"/>
                  </a:lnTo>
                  <a:lnTo>
                    <a:pt x="271" y="711"/>
                  </a:lnTo>
                  <a:lnTo>
                    <a:pt x="266" y="713"/>
                  </a:lnTo>
                  <a:lnTo>
                    <a:pt x="261" y="714"/>
                  </a:lnTo>
                  <a:lnTo>
                    <a:pt x="257" y="714"/>
                  </a:lnTo>
                  <a:lnTo>
                    <a:pt x="251" y="715"/>
                  </a:lnTo>
                  <a:lnTo>
                    <a:pt x="247" y="715"/>
                  </a:lnTo>
                  <a:lnTo>
                    <a:pt x="242" y="715"/>
                  </a:lnTo>
                  <a:lnTo>
                    <a:pt x="239" y="715"/>
                  </a:lnTo>
                  <a:lnTo>
                    <a:pt x="237" y="715"/>
                  </a:lnTo>
                  <a:lnTo>
                    <a:pt x="233" y="715"/>
                  </a:lnTo>
                  <a:lnTo>
                    <a:pt x="232" y="717"/>
                  </a:lnTo>
                  <a:lnTo>
                    <a:pt x="227" y="717"/>
                  </a:lnTo>
                  <a:lnTo>
                    <a:pt x="223" y="718"/>
                  </a:lnTo>
                  <a:lnTo>
                    <a:pt x="220" y="718"/>
                  </a:lnTo>
                  <a:lnTo>
                    <a:pt x="216" y="720"/>
                  </a:lnTo>
                  <a:lnTo>
                    <a:pt x="212" y="721"/>
                  </a:lnTo>
                  <a:lnTo>
                    <a:pt x="207" y="722"/>
                  </a:lnTo>
                  <a:lnTo>
                    <a:pt x="203" y="725"/>
                  </a:lnTo>
                  <a:lnTo>
                    <a:pt x="199" y="727"/>
                  </a:lnTo>
                  <a:lnTo>
                    <a:pt x="193" y="728"/>
                  </a:lnTo>
                  <a:lnTo>
                    <a:pt x="188" y="731"/>
                  </a:lnTo>
                  <a:lnTo>
                    <a:pt x="185" y="734"/>
                  </a:lnTo>
                  <a:lnTo>
                    <a:pt x="182" y="734"/>
                  </a:lnTo>
                  <a:lnTo>
                    <a:pt x="179" y="735"/>
                  </a:lnTo>
                  <a:lnTo>
                    <a:pt x="176" y="738"/>
                  </a:lnTo>
                  <a:lnTo>
                    <a:pt x="172" y="740"/>
                  </a:lnTo>
                  <a:lnTo>
                    <a:pt x="169" y="741"/>
                  </a:lnTo>
                  <a:lnTo>
                    <a:pt x="165" y="742"/>
                  </a:lnTo>
                  <a:lnTo>
                    <a:pt x="162" y="745"/>
                  </a:lnTo>
                  <a:lnTo>
                    <a:pt x="159" y="747"/>
                  </a:lnTo>
                  <a:lnTo>
                    <a:pt x="155" y="750"/>
                  </a:lnTo>
                  <a:lnTo>
                    <a:pt x="152" y="752"/>
                  </a:lnTo>
                  <a:lnTo>
                    <a:pt x="149" y="757"/>
                  </a:lnTo>
                  <a:lnTo>
                    <a:pt x="144" y="758"/>
                  </a:lnTo>
                  <a:lnTo>
                    <a:pt x="139" y="761"/>
                  </a:lnTo>
                  <a:lnTo>
                    <a:pt x="136" y="762"/>
                  </a:lnTo>
                  <a:lnTo>
                    <a:pt x="134" y="765"/>
                  </a:lnTo>
                  <a:lnTo>
                    <a:pt x="131" y="768"/>
                  </a:lnTo>
                  <a:lnTo>
                    <a:pt x="126" y="771"/>
                  </a:lnTo>
                  <a:lnTo>
                    <a:pt x="125" y="772"/>
                  </a:lnTo>
                  <a:lnTo>
                    <a:pt x="122" y="775"/>
                  </a:lnTo>
                  <a:lnTo>
                    <a:pt x="117" y="779"/>
                  </a:lnTo>
                  <a:lnTo>
                    <a:pt x="114" y="784"/>
                  </a:lnTo>
                  <a:lnTo>
                    <a:pt x="108" y="788"/>
                  </a:lnTo>
                  <a:lnTo>
                    <a:pt x="105" y="792"/>
                  </a:lnTo>
                  <a:lnTo>
                    <a:pt x="102" y="796"/>
                  </a:lnTo>
                  <a:lnTo>
                    <a:pt x="99" y="799"/>
                  </a:lnTo>
                  <a:lnTo>
                    <a:pt x="98" y="802"/>
                  </a:lnTo>
                  <a:lnTo>
                    <a:pt x="97" y="808"/>
                  </a:lnTo>
                  <a:lnTo>
                    <a:pt x="94" y="809"/>
                  </a:lnTo>
                  <a:lnTo>
                    <a:pt x="94" y="812"/>
                  </a:lnTo>
                  <a:lnTo>
                    <a:pt x="92" y="816"/>
                  </a:lnTo>
                  <a:lnTo>
                    <a:pt x="92" y="819"/>
                  </a:lnTo>
                  <a:lnTo>
                    <a:pt x="90" y="822"/>
                  </a:lnTo>
                  <a:lnTo>
                    <a:pt x="90" y="826"/>
                  </a:lnTo>
                  <a:lnTo>
                    <a:pt x="87" y="831"/>
                  </a:lnTo>
                  <a:lnTo>
                    <a:pt x="85" y="832"/>
                  </a:lnTo>
                  <a:lnTo>
                    <a:pt x="82" y="833"/>
                  </a:lnTo>
                  <a:lnTo>
                    <a:pt x="78" y="833"/>
                  </a:lnTo>
                  <a:lnTo>
                    <a:pt x="77" y="833"/>
                  </a:lnTo>
                  <a:lnTo>
                    <a:pt x="74" y="833"/>
                  </a:lnTo>
                  <a:lnTo>
                    <a:pt x="71" y="832"/>
                  </a:lnTo>
                  <a:lnTo>
                    <a:pt x="68" y="832"/>
                  </a:lnTo>
                  <a:lnTo>
                    <a:pt x="64" y="829"/>
                  </a:lnTo>
                  <a:lnTo>
                    <a:pt x="60" y="825"/>
                  </a:lnTo>
                  <a:lnTo>
                    <a:pt x="57" y="822"/>
                  </a:lnTo>
                  <a:lnTo>
                    <a:pt x="55" y="819"/>
                  </a:lnTo>
                  <a:lnTo>
                    <a:pt x="53" y="818"/>
                  </a:lnTo>
                  <a:lnTo>
                    <a:pt x="51" y="815"/>
                  </a:lnTo>
                  <a:lnTo>
                    <a:pt x="48" y="809"/>
                  </a:lnTo>
                  <a:lnTo>
                    <a:pt x="47" y="805"/>
                  </a:lnTo>
                  <a:lnTo>
                    <a:pt x="44" y="799"/>
                  </a:lnTo>
                  <a:lnTo>
                    <a:pt x="43" y="795"/>
                  </a:lnTo>
                  <a:lnTo>
                    <a:pt x="40" y="789"/>
                  </a:lnTo>
                  <a:lnTo>
                    <a:pt x="40" y="785"/>
                  </a:lnTo>
                  <a:lnTo>
                    <a:pt x="36" y="779"/>
                  </a:lnTo>
                  <a:lnTo>
                    <a:pt x="34" y="772"/>
                  </a:lnTo>
                  <a:lnTo>
                    <a:pt x="31" y="765"/>
                  </a:lnTo>
                  <a:lnTo>
                    <a:pt x="30" y="759"/>
                  </a:lnTo>
                  <a:lnTo>
                    <a:pt x="28" y="751"/>
                  </a:lnTo>
                  <a:lnTo>
                    <a:pt x="27" y="744"/>
                  </a:lnTo>
                  <a:lnTo>
                    <a:pt x="24" y="735"/>
                  </a:lnTo>
                  <a:lnTo>
                    <a:pt x="21" y="728"/>
                  </a:lnTo>
                  <a:lnTo>
                    <a:pt x="20" y="721"/>
                  </a:lnTo>
                  <a:lnTo>
                    <a:pt x="18" y="713"/>
                  </a:lnTo>
                  <a:lnTo>
                    <a:pt x="16" y="704"/>
                  </a:lnTo>
                  <a:lnTo>
                    <a:pt x="16" y="694"/>
                  </a:lnTo>
                  <a:lnTo>
                    <a:pt x="13" y="686"/>
                  </a:lnTo>
                  <a:lnTo>
                    <a:pt x="13" y="677"/>
                  </a:lnTo>
                  <a:lnTo>
                    <a:pt x="10" y="667"/>
                  </a:lnTo>
                  <a:lnTo>
                    <a:pt x="9" y="657"/>
                  </a:lnTo>
                  <a:lnTo>
                    <a:pt x="7" y="649"/>
                  </a:lnTo>
                  <a:lnTo>
                    <a:pt x="6" y="639"/>
                  </a:lnTo>
                  <a:lnTo>
                    <a:pt x="6" y="629"/>
                  </a:lnTo>
                  <a:lnTo>
                    <a:pt x="4" y="619"/>
                  </a:lnTo>
                  <a:lnTo>
                    <a:pt x="3" y="607"/>
                  </a:lnTo>
                  <a:lnTo>
                    <a:pt x="3" y="599"/>
                  </a:lnTo>
                  <a:lnTo>
                    <a:pt x="1" y="589"/>
                  </a:lnTo>
                  <a:lnTo>
                    <a:pt x="0" y="577"/>
                  </a:lnTo>
                  <a:lnTo>
                    <a:pt x="0" y="567"/>
                  </a:lnTo>
                  <a:lnTo>
                    <a:pt x="0" y="556"/>
                  </a:lnTo>
                  <a:lnTo>
                    <a:pt x="0" y="545"/>
                  </a:lnTo>
                  <a:lnTo>
                    <a:pt x="0" y="535"/>
                  </a:lnTo>
                  <a:lnTo>
                    <a:pt x="0" y="525"/>
                  </a:lnTo>
                  <a:lnTo>
                    <a:pt x="0" y="513"/>
                  </a:lnTo>
                  <a:lnTo>
                    <a:pt x="0" y="502"/>
                  </a:lnTo>
                  <a:lnTo>
                    <a:pt x="0" y="492"/>
                  </a:lnTo>
                  <a:lnTo>
                    <a:pt x="1" y="482"/>
                  </a:lnTo>
                  <a:lnTo>
                    <a:pt x="3" y="469"/>
                  </a:lnTo>
                  <a:lnTo>
                    <a:pt x="3" y="459"/>
                  </a:lnTo>
                  <a:lnTo>
                    <a:pt x="4" y="448"/>
                  </a:lnTo>
                  <a:lnTo>
                    <a:pt x="6" y="438"/>
                  </a:lnTo>
                  <a:lnTo>
                    <a:pt x="9" y="427"/>
                  </a:lnTo>
                  <a:lnTo>
                    <a:pt x="9" y="415"/>
                  </a:lnTo>
                  <a:lnTo>
                    <a:pt x="11" y="405"/>
                  </a:lnTo>
                  <a:lnTo>
                    <a:pt x="13" y="394"/>
                  </a:lnTo>
                  <a:lnTo>
                    <a:pt x="16" y="384"/>
                  </a:lnTo>
                  <a:lnTo>
                    <a:pt x="18" y="374"/>
                  </a:lnTo>
                  <a:lnTo>
                    <a:pt x="21" y="363"/>
                  </a:lnTo>
                  <a:lnTo>
                    <a:pt x="24" y="354"/>
                  </a:lnTo>
                  <a:lnTo>
                    <a:pt x="27" y="343"/>
                  </a:lnTo>
                  <a:lnTo>
                    <a:pt x="30" y="333"/>
                  </a:lnTo>
                  <a:lnTo>
                    <a:pt x="34" y="324"/>
                  </a:lnTo>
                  <a:lnTo>
                    <a:pt x="40" y="313"/>
                  </a:lnTo>
                  <a:lnTo>
                    <a:pt x="44" y="304"/>
                  </a:lnTo>
                  <a:close/>
                </a:path>
              </a:pathLst>
            </a:custGeom>
            <a:solidFill>
              <a:srgbClr val="2A40E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474" name="Freeform 13"/>
            <p:cNvSpPr>
              <a:spLocks/>
            </p:cNvSpPr>
            <p:nvPr/>
          </p:nvSpPr>
          <p:spPr bwMode="auto">
            <a:xfrm>
              <a:off x="1923" y="937"/>
              <a:ext cx="81" cy="29"/>
            </a:xfrm>
            <a:custGeom>
              <a:avLst/>
              <a:gdLst>
                <a:gd name="T0" fmla="*/ 0 w 243"/>
                <a:gd name="T1" fmla="*/ 0 h 87"/>
                <a:gd name="T2" fmla="*/ 0 w 243"/>
                <a:gd name="T3" fmla="*/ 0 h 87"/>
                <a:gd name="T4" fmla="*/ 0 w 243"/>
                <a:gd name="T5" fmla="*/ 0 h 87"/>
                <a:gd name="T6" fmla="*/ 0 w 243"/>
                <a:gd name="T7" fmla="*/ 0 h 87"/>
                <a:gd name="T8" fmla="*/ 0 w 243"/>
                <a:gd name="T9" fmla="*/ 0 h 87"/>
                <a:gd name="T10" fmla="*/ 0 w 243"/>
                <a:gd name="T11" fmla="*/ 0 h 87"/>
                <a:gd name="T12" fmla="*/ 0 w 243"/>
                <a:gd name="T13" fmla="*/ 0 h 87"/>
                <a:gd name="T14" fmla="*/ 0 w 243"/>
                <a:gd name="T15" fmla="*/ 0 h 87"/>
                <a:gd name="T16" fmla="*/ 0 w 243"/>
                <a:gd name="T17" fmla="*/ 0 h 87"/>
                <a:gd name="T18" fmla="*/ 0 w 243"/>
                <a:gd name="T19" fmla="*/ 0 h 87"/>
                <a:gd name="T20" fmla="*/ 0 w 243"/>
                <a:gd name="T21" fmla="*/ 0 h 87"/>
                <a:gd name="T22" fmla="*/ 0 w 243"/>
                <a:gd name="T23" fmla="*/ 0 h 87"/>
                <a:gd name="T24" fmla="*/ 0 w 243"/>
                <a:gd name="T25" fmla="*/ 0 h 87"/>
                <a:gd name="T26" fmla="*/ 0 w 243"/>
                <a:gd name="T27" fmla="*/ 0 h 87"/>
                <a:gd name="T28" fmla="*/ 0 w 243"/>
                <a:gd name="T29" fmla="*/ 0 h 87"/>
                <a:gd name="T30" fmla="*/ 0 w 243"/>
                <a:gd name="T31" fmla="*/ 0 h 87"/>
                <a:gd name="T32" fmla="*/ 0 w 243"/>
                <a:gd name="T33" fmla="*/ 0 h 87"/>
                <a:gd name="T34" fmla="*/ 0 w 243"/>
                <a:gd name="T35" fmla="*/ 0 h 87"/>
                <a:gd name="T36" fmla="*/ 0 w 243"/>
                <a:gd name="T37" fmla="*/ 0 h 87"/>
                <a:gd name="T38" fmla="*/ 0 w 243"/>
                <a:gd name="T39" fmla="*/ 0 h 87"/>
                <a:gd name="T40" fmla="*/ 0 w 243"/>
                <a:gd name="T41" fmla="*/ 0 h 87"/>
                <a:gd name="T42" fmla="*/ 0 w 243"/>
                <a:gd name="T43" fmla="*/ 0 h 87"/>
                <a:gd name="T44" fmla="*/ 0 w 243"/>
                <a:gd name="T45" fmla="*/ 0 h 87"/>
                <a:gd name="T46" fmla="*/ 0 w 243"/>
                <a:gd name="T47" fmla="*/ 0 h 87"/>
                <a:gd name="T48" fmla="*/ 0 w 243"/>
                <a:gd name="T49" fmla="*/ 0 h 87"/>
                <a:gd name="T50" fmla="*/ 0 w 243"/>
                <a:gd name="T51" fmla="*/ 0 h 87"/>
                <a:gd name="T52" fmla="*/ 0 w 243"/>
                <a:gd name="T53" fmla="*/ 0 h 87"/>
                <a:gd name="T54" fmla="*/ 0 w 243"/>
                <a:gd name="T55" fmla="*/ 0 h 87"/>
                <a:gd name="T56" fmla="*/ 0 w 243"/>
                <a:gd name="T57" fmla="*/ 0 h 87"/>
                <a:gd name="T58" fmla="*/ 0 w 243"/>
                <a:gd name="T59" fmla="*/ 0 h 87"/>
                <a:gd name="T60" fmla="*/ 0 w 243"/>
                <a:gd name="T61" fmla="*/ 0 h 87"/>
                <a:gd name="T62" fmla="*/ 0 w 243"/>
                <a:gd name="T63" fmla="*/ 0 h 87"/>
                <a:gd name="T64" fmla="*/ 0 w 243"/>
                <a:gd name="T65" fmla="*/ 0 h 87"/>
                <a:gd name="T66" fmla="*/ 0 w 243"/>
                <a:gd name="T67" fmla="*/ 0 h 87"/>
                <a:gd name="T68" fmla="*/ 0 w 243"/>
                <a:gd name="T69" fmla="*/ 0 h 87"/>
                <a:gd name="T70" fmla="*/ 0 w 243"/>
                <a:gd name="T71" fmla="*/ 0 h 87"/>
                <a:gd name="T72" fmla="*/ 0 w 243"/>
                <a:gd name="T73" fmla="*/ 0 h 87"/>
                <a:gd name="T74" fmla="*/ 0 w 243"/>
                <a:gd name="T75" fmla="*/ 0 h 87"/>
                <a:gd name="T76" fmla="*/ 0 w 243"/>
                <a:gd name="T77" fmla="*/ 0 h 87"/>
                <a:gd name="T78" fmla="*/ 0 w 243"/>
                <a:gd name="T79" fmla="*/ 0 h 87"/>
                <a:gd name="T80" fmla="*/ 0 w 243"/>
                <a:gd name="T81" fmla="*/ 0 h 87"/>
                <a:gd name="T82" fmla="*/ 0 w 243"/>
                <a:gd name="T83" fmla="*/ 0 h 87"/>
                <a:gd name="T84" fmla="*/ 0 w 243"/>
                <a:gd name="T85" fmla="*/ 0 h 87"/>
                <a:gd name="T86" fmla="*/ 0 w 243"/>
                <a:gd name="T87" fmla="*/ 0 h 87"/>
                <a:gd name="T88" fmla="*/ 0 w 243"/>
                <a:gd name="T89" fmla="*/ 0 h 87"/>
                <a:gd name="T90" fmla="*/ 0 w 243"/>
                <a:gd name="T91" fmla="*/ 0 h 8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43"/>
                <a:gd name="T139" fmla="*/ 0 h 87"/>
                <a:gd name="T140" fmla="*/ 243 w 243"/>
                <a:gd name="T141" fmla="*/ 87 h 8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43" h="87">
                  <a:moveTo>
                    <a:pt x="77" y="6"/>
                  </a:moveTo>
                  <a:lnTo>
                    <a:pt x="80" y="4"/>
                  </a:lnTo>
                  <a:lnTo>
                    <a:pt x="83" y="3"/>
                  </a:lnTo>
                  <a:lnTo>
                    <a:pt x="86" y="3"/>
                  </a:lnTo>
                  <a:lnTo>
                    <a:pt x="90" y="3"/>
                  </a:lnTo>
                  <a:lnTo>
                    <a:pt x="94" y="1"/>
                  </a:lnTo>
                  <a:lnTo>
                    <a:pt x="96" y="0"/>
                  </a:lnTo>
                  <a:lnTo>
                    <a:pt x="100" y="0"/>
                  </a:lnTo>
                  <a:lnTo>
                    <a:pt x="104" y="0"/>
                  </a:lnTo>
                  <a:lnTo>
                    <a:pt x="107" y="0"/>
                  </a:lnTo>
                  <a:lnTo>
                    <a:pt x="111" y="0"/>
                  </a:lnTo>
                  <a:lnTo>
                    <a:pt x="114" y="0"/>
                  </a:lnTo>
                  <a:lnTo>
                    <a:pt x="118" y="0"/>
                  </a:lnTo>
                  <a:lnTo>
                    <a:pt x="123" y="0"/>
                  </a:lnTo>
                  <a:lnTo>
                    <a:pt x="126" y="0"/>
                  </a:lnTo>
                  <a:lnTo>
                    <a:pt x="130" y="0"/>
                  </a:lnTo>
                  <a:lnTo>
                    <a:pt x="134" y="0"/>
                  </a:lnTo>
                  <a:lnTo>
                    <a:pt x="137" y="0"/>
                  </a:lnTo>
                  <a:lnTo>
                    <a:pt x="141" y="0"/>
                  </a:lnTo>
                  <a:lnTo>
                    <a:pt x="145" y="1"/>
                  </a:lnTo>
                  <a:lnTo>
                    <a:pt x="150" y="3"/>
                  </a:lnTo>
                  <a:lnTo>
                    <a:pt x="154" y="3"/>
                  </a:lnTo>
                  <a:lnTo>
                    <a:pt x="157" y="3"/>
                  </a:lnTo>
                  <a:lnTo>
                    <a:pt x="161" y="4"/>
                  </a:lnTo>
                  <a:lnTo>
                    <a:pt x="165" y="6"/>
                  </a:lnTo>
                  <a:lnTo>
                    <a:pt x="170" y="7"/>
                  </a:lnTo>
                  <a:lnTo>
                    <a:pt x="175" y="7"/>
                  </a:lnTo>
                  <a:lnTo>
                    <a:pt x="180" y="10"/>
                  </a:lnTo>
                  <a:lnTo>
                    <a:pt x="182" y="11"/>
                  </a:lnTo>
                  <a:lnTo>
                    <a:pt x="188" y="13"/>
                  </a:lnTo>
                  <a:lnTo>
                    <a:pt x="192" y="16"/>
                  </a:lnTo>
                  <a:lnTo>
                    <a:pt x="197" y="17"/>
                  </a:lnTo>
                  <a:lnTo>
                    <a:pt x="202" y="18"/>
                  </a:lnTo>
                  <a:lnTo>
                    <a:pt x="207" y="21"/>
                  </a:lnTo>
                  <a:lnTo>
                    <a:pt x="211" y="23"/>
                  </a:lnTo>
                  <a:lnTo>
                    <a:pt x="214" y="26"/>
                  </a:lnTo>
                  <a:lnTo>
                    <a:pt x="218" y="27"/>
                  </a:lnTo>
                  <a:lnTo>
                    <a:pt x="221" y="28"/>
                  </a:lnTo>
                  <a:lnTo>
                    <a:pt x="224" y="31"/>
                  </a:lnTo>
                  <a:lnTo>
                    <a:pt x="228" y="33"/>
                  </a:lnTo>
                  <a:lnTo>
                    <a:pt x="231" y="36"/>
                  </a:lnTo>
                  <a:lnTo>
                    <a:pt x="235" y="37"/>
                  </a:lnTo>
                  <a:lnTo>
                    <a:pt x="238" y="40"/>
                  </a:lnTo>
                  <a:lnTo>
                    <a:pt x="241" y="43"/>
                  </a:lnTo>
                  <a:lnTo>
                    <a:pt x="243" y="45"/>
                  </a:lnTo>
                  <a:lnTo>
                    <a:pt x="243" y="50"/>
                  </a:lnTo>
                  <a:lnTo>
                    <a:pt x="241" y="54"/>
                  </a:lnTo>
                  <a:lnTo>
                    <a:pt x="238" y="55"/>
                  </a:lnTo>
                  <a:lnTo>
                    <a:pt x="235" y="57"/>
                  </a:lnTo>
                  <a:lnTo>
                    <a:pt x="232" y="58"/>
                  </a:lnTo>
                  <a:lnTo>
                    <a:pt x="228" y="60"/>
                  </a:lnTo>
                  <a:lnTo>
                    <a:pt x="222" y="60"/>
                  </a:lnTo>
                  <a:lnTo>
                    <a:pt x="216" y="60"/>
                  </a:lnTo>
                  <a:lnTo>
                    <a:pt x="214" y="60"/>
                  </a:lnTo>
                  <a:lnTo>
                    <a:pt x="211" y="60"/>
                  </a:lnTo>
                  <a:lnTo>
                    <a:pt x="208" y="60"/>
                  </a:lnTo>
                  <a:lnTo>
                    <a:pt x="205" y="58"/>
                  </a:lnTo>
                  <a:lnTo>
                    <a:pt x="202" y="57"/>
                  </a:lnTo>
                  <a:lnTo>
                    <a:pt x="198" y="57"/>
                  </a:lnTo>
                  <a:lnTo>
                    <a:pt x="194" y="55"/>
                  </a:lnTo>
                  <a:lnTo>
                    <a:pt x="191" y="54"/>
                  </a:lnTo>
                  <a:lnTo>
                    <a:pt x="188" y="54"/>
                  </a:lnTo>
                  <a:lnTo>
                    <a:pt x="184" y="53"/>
                  </a:lnTo>
                  <a:lnTo>
                    <a:pt x="181" y="53"/>
                  </a:lnTo>
                  <a:lnTo>
                    <a:pt x="177" y="51"/>
                  </a:lnTo>
                  <a:lnTo>
                    <a:pt x="174" y="50"/>
                  </a:lnTo>
                  <a:lnTo>
                    <a:pt x="168" y="50"/>
                  </a:lnTo>
                  <a:lnTo>
                    <a:pt x="164" y="47"/>
                  </a:lnTo>
                  <a:lnTo>
                    <a:pt x="161" y="47"/>
                  </a:lnTo>
                  <a:lnTo>
                    <a:pt x="157" y="47"/>
                  </a:lnTo>
                  <a:lnTo>
                    <a:pt x="151" y="45"/>
                  </a:lnTo>
                  <a:lnTo>
                    <a:pt x="148" y="45"/>
                  </a:lnTo>
                  <a:lnTo>
                    <a:pt x="143" y="47"/>
                  </a:lnTo>
                  <a:lnTo>
                    <a:pt x="138" y="47"/>
                  </a:lnTo>
                  <a:lnTo>
                    <a:pt x="133" y="47"/>
                  </a:lnTo>
                  <a:lnTo>
                    <a:pt x="128" y="47"/>
                  </a:lnTo>
                  <a:lnTo>
                    <a:pt x="124" y="50"/>
                  </a:lnTo>
                  <a:lnTo>
                    <a:pt x="118" y="51"/>
                  </a:lnTo>
                  <a:lnTo>
                    <a:pt x="113" y="53"/>
                  </a:lnTo>
                  <a:lnTo>
                    <a:pt x="108" y="54"/>
                  </a:lnTo>
                  <a:lnTo>
                    <a:pt x="103" y="57"/>
                  </a:lnTo>
                  <a:lnTo>
                    <a:pt x="100" y="58"/>
                  </a:lnTo>
                  <a:lnTo>
                    <a:pt x="97" y="60"/>
                  </a:lnTo>
                  <a:lnTo>
                    <a:pt x="94" y="60"/>
                  </a:lnTo>
                  <a:lnTo>
                    <a:pt x="93" y="63"/>
                  </a:lnTo>
                  <a:lnTo>
                    <a:pt x="86" y="64"/>
                  </a:lnTo>
                  <a:lnTo>
                    <a:pt x="81" y="67"/>
                  </a:lnTo>
                  <a:lnTo>
                    <a:pt x="76" y="68"/>
                  </a:lnTo>
                  <a:lnTo>
                    <a:pt x="72" y="71"/>
                  </a:lnTo>
                  <a:lnTo>
                    <a:pt x="67" y="71"/>
                  </a:lnTo>
                  <a:lnTo>
                    <a:pt x="63" y="74"/>
                  </a:lnTo>
                  <a:lnTo>
                    <a:pt x="57" y="75"/>
                  </a:lnTo>
                  <a:lnTo>
                    <a:pt x="53" y="78"/>
                  </a:lnTo>
                  <a:lnTo>
                    <a:pt x="49" y="78"/>
                  </a:lnTo>
                  <a:lnTo>
                    <a:pt x="46" y="81"/>
                  </a:lnTo>
                  <a:lnTo>
                    <a:pt x="42" y="81"/>
                  </a:lnTo>
                  <a:lnTo>
                    <a:pt x="39" y="84"/>
                  </a:lnTo>
                  <a:lnTo>
                    <a:pt x="36" y="84"/>
                  </a:lnTo>
                  <a:lnTo>
                    <a:pt x="32" y="85"/>
                  </a:lnTo>
                  <a:lnTo>
                    <a:pt x="29" y="85"/>
                  </a:lnTo>
                  <a:lnTo>
                    <a:pt x="26" y="87"/>
                  </a:lnTo>
                  <a:lnTo>
                    <a:pt x="23" y="87"/>
                  </a:lnTo>
                  <a:lnTo>
                    <a:pt x="20" y="87"/>
                  </a:lnTo>
                  <a:lnTo>
                    <a:pt x="15" y="87"/>
                  </a:lnTo>
                  <a:lnTo>
                    <a:pt x="10" y="85"/>
                  </a:lnTo>
                  <a:lnTo>
                    <a:pt x="6" y="82"/>
                  </a:lnTo>
                  <a:lnTo>
                    <a:pt x="3" y="80"/>
                  </a:lnTo>
                  <a:lnTo>
                    <a:pt x="2" y="75"/>
                  </a:lnTo>
                  <a:lnTo>
                    <a:pt x="0" y="71"/>
                  </a:lnTo>
                  <a:lnTo>
                    <a:pt x="0" y="68"/>
                  </a:lnTo>
                  <a:lnTo>
                    <a:pt x="0" y="65"/>
                  </a:lnTo>
                  <a:lnTo>
                    <a:pt x="0" y="63"/>
                  </a:lnTo>
                  <a:lnTo>
                    <a:pt x="0" y="60"/>
                  </a:lnTo>
                  <a:lnTo>
                    <a:pt x="2" y="54"/>
                  </a:lnTo>
                  <a:lnTo>
                    <a:pt x="5" y="50"/>
                  </a:lnTo>
                  <a:lnTo>
                    <a:pt x="9" y="44"/>
                  </a:lnTo>
                  <a:lnTo>
                    <a:pt x="12" y="40"/>
                  </a:lnTo>
                  <a:lnTo>
                    <a:pt x="15" y="37"/>
                  </a:lnTo>
                  <a:lnTo>
                    <a:pt x="18" y="36"/>
                  </a:lnTo>
                  <a:lnTo>
                    <a:pt x="20" y="33"/>
                  </a:lnTo>
                  <a:lnTo>
                    <a:pt x="23" y="31"/>
                  </a:lnTo>
                  <a:lnTo>
                    <a:pt x="26" y="28"/>
                  </a:lnTo>
                  <a:lnTo>
                    <a:pt x="29" y="26"/>
                  </a:lnTo>
                  <a:lnTo>
                    <a:pt x="32" y="24"/>
                  </a:lnTo>
                  <a:lnTo>
                    <a:pt x="36" y="23"/>
                  </a:lnTo>
                  <a:lnTo>
                    <a:pt x="39" y="21"/>
                  </a:lnTo>
                  <a:lnTo>
                    <a:pt x="42" y="18"/>
                  </a:lnTo>
                  <a:lnTo>
                    <a:pt x="46" y="17"/>
                  </a:lnTo>
                  <a:lnTo>
                    <a:pt x="49" y="16"/>
                  </a:lnTo>
                  <a:lnTo>
                    <a:pt x="52" y="14"/>
                  </a:lnTo>
                  <a:lnTo>
                    <a:pt x="56" y="13"/>
                  </a:lnTo>
                  <a:lnTo>
                    <a:pt x="59" y="10"/>
                  </a:lnTo>
                  <a:lnTo>
                    <a:pt x="64" y="10"/>
                  </a:lnTo>
                  <a:lnTo>
                    <a:pt x="67" y="7"/>
                  </a:lnTo>
                  <a:lnTo>
                    <a:pt x="70" y="7"/>
                  </a:lnTo>
                  <a:lnTo>
                    <a:pt x="73" y="6"/>
                  </a:lnTo>
                  <a:lnTo>
                    <a:pt x="77" y="6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475" name="Freeform 14"/>
            <p:cNvSpPr>
              <a:spLocks/>
            </p:cNvSpPr>
            <p:nvPr/>
          </p:nvSpPr>
          <p:spPr bwMode="auto">
            <a:xfrm>
              <a:off x="2190" y="1213"/>
              <a:ext cx="34" cy="110"/>
            </a:xfrm>
            <a:custGeom>
              <a:avLst/>
              <a:gdLst>
                <a:gd name="T0" fmla="*/ 0 w 102"/>
                <a:gd name="T1" fmla="*/ 0 h 330"/>
                <a:gd name="T2" fmla="*/ 0 w 102"/>
                <a:gd name="T3" fmla="*/ 0 h 330"/>
                <a:gd name="T4" fmla="*/ 0 w 102"/>
                <a:gd name="T5" fmla="*/ 0 h 330"/>
                <a:gd name="T6" fmla="*/ 0 w 102"/>
                <a:gd name="T7" fmla="*/ 0 h 330"/>
                <a:gd name="T8" fmla="*/ 0 w 102"/>
                <a:gd name="T9" fmla="*/ 0 h 330"/>
                <a:gd name="T10" fmla="*/ 0 w 102"/>
                <a:gd name="T11" fmla="*/ 0 h 330"/>
                <a:gd name="T12" fmla="*/ 0 w 102"/>
                <a:gd name="T13" fmla="*/ 0 h 330"/>
                <a:gd name="T14" fmla="*/ 0 w 102"/>
                <a:gd name="T15" fmla="*/ 0 h 330"/>
                <a:gd name="T16" fmla="*/ 0 w 102"/>
                <a:gd name="T17" fmla="*/ 0 h 330"/>
                <a:gd name="T18" fmla="*/ 0 w 102"/>
                <a:gd name="T19" fmla="*/ 0 h 330"/>
                <a:gd name="T20" fmla="*/ 0 w 102"/>
                <a:gd name="T21" fmla="*/ 0 h 330"/>
                <a:gd name="T22" fmla="*/ 0 w 102"/>
                <a:gd name="T23" fmla="*/ 0 h 330"/>
                <a:gd name="T24" fmla="*/ 0 w 102"/>
                <a:gd name="T25" fmla="*/ 0 h 330"/>
                <a:gd name="T26" fmla="*/ 0 w 102"/>
                <a:gd name="T27" fmla="*/ 0 h 330"/>
                <a:gd name="T28" fmla="*/ 0 w 102"/>
                <a:gd name="T29" fmla="*/ 0 h 330"/>
                <a:gd name="T30" fmla="*/ 0 w 102"/>
                <a:gd name="T31" fmla="*/ 0 h 330"/>
                <a:gd name="T32" fmla="*/ 0 w 102"/>
                <a:gd name="T33" fmla="*/ 0 h 330"/>
                <a:gd name="T34" fmla="*/ 0 w 102"/>
                <a:gd name="T35" fmla="*/ 0 h 330"/>
                <a:gd name="T36" fmla="*/ 0 w 102"/>
                <a:gd name="T37" fmla="*/ 0 h 330"/>
                <a:gd name="T38" fmla="*/ 0 w 102"/>
                <a:gd name="T39" fmla="*/ 0 h 330"/>
                <a:gd name="T40" fmla="*/ 0 w 102"/>
                <a:gd name="T41" fmla="*/ 0 h 330"/>
                <a:gd name="T42" fmla="*/ 0 w 102"/>
                <a:gd name="T43" fmla="*/ 0 h 330"/>
                <a:gd name="T44" fmla="*/ 0 w 102"/>
                <a:gd name="T45" fmla="*/ 0 h 330"/>
                <a:gd name="T46" fmla="*/ 0 w 102"/>
                <a:gd name="T47" fmla="*/ 0 h 330"/>
                <a:gd name="T48" fmla="*/ 0 w 102"/>
                <a:gd name="T49" fmla="*/ 0 h 330"/>
                <a:gd name="T50" fmla="*/ 0 w 102"/>
                <a:gd name="T51" fmla="*/ 0 h 330"/>
                <a:gd name="T52" fmla="*/ 0 w 102"/>
                <a:gd name="T53" fmla="*/ 0 h 330"/>
                <a:gd name="T54" fmla="*/ 0 w 102"/>
                <a:gd name="T55" fmla="*/ 0 h 330"/>
                <a:gd name="T56" fmla="*/ 0 w 102"/>
                <a:gd name="T57" fmla="*/ 0 h 330"/>
                <a:gd name="T58" fmla="*/ 0 w 102"/>
                <a:gd name="T59" fmla="*/ 0 h 330"/>
                <a:gd name="T60" fmla="*/ 0 w 102"/>
                <a:gd name="T61" fmla="*/ 0 h 330"/>
                <a:gd name="T62" fmla="*/ 0 w 102"/>
                <a:gd name="T63" fmla="*/ 0 h 330"/>
                <a:gd name="T64" fmla="*/ 0 w 102"/>
                <a:gd name="T65" fmla="*/ 0 h 330"/>
                <a:gd name="T66" fmla="*/ 0 w 102"/>
                <a:gd name="T67" fmla="*/ 0 h 330"/>
                <a:gd name="T68" fmla="*/ 0 w 102"/>
                <a:gd name="T69" fmla="*/ 0 h 330"/>
                <a:gd name="T70" fmla="*/ 0 w 102"/>
                <a:gd name="T71" fmla="*/ 0 h 330"/>
                <a:gd name="T72" fmla="*/ 0 w 102"/>
                <a:gd name="T73" fmla="*/ 0 h 330"/>
                <a:gd name="T74" fmla="*/ 0 w 102"/>
                <a:gd name="T75" fmla="*/ 0 h 330"/>
                <a:gd name="T76" fmla="*/ 0 w 102"/>
                <a:gd name="T77" fmla="*/ 0 h 330"/>
                <a:gd name="T78" fmla="*/ 0 w 102"/>
                <a:gd name="T79" fmla="*/ 0 h 330"/>
                <a:gd name="T80" fmla="*/ 0 w 102"/>
                <a:gd name="T81" fmla="*/ 0 h 330"/>
                <a:gd name="T82" fmla="*/ 0 w 102"/>
                <a:gd name="T83" fmla="*/ 0 h 330"/>
                <a:gd name="T84" fmla="*/ 0 w 102"/>
                <a:gd name="T85" fmla="*/ 0 h 330"/>
                <a:gd name="T86" fmla="*/ 0 w 102"/>
                <a:gd name="T87" fmla="*/ 0 h 330"/>
                <a:gd name="T88" fmla="*/ 0 w 102"/>
                <a:gd name="T89" fmla="*/ 0 h 330"/>
                <a:gd name="T90" fmla="*/ 0 w 102"/>
                <a:gd name="T91" fmla="*/ 0 h 330"/>
                <a:gd name="T92" fmla="*/ 0 w 102"/>
                <a:gd name="T93" fmla="*/ 0 h 330"/>
                <a:gd name="T94" fmla="*/ 0 w 102"/>
                <a:gd name="T95" fmla="*/ 0 h 330"/>
                <a:gd name="T96" fmla="*/ 0 w 102"/>
                <a:gd name="T97" fmla="*/ 0 h 330"/>
                <a:gd name="T98" fmla="*/ 0 w 102"/>
                <a:gd name="T99" fmla="*/ 0 h 330"/>
                <a:gd name="T100" fmla="*/ 0 w 102"/>
                <a:gd name="T101" fmla="*/ 0 h 330"/>
                <a:gd name="T102" fmla="*/ 0 w 102"/>
                <a:gd name="T103" fmla="*/ 0 h 330"/>
                <a:gd name="T104" fmla="*/ 0 w 102"/>
                <a:gd name="T105" fmla="*/ 0 h 330"/>
                <a:gd name="T106" fmla="*/ 0 w 102"/>
                <a:gd name="T107" fmla="*/ 0 h 330"/>
                <a:gd name="T108" fmla="*/ 0 w 102"/>
                <a:gd name="T109" fmla="*/ 0 h 330"/>
                <a:gd name="T110" fmla="*/ 0 w 102"/>
                <a:gd name="T111" fmla="*/ 0 h 330"/>
                <a:gd name="T112" fmla="*/ 0 w 102"/>
                <a:gd name="T113" fmla="*/ 0 h 330"/>
                <a:gd name="T114" fmla="*/ 0 w 102"/>
                <a:gd name="T115" fmla="*/ 0 h 33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02"/>
                <a:gd name="T175" fmla="*/ 0 h 330"/>
                <a:gd name="T176" fmla="*/ 102 w 102"/>
                <a:gd name="T177" fmla="*/ 330 h 33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02" h="330">
                  <a:moveTo>
                    <a:pt x="18" y="99"/>
                  </a:moveTo>
                  <a:lnTo>
                    <a:pt x="18" y="102"/>
                  </a:lnTo>
                  <a:lnTo>
                    <a:pt x="18" y="105"/>
                  </a:lnTo>
                  <a:lnTo>
                    <a:pt x="18" y="109"/>
                  </a:lnTo>
                  <a:lnTo>
                    <a:pt x="20" y="112"/>
                  </a:lnTo>
                  <a:lnTo>
                    <a:pt x="20" y="116"/>
                  </a:lnTo>
                  <a:lnTo>
                    <a:pt x="21" y="119"/>
                  </a:lnTo>
                  <a:lnTo>
                    <a:pt x="21" y="125"/>
                  </a:lnTo>
                  <a:lnTo>
                    <a:pt x="21" y="129"/>
                  </a:lnTo>
                  <a:lnTo>
                    <a:pt x="21" y="132"/>
                  </a:lnTo>
                  <a:lnTo>
                    <a:pt x="21" y="136"/>
                  </a:lnTo>
                  <a:lnTo>
                    <a:pt x="21" y="140"/>
                  </a:lnTo>
                  <a:lnTo>
                    <a:pt x="21" y="145"/>
                  </a:lnTo>
                  <a:lnTo>
                    <a:pt x="21" y="150"/>
                  </a:lnTo>
                  <a:lnTo>
                    <a:pt x="21" y="155"/>
                  </a:lnTo>
                  <a:lnTo>
                    <a:pt x="21" y="159"/>
                  </a:lnTo>
                  <a:lnTo>
                    <a:pt x="23" y="163"/>
                  </a:lnTo>
                  <a:lnTo>
                    <a:pt x="21" y="168"/>
                  </a:lnTo>
                  <a:lnTo>
                    <a:pt x="21" y="172"/>
                  </a:lnTo>
                  <a:lnTo>
                    <a:pt x="21" y="177"/>
                  </a:lnTo>
                  <a:lnTo>
                    <a:pt x="21" y="182"/>
                  </a:lnTo>
                  <a:lnTo>
                    <a:pt x="20" y="187"/>
                  </a:lnTo>
                  <a:lnTo>
                    <a:pt x="20" y="190"/>
                  </a:lnTo>
                  <a:lnTo>
                    <a:pt x="20" y="196"/>
                  </a:lnTo>
                  <a:lnTo>
                    <a:pt x="20" y="200"/>
                  </a:lnTo>
                  <a:lnTo>
                    <a:pt x="18" y="206"/>
                  </a:lnTo>
                  <a:lnTo>
                    <a:pt x="18" y="210"/>
                  </a:lnTo>
                  <a:lnTo>
                    <a:pt x="18" y="214"/>
                  </a:lnTo>
                  <a:lnTo>
                    <a:pt x="18" y="219"/>
                  </a:lnTo>
                  <a:lnTo>
                    <a:pt x="18" y="224"/>
                  </a:lnTo>
                  <a:lnTo>
                    <a:pt x="18" y="227"/>
                  </a:lnTo>
                  <a:lnTo>
                    <a:pt x="18" y="233"/>
                  </a:lnTo>
                  <a:lnTo>
                    <a:pt x="18" y="239"/>
                  </a:lnTo>
                  <a:lnTo>
                    <a:pt x="17" y="243"/>
                  </a:lnTo>
                  <a:lnTo>
                    <a:pt x="17" y="246"/>
                  </a:lnTo>
                  <a:lnTo>
                    <a:pt x="15" y="250"/>
                  </a:lnTo>
                  <a:lnTo>
                    <a:pt x="15" y="254"/>
                  </a:lnTo>
                  <a:lnTo>
                    <a:pt x="15" y="259"/>
                  </a:lnTo>
                  <a:lnTo>
                    <a:pt x="15" y="263"/>
                  </a:lnTo>
                  <a:lnTo>
                    <a:pt x="15" y="267"/>
                  </a:lnTo>
                  <a:lnTo>
                    <a:pt x="17" y="271"/>
                  </a:lnTo>
                  <a:lnTo>
                    <a:pt x="17" y="274"/>
                  </a:lnTo>
                  <a:lnTo>
                    <a:pt x="17" y="278"/>
                  </a:lnTo>
                  <a:lnTo>
                    <a:pt x="17" y="281"/>
                  </a:lnTo>
                  <a:lnTo>
                    <a:pt x="17" y="287"/>
                  </a:lnTo>
                  <a:lnTo>
                    <a:pt x="17" y="290"/>
                  </a:lnTo>
                  <a:lnTo>
                    <a:pt x="18" y="293"/>
                  </a:lnTo>
                  <a:lnTo>
                    <a:pt x="18" y="296"/>
                  </a:lnTo>
                  <a:lnTo>
                    <a:pt x="18" y="300"/>
                  </a:lnTo>
                  <a:lnTo>
                    <a:pt x="18" y="303"/>
                  </a:lnTo>
                  <a:lnTo>
                    <a:pt x="20" y="305"/>
                  </a:lnTo>
                  <a:lnTo>
                    <a:pt x="21" y="308"/>
                  </a:lnTo>
                  <a:lnTo>
                    <a:pt x="23" y="310"/>
                  </a:lnTo>
                  <a:lnTo>
                    <a:pt x="25" y="315"/>
                  </a:lnTo>
                  <a:lnTo>
                    <a:pt x="28" y="320"/>
                  </a:lnTo>
                  <a:lnTo>
                    <a:pt x="31" y="323"/>
                  </a:lnTo>
                  <a:lnTo>
                    <a:pt x="34" y="325"/>
                  </a:lnTo>
                  <a:lnTo>
                    <a:pt x="40" y="327"/>
                  </a:lnTo>
                  <a:lnTo>
                    <a:pt x="44" y="328"/>
                  </a:lnTo>
                  <a:lnTo>
                    <a:pt x="48" y="328"/>
                  </a:lnTo>
                  <a:lnTo>
                    <a:pt x="54" y="330"/>
                  </a:lnTo>
                  <a:lnTo>
                    <a:pt x="58" y="328"/>
                  </a:lnTo>
                  <a:lnTo>
                    <a:pt x="62" y="328"/>
                  </a:lnTo>
                  <a:lnTo>
                    <a:pt x="65" y="327"/>
                  </a:lnTo>
                  <a:lnTo>
                    <a:pt x="69" y="325"/>
                  </a:lnTo>
                  <a:lnTo>
                    <a:pt x="72" y="324"/>
                  </a:lnTo>
                  <a:lnTo>
                    <a:pt x="77" y="323"/>
                  </a:lnTo>
                  <a:lnTo>
                    <a:pt x="79" y="320"/>
                  </a:lnTo>
                  <a:lnTo>
                    <a:pt x="82" y="317"/>
                  </a:lnTo>
                  <a:lnTo>
                    <a:pt x="85" y="314"/>
                  </a:lnTo>
                  <a:lnTo>
                    <a:pt x="87" y="311"/>
                  </a:lnTo>
                  <a:lnTo>
                    <a:pt x="89" y="308"/>
                  </a:lnTo>
                  <a:lnTo>
                    <a:pt x="91" y="304"/>
                  </a:lnTo>
                  <a:lnTo>
                    <a:pt x="92" y="300"/>
                  </a:lnTo>
                  <a:lnTo>
                    <a:pt x="95" y="297"/>
                  </a:lnTo>
                  <a:lnTo>
                    <a:pt x="95" y="293"/>
                  </a:lnTo>
                  <a:lnTo>
                    <a:pt x="96" y="288"/>
                  </a:lnTo>
                  <a:lnTo>
                    <a:pt x="98" y="283"/>
                  </a:lnTo>
                  <a:lnTo>
                    <a:pt x="99" y="278"/>
                  </a:lnTo>
                  <a:lnTo>
                    <a:pt x="99" y="274"/>
                  </a:lnTo>
                  <a:lnTo>
                    <a:pt x="99" y="270"/>
                  </a:lnTo>
                  <a:lnTo>
                    <a:pt x="101" y="266"/>
                  </a:lnTo>
                  <a:lnTo>
                    <a:pt x="102" y="260"/>
                  </a:lnTo>
                  <a:lnTo>
                    <a:pt x="102" y="256"/>
                  </a:lnTo>
                  <a:lnTo>
                    <a:pt x="102" y="250"/>
                  </a:lnTo>
                  <a:lnTo>
                    <a:pt x="102" y="244"/>
                  </a:lnTo>
                  <a:lnTo>
                    <a:pt x="102" y="240"/>
                  </a:lnTo>
                  <a:lnTo>
                    <a:pt x="102" y="236"/>
                  </a:lnTo>
                  <a:lnTo>
                    <a:pt x="102" y="230"/>
                  </a:lnTo>
                  <a:lnTo>
                    <a:pt x="101" y="226"/>
                  </a:lnTo>
                  <a:lnTo>
                    <a:pt x="101" y="222"/>
                  </a:lnTo>
                  <a:lnTo>
                    <a:pt x="99" y="219"/>
                  </a:lnTo>
                  <a:lnTo>
                    <a:pt x="99" y="216"/>
                  </a:lnTo>
                  <a:lnTo>
                    <a:pt x="99" y="213"/>
                  </a:lnTo>
                  <a:lnTo>
                    <a:pt x="99" y="210"/>
                  </a:lnTo>
                  <a:lnTo>
                    <a:pt x="98" y="207"/>
                  </a:lnTo>
                  <a:lnTo>
                    <a:pt x="96" y="204"/>
                  </a:lnTo>
                  <a:lnTo>
                    <a:pt x="96" y="200"/>
                  </a:lnTo>
                  <a:lnTo>
                    <a:pt x="96" y="197"/>
                  </a:lnTo>
                  <a:lnTo>
                    <a:pt x="95" y="193"/>
                  </a:lnTo>
                  <a:lnTo>
                    <a:pt x="95" y="189"/>
                  </a:lnTo>
                  <a:lnTo>
                    <a:pt x="94" y="185"/>
                  </a:lnTo>
                  <a:lnTo>
                    <a:pt x="94" y="182"/>
                  </a:lnTo>
                  <a:lnTo>
                    <a:pt x="92" y="176"/>
                  </a:lnTo>
                  <a:lnTo>
                    <a:pt x="91" y="172"/>
                  </a:lnTo>
                  <a:lnTo>
                    <a:pt x="89" y="168"/>
                  </a:lnTo>
                  <a:lnTo>
                    <a:pt x="89" y="163"/>
                  </a:lnTo>
                  <a:lnTo>
                    <a:pt x="88" y="159"/>
                  </a:lnTo>
                  <a:lnTo>
                    <a:pt x="87" y="153"/>
                  </a:lnTo>
                  <a:lnTo>
                    <a:pt x="85" y="149"/>
                  </a:lnTo>
                  <a:lnTo>
                    <a:pt x="84" y="143"/>
                  </a:lnTo>
                  <a:lnTo>
                    <a:pt x="82" y="139"/>
                  </a:lnTo>
                  <a:lnTo>
                    <a:pt x="81" y="135"/>
                  </a:lnTo>
                  <a:lnTo>
                    <a:pt x="79" y="129"/>
                  </a:lnTo>
                  <a:lnTo>
                    <a:pt x="78" y="125"/>
                  </a:lnTo>
                  <a:lnTo>
                    <a:pt x="77" y="119"/>
                  </a:lnTo>
                  <a:lnTo>
                    <a:pt x="74" y="113"/>
                  </a:lnTo>
                  <a:lnTo>
                    <a:pt x="74" y="109"/>
                  </a:lnTo>
                  <a:lnTo>
                    <a:pt x="71" y="104"/>
                  </a:lnTo>
                  <a:lnTo>
                    <a:pt x="71" y="99"/>
                  </a:lnTo>
                  <a:lnTo>
                    <a:pt x="68" y="94"/>
                  </a:lnTo>
                  <a:lnTo>
                    <a:pt x="67" y="89"/>
                  </a:lnTo>
                  <a:lnTo>
                    <a:pt x="65" y="85"/>
                  </a:lnTo>
                  <a:lnTo>
                    <a:pt x="64" y="79"/>
                  </a:lnTo>
                  <a:lnTo>
                    <a:pt x="62" y="75"/>
                  </a:lnTo>
                  <a:lnTo>
                    <a:pt x="61" y="69"/>
                  </a:lnTo>
                  <a:lnTo>
                    <a:pt x="58" y="65"/>
                  </a:lnTo>
                  <a:lnTo>
                    <a:pt x="57" y="61"/>
                  </a:lnTo>
                  <a:lnTo>
                    <a:pt x="55" y="57"/>
                  </a:lnTo>
                  <a:lnTo>
                    <a:pt x="54" y="52"/>
                  </a:lnTo>
                  <a:lnTo>
                    <a:pt x="52" y="48"/>
                  </a:lnTo>
                  <a:lnTo>
                    <a:pt x="50" y="44"/>
                  </a:lnTo>
                  <a:lnTo>
                    <a:pt x="48" y="38"/>
                  </a:lnTo>
                  <a:lnTo>
                    <a:pt x="45" y="35"/>
                  </a:lnTo>
                  <a:lnTo>
                    <a:pt x="44" y="31"/>
                  </a:lnTo>
                  <a:lnTo>
                    <a:pt x="42" y="28"/>
                  </a:lnTo>
                  <a:lnTo>
                    <a:pt x="41" y="25"/>
                  </a:lnTo>
                  <a:lnTo>
                    <a:pt x="40" y="22"/>
                  </a:lnTo>
                  <a:lnTo>
                    <a:pt x="38" y="20"/>
                  </a:lnTo>
                  <a:lnTo>
                    <a:pt x="37" y="17"/>
                  </a:lnTo>
                  <a:lnTo>
                    <a:pt x="34" y="14"/>
                  </a:lnTo>
                  <a:lnTo>
                    <a:pt x="34" y="10"/>
                  </a:lnTo>
                  <a:lnTo>
                    <a:pt x="31" y="8"/>
                  </a:lnTo>
                  <a:lnTo>
                    <a:pt x="28" y="4"/>
                  </a:lnTo>
                  <a:lnTo>
                    <a:pt x="27" y="3"/>
                  </a:lnTo>
                  <a:lnTo>
                    <a:pt x="20" y="0"/>
                  </a:lnTo>
                  <a:lnTo>
                    <a:pt x="15" y="3"/>
                  </a:lnTo>
                  <a:lnTo>
                    <a:pt x="11" y="5"/>
                  </a:lnTo>
                  <a:lnTo>
                    <a:pt x="8" y="10"/>
                  </a:lnTo>
                  <a:lnTo>
                    <a:pt x="4" y="14"/>
                  </a:lnTo>
                  <a:lnTo>
                    <a:pt x="3" y="17"/>
                  </a:lnTo>
                  <a:lnTo>
                    <a:pt x="0" y="20"/>
                  </a:lnTo>
                  <a:lnTo>
                    <a:pt x="0" y="22"/>
                  </a:lnTo>
                  <a:lnTo>
                    <a:pt x="0" y="28"/>
                  </a:lnTo>
                  <a:lnTo>
                    <a:pt x="0" y="31"/>
                  </a:lnTo>
                  <a:lnTo>
                    <a:pt x="0" y="34"/>
                  </a:lnTo>
                  <a:lnTo>
                    <a:pt x="0" y="35"/>
                  </a:lnTo>
                  <a:lnTo>
                    <a:pt x="0" y="38"/>
                  </a:lnTo>
                  <a:lnTo>
                    <a:pt x="1" y="42"/>
                  </a:lnTo>
                  <a:lnTo>
                    <a:pt x="3" y="45"/>
                  </a:lnTo>
                  <a:lnTo>
                    <a:pt x="3" y="48"/>
                  </a:lnTo>
                  <a:lnTo>
                    <a:pt x="4" y="51"/>
                  </a:lnTo>
                  <a:lnTo>
                    <a:pt x="6" y="57"/>
                  </a:lnTo>
                  <a:lnTo>
                    <a:pt x="7" y="59"/>
                  </a:lnTo>
                  <a:lnTo>
                    <a:pt x="8" y="65"/>
                  </a:lnTo>
                  <a:lnTo>
                    <a:pt x="10" y="69"/>
                  </a:lnTo>
                  <a:lnTo>
                    <a:pt x="11" y="75"/>
                  </a:lnTo>
                  <a:lnTo>
                    <a:pt x="11" y="78"/>
                  </a:lnTo>
                  <a:lnTo>
                    <a:pt x="13" y="79"/>
                  </a:lnTo>
                  <a:lnTo>
                    <a:pt x="13" y="82"/>
                  </a:lnTo>
                  <a:lnTo>
                    <a:pt x="14" y="85"/>
                  </a:lnTo>
                  <a:lnTo>
                    <a:pt x="14" y="88"/>
                  </a:lnTo>
                  <a:lnTo>
                    <a:pt x="15" y="91"/>
                  </a:lnTo>
                  <a:lnTo>
                    <a:pt x="15" y="95"/>
                  </a:lnTo>
                  <a:lnTo>
                    <a:pt x="18" y="99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476" name="Freeform 15"/>
            <p:cNvSpPr>
              <a:spLocks/>
            </p:cNvSpPr>
            <p:nvPr/>
          </p:nvSpPr>
          <p:spPr bwMode="auto">
            <a:xfrm>
              <a:off x="1899" y="1341"/>
              <a:ext cx="50" cy="73"/>
            </a:xfrm>
            <a:custGeom>
              <a:avLst/>
              <a:gdLst>
                <a:gd name="T0" fmla="*/ 0 w 151"/>
                <a:gd name="T1" fmla="*/ 0 h 219"/>
                <a:gd name="T2" fmla="*/ 0 w 151"/>
                <a:gd name="T3" fmla="*/ 0 h 219"/>
                <a:gd name="T4" fmla="*/ 0 w 151"/>
                <a:gd name="T5" fmla="*/ 0 h 219"/>
                <a:gd name="T6" fmla="*/ 0 w 151"/>
                <a:gd name="T7" fmla="*/ 0 h 219"/>
                <a:gd name="T8" fmla="*/ 0 w 151"/>
                <a:gd name="T9" fmla="*/ 0 h 219"/>
                <a:gd name="T10" fmla="*/ 0 w 151"/>
                <a:gd name="T11" fmla="*/ 0 h 219"/>
                <a:gd name="T12" fmla="*/ 0 w 151"/>
                <a:gd name="T13" fmla="*/ 0 h 219"/>
                <a:gd name="T14" fmla="*/ 0 w 151"/>
                <a:gd name="T15" fmla="*/ 0 h 219"/>
                <a:gd name="T16" fmla="*/ 0 w 151"/>
                <a:gd name="T17" fmla="*/ 0 h 219"/>
                <a:gd name="T18" fmla="*/ 0 w 151"/>
                <a:gd name="T19" fmla="*/ 0 h 219"/>
                <a:gd name="T20" fmla="*/ 0 w 151"/>
                <a:gd name="T21" fmla="*/ 0 h 219"/>
                <a:gd name="T22" fmla="*/ 0 w 151"/>
                <a:gd name="T23" fmla="*/ 0 h 219"/>
                <a:gd name="T24" fmla="*/ 0 w 151"/>
                <a:gd name="T25" fmla="*/ 0 h 219"/>
                <a:gd name="T26" fmla="*/ 0 w 151"/>
                <a:gd name="T27" fmla="*/ 0 h 219"/>
                <a:gd name="T28" fmla="*/ 0 w 151"/>
                <a:gd name="T29" fmla="*/ 0 h 219"/>
                <a:gd name="T30" fmla="*/ 0 w 151"/>
                <a:gd name="T31" fmla="*/ 0 h 219"/>
                <a:gd name="T32" fmla="*/ 0 w 151"/>
                <a:gd name="T33" fmla="*/ 0 h 219"/>
                <a:gd name="T34" fmla="*/ 0 w 151"/>
                <a:gd name="T35" fmla="*/ 0 h 219"/>
                <a:gd name="T36" fmla="*/ 0 w 151"/>
                <a:gd name="T37" fmla="*/ 0 h 219"/>
                <a:gd name="T38" fmla="*/ 0 w 151"/>
                <a:gd name="T39" fmla="*/ 0 h 219"/>
                <a:gd name="T40" fmla="*/ 0 w 151"/>
                <a:gd name="T41" fmla="*/ 0 h 219"/>
                <a:gd name="T42" fmla="*/ 0 w 151"/>
                <a:gd name="T43" fmla="*/ 0 h 219"/>
                <a:gd name="T44" fmla="*/ 0 w 151"/>
                <a:gd name="T45" fmla="*/ 0 h 219"/>
                <a:gd name="T46" fmla="*/ 0 w 151"/>
                <a:gd name="T47" fmla="*/ 0 h 219"/>
                <a:gd name="T48" fmla="*/ 0 w 151"/>
                <a:gd name="T49" fmla="*/ 0 h 219"/>
                <a:gd name="T50" fmla="*/ 0 w 151"/>
                <a:gd name="T51" fmla="*/ 0 h 219"/>
                <a:gd name="T52" fmla="*/ 0 w 151"/>
                <a:gd name="T53" fmla="*/ 0 h 219"/>
                <a:gd name="T54" fmla="*/ 0 w 151"/>
                <a:gd name="T55" fmla="*/ 0 h 219"/>
                <a:gd name="T56" fmla="*/ 0 w 151"/>
                <a:gd name="T57" fmla="*/ 0 h 219"/>
                <a:gd name="T58" fmla="*/ 0 w 151"/>
                <a:gd name="T59" fmla="*/ 0 h 219"/>
                <a:gd name="T60" fmla="*/ 0 w 151"/>
                <a:gd name="T61" fmla="*/ 0 h 219"/>
                <a:gd name="T62" fmla="*/ 0 w 151"/>
                <a:gd name="T63" fmla="*/ 0 h 219"/>
                <a:gd name="T64" fmla="*/ 0 w 151"/>
                <a:gd name="T65" fmla="*/ 0 h 219"/>
                <a:gd name="T66" fmla="*/ 0 w 151"/>
                <a:gd name="T67" fmla="*/ 0 h 219"/>
                <a:gd name="T68" fmla="*/ 0 w 151"/>
                <a:gd name="T69" fmla="*/ 0 h 219"/>
                <a:gd name="T70" fmla="*/ 0 w 151"/>
                <a:gd name="T71" fmla="*/ 0 h 219"/>
                <a:gd name="T72" fmla="*/ 0 w 151"/>
                <a:gd name="T73" fmla="*/ 0 h 219"/>
                <a:gd name="T74" fmla="*/ 0 w 151"/>
                <a:gd name="T75" fmla="*/ 0 h 219"/>
                <a:gd name="T76" fmla="*/ 0 w 151"/>
                <a:gd name="T77" fmla="*/ 0 h 219"/>
                <a:gd name="T78" fmla="*/ 0 w 151"/>
                <a:gd name="T79" fmla="*/ 0 h 219"/>
                <a:gd name="T80" fmla="*/ 0 w 151"/>
                <a:gd name="T81" fmla="*/ 0 h 219"/>
                <a:gd name="T82" fmla="*/ 0 w 151"/>
                <a:gd name="T83" fmla="*/ 0 h 219"/>
                <a:gd name="T84" fmla="*/ 0 w 151"/>
                <a:gd name="T85" fmla="*/ 0 h 219"/>
                <a:gd name="T86" fmla="*/ 0 w 151"/>
                <a:gd name="T87" fmla="*/ 0 h 21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51"/>
                <a:gd name="T133" fmla="*/ 0 h 219"/>
                <a:gd name="T134" fmla="*/ 151 w 151"/>
                <a:gd name="T135" fmla="*/ 219 h 21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51" h="219">
                  <a:moveTo>
                    <a:pt x="2" y="66"/>
                  </a:moveTo>
                  <a:lnTo>
                    <a:pt x="2" y="67"/>
                  </a:lnTo>
                  <a:lnTo>
                    <a:pt x="3" y="70"/>
                  </a:lnTo>
                  <a:lnTo>
                    <a:pt x="5" y="74"/>
                  </a:lnTo>
                  <a:lnTo>
                    <a:pt x="5" y="77"/>
                  </a:lnTo>
                  <a:lnTo>
                    <a:pt x="8" y="80"/>
                  </a:lnTo>
                  <a:lnTo>
                    <a:pt x="9" y="85"/>
                  </a:lnTo>
                  <a:lnTo>
                    <a:pt x="10" y="90"/>
                  </a:lnTo>
                  <a:lnTo>
                    <a:pt x="13" y="94"/>
                  </a:lnTo>
                  <a:lnTo>
                    <a:pt x="13" y="98"/>
                  </a:lnTo>
                  <a:lnTo>
                    <a:pt x="16" y="103"/>
                  </a:lnTo>
                  <a:lnTo>
                    <a:pt x="19" y="108"/>
                  </a:lnTo>
                  <a:lnTo>
                    <a:pt x="22" y="114"/>
                  </a:lnTo>
                  <a:lnTo>
                    <a:pt x="25" y="118"/>
                  </a:lnTo>
                  <a:lnTo>
                    <a:pt x="27" y="124"/>
                  </a:lnTo>
                  <a:lnTo>
                    <a:pt x="29" y="127"/>
                  </a:lnTo>
                  <a:lnTo>
                    <a:pt x="30" y="130"/>
                  </a:lnTo>
                  <a:lnTo>
                    <a:pt x="32" y="132"/>
                  </a:lnTo>
                  <a:lnTo>
                    <a:pt x="33" y="135"/>
                  </a:lnTo>
                  <a:lnTo>
                    <a:pt x="36" y="139"/>
                  </a:lnTo>
                  <a:lnTo>
                    <a:pt x="39" y="145"/>
                  </a:lnTo>
                  <a:lnTo>
                    <a:pt x="42" y="151"/>
                  </a:lnTo>
                  <a:lnTo>
                    <a:pt x="44" y="157"/>
                  </a:lnTo>
                  <a:lnTo>
                    <a:pt x="47" y="161"/>
                  </a:lnTo>
                  <a:lnTo>
                    <a:pt x="52" y="167"/>
                  </a:lnTo>
                  <a:lnTo>
                    <a:pt x="54" y="171"/>
                  </a:lnTo>
                  <a:lnTo>
                    <a:pt x="57" y="176"/>
                  </a:lnTo>
                  <a:lnTo>
                    <a:pt x="60" y="179"/>
                  </a:lnTo>
                  <a:lnTo>
                    <a:pt x="63" y="185"/>
                  </a:lnTo>
                  <a:lnTo>
                    <a:pt x="66" y="188"/>
                  </a:lnTo>
                  <a:lnTo>
                    <a:pt x="70" y="192"/>
                  </a:lnTo>
                  <a:lnTo>
                    <a:pt x="73" y="195"/>
                  </a:lnTo>
                  <a:lnTo>
                    <a:pt x="76" y="198"/>
                  </a:lnTo>
                  <a:lnTo>
                    <a:pt x="80" y="202"/>
                  </a:lnTo>
                  <a:lnTo>
                    <a:pt x="83" y="205"/>
                  </a:lnTo>
                  <a:lnTo>
                    <a:pt x="86" y="205"/>
                  </a:lnTo>
                  <a:lnTo>
                    <a:pt x="89" y="208"/>
                  </a:lnTo>
                  <a:lnTo>
                    <a:pt x="91" y="209"/>
                  </a:lnTo>
                  <a:lnTo>
                    <a:pt x="96" y="211"/>
                  </a:lnTo>
                  <a:lnTo>
                    <a:pt x="98" y="212"/>
                  </a:lnTo>
                  <a:lnTo>
                    <a:pt x="103" y="213"/>
                  </a:lnTo>
                  <a:lnTo>
                    <a:pt x="106" y="215"/>
                  </a:lnTo>
                  <a:lnTo>
                    <a:pt x="110" y="216"/>
                  </a:lnTo>
                  <a:lnTo>
                    <a:pt x="113" y="216"/>
                  </a:lnTo>
                  <a:lnTo>
                    <a:pt x="117" y="218"/>
                  </a:lnTo>
                  <a:lnTo>
                    <a:pt x="120" y="218"/>
                  </a:lnTo>
                  <a:lnTo>
                    <a:pt x="123" y="219"/>
                  </a:lnTo>
                  <a:lnTo>
                    <a:pt x="125" y="219"/>
                  </a:lnTo>
                  <a:lnTo>
                    <a:pt x="128" y="219"/>
                  </a:lnTo>
                  <a:lnTo>
                    <a:pt x="133" y="219"/>
                  </a:lnTo>
                  <a:lnTo>
                    <a:pt x="135" y="219"/>
                  </a:lnTo>
                  <a:lnTo>
                    <a:pt x="141" y="218"/>
                  </a:lnTo>
                  <a:lnTo>
                    <a:pt x="145" y="216"/>
                  </a:lnTo>
                  <a:lnTo>
                    <a:pt x="148" y="213"/>
                  </a:lnTo>
                  <a:lnTo>
                    <a:pt x="150" y="211"/>
                  </a:lnTo>
                  <a:lnTo>
                    <a:pt x="151" y="205"/>
                  </a:lnTo>
                  <a:lnTo>
                    <a:pt x="150" y="202"/>
                  </a:lnTo>
                  <a:lnTo>
                    <a:pt x="150" y="198"/>
                  </a:lnTo>
                  <a:lnTo>
                    <a:pt x="147" y="195"/>
                  </a:lnTo>
                  <a:lnTo>
                    <a:pt x="145" y="192"/>
                  </a:lnTo>
                  <a:lnTo>
                    <a:pt x="144" y="189"/>
                  </a:lnTo>
                  <a:lnTo>
                    <a:pt x="141" y="185"/>
                  </a:lnTo>
                  <a:lnTo>
                    <a:pt x="137" y="181"/>
                  </a:lnTo>
                  <a:lnTo>
                    <a:pt x="135" y="178"/>
                  </a:lnTo>
                  <a:lnTo>
                    <a:pt x="134" y="175"/>
                  </a:lnTo>
                  <a:lnTo>
                    <a:pt x="133" y="172"/>
                  </a:lnTo>
                  <a:lnTo>
                    <a:pt x="131" y="169"/>
                  </a:lnTo>
                  <a:lnTo>
                    <a:pt x="128" y="167"/>
                  </a:lnTo>
                  <a:lnTo>
                    <a:pt x="127" y="164"/>
                  </a:lnTo>
                  <a:lnTo>
                    <a:pt x="125" y="159"/>
                  </a:lnTo>
                  <a:lnTo>
                    <a:pt x="123" y="157"/>
                  </a:lnTo>
                  <a:lnTo>
                    <a:pt x="121" y="152"/>
                  </a:lnTo>
                  <a:lnTo>
                    <a:pt x="120" y="149"/>
                  </a:lnTo>
                  <a:lnTo>
                    <a:pt x="118" y="145"/>
                  </a:lnTo>
                  <a:lnTo>
                    <a:pt x="117" y="141"/>
                  </a:lnTo>
                  <a:lnTo>
                    <a:pt x="114" y="138"/>
                  </a:lnTo>
                  <a:lnTo>
                    <a:pt x="113" y="134"/>
                  </a:lnTo>
                  <a:lnTo>
                    <a:pt x="110" y="130"/>
                  </a:lnTo>
                  <a:lnTo>
                    <a:pt x="108" y="125"/>
                  </a:lnTo>
                  <a:lnTo>
                    <a:pt x="106" y="121"/>
                  </a:lnTo>
                  <a:lnTo>
                    <a:pt x="104" y="117"/>
                  </a:lnTo>
                  <a:lnTo>
                    <a:pt x="101" y="112"/>
                  </a:lnTo>
                  <a:lnTo>
                    <a:pt x="100" y="108"/>
                  </a:lnTo>
                  <a:lnTo>
                    <a:pt x="97" y="104"/>
                  </a:lnTo>
                  <a:lnTo>
                    <a:pt x="96" y="101"/>
                  </a:lnTo>
                  <a:lnTo>
                    <a:pt x="94" y="95"/>
                  </a:lnTo>
                  <a:lnTo>
                    <a:pt x="91" y="93"/>
                  </a:lnTo>
                  <a:lnTo>
                    <a:pt x="89" y="87"/>
                  </a:lnTo>
                  <a:lnTo>
                    <a:pt x="89" y="83"/>
                  </a:lnTo>
                  <a:lnTo>
                    <a:pt x="86" y="78"/>
                  </a:lnTo>
                  <a:lnTo>
                    <a:pt x="83" y="75"/>
                  </a:lnTo>
                  <a:lnTo>
                    <a:pt x="81" y="71"/>
                  </a:lnTo>
                  <a:lnTo>
                    <a:pt x="80" y="67"/>
                  </a:lnTo>
                  <a:lnTo>
                    <a:pt x="76" y="61"/>
                  </a:lnTo>
                  <a:lnTo>
                    <a:pt x="74" y="58"/>
                  </a:lnTo>
                  <a:lnTo>
                    <a:pt x="73" y="54"/>
                  </a:lnTo>
                  <a:lnTo>
                    <a:pt x="71" y="51"/>
                  </a:lnTo>
                  <a:lnTo>
                    <a:pt x="69" y="47"/>
                  </a:lnTo>
                  <a:lnTo>
                    <a:pt x="67" y="44"/>
                  </a:lnTo>
                  <a:lnTo>
                    <a:pt x="64" y="40"/>
                  </a:lnTo>
                  <a:lnTo>
                    <a:pt x="63" y="36"/>
                  </a:lnTo>
                  <a:lnTo>
                    <a:pt x="60" y="33"/>
                  </a:lnTo>
                  <a:lnTo>
                    <a:pt x="59" y="30"/>
                  </a:lnTo>
                  <a:lnTo>
                    <a:pt x="57" y="27"/>
                  </a:lnTo>
                  <a:lnTo>
                    <a:pt x="54" y="24"/>
                  </a:lnTo>
                  <a:lnTo>
                    <a:pt x="53" y="21"/>
                  </a:lnTo>
                  <a:lnTo>
                    <a:pt x="52" y="20"/>
                  </a:lnTo>
                  <a:lnTo>
                    <a:pt x="47" y="14"/>
                  </a:lnTo>
                  <a:lnTo>
                    <a:pt x="44" y="9"/>
                  </a:lnTo>
                  <a:lnTo>
                    <a:pt x="42" y="6"/>
                  </a:lnTo>
                  <a:lnTo>
                    <a:pt x="39" y="3"/>
                  </a:lnTo>
                  <a:lnTo>
                    <a:pt x="36" y="2"/>
                  </a:lnTo>
                  <a:lnTo>
                    <a:pt x="33" y="0"/>
                  </a:lnTo>
                  <a:lnTo>
                    <a:pt x="30" y="0"/>
                  </a:lnTo>
                  <a:lnTo>
                    <a:pt x="29" y="2"/>
                  </a:lnTo>
                  <a:lnTo>
                    <a:pt x="25" y="4"/>
                  </a:lnTo>
                  <a:lnTo>
                    <a:pt x="19" y="7"/>
                  </a:lnTo>
                  <a:lnTo>
                    <a:pt x="16" y="9"/>
                  </a:lnTo>
                  <a:lnTo>
                    <a:pt x="13" y="14"/>
                  </a:lnTo>
                  <a:lnTo>
                    <a:pt x="10" y="17"/>
                  </a:lnTo>
                  <a:lnTo>
                    <a:pt x="8" y="20"/>
                  </a:lnTo>
                  <a:lnTo>
                    <a:pt x="5" y="24"/>
                  </a:lnTo>
                  <a:lnTo>
                    <a:pt x="5" y="29"/>
                  </a:lnTo>
                  <a:lnTo>
                    <a:pt x="2" y="33"/>
                  </a:lnTo>
                  <a:lnTo>
                    <a:pt x="2" y="36"/>
                  </a:lnTo>
                  <a:lnTo>
                    <a:pt x="0" y="41"/>
                  </a:lnTo>
                  <a:lnTo>
                    <a:pt x="0" y="46"/>
                  </a:lnTo>
                  <a:lnTo>
                    <a:pt x="0" y="51"/>
                  </a:lnTo>
                  <a:lnTo>
                    <a:pt x="0" y="54"/>
                  </a:lnTo>
                  <a:lnTo>
                    <a:pt x="2" y="60"/>
                  </a:lnTo>
                  <a:lnTo>
                    <a:pt x="2" y="66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404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5443" grpId="0" build="p"/>
      <p:bldP spid="445445" grpId="0"/>
      <p:bldP spid="44544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mtClean="0"/>
              <a:t>New Lock Implementation: Discussion</a:t>
            </a:r>
            <a:endParaRPr lang="en-US" altLang="ko-KR"/>
          </a:p>
        </p:txBody>
      </p:sp>
      <p:sp>
        <p:nvSpPr>
          <p:cNvPr id="446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ko-KR" smtClean="0"/>
              <a:t>Disable interrupts: avoid interrupting between checking and setting lock value</a:t>
            </a:r>
          </a:p>
          <a:p>
            <a:pPr lvl="1"/>
            <a:r>
              <a:rPr lang="en-US" altLang="ko-KR" smtClean="0"/>
              <a:t>Otherwise two threads could think that they both have lock</a:t>
            </a:r>
          </a:p>
          <a:p>
            <a:endParaRPr lang="en-US" altLang="ko-KR" smtClean="0"/>
          </a:p>
          <a:p>
            <a:endParaRPr lang="en-US" altLang="ko-KR" smtClean="0"/>
          </a:p>
          <a:p>
            <a:endParaRPr lang="en-US" altLang="ko-KR" smtClean="0"/>
          </a:p>
          <a:p>
            <a:endParaRPr lang="en-US" altLang="ko-KR" smtClean="0"/>
          </a:p>
          <a:p>
            <a:endParaRPr lang="en-US" altLang="ko-KR" smtClean="0"/>
          </a:p>
          <a:p>
            <a:endParaRPr lang="en-US" altLang="ko-KR" smtClean="0"/>
          </a:p>
          <a:p>
            <a:endParaRPr lang="en-US" altLang="ko-KR" smtClean="0"/>
          </a:p>
          <a:p>
            <a:endParaRPr lang="en-US" altLang="ko-KR" smtClean="0"/>
          </a:p>
          <a:p>
            <a:r>
              <a:rPr lang="en-US" altLang="ko-KR" smtClean="0"/>
              <a:t>Note: unlike previous solution, critical section very short</a:t>
            </a:r>
          </a:p>
          <a:p>
            <a:pPr lvl="1"/>
            <a:r>
              <a:rPr lang="en-US" altLang="ko-KR" smtClean="0"/>
              <a:t>User of lock can take as long as they like in their own critical section</a:t>
            </a:r>
          </a:p>
          <a:p>
            <a:pPr lvl="1"/>
            <a:r>
              <a:rPr lang="en-US" altLang="ko-KR" smtClean="0"/>
              <a:t>Critical interrupts taken in time</a:t>
            </a:r>
            <a:endParaRPr lang="en-US" altLang="ko-KR" dirty="0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1592430" y="2476621"/>
            <a:ext cx="5745163" cy="2533650"/>
            <a:chOff x="1104" y="1195"/>
            <a:chExt cx="3619" cy="1596"/>
          </a:xfrm>
        </p:grpSpPr>
        <p:sp>
          <p:nvSpPr>
            <p:cNvPr id="64516" name="Text Box 4"/>
            <p:cNvSpPr txBox="1">
              <a:spLocks noChangeArrowheads="1"/>
            </p:cNvSpPr>
            <p:nvPr/>
          </p:nvSpPr>
          <p:spPr bwMode="auto">
            <a:xfrm>
              <a:off x="1104" y="1195"/>
              <a:ext cx="2886" cy="15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tabLst>
                  <a:tab pos="338138" algn="l"/>
                  <a:tab pos="688975" algn="l"/>
                  <a:tab pos="102711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tabLst>
                  <a:tab pos="338138" algn="l"/>
                  <a:tab pos="688975" algn="l"/>
                  <a:tab pos="102711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tabLst>
                  <a:tab pos="338138" algn="l"/>
                  <a:tab pos="688975" algn="l"/>
                  <a:tab pos="102711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tabLst>
                  <a:tab pos="338138" algn="l"/>
                  <a:tab pos="688975" algn="l"/>
                  <a:tab pos="102711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tabLst>
                  <a:tab pos="338138" algn="l"/>
                  <a:tab pos="688975" algn="l"/>
                  <a:tab pos="102711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38138" algn="l"/>
                  <a:tab pos="688975" algn="l"/>
                  <a:tab pos="102711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38138" algn="l"/>
                  <a:tab pos="688975" algn="l"/>
                  <a:tab pos="102711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38138" algn="l"/>
                  <a:tab pos="688975" algn="l"/>
                  <a:tab pos="102711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38138" algn="l"/>
                  <a:tab pos="688975" algn="l"/>
                  <a:tab pos="1027113" algn="l"/>
                </a:tabLs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n-US" sz="1600" b="0" dirty="0">
                  <a:latin typeface="Courier New" charset="0"/>
                </a:rPr>
                <a:t>Acquire() {</a:t>
              </a:r>
              <a:br>
                <a:rPr lang="en-US" sz="1600" b="0" dirty="0">
                  <a:latin typeface="Courier New" charset="0"/>
                </a:rPr>
              </a:br>
              <a:r>
                <a:rPr lang="en-US" sz="1600" b="0" dirty="0">
                  <a:latin typeface="Courier New" charset="0"/>
                </a:rPr>
                <a:t>	</a:t>
              </a:r>
              <a:r>
                <a:rPr lang="en-US" sz="1600" b="0" dirty="0">
                  <a:solidFill>
                    <a:schemeClr val="hlink"/>
                  </a:solidFill>
                  <a:latin typeface="Courier New" charset="0"/>
                </a:rPr>
                <a:t>disable interrupts;</a:t>
              </a:r>
              <a:br>
                <a:rPr lang="en-US" sz="1600" b="0" dirty="0">
                  <a:solidFill>
                    <a:schemeClr val="hlink"/>
                  </a:solidFill>
                  <a:latin typeface="Courier New" charset="0"/>
                </a:rPr>
              </a:br>
              <a:r>
                <a:rPr lang="en-US" sz="1600" b="0" dirty="0">
                  <a:latin typeface="Courier New" charset="0"/>
                </a:rPr>
                <a:t>	if (value == BUSY) {</a:t>
              </a:r>
              <a:br>
                <a:rPr lang="en-US" sz="1600" b="0" dirty="0">
                  <a:latin typeface="Courier New" charset="0"/>
                </a:rPr>
              </a:br>
              <a:r>
                <a:rPr lang="en-US" sz="1600" b="0" dirty="0">
                  <a:latin typeface="Courier New" charset="0"/>
                </a:rPr>
                <a:t>		put thread on wait queue;</a:t>
              </a:r>
              <a:br>
                <a:rPr lang="en-US" sz="1600" b="0" dirty="0">
                  <a:latin typeface="Courier New" charset="0"/>
                </a:rPr>
              </a:br>
              <a:r>
                <a:rPr lang="en-US" sz="1600" b="0" dirty="0">
                  <a:latin typeface="Courier New" charset="0"/>
                </a:rPr>
                <a:t>		Go to sleep();</a:t>
              </a:r>
              <a:br>
                <a:rPr lang="en-US" sz="1600" b="0" dirty="0">
                  <a:latin typeface="Courier New" charset="0"/>
                </a:rPr>
              </a:br>
              <a:r>
                <a:rPr lang="en-US" sz="1600" b="0" dirty="0">
                  <a:latin typeface="Courier New" charset="0"/>
                </a:rPr>
                <a:t>		// Enable interrupts?</a:t>
              </a:r>
              <a:br>
                <a:rPr lang="en-US" sz="1600" b="0" dirty="0">
                  <a:latin typeface="Courier New" charset="0"/>
                </a:rPr>
              </a:br>
              <a:r>
                <a:rPr lang="en-US" sz="1600" b="0" dirty="0">
                  <a:latin typeface="Courier New" charset="0"/>
                </a:rPr>
                <a:t>	} else {</a:t>
              </a:r>
              <a:br>
                <a:rPr lang="en-US" sz="1600" b="0" dirty="0">
                  <a:latin typeface="Courier New" charset="0"/>
                </a:rPr>
              </a:br>
              <a:r>
                <a:rPr lang="en-US" sz="1600" b="0" dirty="0">
                  <a:latin typeface="Courier New" charset="0"/>
                </a:rPr>
                <a:t>		value = BUSY;</a:t>
              </a:r>
              <a:r>
                <a:rPr lang="en-US" sz="1600" b="0" dirty="0">
                  <a:solidFill>
                    <a:srgbClr val="233AE1"/>
                  </a:solidFill>
                  <a:latin typeface="Courier New" charset="0"/>
                </a:rPr>
                <a:t/>
              </a:r>
              <a:br>
                <a:rPr lang="en-US" sz="1600" b="0" dirty="0">
                  <a:solidFill>
                    <a:srgbClr val="233AE1"/>
                  </a:solidFill>
                  <a:latin typeface="Courier New" charset="0"/>
                </a:rPr>
              </a:br>
              <a:r>
                <a:rPr lang="en-US" sz="1600" b="0" dirty="0">
                  <a:solidFill>
                    <a:srgbClr val="233AE1"/>
                  </a:solidFill>
                  <a:latin typeface="Courier New" charset="0"/>
                </a:rPr>
                <a:t>	</a:t>
              </a:r>
              <a:r>
                <a:rPr lang="en-US" sz="1600" b="0" dirty="0">
                  <a:latin typeface="Courier New" charset="0"/>
                </a:rPr>
                <a:t>}</a:t>
              </a:r>
              <a:br>
                <a:rPr lang="en-US" sz="1600" b="0" dirty="0">
                  <a:latin typeface="Courier New" charset="0"/>
                </a:rPr>
              </a:br>
              <a:r>
                <a:rPr lang="en-US" sz="1600" b="0" dirty="0">
                  <a:latin typeface="Courier New" charset="0"/>
                </a:rPr>
                <a:t>	</a:t>
              </a:r>
              <a:r>
                <a:rPr lang="en-US" sz="1600" b="0" dirty="0">
                  <a:solidFill>
                    <a:schemeClr val="hlink"/>
                  </a:solidFill>
                  <a:latin typeface="Courier New" charset="0"/>
                </a:rPr>
                <a:t>enable interrupts;</a:t>
              </a:r>
              <a:br>
                <a:rPr lang="en-US" sz="1600" b="0" dirty="0">
                  <a:solidFill>
                    <a:schemeClr val="hlink"/>
                  </a:solidFill>
                  <a:latin typeface="Courier New" charset="0"/>
                </a:rPr>
              </a:br>
              <a:r>
                <a:rPr lang="en-US" sz="1600" b="0" dirty="0">
                  <a:latin typeface="Courier New" charset="0"/>
                </a:rPr>
                <a:t>}</a:t>
              </a:r>
            </a:p>
          </p:txBody>
        </p:sp>
        <p:grpSp>
          <p:nvGrpSpPr>
            <p:cNvPr id="64517" name="Group 8"/>
            <p:cNvGrpSpPr>
              <a:grpSpLocks/>
            </p:cNvGrpSpPr>
            <p:nvPr/>
          </p:nvGrpSpPr>
          <p:grpSpPr bwMode="auto">
            <a:xfrm>
              <a:off x="3792" y="1488"/>
              <a:ext cx="931" cy="965"/>
              <a:chOff x="3811" y="2112"/>
              <a:chExt cx="931" cy="965"/>
            </a:xfrm>
          </p:grpSpPr>
          <p:sp>
            <p:nvSpPr>
              <p:cNvPr id="64518" name="AutoShape 6"/>
              <p:cNvSpPr>
                <a:spLocks/>
              </p:cNvSpPr>
              <p:nvPr/>
            </p:nvSpPr>
            <p:spPr bwMode="auto">
              <a:xfrm>
                <a:off x="3811" y="2112"/>
                <a:ext cx="336" cy="965"/>
              </a:xfrm>
              <a:prstGeom prst="rightBrace">
                <a:avLst>
                  <a:gd name="adj1" fmla="val 29762"/>
                  <a:gd name="adj2" fmla="val 50000"/>
                </a:avLst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eaVert" wrap="none" anchor="ctr"/>
              <a:lstStyle/>
              <a:p>
                <a:endParaRPr lang="en-US" sz="1400"/>
              </a:p>
            </p:txBody>
          </p:sp>
          <p:sp>
            <p:nvSpPr>
              <p:cNvPr id="64519" name="Text Box 7"/>
              <p:cNvSpPr txBox="1">
                <a:spLocks noChangeArrowheads="1"/>
              </p:cNvSpPr>
              <p:nvPr/>
            </p:nvSpPr>
            <p:spPr bwMode="auto">
              <a:xfrm>
                <a:off x="4224" y="2544"/>
                <a:ext cx="518" cy="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sz="1400" b="0"/>
                  <a:t>Critical</a:t>
                </a:r>
              </a:p>
              <a:p>
                <a:r>
                  <a:rPr lang="en-US" sz="1400" b="0"/>
                  <a:t>Section</a:t>
                </a:r>
              </a:p>
            </p:txBody>
          </p:sp>
        </p:grp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088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464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464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6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4646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4646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6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4646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4646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6467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mtClean="0"/>
              <a:t>Interrupt re-enable in going to sleep</a:t>
            </a:r>
            <a:endParaRPr lang="en-US" altLang="ko-KR"/>
          </a:p>
        </p:txBody>
      </p:sp>
      <p:sp>
        <p:nvSpPr>
          <p:cNvPr id="449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US" altLang="ko-KR" sz="1600" dirty="0" smtClean="0"/>
              <a:t>What about re-enabling </a:t>
            </a:r>
            <a:r>
              <a:rPr lang="en-US" altLang="ko-KR" sz="1600" dirty="0" err="1" smtClean="0"/>
              <a:t>ints</a:t>
            </a:r>
            <a:r>
              <a:rPr lang="en-US" altLang="ko-KR" sz="1600" dirty="0" smtClean="0"/>
              <a:t> when going to sleep?</a:t>
            </a:r>
          </a:p>
          <a:p>
            <a:endParaRPr lang="en-US" altLang="ko-KR" sz="1600" dirty="0" smtClean="0"/>
          </a:p>
          <a:p>
            <a:endParaRPr lang="en-US" altLang="ko-KR" sz="1600" dirty="0" smtClean="0"/>
          </a:p>
          <a:p>
            <a:endParaRPr lang="en-US" altLang="ko-KR" sz="1600" dirty="0" smtClean="0"/>
          </a:p>
          <a:p>
            <a:endParaRPr lang="en-US" altLang="ko-KR" sz="1600" dirty="0" smtClean="0"/>
          </a:p>
          <a:p>
            <a:endParaRPr lang="en-US" altLang="ko-KR" sz="1600" dirty="0" smtClean="0"/>
          </a:p>
          <a:p>
            <a:endParaRPr lang="en-US" altLang="ko-KR" sz="1600" dirty="0" smtClean="0"/>
          </a:p>
          <a:p>
            <a:endParaRPr lang="en-US" altLang="ko-KR" sz="1600" dirty="0" smtClean="0"/>
          </a:p>
          <a:p>
            <a:r>
              <a:rPr lang="en-US" altLang="ko-KR" sz="1600" dirty="0" smtClean="0"/>
              <a:t>Before putting thread on the wait queue?</a:t>
            </a:r>
          </a:p>
          <a:p>
            <a:pPr lvl="1"/>
            <a:r>
              <a:rPr lang="en-US" altLang="ko-KR" sz="1600" dirty="0" smtClean="0"/>
              <a:t>Release can check the queue and not wake up thread</a:t>
            </a:r>
          </a:p>
          <a:p>
            <a:r>
              <a:rPr lang="en-US" altLang="ko-KR" sz="1600" dirty="0" smtClean="0"/>
              <a:t>After putting the thread on the wait queue</a:t>
            </a:r>
          </a:p>
          <a:p>
            <a:pPr lvl="1"/>
            <a:r>
              <a:rPr lang="en-US" altLang="ko-KR" sz="1600" dirty="0" smtClean="0"/>
              <a:t>Release puts the thread on the ready queue, but the thread still thinks it needs to go to sleep</a:t>
            </a:r>
          </a:p>
          <a:p>
            <a:r>
              <a:rPr lang="en-US" altLang="ko-KR" sz="1600" dirty="0" smtClean="0"/>
              <a:t>Want to put it after sleep(). But, how?</a:t>
            </a:r>
          </a:p>
          <a:p>
            <a:pPr lvl="1"/>
            <a:endParaRPr lang="ko-KR" altLang="en-US" sz="1600" dirty="0"/>
          </a:p>
        </p:txBody>
      </p:sp>
      <p:sp>
        <p:nvSpPr>
          <p:cNvPr id="449540" name="Text Box 4"/>
          <p:cNvSpPr txBox="1">
            <a:spLocks noChangeArrowheads="1"/>
          </p:cNvSpPr>
          <p:nvPr/>
        </p:nvSpPr>
        <p:spPr bwMode="auto">
          <a:xfrm>
            <a:off x="3957637" y="2105799"/>
            <a:ext cx="4581525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338138" algn="l"/>
                <a:tab pos="688975" algn="l"/>
                <a:tab pos="102711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tabLst>
                <a:tab pos="338138" algn="l"/>
                <a:tab pos="688975" algn="l"/>
                <a:tab pos="102711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tabLst>
                <a:tab pos="338138" algn="l"/>
                <a:tab pos="688975" algn="l"/>
                <a:tab pos="102711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tabLst>
                <a:tab pos="338138" algn="l"/>
                <a:tab pos="688975" algn="l"/>
                <a:tab pos="102711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tabLst>
                <a:tab pos="338138" algn="l"/>
                <a:tab pos="688975" algn="l"/>
                <a:tab pos="102711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38138" algn="l"/>
                <a:tab pos="688975" algn="l"/>
                <a:tab pos="102711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38138" algn="l"/>
                <a:tab pos="688975" algn="l"/>
                <a:tab pos="102711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38138" algn="l"/>
                <a:tab pos="688975" algn="l"/>
                <a:tab pos="102711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38138" algn="l"/>
                <a:tab pos="688975" algn="l"/>
                <a:tab pos="1027113" algn="l"/>
              </a:tabLst>
              <a:defRPr sz="2400" b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spcBef>
                <a:spcPct val="25000"/>
              </a:spcBef>
            </a:pPr>
            <a:r>
              <a:rPr lang="en-US" sz="1600" b="0" dirty="0">
                <a:latin typeface="Courier New"/>
                <a:cs typeface="Courier New"/>
              </a:rPr>
              <a:t>Acquire() {</a:t>
            </a:r>
            <a:br>
              <a:rPr lang="en-US" sz="1600" b="0" dirty="0">
                <a:latin typeface="Courier New"/>
                <a:cs typeface="Courier New"/>
              </a:rPr>
            </a:br>
            <a:r>
              <a:rPr lang="en-US" sz="1600" b="0" dirty="0">
                <a:latin typeface="Courier New"/>
                <a:cs typeface="Courier New"/>
              </a:rPr>
              <a:t>	disable interrupts;</a:t>
            </a:r>
            <a:br>
              <a:rPr lang="en-US" sz="1600" b="0" dirty="0">
                <a:latin typeface="Courier New"/>
                <a:cs typeface="Courier New"/>
              </a:rPr>
            </a:br>
            <a:r>
              <a:rPr lang="en-US" sz="1600" b="0" dirty="0">
                <a:latin typeface="Courier New"/>
                <a:cs typeface="Courier New"/>
              </a:rPr>
              <a:t>	if (value == BUSY) {</a:t>
            </a:r>
            <a:br>
              <a:rPr lang="en-US" sz="1600" b="0" dirty="0">
                <a:latin typeface="Courier New"/>
                <a:cs typeface="Courier New"/>
              </a:rPr>
            </a:br>
            <a:r>
              <a:rPr lang="en-US" sz="1600" b="0" dirty="0">
                <a:latin typeface="Courier New"/>
                <a:cs typeface="Courier New"/>
              </a:rPr>
              <a:t>		put thread on wait queue;</a:t>
            </a:r>
            <a:br>
              <a:rPr lang="en-US" sz="1600" b="0" dirty="0">
                <a:latin typeface="Courier New"/>
                <a:cs typeface="Courier New"/>
              </a:rPr>
            </a:br>
            <a:r>
              <a:rPr lang="en-US" sz="1600" b="0" dirty="0">
                <a:latin typeface="Courier New"/>
                <a:cs typeface="Courier New"/>
              </a:rPr>
              <a:t>		go to sleep();</a:t>
            </a:r>
            <a:br>
              <a:rPr lang="en-US" sz="1600" b="0" dirty="0">
                <a:latin typeface="Courier New"/>
                <a:cs typeface="Courier New"/>
              </a:rPr>
            </a:br>
            <a:r>
              <a:rPr lang="en-US" sz="1600" b="0" dirty="0">
                <a:latin typeface="Courier New"/>
                <a:cs typeface="Courier New"/>
              </a:rPr>
              <a:t>	} else {</a:t>
            </a:r>
            <a:br>
              <a:rPr lang="en-US" sz="1600" b="0" dirty="0">
                <a:latin typeface="Courier New"/>
                <a:cs typeface="Courier New"/>
              </a:rPr>
            </a:br>
            <a:r>
              <a:rPr lang="en-US" sz="1600" b="0" dirty="0">
                <a:latin typeface="Courier New"/>
                <a:cs typeface="Courier New"/>
              </a:rPr>
              <a:t>		value = BUSY;</a:t>
            </a:r>
            <a:br>
              <a:rPr lang="en-US" sz="1600" b="0" dirty="0">
                <a:latin typeface="Courier New"/>
                <a:cs typeface="Courier New"/>
              </a:rPr>
            </a:br>
            <a:r>
              <a:rPr lang="en-US" sz="1600" b="0" dirty="0">
                <a:latin typeface="Courier New"/>
                <a:cs typeface="Courier New"/>
              </a:rPr>
              <a:t>	}</a:t>
            </a:r>
            <a:br>
              <a:rPr lang="en-US" sz="1600" b="0" dirty="0">
                <a:latin typeface="Courier New"/>
                <a:cs typeface="Courier New"/>
              </a:rPr>
            </a:br>
            <a:r>
              <a:rPr lang="en-US" sz="1600" b="0" dirty="0">
                <a:latin typeface="Courier New"/>
                <a:cs typeface="Courier New"/>
              </a:rPr>
              <a:t>	enable interrupts;</a:t>
            </a:r>
            <a:br>
              <a:rPr lang="en-US" sz="1600" b="0" dirty="0">
                <a:latin typeface="Courier New"/>
                <a:cs typeface="Courier New"/>
              </a:rPr>
            </a:br>
            <a:r>
              <a:rPr lang="en-US" sz="1600" b="0" dirty="0">
                <a:latin typeface="Courier New"/>
                <a:cs typeface="Courier New"/>
              </a:rPr>
              <a:t>}</a:t>
            </a: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1142123" y="2665732"/>
            <a:ext cx="3746500" cy="368659"/>
            <a:chOff x="793" y="1344"/>
            <a:chExt cx="2087" cy="205"/>
          </a:xfrm>
        </p:grpSpPr>
        <p:sp>
          <p:nvSpPr>
            <p:cNvPr id="66571" name="Text Box 5"/>
            <p:cNvSpPr txBox="1">
              <a:spLocks noChangeArrowheads="1"/>
            </p:cNvSpPr>
            <p:nvPr/>
          </p:nvSpPr>
          <p:spPr bwMode="auto">
            <a:xfrm>
              <a:off x="793" y="1344"/>
              <a:ext cx="1260" cy="2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800" b="0">
                  <a:latin typeface="Courier New"/>
                  <a:cs typeface="Courier New"/>
                </a:rPr>
                <a:t>Enable Position</a:t>
              </a:r>
            </a:p>
          </p:txBody>
        </p:sp>
        <p:sp>
          <p:nvSpPr>
            <p:cNvPr id="66572" name="Line 6"/>
            <p:cNvSpPr>
              <a:spLocks noChangeShapeType="1"/>
            </p:cNvSpPr>
            <p:nvPr/>
          </p:nvSpPr>
          <p:spPr bwMode="auto">
            <a:xfrm>
              <a:off x="2256" y="1488"/>
              <a:ext cx="624" cy="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eaVert" wrap="none" anchor="ctr"/>
            <a:lstStyle/>
            <a:p>
              <a:endParaRPr lang="en-US" sz="1400">
                <a:latin typeface="Courier New"/>
                <a:cs typeface="Courier New"/>
              </a:endParaRPr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1142123" y="2919732"/>
            <a:ext cx="3746500" cy="368659"/>
            <a:chOff x="792" y="1344"/>
            <a:chExt cx="2088" cy="205"/>
          </a:xfrm>
        </p:grpSpPr>
        <p:sp>
          <p:nvSpPr>
            <p:cNvPr id="66569" name="Text Box 10"/>
            <p:cNvSpPr txBox="1">
              <a:spLocks noChangeArrowheads="1"/>
            </p:cNvSpPr>
            <p:nvPr/>
          </p:nvSpPr>
          <p:spPr bwMode="auto">
            <a:xfrm>
              <a:off x="792" y="1344"/>
              <a:ext cx="1261" cy="2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800" b="0">
                  <a:latin typeface="Courier New"/>
                  <a:cs typeface="Courier New"/>
                </a:rPr>
                <a:t>Enable Position</a:t>
              </a:r>
            </a:p>
          </p:txBody>
        </p:sp>
        <p:sp>
          <p:nvSpPr>
            <p:cNvPr id="66570" name="Line 11"/>
            <p:cNvSpPr>
              <a:spLocks noChangeShapeType="1"/>
            </p:cNvSpPr>
            <p:nvPr/>
          </p:nvSpPr>
          <p:spPr bwMode="auto">
            <a:xfrm>
              <a:off x="2256" y="1488"/>
              <a:ext cx="624" cy="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eaVert" wrap="none" anchor="ctr"/>
            <a:lstStyle/>
            <a:p>
              <a:endParaRPr lang="en-US" sz="1400">
                <a:latin typeface="Courier New"/>
                <a:cs typeface="Courier New"/>
              </a:endParaRPr>
            </a:p>
          </p:txBody>
        </p:sp>
      </p:grp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1142123" y="3199132"/>
            <a:ext cx="3746500" cy="368659"/>
            <a:chOff x="792" y="1344"/>
            <a:chExt cx="2088" cy="205"/>
          </a:xfrm>
        </p:grpSpPr>
        <p:sp>
          <p:nvSpPr>
            <p:cNvPr id="66567" name="Text Box 13"/>
            <p:cNvSpPr txBox="1">
              <a:spLocks noChangeArrowheads="1"/>
            </p:cNvSpPr>
            <p:nvPr/>
          </p:nvSpPr>
          <p:spPr bwMode="auto">
            <a:xfrm>
              <a:off x="792" y="1344"/>
              <a:ext cx="1261" cy="2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800" b="0">
                  <a:latin typeface="Courier New"/>
                  <a:cs typeface="Courier New"/>
                </a:rPr>
                <a:t>Enable Position</a:t>
              </a:r>
            </a:p>
          </p:txBody>
        </p:sp>
        <p:sp>
          <p:nvSpPr>
            <p:cNvPr id="66568" name="Line 14"/>
            <p:cNvSpPr>
              <a:spLocks noChangeShapeType="1"/>
            </p:cNvSpPr>
            <p:nvPr/>
          </p:nvSpPr>
          <p:spPr bwMode="auto">
            <a:xfrm>
              <a:off x="2256" y="1488"/>
              <a:ext cx="624" cy="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eaVert" wrap="none" anchor="ctr"/>
            <a:lstStyle/>
            <a:p>
              <a:endParaRPr lang="en-US" sz="1400">
                <a:latin typeface="Courier New"/>
                <a:cs typeface="Courier New"/>
              </a:endParaRPr>
            </a:p>
          </p:txBody>
        </p:sp>
      </p:grp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773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3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3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9539" grpId="0" build="p"/>
      <p:bldP spid="44954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es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34" y="1728442"/>
            <a:ext cx="7977626" cy="5588813"/>
          </a:xfrm>
          <a:prstGeom prst="rect">
            <a:avLst/>
          </a:prstGeom>
        </p:spPr>
      </p:pic>
      <p:sp>
        <p:nvSpPr>
          <p:cNvPr id="686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How to Re-enable After Sleep()?</a:t>
            </a:r>
            <a:endParaRPr lang="en-US" altLang="ko-KR"/>
          </a:p>
        </p:txBody>
      </p:sp>
      <p:sp>
        <p:nvSpPr>
          <p:cNvPr id="450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sz="1600" dirty="0" smtClean="0"/>
              <a:t>Since </a:t>
            </a:r>
            <a:r>
              <a:rPr lang="en-US" altLang="ko-KR" sz="1600" dirty="0" err="1" smtClean="0"/>
              <a:t>ints</a:t>
            </a:r>
            <a:r>
              <a:rPr lang="en-US" altLang="ko-KR" sz="1600" dirty="0" smtClean="0"/>
              <a:t> are disabled when you call sleep:</a:t>
            </a:r>
          </a:p>
          <a:p>
            <a:pPr lvl="1"/>
            <a:r>
              <a:rPr lang="en-US" altLang="ko-KR" sz="1600" dirty="0" smtClean="0"/>
              <a:t>Responsibility of the next thread to re-enable </a:t>
            </a:r>
            <a:r>
              <a:rPr lang="en-US" altLang="ko-KR" sz="1600" dirty="0" err="1" smtClean="0"/>
              <a:t>ints</a:t>
            </a:r>
            <a:endParaRPr lang="en-US" altLang="ko-KR" sz="1600" dirty="0" smtClean="0"/>
          </a:p>
          <a:p>
            <a:pPr lvl="1"/>
            <a:r>
              <a:rPr lang="en-US" altLang="ko-KR" sz="1600" dirty="0" smtClean="0"/>
              <a:t>When the sleeping thread wakes up, returns to acquire and re-enables interrupts</a:t>
            </a:r>
          </a:p>
          <a:p>
            <a:pPr marL="274320" lvl="1" indent="0">
              <a:buNone/>
            </a:pPr>
            <a:r>
              <a:rPr lang="en-US" altLang="ko-KR" sz="1200" dirty="0" smtClean="0">
                <a:latin typeface="Courier New"/>
                <a:cs typeface="Courier New"/>
              </a:rPr>
              <a:t>	</a:t>
            </a:r>
            <a:endParaRPr lang="en-US" altLang="ko-KR" sz="1200" dirty="0">
              <a:latin typeface="Courier New"/>
              <a:cs typeface="Courier New"/>
            </a:endParaRP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3505200" y="3808698"/>
            <a:ext cx="1447800" cy="461963"/>
            <a:chOff x="2160" y="2185"/>
            <a:chExt cx="912" cy="291"/>
          </a:xfrm>
        </p:grpSpPr>
        <p:sp>
          <p:nvSpPr>
            <p:cNvPr id="68618" name="Line 5"/>
            <p:cNvSpPr>
              <a:spLocks noChangeShapeType="1"/>
            </p:cNvSpPr>
            <p:nvPr/>
          </p:nvSpPr>
          <p:spPr bwMode="auto">
            <a:xfrm>
              <a:off x="2160" y="2256"/>
              <a:ext cx="912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eaVert" wrap="none" anchor="ctr"/>
            <a:lstStyle/>
            <a:p>
              <a:endParaRPr lang="en-US" sz="1600"/>
            </a:p>
          </p:txBody>
        </p:sp>
        <p:sp>
          <p:nvSpPr>
            <p:cNvPr id="68619" name="Text Box 7"/>
            <p:cNvSpPr txBox="1">
              <a:spLocks noChangeArrowheads="1"/>
            </p:cNvSpPr>
            <p:nvPr/>
          </p:nvSpPr>
          <p:spPr bwMode="auto">
            <a:xfrm rot="537817">
              <a:off x="2473" y="2185"/>
              <a:ext cx="46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200" dirty="0">
                  <a:solidFill>
                    <a:schemeClr val="hlink"/>
                  </a:solidFill>
                  <a:latin typeface="Helvetica" charset="0"/>
                  <a:cs typeface="Helvetica" charset="0"/>
                </a:rPr>
                <a:t>context</a:t>
              </a:r>
              <a:br>
                <a:rPr lang="en-US" sz="1200" dirty="0">
                  <a:solidFill>
                    <a:schemeClr val="hlink"/>
                  </a:solidFill>
                  <a:latin typeface="Helvetica" charset="0"/>
                  <a:cs typeface="Helvetica" charset="0"/>
                </a:rPr>
              </a:br>
              <a:r>
                <a:rPr lang="en-US" sz="1200" dirty="0">
                  <a:solidFill>
                    <a:schemeClr val="hlink"/>
                  </a:solidFill>
                  <a:latin typeface="Helvetica" charset="0"/>
                  <a:cs typeface="Helvetica" charset="0"/>
                </a:rPr>
                <a:t>switch</a:t>
              </a:r>
            </a:p>
          </p:txBody>
        </p:sp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3733800" y="5605744"/>
            <a:ext cx="1447800" cy="523875"/>
            <a:chOff x="2400" y="3251"/>
            <a:chExt cx="912" cy="330"/>
          </a:xfrm>
        </p:grpSpPr>
        <p:sp>
          <p:nvSpPr>
            <p:cNvPr id="68616" name="Line 6"/>
            <p:cNvSpPr>
              <a:spLocks noChangeShapeType="1"/>
            </p:cNvSpPr>
            <p:nvPr/>
          </p:nvSpPr>
          <p:spPr bwMode="auto">
            <a:xfrm flipH="1">
              <a:off x="2400" y="3360"/>
              <a:ext cx="912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eaVert" wrap="none" anchor="ctr"/>
            <a:lstStyle/>
            <a:p>
              <a:endParaRPr lang="en-US" sz="1400"/>
            </a:p>
          </p:txBody>
        </p:sp>
        <p:sp>
          <p:nvSpPr>
            <p:cNvPr id="68617" name="Text Box 8"/>
            <p:cNvSpPr txBox="1">
              <a:spLocks noChangeArrowheads="1"/>
            </p:cNvSpPr>
            <p:nvPr/>
          </p:nvSpPr>
          <p:spPr bwMode="auto">
            <a:xfrm rot="21085516">
              <a:off x="2519" y="3251"/>
              <a:ext cx="519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400" dirty="0">
                  <a:solidFill>
                    <a:schemeClr val="hlink"/>
                  </a:solidFill>
                  <a:latin typeface="Helvetica" charset="0"/>
                  <a:cs typeface="Helvetica" charset="0"/>
                </a:rPr>
                <a:t>context</a:t>
              </a:r>
              <a:br>
                <a:rPr lang="en-US" sz="1400" dirty="0">
                  <a:solidFill>
                    <a:schemeClr val="hlink"/>
                  </a:solidFill>
                  <a:latin typeface="Helvetica" charset="0"/>
                  <a:cs typeface="Helvetica" charset="0"/>
                </a:rPr>
              </a:br>
              <a:r>
                <a:rPr lang="en-US" sz="1400" dirty="0">
                  <a:solidFill>
                    <a:schemeClr val="hlink"/>
                  </a:solidFill>
                  <a:latin typeface="Helvetica" charset="0"/>
                  <a:cs typeface="Helvetica" charset="0"/>
                </a:rPr>
                <a:t>switch</a:t>
              </a:r>
            </a:p>
          </p:txBody>
        </p:sp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062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6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594341"/>
          </a:xfrm>
        </p:spPr>
        <p:txBody>
          <a:bodyPr/>
          <a:lstStyle/>
          <a:p>
            <a:r>
              <a:rPr lang="en-US" dirty="0" err="1" smtClean="0"/>
              <a:t>nachos.thread.lock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30942"/>
            <a:ext cx="8634506" cy="5610412"/>
          </a:xfrm>
        </p:spPr>
        <p:txBody>
          <a:bodyPr>
            <a:normAutofit fontScale="55000" lnSpcReduction="20000"/>
          </a:bodyPr>
          <a:lstStyle/>
          <a:p>
            <a:r>
              <a:rPr lang="en-US" dirty="0"/>
              <a:t>public class Lock {</a:t>
            </a:r>
          </a:p>
          <a:p>
            <a:r>
              <a:rPr lang="en-US" dirty="0"/>
              <a:t>	/**</a:t>
            </a:r>
          </a:p>
          <a:p>
            <a:r>
              <a:rPr lang="en-US" dirty="0"/>
              <a:t>	 * Allocate a new lock. The lock will initially be &lt;</a:t>
            </a:r>
            <a:r>
              <a:rPr lang="en-US" dirty="0" err="1"/>
              <a:t>i</a:t>
            </a:r>
            <a:r>
              <a:rPr lang="en-US" dirty="0"/>
              <a:t>&gt;free&lt;/</a:t>
            </a:r>
            <a:r>
              <a:rPr lang="en-US" dirty="0" err="1"/>
              <a:t>i</a:t>
            </a:r>
            <a:r>
              <a:rPr lang="en-US" dirty="0"/>
              <a:t>&gt;.</a:t>
            </a:r>
          </a:p>
          <a:p>
            <a:r>
              <a:rPr lang="en-US" dirty="0"/>
              <a:t>	 */</a:t>
            </a:r>
          </a:p>
          <a:p>
            <a:r>
              <a:rPr lang="en-US" dirty="0"/>
              <a:t>	public Lock() </a:t>
            </a:r>
            <a:r>
              <a:rPr lang="en-US" dirty="0" smtClean="0"/>
              <a:t>{}</a:t>
            </a:r>
            <a:endParaRPr lang="en-US" dirty="0"/>
          </a:p>
          <a:p>
            <a:r>
              <a:rPr lang="en-US" dirty="0"/>
              <a:t>	/**</a:t>
            </a:r>
          </a:p>
          <a:p>
            <a:r>
              <a:rPr lang="en-US" dirty="0"/>
              <a:t>	 * Atomically acquire this lock. The current thread must not already </a:t>
            </a:r>
            <a:r>
              <a:rPr lang="en-US" dirty="0" smtClean="0"/>
              <a:t>hold this lock</a:t>
            </a:r>
            <a:endParaRPr lang="en-US" dirty="0"/>
          </a:p>
          <a:p>
            <a:r>
              <a:rPr lang="en-US" dirty="0"/>
              <a:t>	 */</a:t>
            </a:r>
          </a:p>
          <a:p>
            <a:r>
              <a:rPr lang="en-US" dirty="0"/>
              <a:t>	public void acquire() {</a:t>
            </a:r>
          </a:p>
          <a:p>
            <a:r>
              <a:rPr lang="en-US" dirty="0"/>
              <a:t>		</a:t>
            </a:r>
            <a:r>
              <a:rPr lang="en-US" dirty="0" err="1"/>
              <a:t>Lib.</a:t>
            </a:r>
            <a:r>
              <a:rPr lang="en-US" i="1" dirty="0" err="1"/>
              <a:t>assertTrue</a:t>
            </a:r>
            <a:r>
              <a:rPr lang="en-US" i="1" dirty="0"/>
              <a:t>(!</a:t>
            </a:r>
            <a:r>
              <a:rPr lang="en-US" i="1" dirty="0" err="1"/>
              <a:t>isHeldByCurrentThread</a:t>
            </a:r>
            <a:r>
              <a:rPr lang="en-US" i="1" dirty="0"/>
              <a:t>())</a:t>
            </a:r>
            <a:r>
              <a:rPr lang="en-US" i="1" dirty="0" smtClean="0"/>
              <a:t>;</a:t>
            </a:r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		</a:t>
            </a:r>
            <a:r>
              <a:rPr lang="en-US" dirty="0" err="1">
                <a:solidFill>
                  <a:srgbClr val="FF0000"/>
                </a:solidFill>
              </a:rPr>
              <a:t>boolean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intStatus</a:t>
            </a:r>
            <a:r>
              <a:rPr lang="en-US" dirty="0">
                <a:solidFill>
                  <a:srgbClr val="FF0000"/>
                </a:solidFill>
              </a:rPr>
              <a:t> = </a:t>
            </a:r>
            <a:r>
              <a:rPr lang="en-US" dirty="0" err="1">
                <a:solidFill>
                  <a:srgbClr val="FF0000"/>
                </a:solidFill>
              </a:rPr>
              <a:t>Machine.</a:t>
            </a:r>
            <a:r>
              <a:rPr lang="en-US" i="1" dirty="0" err="1">
                <a:solidFill>
                  <a:srgbClr val="FF0000"/>
                </a:solidFill>
              </a:rPr>
              <a:t>interrupt</a:t>
            </a:r>
            <a:r>
              <a:rPr lang="en-US" i="1" dirty="0">
                <a:solidFill>
                  <a:srgbClr val="FF0000"/>
                </a:solidFill>
              </a:rPr>
              <a:t>().disable();</a:t>
            </a:r>
          </a:p>
          <a:p>
            <a:r>
              <a:rPr lang="en-US" dirty="0"/>
              <a:t>		</a:t>
            </a:r>
            <a:r>
              <a:rPr lang="en-US" dirty="0" err="1"/>
              <a:t>KThread</a:t>
            </a:r>
            <a:r>
              <a:rPr lang="en-US" dirty="0"/>
              <a:t> thread = </a:t>
            </a:r>
            <a:r>
              <a:rPr lang="en-US" dirty="0" err="1"/>
              <a:t>KThread.</a:t>
            </a:r>
            <a:r>
              <a:rPr lang="en-US" i="1" dirty="0" err="1"/>
              <a:t>currentThread</a:t>
            </a:r>
            <a:r>
              <a:rPr lang="en-US" i="1" dirty="0"/>
              <a:t>()</a:t>
            </a:r>
            <a:r>
              <a:rPr lang="en-US" i="1" dirty="0" smtClean="0"/>
              <a:t>;</a:t>
            </a:r>
            <a:endParaRPr lang="en-US" dirty="0"/>
          </a:p>
          <a:p>
            <a:r>
              <a:rPr lang="en-US" dirty="0"/>
              <a:t>		if (</a:t>
            </a:r>
            <a:r>
              <a:rPr lang="en-US" dirty="0" err="1"/>
              <a:t>lockHolder</a:t>
            </a:r>
            <a:r>
              <a:rPr lang="en-US" dirty="0"/>
              <a:t> != null) </a:t>
            </a:r>
            <a:r>
              <a:rPr lang="en-US" dirty="0" smtClean="0"/>
              <a:t>{</a:t>
            </a:r>
          </a:p>
          <a:p>
            <a:r>
              <a:rPr lang="en-US" dirty="0" smtClean="0"/>
              <a:t>			</a:t>
            </a:r>
            <a:r>
              <a:rPr lang="en-US" dirty="0" err="1" smtClean="0"/>
              <a:t>waitQueue.waitForAccess</a:t>
            </a:r>
            <a:r>
              <a:rPr lang="en-US" dirty="0" smtClean="0"/>
              <a:t>(thread);</a:t>
            </a:r>
          </a:p>
          <a:p>
            <a:r>
              <a:rPr lang="en-US" dirty="0"/>
              <a:t>			</a:t>
            </a:r>
            <a:r>
              <a:rPr lang="en-US" dirty="0" err="1"/>
              <a:t>KThread.</a:t>
            </a:r>
            <a:r>
              <a:rPr lang="en-US" i="1" dirty="0" err="1"/>
              <a:t>sleep</a:t>
            </a:r>
            <a:r>
              <a:rPr lang="en-US" i="1" dirty="0"/>
              <a:t>();</a:t>
            </a:r>
          </a:p>
          <a:p>
            <a:r>
              <a:rPr lang="da-DK" dirty="0"/>
              <a:t>		} </a:t>
            </a:r>
            <a:r>
              <a:rPr lang="da-DK" dirty="0" err="1"/>
              <a:t>else</a:t>
            </a:r>
            <a:r>
              <a:rPr lang="da-DK" dirty="0"/>
              <a:t> </a:t>
            </a:r>
            <a:r>
              <a:rPr lang="da-DK" dirty="0" smtClean="0"/>
              <a:t>{</a:t>
            </a:r>
          </a:p>
          <a:p>
            <a:r>
              <a:rPr lang="da-DK" dirty="0" smtClean="0">
                <a:solidFill>
                  <a:schemeClr val="bg1">
                    <a:lumMod val="65000"/>
                  </a:schemeClr>
                </a:solidFill>
              </a:rPr>
              <a:t>			</a:t>
            </a:r>
            <a:r>
              <a:rPr lang="da-DK" dirty="0" err="1" smtClean="0">
                <a:solidFill>
                  <a:schemeClr val="bg1">
                    <a:lumMod val="65000"/>
                  </a:schemeClr>
                </a:solidFill>
              </a:rPr>
              <a:t>waitQueue.acquire</a:t>
            </a:r>
            <a:r>
              <a:rPr lang="da-DK" dirty="0" smtClean="0">
                <a:solidFill>
                  <a:schemeClr val="bg1">
                    <a:lumMod val="65000"/>
                  </a:schemeClr>
                </a:solidFill>
              </a:rPr>
              <a:t>(</a:t>
            </a:r>
            <a:r>
              <a:rPr lang="da-DK" dirty="0" err="1" smtClean="0">
                <a:solidFill>
                  <a:schemeClr val="bg1">
                    <a:lumMod val="65000"/>
                  </a:schemeClr>
                </a:solidFill>
              </a:rPr>
              <a:t>thread</a:t>
            </a:r>
            <a:r>
              <a:rPr lang="da-DK" dirty="0" smtClean="0">
                <a:solidFill>
                  <a:schemeClr val="bg1">
                    <a:lumMod val="65000"/>
                  </a:schemeClr>
                </a:solidFill>
              </a:rPr>
              <a:t>);</a:t>
            </a:r>
          </a:p>
          <a:p>
            <a:r>
              <a:rPr lang="da-DK" dirty="0"/>
              <a:t>			</a:t>
            </a:r>
            <a:r>
              <a:rPr lang="da-DK" dirty="0" err="1"/>
              <a:t>lockHolder</a:t>
            </a:r>
            <a:r>
              <a:rPr lang="da-DK" dirty="0"/>
              <a:t> = </a:t>
            </a:r>
            <a:r>
              <a:rPr lang="da-DK" dirty="0" err="1"/>
              <a:t>thread</a:t>
            </a:r>
            <a:r>
              <a:rPr lang="da-DK" dirty="0"/>
              <a:t>;</a:t>
            </a:r>
          </a:p>
          <a:p>
            <a:r>
              <a:rPr lang="da-DK" dirty="0"/>
              <a:t>		</a:t>
            </a:r>
            <a:r>
              <a:rPr lang="da-DK" dirty="0" smtClean="0"/>
              <a:t>}</a:t>
            </a:r>
            <a:endParaRPr lang="da-DK" dirty="0"/>
          </a:p>
          <a:p>
            <a:r>
              <a:rPr lang="da-DK" dirty="0"/>
              <a:t>		</a:t>
            </a:r>
            <a:r>
              <a:rPr lang="da-DK" dirty="0" err="1"/>
              <a:t>Lib.</a:t>
            </a:r>
            <a:r>
              <a:rPr lang="da-DK" i="1" dirty="0" err="1"/>
              <a:t>assertTrue</a:t>
            </a:r>
            <a:r>
              <a:rPr lang="da-DK" i="1" dirty="0"/>
              <a:t>(</a:t>
            </a:r>
            <a:r>
              <a:rPr lang="da-DK" i="1" dirty="0" err="1"/>
              <a:t>lockHolder</a:t>
            </a:r>
            <a:r>
              <a:rPr lang="da-DK" i="1" dirty="0"/>
              <a:t> == </a:t>
            </a:r>
            <a:r>
              <a:rPr lang="da-DK" i="1" dirty="0" err="1"/>
              <a:t>thread</a:t>
            </a:r>
            <a:r>
              <a:rPr lang="da-DK" i="1" dirty="0"/>
              <a:t>)</a:t>
            </a:r>
            <a:r>
              <a:rPr lang="da-DK" i="1" dirty="0" smtClean="0"/>
              <a:t>;</a:t>
            </a:r>
            <a:endParaRPr lang="da-DK" dirty="0"/>
          </a:p>
          <a:p>
            <a:r>
              <a:rPr lang="da-DK" dirty="0">
                <a:solidFill>
                  <a:srgbClr val="FF0000"/>
                </a:solidFill>
              </a:rPr>
              <a:t>		</a:t>
            </a:r>
            <a:r>
              <a:rPr lang="da-DK" dirty="0" err="1">
                <a:solidFill>
                  <a:srgbClr val="FF0000"/>
                </a:solidFill>
              </a:rPr>
              <a:t>Machine.</a:t>
            </a:r>
            <a:r>
              <a:rPr lang="da-DK" i="1" dirty="0" err="1">
                <a:solidFill>
                  <a:srgbClr val="FF0000"/>
                </a:solidFill>
              </a:rPr>
              <a:t>interrupt</a:t>
            </a:r>
            <a:r>
              <a:rPr lang="da-DK" i="1" dirty="0">
                <a:solidFill>
                  <a:srgbClr val="FF0000"/>
                </a:solidFill>
              </a:rPr>
              <a:t>().</a:t>
            </a:r>
            <a:r>
              <a:rPr lang="da-DK" i="1" dirty="0" err="1">
                <a:solidFill>
                  <a:srgbClr val="FF0000"/>
                </a:solidFill>
              </a:rPr>
              <a:t>restore</a:t>
            </a:r>
            <a:r>
              <a:rPr lang="da-DK" i="1" dirty="0">
                <a:solidFill>
                  <a:srgbClr val="FF0000"/>
                </a:solidFill>
              </a:rPr>
              <a:t>(</a:t>
            </a:r>
            <a:r>
              <a:rPr lang="da-DK" i="1" dirty="0" err="1">
                <a:solidFill>
                  <a:srgbClr val="FF0000"/>
                </a:solidFill>
              </a:rPr>
              <a:t>intStatus</a:t>
            </a:r>
            <a:r>
              <a:rPr lang="da-DK" i="1" dirty="0">
                <a:solidFill>
                  <a:srgbClr val="FF0000"/>
                </a:solidFill>
              </a:rPr>
              <a:t>);</a:t>
            </a:r>
          </a:p>
          <a:p>
            <a:r>
              <a:rPr lang="da-DK" dirty="0"/>
              <a:t>	}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33225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nachos.thread.lock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	/**</a:t>
            </a:r>
          </a:p>
          <a:p>
            <a:r>
              <a:rPr lang="en-US" dirty="0"/>
              <a:t>	 * Atomically release this lock, allowing other threads to acquire it.</a:t>
            </a:r>
          </a:p>
          <a:p>
            <a:r>
              <a:rPr lang="en-US" dirty="0"/>
              <a:t>	 */</a:t>
            </a:r>
          </a:p>
          <a:p>
            <a:r>
              <a:rPr lang="en-US" dirty="0"/>
              <a:t>	public void release() {</a:t>
            </a:r>
          </a:p>
          <a:p>
            <a:r>
              <a:rPr lang="en-US" dirty="0"/>
              <a:t>		</a:t>
            </a:r>
            <a:r>
              <a:rPr lang="en-US" dirty="0" err="1"/>
              <a:t>Lib.</a:t>
            </a:r>
            <a:r>
              <a:rPr lang="en-US" i="1" dirty="0" err="1"/>
              <a:t>assertTrue</a:t>
            </a:r>
            <a:r>
              <a:rPr lang="en-US" i="1" dirty="0"/>
              <a:t>(</a:t>
            </a:r>
            <a:r>
              <a:rPr lang="en-US" i="1" dirty="0" err="1"/>
              <a:t>isHeldByCurrentThread</a:t>
            </a:r>
            <a:r>
              <a:rPr lang="en-US" i="1" dirty="0"/>
              <a:t>());</a:t>
            </a:r>
          </a:p>
          <a:p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		</a:t>
            </a:r>
            <a:r>
              <a:rPr lang="en-US" dirty="0" err="1">
                <a:solidFill>
                  <a:srgbClr val="FF0000"/>
                </a:solidFill>
              </a:rPr>
              <a:t>boolean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intStatus</a:t>
            </a:r>
            <a:r>
              <a:rPr lang="en-US" dirty="0">
                <a:solidFill>
                  <a:srgbClr val="FF0000"/>
                </a:solidFill>
              </a:rPr>
              <a:t> = </a:t>
            </a:r>
            <a:r>
              <a:rPr lang="en-US" dirty="0" err="1">
                <a:solidFill>
                  <a:srgbClr val="FF0000"/>
                </a:solidFill>
              </a:rPr>
              <a:t>Machine.</a:t>
            </a:r>
            <a:r>
              <a:rPr lang="en-US" i="1" dirty="0" err="1">
                <a:solidFill>
                  <a:srgbClr val="FF0000"/>
                </a:solidFill>
              </a:rPr>
              <a:t>interrupt</a:t>
            </a:r>
            <a:r>
              <a:rPr lang="en-US" i="1" dirty="0">
                <a:solidFill>
                  <a:srgbClr val="FF0000"/>
                </a:solidFill>
              </a:rPr>
              <a:t>().disable();</a:t>
            </a:r>
          </a:p>
          <a:p>
            <a:endParaRPr lang="en-US" dirty="0"/>
          </a:p>
          <a:p>
            <a:r>
              <a:rPr lang="en-US" dirty="0"/>
              <a:t>		if ((</a:t>
            </a:r>
            <a:r>
              <a:rPr lang="en-US" dirty="0" err="1"/>
              <a:t>lockHolder</a:t>
            </a:r>
            <a:r>
              <a:rPr lang="en-US" dirty="0"/>
              <a:t> = </a:t>
            </a:r>
            <a:r>
              <a:rPr lang="en-US" dirty="0" err="1"/>
              <a:t>waitQueue.nextThread</a:t>
            </a:r>
            <a:r>
              <a:rPr lang="en-US" dirty="0"/>
              <a:t>()) != null)</a:t>
            </a:r>
          </a:p>
          <a:p>
            <a:r>
              <a:rPr lang="en-US" dirty="0"/>
              <a:t>			</a:t>
            </a:r>
            <a:r>
              <a:rPr lang="en-US" dirty="0" err="1"/>
              <a:t>lockHolder.ready</a:t>
            </a:r>
            <a:r>
              <a:rPr lang="en-US" dirty="0"/>
              <a:t>();</a:t>
            </a:r>
          </a:p>
          <a:p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		</a:t>
            </a:r>
            <a:r>
              <a:rPr lang="en-US" dirty="0" err="1">
                <a:solidFill>
                  <a:srgbClr val="FF0000"/>
                </a:solidFill>
              </a:rPr>
              <a:t>Machine.</a:t>
            </a:r>
            <a:r>
              <a:rPr lang="en-US" i="1" dirty="0" err="1">
                <a:solidFill>
                  <a:srgbClr val="FF0000"/>
                </a:solidFill>
              </a:rPr>
              <a:t>interrupt</a:t>
            </a:r>
            <a:r>
              <a:rPr lang="en-US" i="1" dirty="0">
                <a:solidFill>
                  <a:srgbClr val="FF0000"/>
                </a:solidFill>
              </a:rPr>
              <a:t>().restore(</a:t>
            </a:r>
            <a:r>
              <a:rPr lang="en-US" i="1" dirty="0" err="1">
                <a:solidFill>
                  <a:srgbClr val="FF0000"/>
                </a:solidFill>
              </a:rPr>
              <a:t>intStatus</a:t>
            </a:r>
            <a:r>
              <a:rPr lang="en-US" i="1" dirty="0">
                <a:solidFill>
                  <a:srgbClr val="FF0000"/>
                </a:solidFill>
              </a:rPr>
              <a:t>);</a:t>
            </a:r>
          </a:p>
          <a:p>
            <a:r>
              <a:rPr lang="en-US" dirty="0"/>
              <a:t>	}</a:t>
            </a:r>
          </a:p>
        </p:txBody>
      </p:sp>
    </p:spTree>
    <p:extLst>
      <p:ext uri="{BB962C8B-B14F-4D97-AF65-F5344CB8AC3E}">
        <p14:creationId xmlns:p14="http://schemas.microsoft.com/office/powerpoint/2010/main" val="7514910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Roadmap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600" dirty="0" smtClean="0"/>
              <a:t>How to implement Acquire() and Release()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600" dirty="0" smtClean="0"/>
              <a:t>By disabling/enabling interrupt</a:t>
            </a:r>
          </a:p>
          <a:p>
            <a:pPr marL="914400" lvl="1" indent="-457200"/>
            <a:r>
              <a:rPr lang="en-US" sz="1600" dirty="0" smtClean="0"/>
              <a:t>A bad implementation</a:t>
            </a:r>
          </a:p>
          <a:p>
            <a:pPr marL="914400" lvl="1" indent="-457200"/>
            <a:r>
              <a:rPr lang="en-US" sz="1600" dirty="0" smtClean="0"/>
              <a:t>A better implementation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600" dirty="0" smtClean="0">
                <a:solidFill>
                  <a:schemeClr val="tx2"/>
                </a:solidFill>
              </a:rPr>
              <a:t>Using atomic read/write </a:t>
            </a:r>
          </a:p>
          <a:p>
            <a:pPr marL="914400" lvl="1" indent="-457200"/>
            <a:r>
              <a:rPr lang="en-US" sz="1600" dirty="0" smtClean="0">
                <a:solidFill>
                  <a:schemeClr val="tx2"/>
                </a:solidFill>
              </a:rPr>
              <a:t>A bad implementation that may busy wait a long time</a:t>
            </a:r>
          </a:p>
          <a:p>
            <a:pPr marL="914400" lvl="1" indent="-457200"/>
            <a:r>
              <a:rPr lang="en-US" sz="1600" dirty="0" smtClean="0">
                <a:solidFill>
                  <a:schemeClr val="tx2"/>
                </a:solidFill>
              </a:rPr>
              <a:t>A better implementation</a:t>
            </a:r>
            <a:endParaRPr lang="en-US" sz="1600" dirty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1600" dirty="0" smtClean="0"/>
              <a:t>A more sophisticated lock – semaphore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600" dirty="0" smtClean="0"/>
              <a:t>A safer implementation – monitor and conditional variable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33</a:t>
            </a:fld>
            <a:endParaRPr lang="en-US"/>
          </a:p>
        </p:txBody>
      </p:sp>
      <p:grpSp>
        <p:nvGrpSpPr>
          <p:cNvPr id="20" name="Group 19"/>
          <p:cNvGrpSpPr/>
          <p:nvPr/>
        </p:nvGrpSpPr>
        <p:grpSpPr>
          <a:xfrm>
            <a:off x="457200" y="4788512"/>
            <a:ext cx="8102665" cy="1972361"/>
            <a:chOff x="147035" y="3730819"/>
            <a:chExt cx="8686800" cy="2971800"/>
          </a:xfrm>
        </p:grpSpPr>
        <p:sp>
          <p:nvSpPr>
            <p:cNvPr id="5" name="Rectangle 10"/>
            <p:cNvSpPr>
              <a:spLocks noChangeArrowheads="1"/>
            </p:cNvSpPr>
            <p:nvPr/>
          </p:nvSpPr>
          <p:spPr bwMode="auto">
            <a:xfrm>
              <a:off x="1671035" y="6016819"/>
              <a:ext cx="7162800" cy="68580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>
                <a:lnSpc>
                  <a:spcPct val="90000"/>
                </a:lnSpc>
                <a:spcBef>
                  <a:spcPct val="30000"/>
                </a:spcBef>
                <a:buSzPct val="100000"/>
              </a:pPr>
              <a:r>
                <a:rPr lang="en-US" sz="1600">
                  <a:latin typeface="Helvetica" charset="0"/>
                </a:rPr>
                <a:t>Load/Store    Disable Ints   Test&amp;Set   Comp&amp;Swap</a:t>
              </a:r>
            </a:p>
          </p:txBody>
        </p:sp>
        <p:sp>
          <p:nvSpPr>
            <p:cNvPr id="6" name="Rectangle 8"/>
            <p:cNvSpPr>
              <a:spLocks noChangeArrowheads="1"/>
            </p:cNvSpPr>
            <p:nvPr/>
          </p:nvSpPr>
          <p:spPr bwMode="auto">
            <a:xfrm>
              <a:off x="1671035" y="4569019"/>
              <a:ext cx="7162800" cy="1447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>
                <a:lnSpc>
                  <a:spcPct val="90000"/>
                </a:lnSpc>
                <a:spcBef>
                  <a:spcPct val="30000"/>
                </a:spcBef>
                <a:buSzPct val="100000"/>
              </a:pPr>
              <a:r>
                <a:rPr lang="en-US" sz="1600">
                  <a:latin typeface="Helvetica" charset="0"/>
                </a:rPr>
                <a:t>Locks   Semaphores   Monitors   Send/Receive</a:t>
              </a:r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1671035" y="3730819"/>
              <a:ext cx="7162800" cy="838200"/>
            </a:xfrm>
            <a:prstGeom prst="rect">
              <a:avLst/>
            </a:prstGeom>
            <a:solidFill>
              <a:srgbClr val="53FB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>
                <a:lnSpc>
                  <a:spcPct val="90000"/>
                </a:lnSpc>
                <a:spcBef>
                  <a:spcPct val="30000"/>
                </a:spcBef>
                <a:buSzPct val="100000"/>
              </a:pPr>
              <a:r>
                <a:rPr lang="en-US" sz="1600">
                  <a:latin typeface="Helvetica" charset="0"/>
                </a:rPr>
                <a:t>Shared Programs</a:t>
              </a:r>
            </a:p>
          </p:txBody>
        </p:sp>
        <p:grpSp>
          <p:nvGrpSpPr>
            <p:cNvPr id="8" name="Group 37"/>
            <p:cNvGrpSpPr>
              <a:grpSpLocks/>
            </p:cNvGrpSpPr>
            <p:nvPr/>
          </p:nvGrpSpPr>
          <p:grpSpPr bwMode="auto">
            <a:xfrm>
              <a:off x="147035" y="3730819"/>
              <a:ext cx="8686800" cy="2971800"/>
              <a:chOff x="144" y="480"/>
              <a:chExt cx="5472" cy="1872"/>
            </a:xfrm>
          </p:grpSpPr>
          <p:grpSp>
            <p:nvGrpSpPr>
              <p:cNvPr id="9" name="Group 35"/>
              <p:cNvGrpSpPr>
                <a:grpSpLocks/>
              </p:cNvGrpSpPr>
              <p:nvPr/>
            </p:nvGrpSpPr>
            <p:grpSpPr bwMode="auto">
              <a:xfrm>
                <a:off x="144" y="480"/>
                <a:ext cx="960" cy="1872"/>
                <a:chOff x="144" y="768"/>
                <a:chExt cx="960" cy="1872"/>
              </a:xfrm>
            </p:grpSpPr>
            <p:sp>
              <p:nvSpPr>
                <p:cNvPr id="17" name="Rectangle 9"/>
                <p:cNvSpPr>
                  <a:spLocks noChangeArrowheads="1"/>
                </p:cNvSpPr>
                <p:nvPr/>
              </p:nvSpPr>
              <p:spPr bwMode="auto">
                <a:xfrm>
                  <a:off x="144" y="2208"/>
                  <a:ext cx="960" cy="432"/>
                </a:xfrm>
                <a:prstGeom prst="rect">
                  <a:avLst/>
                </a:prstGeom>
                <a:solidFill>
                  <a:srgbClr val="FF66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81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</a:pPr>
                  <a:r>
                    <a:rPr lang="en-US" sz="1600">
                      <a:latin typeface="Helvetica" charset="0"/>
                    </a:rPr>
                    <a:t>Hardware</a:t>
                  </a:r>
                </a:p>
              </p:txBody>
            </p:sp>
            <p:sp>
              <p:nvSpPr>
                <p:cNvPr id="18" name="Rectangle 7"/>
                <p:cNvSpPr>
                  <a:spLocks noChangeArrowheads="1"/>
                </p:cNvSpPr>
                <p:nvPr/>
              </p:nvSpPr>
              <p:spPr bwMode="auto">
                <a:xfrm>
                  <a:off x="144" y="1296"/>
                  <a:ext cx="960" cy="912"/>
                </a:xfrm>
                <a:prstGeom prst="rect">
                  <a:avLst/>
                </a:prstGeom>
                <a:solidFill>
                  <a:srgbClr val="FF66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81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</a:pPr>
                  <a:r>
                    <a:rPr lang="en-US" sz="1600">
                      <a:latin typeface="Helvetica" charset="0"/>
                    </a:rPr>
                    <a:t>Higher-level </a:t>
                  </a:r>
                </a:p>
                <a:p>
                  <a:pPr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</a:pPr>
                  <a:r>
                    <a:rPr lang="en-US" sz="1600">
                      <a:latin typeface="Helvetica" charset="0"/>
                    </a:rPr>
                    <a:t>API</a:t>
                  </a:r>
                </a:p>
              </p:txBody>
            </p:sp>
            <p:sp>
              <p:nvSpPr>
                <p:cNvPr id="19" name="Rectangle 5"/>
                <p:cNvSpPr>
                  <a:spLocks noChangeArrowheads="1"/>
                </p:cNvSpPr>
                <p:nvPr/>
              </p:nvSpPr>
              <p:spPr bwMode="auto">
                <a:xfrm>
                  <a:off x="144" y="768"/>
                  <a:ext cx="960" cy="528"/>
                </a:xfrm>
                <a:prstGeom prst="rect">
                  <a:avLst/>
                </a:prstGeom>
                <a:solidFill>
                  <a:srgbClr val="FF66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81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</a:pPr>
                  <a:r>
                    <a:rPr lang="en-US" sz="1600">
                      <a:latin typeface="Helvetica" charset="0"/>
                    </a:rPr>
                    <a:t>Programs</a:t>
                  </a:r>
                </a:p>
              </p:txBody>
            </p:sp>
          </p:grpSp>
          <p:sp>
            <p:nvSpPr>
              <p:cNvPr id="10" name="Line 11"/>
              <p:cNvSpPr>
                <a:spLocks noChangeShapeType="1"/>
              </p:cNvSpPr>
              <p:nvPr/>
            </p:nvSpPr>
            <p:spPr bwMode="auto">
              <a:xfrm>
                <a:off x="144" y="480"/>
                <a:ext cx="547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eaVert" wrap="none" anchor="ctr"/>
              <a:lstStyle/>
              <a:p>
                <a:endParaRPr lang="en-US" sz="1400"/>
              </a:p>
            </p:txBody>
          </p:sp>
          <p:sp>
            <p:nvSpPr>
              <p:cNvPr id="11" name="Line 12"/>
              <p:cNvSpPr>
                <a:spLocks noChangeShapeType="1"/>
              </p:cNvSpPr>
              <p:nvPr/>
            </p:nvSpPr>
            <p:spPr bwMode="auto">
              <a:xfrm>
                <a:off x="144" y="1008"/>
                <a:ext cx="547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eaVert" wrap="none" anchor="ctr"/>
              <a:lstStyle/>
              <a:p>
                <a:endParaRPr lang="en-US" sz="1400"/>
              </a:p>
            </p:txBody>
          </p:sp>
          <p:sp>
            <p:nvSpPr>
              <p:cNvPr id="12" name="Line 13"/>
              <p:cNvSpPr>
                <a:spLocks noChangeShapeType="1"/>
              </p:cNvSpPr>
              <p:nvPr/>
            </p:nvSpPr>
            <p:spPr bwMode="auto">
              <a:xfrm>
                <a:off x="144" y="1920"/>
                <a:ext cx="547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eaVert" wrap="none" anchor="ctr"/>
              <a:lstStyle/>
              <a:p>
                <a:endParaRPr lang="en-US" sz="1400"/>
              </a:p>
            </p:txBody>
          </p:sp>
          <p:sp>
            <p:nvSpPr>
              <p:cNvPr id="13" name="Line 14"/>
              <p:cNvSpPr>
                <a:spLocks noChangeShapeType="1"/>
              </p:cNvSpPr>
              <p:nvPr/>
            </p:nvSpPr>
            <p:spPr bwMode="auto">
              <a:xfrm>
                <a:off x="144" y="2352"/>
                <a:ext cx="547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eaVert" wrap="none" anchor="ctr"/>
              <a:lstStyle/>
              <a:p>
                <a:endParaRPr lang="en-US" sz="1400"/>
              </a:p>
            </p:txBody>
          </p:sp>
          <p:sp>
            <p:nvSpPr>
              <p:cNvPr id="14" name="Line 15"/>
              <p:cNvSpPr>
                <a:spLocks noChangeShapeType="1"/>
              </p:cNvSpPr>
              <p:nvPr/>
            </p:nvSpPr>
            <p:spPr bwMode="auto">
              <a:xfrm>
                <a:off x="144" y="480"/>
                <a:ext cx="0" cy="1872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eaVert" wrap="none" anchor="ctr"/>
              <a:lstStyle/>
              <a:p>
                <a:endParaRPr lang="en-US" sz="1400"/>
              </a:p>
            </p:txBody>
          </p:sp>
          <p:sp>
            <p:nvSpPr>
              <p:cNvPr id="15" name="Line 16"/>
              <p:cNvSpPr>
                <a:spLocks noChangeShapeType="1"/>
              </p:cNvSpPr>
              <p:nvPr/>
            </p:nvSpPr>
            <p:spPr bwMode="auto">
              <a:xfrm>
                <a:off x="1104" y="480"/>
                <a:ext cx="0" cy="187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eaVert" wrap="none" anchor="ctr"/>
              <a:lstStyle/>
              <a:p>
                <a:endParaRPr lang="en-US" sz="1400"/>
              </a:p>
            </p:txBody>
          </p:sp>
          <p:sp>
            <p:nvSpPr>
              <p:cNvPr id="16" name="Line 17"/>
              <p:cNvSpPr>
                <a:spLocks noChangeShapeType="1"/>
              </p:cNvSpPr>
              <p:nvPr/>
            </p:nvSpPr>
            <p:spPr bwMode="auto">
              <a:xfrm>
                <a:off x="5616" y="480"/>
                <a:ext cx="0" cy="1872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eaVert" wrap="none" anchor="ctr"/>
              <a:lstStyle/>
              <a:p>
                <a:endParaRPr lang="en-US" sz="14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531110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mtClean="0"/>
              <a:t>Atomic Read-Modify-Write instructions</a:t>
            </a:r>
            <a:endParaRPr lang="en-US" altLang="ko-KR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Problems with interrupt-based lock solution:</a:t>
            </a:r>
          </a:p>
          <a:p>
            <a:pPr lvl="1"/>
            <a:r>
              <a:rPr lang="en-US" altLang="ko-KR" dirty="0" smtClean="0"/>
              <a:t>Can’t leave lock implementation to users</a:t>
            </a:r>
          </a:p>
          <a:p>
            <a:pPr lvl="1"/>
            <a:r>
              <a:rPr lang="en-US" altLang="ko-KR" dirty="0" smtClean="0"/>
              <a:t>Doesn’t work well on multiprocessor</a:t>
            </a:r>
          </a:p>
          <a:p>
            <a:pPr lvl="2"/>
            <a:r>
              <a:rPr lang="en-US" altLang="ko-KR" dirty="0" smtClean="0"/>
              <a:t>Disabling interrupts on all processors requires messages and would be very time consuming</a:t>
            </a:r>
          </a:p>
          <a:p>
            <a:r>
              <a:rPr lang="en-US" altLang="ko-KR" dirty="0" smtClean="0"/>
              <a:t>Alternative: atomic instruction sequences</a:t>
            </a:r>
          </a:p>
          <a:p>
            <a:pPr lvl="1"/>
            <a:r>
              <a:rPr lang="en-US" altLang="ko-KR" dirty="0" smtClean="0"/>
              <a:t>These instructions read a value from memory and write a new value atomically</a:t>
            </a:r>
          </a:p>
          <a:p>
            <a:pPr lvl="1"/>
            <a:r>
              <a:rPr lang="en-US" altLang="ko-KR" dirty="0" smtClean="0"/>
              <a:t>Hardware is responsible for implementing this correctly </a:t>
            </a:r>
          </a:p>
          <a:p>
            <a:pPr lvl="1"/>
            <a:r>
              <a:rPr lang="en-US" altLang="ko-KR" dirty="0" smtClean="0"/>
              <a:t>Unlike disabling interrupts, can be used on both uniprocessors and multiprocessors</a:t>
            </a:r>
            <a:endParaRPr lang="en-US" altLang="ko-K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969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Examples of Read-Modify-Write </a:t>
            </a:r>
            <a:endParaRPr lang="en-US" altLang="ko-KR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altLang="ko-KR" b="0" dirty="0" err="1" smtClean="0">
                <a:latin typeface="Courier New"/>
                <a:cs typeface="Courier New"/>
              </a:rPr>
              <a:t>test&amp;set</a:t>
            </a:r>
            <a:r>
              <a:rPr lang="en-US" altLang="ko-KR" b="0" dirty="0" smtClean="0">
                <a:latin typeface="Courier New"/>
                <a:cs typeface="Courier New"/>
              </a:rPr>
              <a:t> (&amp;address) {	 /* most architectures */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	result = M[address];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	M[address] = 1;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	return result;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}</a:t>
            </a:r>
          </a:p>
          <a:p>
            <a:endParaRPr lang="en-US" altLang="ko-KR" b="0" dirty="0" smtClean="0">
              <a:latin typeface="Courier New"/>
              <a:cs typeface="Courier New"/>
            </a:endParaRPr>
          </a:p>
          <a:p>
            <a:r>
              <a:rPr lang="en-US" altLang="ko-KR" b="0" dirty="0" smtClean="0">
                <a:latin typeface="Courier New"/>
                <a:cs typeface="Courier New"/>
              </a:rPr>
              <a:t>swap (&amp;address, register) { /* x86 */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 	temp = M[address];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	M[address] = register;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	register = temp;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}</a:t>
            </a:r>
          </a:p>
          <a:p>
            <a:endParaRPr lang="en-US" altLang="ko-KR" b="0" dirty="0" smtClean="0">
              <a:latin typeface="Courier New"/>
              <a:cs typeface="Courier New"/>
            </a:endParaRPr>
          </a:p>
          <a:p>
            <a:r>
              <a:rPr lang="en-US" altLang="ko-KR" b="0" dirty="0" err="1" smtClean="0">
                <a:latin typeface="Courier New"/>
                <a:cs typeface="Courier New"/>
              </a:rPr>
              <a:t>compare&amp;swap</a:t>
            </a:r>
            <a:r>
              <a:rPr lang="en-US" altLang="ko-KR" b="0" dirty="0" smtClean="0">
                <a:latin typeface="Courier New"/>
                <a:cs typeface="Courier New"/>
              </a:rPr>
              <a:t> (&amp;address, reg1, reg2) { /* 68000 */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	if (reg1 == M[address]) {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		M[address] = reg2;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		return success;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	} else {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		return failure;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	}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}</a:t>
            </a:r>
            <a:endParaRPr lang="en-US" altLang="ko-KR" b="0" dirty="0">
              <a:latin typeface="Courier New"/>
              <a:cs typeface="Courier New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238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mtClean="0"/>
              <a:t>Implementing Locks with test&amp;set</a:t>
            </a:r>
            <a:endParaRPr lang="en-US" altLang="ko-KR"/>
          </a:p>
        </p:txBody>
      </p:sp>
      <p:sp>
        <p:nvSpPr>
          <p:cNvPr id="454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ko-KR" dirty="0" smtClean="0"/>
              <a:t>Simple solution:</a:t>
            </a:r>
          </a:p>
          <a:p>
            <a:r>
              <a:rPr lang="en-US" altLang="ko-KR" b="0" dirty="0" smtClean="0">
                <a:latin typeface="Courier New"/>
                <a:cs typeface="Courier New"/>
              </a:rPr>
              <a:t>	</a:t>
            </a:r>
            <a:r>
              <a:rPr lang="en-US" altLang="ko-KR" b="0" dirty="0" err="1" smtClean="0">
                <a:latin typeface="Courier New"/>
                <a:cs typeface="Courier New"/>
              </a:rPr>
              <a:t>int</a:t>
            </a:r>
            <a:r>
              <a:rPr lang="en-US" altLang="ko-KR" b="0" dirty="0" smtClean="0">
                <a:latin typeface="Courier New"/>
                <a:cs typeface="Courier New"/>
              </a:rPr>
              <a:t> value = 0; // Free</a:t>
            </a:r>
          </a:p>
          <a:p>
            <a:r>
              <a:rPr lang="en-US" altLang="ko-KR" b="0" dirty="0" smtClean="0">
                <a:latin typeface="Courier New"/>
                <a:cs typeface="Courier New"/>
              </a:rPr>
              <a:t>	Acquire() {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		while (</a:t>
            </a:r>
            <a:r>
              <a:rPr lang="en-US" altLang="ko-KR" b="0" dirty="0" err="1" smtClean="0">
                <a:latin typeface="Courier New"/>
                <a:cs typeface="Courier New"/>
              </a:rPr>
              <a:t>test&amp;set</a:t>
            </a:r>
            <a:r>
              <a:rPr lang="en-US" altLang="ko-KR" b="0" dirty="0" smtClean="0">
                <a:latin typeface="Courier New"/>
                <a:cs typeface="Courier New"/>
              </a:rPr>
              <a:t>(value)); // while busy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	}</a:t>
            </a:r>
          </a:p>
          <a:p>
            <a:r>
              <a:rPr lang="en-US" altLang="ko-KR" b="0" dirty="0" smtClean="0">
                <a:latin typeface="Courier New"/>
                <a:cs typeface="Courier New"/>
              </a:rPr>
              <a:t>	Release() {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		value = 0;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	}</a:t>
            </a:r>
          </a:p>
          <a:p>
            <a:r>
              <a:rPr lang="en-US" altLang="ko-KR" dirty="0" smtClean="0"/>
              <a:t>Simple explanation:</a:t>
            </a:r>
          </a:p>
          <a:p>
            <a:pPr lvl="1"/>
            <a:r>
              <a:rPr lang="en-US" altLang="ko-KR" dirty="0" smtClean="0"/>
              <a:t>If lock is free, </a:t>
            </a:r>
            <a:r>
              <a:rPr lang="en-US" altLang="ko-KR" dirty="0" err="1" smtClean="0"/>
              <a:t>test&amp;set</a:t>
            </a:r>
            <a:r>
              <a:rPr lang="en-US" altLang="ko-KR" dirty="0" smtClean="0"/>
              <a:t> reads 0 and sets value=1, so lock is now busy.  It returns 0 so while exits</a:t>
            </a:r>
          </a:p>
          <a:p>
            <a:pPr lvl="1"/>
            <a:r>
              <a:rPr lang="en-US" altLang="ko-KR" dirty="0" smtClean="0"/>
              <a:t>If lock is busy, </a:t>
            </a:r>
            <a:r>
              <a:rPr lang="en-US" altLang="ko-KR" dirty="0" err="1" smtClean="0"/>
              <a:t>test&amp;set</a:t>
            </a:r>
            <a:r>
              <a:rPr lang="en-US" altLang="ko-KR" dirty="0" smtClean="0"/>
              <a:t> reads 1 and sets value=1 (no change). It returns 1, so while loop continues</a:t>
            </a:r>
          </a:p>
          <a:p>
            <a:pPr lvl="1"/>
            <a:r>
              <a:rPr lang="en-US" altLang="ko-KR" dirty="0" smtClean="0"/>
              <a:t>When we set value = 0, someone else can get lock</a:t>
            </a:r>
          </a:p>
          <a:p>
            <a:endParaRPr lang="en-US" altLang="ko-KR" dirty="0" smtClean="0"/>
          </a:p>
          <a:p>
            <a:endParaRPr lang="en-US" altLang="ko-KR" dirty="0" smtClean="0"/>
          </a:p>
          <a:p>
            <a:pPr lvl="1"/>
            <a:endParaRPr lang="en-US" altLang="ko-KR" dirty="0"/>
          </a:p>
        </p:txBody>
      </p:sp>
      <p:sp>
        <p:nvSpPr>
          <p:cNvPr id="69636" name="Rounded Rectangle 3"/>
          <p:cNvSpPr>
            <a:spLocks noChangeArrowheads="1"/>
          </p:cNvSpPr>
          <p:nvPr/>
        </p:nvSpPr>
        <p:spPr bwMode="auto">
          <a:xfrm>
            <a:off x="5562600" y="990600"/>
            <a:ext cx="3429000" cy="1752600"/>
          </a:xfrm>
          <a:prstGeom prst="roundRect">
            <a:avLst>
              <a:gd name="adj" fmla="val 16667"/>
            </a:avLst>
          </a:prstGeom>
          <a:solidFill>
            <a:srgbClr val="FFFFAA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r>
              <a:rPr lang="en-US" altLang="ko-KR">
                <a:latin typeface="Courier New" charset="0"/>
                <a:ea typeface="Gulim" charset="0"/>
                <a:cs typeface="Gulim" charset="0"/>
              </a:rPr>
              <a:t>test&amp;set (&amp;address) {</a:t>
            </a:r>
          </a:p>
          <a:p>
            <a:r>
              <a:rPr lang="en-US" altLang="ko-KR">
                <a:latin typeface="Courier New" charset="0"/>
                <a:ea typeface="Gulim" charset="0"/>
                <a:cs typeface="Gulim" charset="0"/>
              </a:rPr>
              <a:t>  result = M[address];</a:t>
            </a:r>
          </a:p>
          <a:p>
            <a:r>
              <a:rPr lang="en-US" altLang="ko-KR">
                <a:latin typeface="Courier New" charset="0"/>
                <a:ea typeface="Gulim" charset="0"/>
                <a:cs typeface="Gulim" charset="0"/>
              </a:rPr>
              <a:t>  M[address] = 1;</a:t>
            </a:r>
          </a:p>
          <a:p>
            <a:r>
              <a:rPr lang="en-US" altLang="ko-KR">
                <a:latin typeface="Courier New" charset="0"/>
                <a:ea typeface="Gulim" charset="0"/>
                <a:cs typeface="Gulim" charset="0"/>
              </a:rPr>
              <a:t>  return result;</a:t>
            </a:r>
            <a:br>
              <a:rPr lang="en-US" altLang="ko-KR">
                <a:latin typeface="Courier New" charset="0"/>
                <a:ea typeface="Gulim" charset="0"/>
                <a:cs typeface="Gulim" charset="0"/>
              </a:rPr>
            </a:br>
            <a:r>
              <a:rPr lang="en-US" altLang="ko-KR">
                <a:latin typeface="Courier New" charset="0"/>
                <a:ea typeface="Gulim" charset="0"/>
                <a:cs typeface="Gulim" charset="0"/>
              </a:rPr>
              <a:t>}</a:t>
            </a:r>
          </a:p>
          <a:p>
            <a:endParaRPr lang="en-US" b="0">
              <a:latin typeface="Helvetica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713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9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4659" grpId="0" build="p"/>
      <p:bldP spid="6963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Problem: Busy-Waiting for Lock</a:t>
            </a:r>
            <a:endParaRPr lang="en-US" altLang="ko-KR"/>
          </a:p>
        </p:txBody>
      </p:sp>
      <p:sp>
        <p:nvSpPr>
          <p:cNvPr id="455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ko-KR" dirty="0" smtClean="0"/>
              <a:t>Positives for this solution</a:t>
            </a:r>
          </a:p>
          <a:p>
            <a:pPr lvl="1"/>
            <a:r>
              <a:rPr lang="en-US" altLang="ko-KR" dirty="0" smtClean="0"/>
              <a:t>Machine can receive interrupts</a:t>
            </a:r>
          </a:p>
          <a:p>
            <a:pPr lvl="1"/>
            <a:r>
              <a:rPr lang="en-US" altLang="ko-KR" dirty="0" smtClean="0"/>
              <a:t>User code can use this lock</a:t>
            </a:r>
          </a:p>
          <a:p>
            <a:pPr lvl="1"/>
            <a:r>
              <a:rPr lang="en-US" altLang="ko-KR" dirty="0" smtClean="0"/>
              <a:t>Works on a multiprocessor</a:t>
            </a:r>
          </a:p>
          <a:p>
            <a:r>
              <a:rPr lang="en-US" altLang="ko-KR" dirty="0" smtClean="0"/>
              <a:t>Negatives</a:t>
            </a:r>
          </a:p>
          <a:p>
            <a:pPr lvl="1"/>
            <a:r>
              <a:rPr lang="en-US" altLang="ko-KR" dirty="0" smtClean="0"/>
              <a:t>Inefficient: busy-waiting thread will consume cycles waiting</a:t>
            </a:r>
          </a:p>
          <a:p>
            <a:pPr lvl="1"/>
            <a:r>
              <a:rPr lang="en-US" altLang="ko-KR" dirty="0" smtClean="0"/>
              <a:t>Waiting thread may take cycles away from thread holding lock! </a:t>
            </a:r>
          </a:p>
          <a:p>
            <a:pPr lvl="1"/>
            <a:r>
              <a:rPr lang="en-US" altLang="ko-KR" dirty="0" smtClean="0"/>
              <a:t>Priority Inversion: If busy-waiting thread has higher priority than thread holding lock </a:t>
            </a:r>
            <a:r>
              <a:rPr lang="en-US" altLang="ko-KR" dirty="0" smtClean="0">
                <a:sym typeface="Symbol" charset="0"/>
              </a:rPr>
              <a:t> no progress!</a:t>
            </a:r>
          </a:p>
          <a:p>
            <a:r>
              <a:rPr lang="en-US" altLang="ko-KR" dirty="0" smtClean="0"/>
              <a:t>Priority Inversion problem with original Martian rover </a:t>
            </a:r>
          </a:p>
          <a:p>
            <a:r>
              <a:rPr lang="en-US" altLang="ko-KR" dirty="0" smtClean="0"/>
              <a:t>For semaphores and monitors, waiting thread may wait for an arbitrary length of time!</a:t>
            </a:r>
          </a:p>
          <a:p>
            <a:pPr lvl="1"/>
            <a:r>
              <a:rPr lang="en-US" altLang="ko-KR" dirty="0" smtClean="0"/>
              <a:t>Even if OK for locks, definitely not ok for other primitives</a:t>
            </a:r>
          </a:p>
          <a:p>
            <a:pPr lvl="1"/>
            <a:r>
              <a:rPr lang="en-US" altLang="ko-KR" dirty="0" smtClean="0">
                <a:solidFill>
                  <a:srgbClr val="D1282E"/>
                </a:solidFill>
              </a:rPr>
              <a:t>Project/exam solutions should not have busy-waiting!</a:t>
            </a:r>
            <a:endParaRPr lang="en-US" altLang="ko-KR" dirty="0">
              <a:solidFill>
                <a:srgbClr val="D1282E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818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5683" grpId="0" build="p" bldLvl="2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Better Locks using test&amp;set</a:t>
            </a:r>
            <a:endParaRPr lang="en-US" altLang="ko-KR"/>
          </a:p>
        </p:txBody>
      </p:sp>
      <p:sp>
        <p:nvSpPr>
          <p:cNvPr id="456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US" altLang="ko-KR" sz="1600" dirty="0" smtClean="0"/>
              <a:t>Can we build </a:t>
            </a:r>
            <a:r>
              <a:rPr lang="en-US" altLang="ko-KR" sz="1600" dirty="0" err="1" smtClean="0"/>
              <a:t>test&amp;set</a:t>
            </a:r>
            <a:r>
              <a:rPr lang="en-US" altLang="ko-KR" sz="1600" dirty="0" smtClean="0"/>
              <a:t> locks without busy-waiting?</a:t>
            </a:r>
          </a:p>
          <a:p>
            <a:pPr lvl="1"/>
            <a:r>
              <a:rPr lang="en-US" altLang="ko-KR" sz="1600" dirty="0" smtClean="0"/>
              <a:t>Can’t entirely, but can minimize!</a:t>
            </a:r>
          </a:p>
          <a:p>
            <a:pPr lvl="1"/>
            <a:r>
              <a:rPr lang="en-US" altLang="ko-KR" sz="1600" dirty="0" smtClean="0"/>
              <a:t>Idea: only busy-wait to atomically check lock value</a:t>
            </a:r>
          </a:p>
          <a:p>
            <a:endParaRPr lang="en-US" altLang="ko-KR" sz="1600" dirty="0" smtClean="0"/>
          </a:p>
          <a:p>
            <a:endParaRPr lang="en-US" altLang="ko-KR" sz="1600" dirty="0" smtClean="0"/>
          </a:p>
          <a:p>
            <a:endParaRPr lang="en-US" altLang="ko-KR" sz="1600" dirty="0" smtClean="0"/>
          </a:p>
          <a:p>
            <a:endParaRPr lang="en-US" altLang="ko-KR" sz="1600" dirty="0" smtClean="0"/>
          </a:p>
          <a:p>
            <a:endParaRPr lang="en-US" altLang="ko-KR" sz="1600" dirty="0" smtClean="0"/>
          </a:p>
          <a:p>
            <a:endParaRPr lang="en-US" altLang="ko-KR" sz="1600" dirty="0" smtClean="0"/>
          </a:p>
          <a:p>
            <a:endParaRPr lang="en-US" altLang="ko-KR" sz="1600" dirty="0" smtClean="0"/>
          </a:p>
          <a:p>
            <a:endParaRPr lang="en-US" altLang="ko-KR" sz="1600" dirty="0" smtClean="0"/>
          </a:p>
          <a:p>
            <a:endParaRPr lang="en-US" altLang="ko-KR" sz="1600" dirty="0" smtClean="0"/>
          </a:p>
          <a:p>
            <a:r>
              <a:rPr lang="en-US" altLang="ko-KR" sz="1600" dirty="0" smtClean="0"/>
              <a:t>Note: sleep has to be sure to reset the guard variable</a:t>
            </a:r>
          </a:p>
        </p:txBody>
      </p:sp>
      <p:sp>
        <p:nvSpPr>
          <p:cNvPr id="456709" name="Text Box 5"/>
          <p:cNvSpPr txBox="1">
            <a:spLocks noChangeArrowheads="1"/>
          </p:cNvSpPr>
          <p:nvPr/>
        </p:nvSpPr>
        <p:spPr bwMode="auto">
          <a:xfrm>
            <a:off x="4904830" y="2657201"/>
            <a:ext cx="4662487" cy="3272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338138" algn="l"/>
                <a:tab pos="688975" algn="l"/>
                <a:tab pos="1027113" algn="l"/>
              </a:tabLs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1pPr>
            <a:lvl2pPr marL="742950" indent="-285750">
              <a:tabLst>
                <a:tab pos="338138" algn="l"/>
                <a:tab pos="688975" algn="l"/>
                <a:tab pos="1027113" algn="l"/>
              </a:tabLs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2pPr>
            <a:lvl3pPr marL="1143000" indent="-228600">
              <a:tabLst>
                <a:tab pos="338138" algn="l"/>
                <a:tab pos="688975" algn="l"/>
                <a:tab pos="1027113" algn="l"/>
              </a:tabLs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3pPr>
            <a:lvl4pPr marL="1600200" indent="-228600">
              <a:tabLst>
                <a:tab pos="338138" algn="l"/>
                <a:tab pos="688975" algn="l"/>
                <a:tab pos="1027113" algn="l"/>
              </a:tabLs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4pPr>
            <a:lvl5pPr marL="2057400" indent="-228600">
              <a:tabLst>
                <a:tab pos="338138" algn="l"/>
                <a:tab pos="688975" algn="l"/>
                <a:tab pos="1027113" algn="l"/>
              </a:tabLs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38138" algn="l"/>
                <a:tab pos="688975" algn="l"/>
                <a:tab pos="1027113" algn="l"/>
              </a:tabLs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38138" algn="l"/>
                <a:tab pos="688975" algn="l"/>
                <a:tab pos="1027113" algn="l"/>
              </a:tabLs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38138" algn="l"/>
                <a:tab pos="688975" algn="l"/>
                <a:tab pos="1027113" algn="l"/>
              </a:tabLs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38138" algn="l"/>
                <a:tab pos="688975" algn="l"/>
                <a:tab pos="1027113" algn="l"/>
              </a:tabLs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9pPr>
          </a:lstStyle>
          <a:p>
            <a:pPr>
              <a:lnSpc>
                <a:spcPct val="90000"/>
              </a:lnSpc>
              <a:spcBef>
                <a:spcPct val="10000"/>
              </a:spcBef>
              <a:buSzPct val="100000"/>
            </a:pPr>
            <a:endParaRPr lang="en-US" sz="1600" b="0">
              <a:latin typeface="Courier New"/>
              <a:cs typeface="Courier New"/>
            </a:endParaRPr>
          </a:p>
          <a:p>
            <a:pPr>
              <a:lnSpc>
                <a:spcPct val="90000"/>
              </a:lnSpc>
              <a:spcBef>
                <a:spcPct val="10000"/>
              </a:spcBef>
              <a:buSzPct val="100000"/>
            </a:pPr>
            <a:endParaRPr lang="en-US" sz="1600" b="0">
              <a:latin typeface="Courier New"/>
              <a:cs typeface="Courier New"/>
            </a:endParaRPr>
          </a:p>
          <a:p>
            <a:pPr>
              <a:lnSpc>
                <a:spcPct val="90000"/>
              </a:lnSpc>
              <a:spcBef>
                <a:spcPct val="10000"/>
              </a:spcBef>
              <a:buSzPct val="100000"/>
            </a:pPr>
            <a:endParaRPr lang="en-US" sz="1600" b="0">
              <a:latin typeface="Courier New"/>
              <a:cs typeface="Courier New"/>
            </a:endParaRPr>
          </a:p>
          <a:p>
            <a:pPr>
              <a:lnSpc>
                <a:spcPct val="90000"/>
              </a:lnSpc>
              <a:spcBef>
                <a:spcPct val="10000"/>
              </a:spcBef>
              <a:buSzPct val="100000"/>
            </a:pPr>
            <a:r>
              <a:rPr lang="en-US" sz="1600" b="0">
                <a:latin typeface="Courier New"/>
                <a:cs typeface="Courier New"/>
              </a:rPr>
              <a:t>Release() {</a:t>
            </a:r>
            <a:br>
              <a:rPr lang="en-US" sz="1600" b="0">
                <a:latin typeface="Courier New"/>
                <a:cs typeface="Courier New"/>
              </a:rPr>
            </a:br>
            <a:r>
              <a:rPr lang="en-US" sz="1600" b="0">
                <a:latin typeface="Courier New"/>
                <a:cs typeface="Courier New"/>
              </a:rPr>
              <a:t>	// Short busy-wait time</a:t>
            </a:r>
            <a:br>
              <a:rPr lang="en-US" sz="1600" b="0">
                <a:latin typeface="Courier New"/>
                <a:cs typeface="Courier New"/>
              </a:rPr>
            </a:br>
            <a:r>
              <a:rPr lang="en-US" sz="1600" b="0">
                <a:latin typeface="Courier New"/>
                <a:cs typeface="Courier New"/>
              </a:rPr>
              <a:t>	</a:t>
            </a:r>
            <a:r>
              <a:rPr lang="en-US" sz="1600" b="0">
                <a:solidFill>
                  <a:schemeClr val="hlink"/>
                </a:solidFill>
                <a:latin typeface="Courier New"/>
                <a:cs typeface="Courier New"/>
              </a:rPr>
              <a:t>while (test&amp;set(guard));</a:t>
            </a:r>
            <a:br>
              <a:rPr lang="en-US" sz="1600" b="0">
                <a:solidFill>
                  <a:schemeClr val="hlink"/>
                </a:solidFill>
                <a:latin typeface="Courier New"/>
                <a:cs typeface="Courier New"/>
              </a:rPr>
            </a:br>
            <a:r>
              <a:rPr lang="en-US" sz="1600" b="0">
                <a:latin typeface="Courier New"/>
                <a:cs typeface="Courier New"/>
              </a:rPr>
              <a:t>	if anyone on wait queue {</a:t>
            </a:r>
            <a:br>
              <a:rPr lang="en-US" sz="1600" b="0">
                <a:latin typeface="Courier New"/>
                <a:cs typeface="Courier New"/>
              </a:rPr>
            </a:br>
            <a:r>
              <a:rPr lang="en-US" sz="1600" b="0">
                <a:latin typeface="Courier New"/>
                <a:cs typeface="Courier New"/>
              </a:rPr>
              <a:t>		take thread off wait queue</a:t>
            </a:r>
            <a:br>
              <a:rPr lang="en-US" sz="1600" b="0">
                <a:latin typeface="Courier New"/>
                <a:cs typeface="Courier New"/>
              </a:rPr>
            </a:br>
            <a:r>
              <a:rPr lang="en-US" sz="1600" b="0">
                <a:latin typeface="Courier New"/>
                <a:cs typeface="Courier New"/>
              </a:rPr>
              <a:t>		Place on ready queue;</a:t>
            </a:r>
            <a:br>
              <a:rPr lang="en-US" sz="1600" b="0">
                <a:latin typeface="Courier New"/>
                <a:cs typeface="Courier New"/>
              </a:rPr>
            </a:br>
            <a:r>
              <a:rPr lang="en-US" sz="1600" b="0">
                <a:latin typeface="Courier New"/>
                <a:cs typeface="Courier New"/>
              </a:rPr>
              <a:t>	} else {</a:t>
            </a:r>
            <a:br>
              <a:rPr lang="en-US" sz="1600" b="0">
                <a:latin typeface="Courier New"/>
                <a:cs typeface="Courier New"/>
              </a:rPr>
            </a:br>
            <a:r>
              <a:rPr lang="en-US" sz="1600" b="0">
                <a:latin typeface="Courier New"/>
                <a:cs typeface="Courier New"/>
              </a:rPr>
              <a:t>		</a:t>
            </a:r>
            <a:r>
              <a:rPr lang="en-US" sz="1600" b="0">
                <a:solidFill>
                  <a:srgbClr val="2A40E2"/>
                </a:solidFill>
                <a:latin typeface="Courier New"/>
                <a:cs typeface="Courier New"/>
              </a:rPr>
              <a:t>value = FREE;</a:t>
            </a:r>
            <a:r>
              <a:rPr lang="en-US" sz="1600" b="0">
                <a:latin typeface="Courier New"/>
                <a:cs typeface="Courier New"/>
              </a:rPr>
              <a:t/>
            </a:r>
            <a:br>
              <a:rPr lang="en-US" sz="1600" b="0">
                <a:latin typeface="Courier New"/>
                <a:cs typeface="Courier New"/>
              </a:rPr>
            </a:br>
            <a:r>
              <a:rPr lang="en-US" sz="1600" b="0">
                <a:latin typeface="Courier New"/>
                <a:cs typeface="Courier New"/>
              </a:rPr>
              <a:t>	}</a:t>
            </a:r>
            <a:br>
              <a:rPr lang="en-US" sz="1600" b="0">
                <a:latin typeface="Courier New"/>
                <a:cs typeface="Courier New"/>
              </a:rPr>
            </a:br>
            <a:r>
              <a:rPr lang="en-US" sz="1600" b="0">
                <a:latin typeface="Courier New"/>
                <a:cs typeface="Courier New"/>
              </a:rPr>
              <a:t>	</a:t>
            </a:r>
            <a:r>
              <a:rPr lang="en-US" sz="1600" b="0">
                <a:solidFill>
                  <a:schemeClr val="hlink"/>
                </a:solidFill>
                <a:latin typeface="Courier New"/>
                <a:cs typeface="Courier New"/>
              </a:rPr>
              <a:t>guard = 0;</a:t>
            </a:r>
            <a:br>
              <a:rPr lang="en-US" sz="1600" b="0">
                <a:solidFill>
                  <a:schemeClr val="hlink"/>
                </a:solidFill>
                <a:latin typeface="Courier New"/>
                <a:cs typeface="Courier New"/>
              </a:rPr>
            </a:br>
            <a:endParaRPr lang="en-US" sz="1600" b="0">
              <a:solidFill>
                <a:schemeClr val="hlink"/>
              </a:solidFill>
              <a:latin typeface="Courier New"/>
              <a:cs typeface="Courier New"/>
            </a:endParaRPr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499517" y="2657201"/>
            <a:ext cx="4724400" cy="3540125"/>
            <a:chOff x="48" y="1152"/>
            <a:chExt cx="2976" cy="2230"/>
          </a:xfrm>
        </p:grpSpPr>
        <p:sp>
          <p:nvSpPr>
            <p:cNvPr id="9222" name="Text Box 4"/>
            <p:cNvSpPr txBox="1">
              <a:spLocks noChangeArrowheads="1"/>
            </p:cNvSpPr>
            <p:nvPr/>
          </p:nvSpPr>
          <p:spPr bwMode="auto">
            <a:xfrm>
              <a:off x="48" y="1152"/>
              <a:ext cx="2976" cy="2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tabLst>
                  <a:tab pos="338138" algn="l"/>
                  <a:tab pos="688975" algn="l"/>
                  <a:tab pos="1027113" algn="l"/>
                </a:tabLst>
                <a:defRPr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1pPr>
              <a:lvl2pPr marL="742950" indent="-285750">
                <a:tabLst>
                  <a:tab pos="338138" algn="l"/>
                  <a:tab pos="688975" algn="l"/>
                  <a:tab pos="1027113" algn="l"/>
                </a:tabLst>
                <a:defRPr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2pPr>
              <a:lvl3pPr marL="1143000" indent="-228600">
                <a:tabLst>
                  <a:tab pos="338138" algn="l"/>
                  <a:tab pos="688975" algn="l"/>
                  <a:tab pos="1027113" algn="l"/>
                </a:tabLst>
                <a:defRPr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3pPr>
              <a:lvl4pPr marL="1600200" indent="-228600">
                <a:tabLst>
                  <a:tab pos="338138" algn="l"/>
                  <a:tab pos="688975" algn="l"/>
                  <a:tab pos="1027113" algn="l"/>
                </a:tabLst>
                <a:defRPr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4pPr>
              <a:lvl5pPr marL="2057400" indent="-228600">
                <a:tabLst>
                  <a:tab pos="338138" algn="l"/>
                  <a:tab pos="688975" algn="l"/>
                  <a:tab pos="1027113" algn="l"/>
                </a:tabLst>
                <a:defRPr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38138" algn="l"/>
                  <a:tab pos="688975" algn="l"/>
                  <a:tab pos="1027113" algn="l"/>
                </a:tabLst>
                <a:defRPr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38138" algn="l"/>
                  <a:tab pos="688975" algn="l"/>
                  <a:tab pos="1027113" algn="l"/>
                </a:tabLst>
                <a:defRPr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38138" algn="l"/>
                  <a:tab pos="688975" algn="l"/>
                  <a:tab pos="1027113" algn="l"/>
                </a:tabLst>
                <a:defRPr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38138" algn="l"/>
                  <a:tab pos="688975" algn="l"/>
                  <a:tab pos="1027113" algn="l"/>
                </a:tabLst>
                <a:defRPr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9pPr>
            </a:lstStyle>
            <a:p>
              <a:r>
                <a:rPr lang="en-US" sz="1600" b="0" dirty="0" err="1">
                  <a:solidFill>
                    <a:schemeClr val="hlink"/>
                  </a:solidFill>
                  <a:latin typeface="Courier New"/>
                  <a:cs typeface="Courier New"/>
                </a:rPr>
                <a:t>int</a:t>
              </a:r>
              <a:r>
                <a:rPr lang="en-US" sz="1600" b="0" dirty="0">
                  <a:solidFill>
                    <a:schemeClr val="hlink"/>
                  </a:solidFill>
                  <a:latin typeface="Courier New"/>
                  <a:cs typeface="Courier New"/>
                </a:rPr>
                <a:t> guard = 0;</a:t>
              </a:r>
            </a:p>
            <a:p>
              <a:r>
                <a:rPr lang="en-US" sz="1600" b="0" dirty="0" err="1">
                  <a:solidFill>
                    <a:srgbClr val="233AE1"/>
                  </a:solidFill>
                  <a:latin typeface="Courier New"/>
                  <a:cs typeface="Courier New"/>
                </a:rPr>
                <a:t>int</a:t>
              </a:r>
              <a:r>
                <a:rPr lang="en-US" sz="1600" b="0" dirty="0">
                  <a:solidFill>
                    <a:srgbClr val="233AE1"/>
                  </a:solidFill>
                  <a:latin typeface="Courier New"/>
                  <a:cs typeface="Courier New"/>
                </a:rPr>
                <a:t> value = FREE;</a:t>
              </a:r>
            </a:p>
            <a:p>
              <a:endParaRPr lang="en-US" sz="1600" b="0" dirty="0">
                <a:latin typeface="Courier New"/>
                <a:cs typeface="Courier New"/>
              </a:endParaRPr>
            </a:p>
            <a:p>
              <a:r>
                <a:rPr lang="en-US" sz="1600" b="0" dirty="0">
                  <a:latin typeface="Courier New"/>
                  <a:cs typeface="Courier New"/>
                </a:rPr>
                <a:t>Acquire() {</a:t>
              </a:r>
            </a:p>
            <a:p>
              <a:r>
                <a:rPr lang="en-US" sz="1600" b="0" dirty="0">
                  <a:latin typeface="Courier New"/>
                  <a:cs typeface="Courier New"/>
                </a:rPr>
                <a:t>	// Short busy-wait time</a:t>
              </a:r>
              <a:br>
                <a:rPr lang="en-US" sz="1600" b="0" dirty="0">
                  <a:latin typeface="Courier New"/>
                  <a:cs typeface="Courier New"/>
                </a:rPr>
              </a:br>
              <a:r>
                <a:rPr lang="en-US" sz="1600" b="0" dirty="0">
                  <a:latin typeface="Courier New"/>
                  <a:cs typeface="Courier New"/>
                </a:rPr>
                <a:t>	</a:t>
              </a:r>
              <a:r>
                <a:rPr lang="en-US" sz="1600" b="0" dirty="0">
                  <a:solidFill>
                    <a:schemeClr val="hlink"/>
                  </a:solidFill>
                  <a:latin typeface="Courier New"/>
                  <a:cs typeface="Courier New"/>
                </a:rPr>
                <a:t>while (</a:t>
              </a:r>
              <a:r>
                <a:rPr lang="en-US" sz="1600" b="0" dirty="0" err="1">
                  <a:solidFill>
                    <a:schemeClr val="hlink"/>
                  </a:solidFill>
                  <a:latin typeface="Courier New"/>
                  <a:cs typeface="Courier New"/>
                </a:rPr>
                <a:t>test&amp;set</a:t>
              </a:r>
              <a:r>
                <a:rPr lang="en-US" sz="1600" b="0" dirty="0">
                  <a:solidFill>
                    <a:schemeClr val="hlink"/>
                  </a:solidFill>
                  <a:latin typeface="Courier New"/>
                  <a:cs typeface="Courier New"/>
                </a:rPr>
                <a:t>(guard));</a:t>
              </a:r>
              <a:r>
                <a:rPr lang="en-US" sz="1600" b="0" dirty="0">
                  <a:latin typeface="Courier New"/>
                  <a:cs typeface="Courier New"/>
                </a:rPr>
                <a:t/>
              </a:r>
              <a:br>
                <a:rPr lang="en-US" sz="1600" b="0" dirty="0">
                  <a:latin typeface="Courier New"/>
                  <a:cs typeface="Courier New"/>
                </a:rPr>
              </a:br>
              <a:r>
                <a:rPr lang="en-US" sz="1600" b="0" dirty="0">
                  <a:latin typeface="Courier New"/>
                  <a:cs typeface="Courier New"/>
                </a:rPr>
                <a:t>	if (</a:t>
              </a:r>
              <a:r>
                <a:rPr lang="en-US" sz="1600" b="0" dirty="0">
                  <a:solidFill>
                    <a:srgbClr val="2A40E2"/>
                  </a:solidFill>
                  <a:latin typeface="Courier New"/>
                  <a:cs typeface="Courier New"/>
                </a:rPr>
                <a:t>value == BUSY</a:t>
              </a:r>
              <a:r>
                <a:rPr lang="en-US" sz="1600" b="0" dirty="0">
                  <a:latin typeface="Courier New"/>
                  <a:cs typeface="Courier New"/>
                </a:rPr>
                <a:t>) {</a:t>
              </a:r>
            </a:p>
            <a:p>
              <a:r>
                <a:rPr lang="en-US" sz="1600" b="0" dirty="0">
                  <a:latin typeface="Courier New"/>
                  <a:cs typeface="Courier New"/>
                </a:rPr>
                <a:t>		put thread on wait queue;</a:t>
              </a:r>
            </a:p>
            <a:p>
              <a:r>
                <a:rPr lang="en-US" sz="1600" b="0" dirty="0">
                  <a:latin typeface="Courier New"/>
                  <a:cs typeface="Courier New"/>
                </a:rPr>
                <a:t>		go to sleep() &amp; </a:t>
              </a:r>
              <a:r>
                <a:rPr lang="en-US" sz="1600" b="0" dirty="0">
                  <a:solidFill>
                    <a:schemeClr val="hlink"/>
                  </a:solidFill>
                  <a:latin typeface="Courier New"/>
                  <a:cs typeface="Courier New"/>
                </a:rPr>
                <a:t>guard = 0</a:t>
              </a:r>
              <a:r>
                <a:rPr lang="en-US" sz="1600" b="0" dirty="0">
                  <a:latin typeface="Courier New"/>
                  <a:cs typeface="Courier New"/>
                </a:rPr>
                <a:t>;</a:t>
              </a:r>
              <a:br>
                <a:rPr lang="en-US" sz="1600" b="0" dirty="0">
                  <a:latin typeface="Courier New"/>
                  <a:cs typeface="Courier New"/>
                </a:rPr>
              </a:br>
              <a:r>
                <a:rPr lang="en-US" sz="1600" b="0" dirty="0">
                  <a:latin typeface="Courier New"/>
                  <a:cs typeface="Courier New"/>
                </a:rPr>
                <a:t>	} else {</a:t>
              </a:r>
              <a:br>
                <a:rPr lang="en-US" sz="1600" b="0" dirty="0">
                  <a:latin typeface="Courier New"/>
                  <a:cs typeface="Courier New"/>
                </a:rPr>
              </a:br>
              <a:r>
                <a:rPr lang="en-US" sz="1600" b="0" dirty="0">
                  <a:latin typeface="Courier New"/>
                  <a:cs typeface="Courier New"/>
                </a:rPr>
                <a:t>		</a:t>
              </a:r>
              <a:r>
                <a:rPr lang="en-US" sz="1600" b="0" dirty="0">
                  <a:solidFill>
                    <a:srgbClr val="2A40E2"/>
                  </a:solidFill>
                  <a:latin typeface="Courier New"/>
                  <a:cs typeface="Courier New"/>
                </a:rPr>
                <a:t>value = BUSY;</a:t>
              </a:r>
              <a:r>
                <a:rPr lang="en-US" sz="1600" b="0" dirty="0">
                  <a:latin typeface="Courier New"/>
                  <a:cs typeface="Courier New"/>
                </a:rPr>
                <a:t/>
              </a:r>
              <a:br>
                <a:rPr lang="en-US" sz="1600" b="0" dirty="0">
                  <a:latin typeface="Courier New"/>
                  <a:cs typeface="Courier New"/>
                </a:rPr>
              </a:br>
              <a:r>
                <a:rPr lang="en-US" sz="1600" b="0" dirty="0">
                  <a:latin typeface="Courier New"/>
                  <a:cs typeface="Courier New"/>
                </a:rPr>
                <a:t>		</a:t>
              </a:r>
              <a:r>
                <a:rPr lang="en-US" sz="1600" b="0" dirty="0">
                  <a:solidFill>
                    <a:schemeClr val="hlink"/>
                  </a:solidFill>
                  <a:latin typeface="Courier New"/>
                  <a:cs typeface="Courier New"/>
                </a:rPr>
                <a:t>guard = 0;</a:t>
              </a:r>
              <a:br>
                <a:rPr lang="en-US" sz="1600" b="0" dirty="0">
                  <a:solidFill>
                    <a:schemeClr val="hlink"/>
                  </a:solidFill>
                  <a:latin typeface="Courier New"/>
                  <a:cs typeface="Courier New"/>
                </a:rPr>
              </a:br>
              <a:r>
                <a:rPr lang="en-US" sz="1600" b="0" dirty="0">
                  <a:latin typeface="Courier New"/>
                  <a:cs typeface="Courier New"/>
                </a:rPr>
                <a:t>	}</a:t>
              </a:r>
              <a:br>
                <a:rPr lang="en-US" sz="1600" b="0" dirty="0">
                  <a:latin typeface="Courier New"/>
                  <a:cs typeface="Courier New"/>
                </a:rPr>
              </a:br>
              <a:r>
                <a:rPr lang="en-US" sz="1600" b="0" dirty="0">
                  <a:latin typeface="Courier New"/>
                  <a:cs typeface="Courier New"/>
                </a:rPr>
                <a:t>}</a:t>
              </a:r>
            </a:p>
          </p:txBody>
        </p:sp>
        <p:grpSp>
          <p:nvGrpSpPr>
            <p:cNvPr id="9223" name="Group 6"/>
            <p:cNvGrpSpPr>
              <a:grpSpLocks/>
            </p:cNvGrpSpPr>
            <p:nvPr/>
          </p:nvGrpSpPr>
          <p:grpSpPr bwMode="auto">
            <a:xfrm>
              <a:off x="1728" y="1248"/>
              <a:ext cx="384" cy="432"/>
              <a:chOff x="1776" y="912"/>
              <a:chExt cx="476" cy="576"/>
            </a:xfrm>
          </p:grpSpPr>
          <p:sp>
            <p:nvSpPr>
              <p:cNvPr id="9224" name="AutoShape 7"/>
              <p:cNvSpPr>
                <a:spLocks noChangeAspect="1" noChangeArrowheads="1" noTextEdit="1"/>
              </p:cNvSpPr>
              <p:nvPr/>
            </p:nvSpPr>
            <p:spPr bwMode="auto">
              <a:xfrm>
                <a:off x="1776" y="912"/>
                <a:ext cx="476" cy="5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400">
                  <a:latin typeface="Courier New"/>
                  <a:cs typeface="Courier New"/>
                </a:endParaRPr>
              </a:p>
            </p:txBody>
          </p:sp>
          <p:sp>
            <p:nvSpPr>
              <p:cNvPr id="9225" name="Freeform 8"/>
              <p:cNvSpPr>
                <a:spLocks/>
              </p:cNvSpPr>
              <p:nvPr/>
            </p:nvSpPr>
            <p:spPr bwMode="auto">
              <a:xfrm>
                <a:off x="1818" y="1046"/>
                <a:ext cx="434" cy="442"/>
              </a:xfrm>
              <a:custGeom>
                <a:avLst/>
                <a:gdLst>
                  <a:gd name="T0" fmla="*/ 0 w 1303"/>
                  <a:gd name="T1" fmla="*/ 0 h 1327"/>
                  <a:gd name="T2" fmla="*/ 0 w 1303"/>
                  <a:gd name="T3" fmla="*/ 0 h 1327"/>
                  <a:gd name="T4" fmla="*/ 0 w 1303"/>
                  <a:gd name="T5" fmla="*/ 0 h 1327"/>
                  <a:gd name="T6" fmla="*/ 0 w 1303"/>
                  <a:gd name="T7" fmla="*/ 0 h 1327"/>
                  <a:gd name="T8" fmla="*/ 0 w 1303"/>
                  <a:gd name="T9" fmla="*/ 0 h 1327"/>
                  <a:gd name="T10" fmla="*/ 0 w 1303"/>
                  <a:gd name="T11" fmla="*/ 0 h 1327"/>
                  <a:gd name="T12" fmla="*/ 0 w 1303"/>
                  <a:gd name="T13" fmla="*/ 0 h 1327"/>
                  <a:gd name="T14" fmla="*/ 0 w 1303"/>
                  <a:gd name="T15" fmla="*/ 0 h 1327"/>
                  <a:gd name="T16" fmla="*/ 0 w 1303"/>
                  <a:gd name="T17" fmla="*/ 0 h 1327"/>
                  <a:gd name="T18" fmla="*/ 0 w 1303"/>
                  <a:gd name="T19" fmla="*/ 0 h 1327"/>
                  <a:gd name="T20" fmla="*/ 0 w 1303"/>
                  <a:gd name="T21" fmla="*/ 0 h 1327"/>
                  <a:gd name="T22" fmla="*/ 0 w 1303"/>
                  <a:gd name="T23" fmla="*/ 0 h 1327"/>
                  <a:gd name="T24" fmla="*/ 0 w 1303"/>
                  <a:gd name="T25" fmla="*/ 0 h 1327"/>
                  <a:gd name="T26" fmla="*/ 0 w 1303"/>
                  <a:gd name="T27" fmla="*/ 0 h 1327"/>
                  <a:gd name="T28" fmla="*/ 0 w 1303"/>
                  <a:gd name="T29" fmla="*/ 0 h 1327"/>
                  <a:gd name="T30" fmla="*/ 0 w 1303"/>
                  <a:gd name="T31" fmla="*/ 0 h 1327"/>
                  <a:gd name="T32" fmla="*/ 0 w 1303"/>
                  <a:gd name="T33" fmla="*/ 0 h 1327"/>
                  <a:gd name="T34" fmla="*/ 0 w 1303"/>
                  <a:gd name="T35" fmla="*/ 0 h 1327"/>
                  <a:gd name="T36" fmla="*/ 0 w 1303"/>
                  <a:gd name="T37" fmla="*/ 0 h 1327"/>
                  <a:gd name="T38" fmla="*/ 0 w 1303"/>
                  <a:gd name="T39" fmla="*/ 0 h 1327"/>
                  <a:gd name="T40" fmla="*/ 0 w 1303"/>
                  <a:gd name="T41" fmla="*/ 0 h 1327"/>
                  <a:gd name="T42" fmla="*/ 0 w 1303"/>
                  <a:gd name="T43" fmla="*/ 0 h 1327"/>
                  <a:gd name="T44" fmla="*/ 0 w 1303"/>
                  <a:gd name="T45" fmla="*/ 0 h 1327"/>
                  <a:gd name="T46" fmla="*/ 0 w 1303"/>
                  <a:gd name="T47" fmla="*/ 0 h 1327"/>
                  <a:gd name="T48" fmla="*/ 0 w 1303"/>
                  <a:gd name="T49" fmla="*/ 0 h 1327"/>
                  <a:gd name="T50" fmla="*/ 0 w 1303"/>
                  <a:gd name="T51" fmla="*/ 0 h 1327"/>
                  <a:gd name="T52" fmla="*/ 0 w 1303"/>
                  <a:gd name="T53" fmla="*/ 0 h 1327"/>
                  <a:gd name="T54" fmla="*/ 0 w 1303"/>
                  <a:gd name="T55" fmla="*/ 0 h 1327"/>
                  <a:gd name="T56" fmla="*/ 0 w 1303"/>
                  <a:gd name="T57" fmla="*/ 0 h 1327"/>
                  <a:gd name="T58" fmla="*/ 0 w 1303"/>
                  <a:gd name="T59" fmla="*/ 0 h 1327"/>
                  <a:gd name="T60" fmla="*/ 0 w 1303"/>
                  <a:gd name="T61" fmla="*/ 0 h 1327"/>
                  <a:gd name="T62" fmla="*/ 0 w 1303"/>
                  <a:gd name="T63" fmla="*/ 0 h 1327"/>
                  <a:gd name="T64" fmla="*/ 0 w 1303"/>
                  <a:gd name="T65" fmla="*/ 0 h 1327"/>
                  <a:gd name="T66" fmla="*/ 0 w 1303"/>
                  <a:gd name="T67" fmla="*/ 0 h 1327"/>
                  <a:gd name="T68" fmla="*/ 0 w 1303"/>
                  <a:gd name="T69" fmla="*/ 0 h 1327"/>
                  <a:gd name="T70" fmla="*/ 0 w 1303"/>
                  <a:gd name="T71" fmla="*/ 0 h 1327"/>
                  <a:gd name="T72" fmla="*/ 0 w 1303"/>
                  <a:gd name="T73" fmla="*/ 0 h 1327"/>
                  <a:gd name="T74" fmla="*/ 0 w 1303"/>
                  <a:gd name="T75" fmla="*/ 0 h 1327"/>
                  <a:gd name="T76" fmla="*/ 0 w 1303"/>
                  <a:gd name="T77" fmla="*/ 0 h 1327"/>
                  <a:gd name="T78" fmla="*/ 0 w 1303"/>
                  <a:gd name="T79" fmla="*/ 0 h 1327"/>
                  <a:gd name="T80" fmla="*/ 0 w 1303"/>
                  <a:gd name="T81" fmla="*/ 0 h 1327"/>
                  <a:gd name="T82" fmla="*/ 0 w 1303"/>
                  <a:gd name="T83" fmla="*/ 0 h 1327"/>
                  <a:gd name="T84" fmla="*/ 0 w 1303"/>
                  <a:gd name="T85" fmla="*/ 0 h 1327"/>
                  <a:gd name="T86" fmla="*/ 0 w 1303"/>
                  <a:gd name="T87" fmla="*/ 0 h 1327"/>
                  <a:gd name="T88" fmla="*/ 0 w 1303"/>
                  <a:gd name="T89" fmla="*/ 0 h 1327"/>
                  <a:gd name="T90" fmla="*/ 0 w 1303"/>
                  <a:gd name="T91" fmla="*/ 0 h 1327"/>
                  <a:gd name="T92" fmla="*/ 0 w 1303"/>
                  <a:gd name="T93" fmla="*/ 0 h 1327"/>
                  <a:gd name="T94" fmla="*/ 0 w 1303"/>
                  <a:gd name="T95" fmla="*/ 0 h 1327"/>
                  <a:gd name="T96" fmla="*/ 0 w 1303"/>
                  <a:gd name="T97" fmla="*/ 0 h 1327"/>
                  <a:gd name="T98" fmla="*/ 0 w 1303"/>
                  <a:gd name="T99" fmla="*/ 0 h 1327"/>
                  <a:gd name="T100" fmla="*/ 0 w 1303"/>
                  <a:gd name="T101" fmla="*/ 0 h 1327"/>
                  <a:gd name="T102" fmla="*/ 0 w 1303"/>
                  <a:gd name="T103" fmla="*/ 0 h 1327"/>
                  <a:gd name="T104" fmla="*/ 0 w 1303"/>
                  <a:gd name="T105" fmla="*/ 0 h 1327"/>
                  <a:gd name="T106" fmla="*/ 0 w 1303"/>
                  <a:gd name="T107" fmla="*/ 0 h 1327"/>
                  <a:gd name="T108" fmla="*/ 0 w 1303"/>
                  <a:gd name="T109" fmla="*/ 0 h 1327"/>
                  <a:gd name="T110" fmla="*/ 0 w 1303"/>
                  <a:gd name="T111" fmla="*/ 0 h 1327"/>
                  <a:gd name="T112" fmla="*/ 0 w 1303"/>
                  <a:gd name="T113" fmla="*/ 0 h 1327"/>
                  <a:gd name="T114" fmla="*/ 0 w 1303"/>
                  <a:gd name="T115" fmla="*/ 0 h 1327"/>
                  <a:gd name="T116" fmla="*/ 0 w 1303"/>
                  <a:gd name="T117" fmla="*/ 0 h 1327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1303"/>
                  <a:gd name="T178" fmla="*/ 0 h 1327"/>
                  <a:gd name="T179" fmla="*/ 1303 w 1303"/>
                  <a:gd name="T180" fmla="*/ 1327 h 1327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1303" h="1327">
                    <a:moveTo>
                      <a:pt x="28" y="680"/>
                    </a:moveTo>
                    <a:lnTo>
                      <a:pt x="28" y="681"/>
                    </a:lnTo>
                    <a:lnTo>
                      <a:pt x="30" y="684"/>
                    </a:lnTo>
                    <a:lnTo>
                      <a:pt x="30" y="686"/>
                    </a:lnTo>
                    <a:lnTo>
                      <a:pt x="30" y="688"/>
                    </a:lnTo>
                    <a:lnTo>
                      <a:pt x="33" y="691"/>
                    </a:lnTo>
                    <a:lnTo>
                      <a:pt x="34" y="697"/>
                    </a:lnTo>
                    <a:lnTo>
                      <a:pt x="36" y="698"/>
                    </a:lnTo>
                    <a:lnTo>
                      <a:pt x="36" y="704"/>
                    </a:lnTo>
                    <a:lnTo>
                      <a:pt x="37" y="708"/>
                    </a:lnTo>
                    <a:lnTo>
                      <a:pt x="40" y="714"/>
                    </a:lnTo>
                    <a:lnTo>
                      <a:pt x="43" y="720"/>
                    </a:lnTo>
                    <a:lnTo>
                      <a:pt x="44" y="725"/>
                    </a:lnTo>
                    <a:lnTo>
                      <a:pt x="47" y="733"/>
                    </a:lnTo>
                    <a:lnTo>
                      <a:pt x="51" y="740"/>
                    </a:lnTo>
                    <a:lnTo>
                      <a:pt x="53" y="745"/>
                    </a:lnTo>
                    <a:lnTo>
                      <a:pt x="55" y="752"/>
                    </a:lnTo>
                    <a:lnTo>
                      <a:pt x="60" y="761"/>
                    </a:lnTo>
                    <a:lnTo>
                      <a:pt x="64" y="769"/>
                    </a:lnTo>
                    <a:lnTo>
                      <a:pt x="67" y="778"/>
                    </a:lnTo>
                    <a:lnTo>
                      <a:pt x="70" y="785"/>
                    </a:lnTo>
                    <a:lnTo>
                      <a:pt x="74" y="795"/>
                    </a:lnTo>
                    <a:lnTo>
                      <a:pt x="80" y="804"/>
                    </a:lnTo>
                    <a:lnTo>
                      <a:pt x="84" y="812"/>
                    </a:lnTo>
                    <a:lnTo>
                      <a:pt x="87" y="822"/>
                    </a:lnTo>
                    <a:lnTo>
                      <a:pt x="92" y="832"/>
                    </a:lnTo>
                    <a:lnTo>
                      <a:pt x="98" y="842"/>
                    </a:lnTo>
                    <a:lnTo>
                      <a:pt x="101" y="852"/>
                    </a:lnTo>
                    <a:lnTo>
                      <a:pt x="108" y="861"/>
                    </a:lnTo>
                    <a:lnTo>
                      <a:pt x="114" y="872"/>
                    </a:lnTo>
                    <a:lnTo>
                      <a:pt x="118" y="883"/>
                    </a:lnTo>
                    <a:lnTo>
                      <a:pt x="124" y="893"/>
                    </a:lnTo>
                    <a:lnTo>
                      <a:pt x="129" y="903"/>
                    </a:lnTo>
                    <a:lnTo>
                      <a:pt x="136" y="915"/>
                    </a:lnTo>
                    <a:lnTo>
                      <a:pt x="142" y="926"/>
                    </a:lnTo>
                    <a:lnTo>
                      <a:pt x="148" y="936"/>
                    </a:lnTo>
                    <a:lnTo>
                      <a:pt x="153" y="947"/>
                    </a:lnTo>
                    <a:lnTo>
                      <a:pt x="161" y="959"/>
                    </a:lnTo>
                    <a:lnTo>
                      <a:pt x="168" y="969"/>
                    </a:lnTo>
                    <a:lnTo>
                      <a:pt x="173" y="980"/>
                    </a:lnTo>
                    <a:lnTo>
                      <a:pt x="180" y="991"/>
                    </a:lnTo>
                    <a:lnTo>
                      <a:pt x="189" y="1003"/>
                    </a:lnTo>
                    <a:lnTo>
                      <a:pt x="196" y="1014"/>
                    </a:lnTo>
                    <a:lnTo>
                      <a:pt x="202" y="1024"/>
                    </a:lnTo>
                    <a:lnTo>
                      <a:pt x="210" y="1035"/>
                    </a:lnTo>
                    <a:lnTo>
                      <a:pt x="219" y="1047"/>
                    </a:lnTo>
                    <a:lnTo>
                      <a:pt x="226" y="1058"/>
                    </a:lnTo>
                    <a:lnTo>
                      <a:pt x="233" y="1068"/>
                    </a:lnTo>
                    <a:lnTo>
                      <a:pt x="243" y="1078"/>
                    </a:lnTo>
                    <a:lnTo>
                      <a:pt x="250" y="1091"/>
                    </a:lnTo>
                    <a:lnTo>
                      <a:pt x="260" y="1101"/>
                    </a:lnTo>
                    <a:lnTo>
                      <a:pt x="269" y="1111"/>
                    </a:lnTo>
                    <a:lnTo>
                      <a:pt x="277" y="1122"/>
                    </a:lnTo>
                    <a:lnTo>
                      <a:pt x="286" y="1131"/>
                    </a:lnTo>
                    <a:lnTo>
                      <a:pt x="296" y="1141"/>
                    </a:lnTo>
                    <a:lnTo>
                      <a:pt x="304" y="1152"/>
                    </a:lnTo>
                    <a:lnTo>
                      <a:pt x="314" y="1161"/>
                    </a:lnTo>
                    <a:lnTo>
                      <a:pt x="324" y="1171"/>
                    </a:lnTo>
                    <a:lnTo>
                      <a:pt x="333" y="1181"/>
                    </a:lnTo>
                    <a:lnTo>
                      <a:pt x="342" y="1188"/>
                    </a:lnTo>
                    <a:lnTo>
                      <a:pt x="352" y="1199"/>
                    </a:lnTo>
                    <a:lnTo>
                      <a:pt x="362" y="1206"/>
                    </a:lnTo>
                    <a:lnTo>
                      <a:pt x="372" y="1215"/>
                    </a:lnTo>
                    <a:lnTo>
                      <a:pt x="382" y="1222"/>
                    </a:lnTo>
                    <a:lnTo>
                      <a:pt x="394" y="1230"/>
                    </a:lnTo>
                    <a:lnTo>
                      <a:pt x="405" y="1237"/>
                    </a:lnTo>
                    <a:lnTo>
                      <a:pt x="415" y="1245"/>
                    </a:lnTo>
                    <a:lnTo>
                      <a:pt x="425" y="1252"/>
                    </a:lnTo>
                    <a:lnTo>
                      <a:pt x="436" y="1259"/>
                    </a:lnTo>
                    <a:lnTo>
                      <a:pt x="448" y="1264"/>
                    </a:lnTo>
                    <a:lnTo>
                      <a:pt x="459" y="1270"/>
                    </a:lnTo>
                    <a:lnTo>
                      <a:pt x="469" y="1274"/>
                    </a:lnTo>
                    <a:lnTo>
                      <a:pt x="480" y="1281"/>
                    </a:lnTo>
                    <a:lnTo>
                      <a:pt x="492" y="1286"/>
                    </a:lnTo>
                    <a:lnTo>
                      <a:pt x="504" y="1290"/>
                    </a:lnTo>
                    <a:lnTo>
                      <a:pt x="516" y="1294"/>
                    </a:lnTo>
                    <a:lnTo>
                      <a:pt x="527" y="1299"/>
                    </a:lnTo>
                    <a:lnTo>
                      <a:pt x="539" y="1301"/>
                    </a:lnTo>
                    <a:lnTo>
                      <a:pt x="551" y="1307"/>
                    </a:lnTo>
                    <a:lnTo>
                      <a:pt x="563" y="1310"/>
                    </a:lnTo>
                    <a:lnTo>
                      <a:pt x="576" y="1313"/>
                    </a:lnTo>
                    <a:lnTo>
                      <a:pt x="587" y="1316"/>
                    </a:lnTo>
                    <a:lnTo>
                      <a:pt x="600" y="1317"/>
                    </a:lnTo>
                    <a:lnTo>
                      <a:pt x="611" y="1318"/>
                    </a:lnTo>
                    <a:lnTo>
                      <a:pt x="624" y="1321"/>
                    </a:lnTo>
                    <a:lnTo>
                      <a:pt x="637" y="1323"/>
                    </a:lnTo>
                    <a:lnTo>
                      <a:pt x="648" y="1324"/>
                    </a:lnTo>
                    <a:lnTo>
                      <a:pt x="661" y="1324"/>
                    </a:lnTo>
                    <a:lnTo>
                      <a:pt x="674" y="1326"/>
                    </a:lnTo>
                    <a:lnTo>
                      <a:pt x="686" y="1327"/>
                    </a:lnTo>
                    <a:lnTo>
                      <a:pt x="698" y="1327"/>
                    </a:lnTo>
                    <a:lnTo>
                      <a:pt x="710" y="1327"/>
                    </a:lnTo>
                    <a:lnTo>
                      <a:pt x="723" y="1327"/>
                    </a:lnTo>
                    <a:lnTo>
                      <a:pt x="736" y="1326"/>
                    </a:lnTo>
                    <a:lnTo>
                      <a:pt x="749" y="1326"/>
                    </a:lnTo>
                    <a:lnTo>
                      <a:pt x="762" y="1324"/>
                    </a:lnTo>
                    <a:lnTo>
                      <a:pt x="772" y="1323"/>
                    </a:lnTo>
                    <a:lnTo>
                      <a:pt x="786" y="1321"/>
                    </a:lnTo>
                    <a:lnTo>
                      <a:pt x="799" y="1318"/>
                    </a:lnTo>
                    <a:lnTo>
                      <a:pt x="810" y="1317"/>
                    </a:lnTo>
                    <a:lnTo>
                      <a:pt x="823" y="1314"/>
                    </a:lnTo>
                    <a:lnTo>
                      <a:pt x="836" y="1311"/>
                    </a:lnTo>
                    <a:lnTo>
                      <a:pt x="848" y="1310"/>
                    </a:lnTo>
                    <a:lnTo>
                      <a:pt x="860" y="1306"/>
                    </a:lnTo>
                    <a:lnTo>
                      <a:pt x="872" y="1301"/>
                    </a:lnTo>
                    <a:lnTo>
                      <a:pt x="885" y="1299"/>
                    </a:lnTo>
                    <a:lnTo>
                      <a:pt x="897" y="1296"/>
                    </a:lnTo>
                    <a:lnTo>
                      <a:pt x="908" y="1290"/>
                    </a:lnTo>
                    <a:lnTo>
                      <a:pt x="921" y="1287"/>
                    </a:lnTo>
                    <a:lnTo>
                      <a:pt x="934" y="1281"/>
                    </a:lnTo>
                    <a:lnTo>
                      <a:pt x="945" y="1277"/>
                    </a:lnTo>
                    <a:lnTo>
                      <a:pt x="958" y="1272"/>
                    </a:lnTo>
                    <a:lnTo>
                      <a:pt x="969" y="1266"/>
                    </a:lnTo>
                    <a:lnTo>
                      <a:pt x="980" y="1262"/>
                    </a:lnTo>
                    <a:lnTo>
                      <a:pt x="992" y="1256"/>
                    </a:lnTo>
                    <a:lnTo>
                      <a:pt x="1003" y="1249"/>
                    </a:lnTo>
                    <a:lnTo>
                      <a:pt x="1016" y="1242"/>
                    </a:lnTo>
                    <a:lnTo>
                      <a:pt x="1026" y="1235"/>
                    </a:lnTo>
                    <a:lnTo>
                      <a:pt x="1039" y="1230"/>
                    </a:lnTo>
                    <a:lnTo>
                      <a:pt x="1049" y="1222"/>
                    </a:lnTo>
                    <a:lnTo>
                      <a:pt x="1060" y="1215"/>
                    </a:lnTo>
                    <a:lnTo>
                      <a:pt x="1070" y="1206"/>
                    </a:lnTo>
                    <a:lnTo>
                      <a:pt x="1081" y="1200"/>
                    </a:lnTo>
                    <a:lnTo>
                      <a:pt x="1093" y="1190"/>
                    </a:lnTo>
                    <a:lnTo>
                      <a:pt x="1103" y="1183"/>
                    </a:lnTo>
                    <a:lnTo>
                      <a:pt x="1114" y="1175"/>
                    </a:lnTo>
                    <a:lnTo>
                      <a:pt x="1125" y="1168"/>
                    </a:lnTo>
                    <a:lnTo>
                      <a:pt x="1134" y="1158"/>
                    </a:lnTo>
                    <a:lnTo>
                      <a:pt x="1144" y="1149"/>
                    </a:lnTo>
                    <a:lnTo>
                      <a:pt x="1152" y="1139"/>
                    </a:lnTo>
                    <a:lnTo>
                      <a:pt x="1162" y="1131"/>
                    </a:lnTo>
                    <a:lnTo>
                      <a:pt x="1171" y="1122"/>
                    </a:lnTo>
                    <a:lnTo>
                      <a:pt x="1179" y="1112"/>
                    </a:lnTo>
                    <a:lnTo>
                      <a:pt x="1186" y="1104"/>
                    </a:lnTo>
                    <a:lnTo>
                      <a:pt x="1195" y="1095"/>
                    </a:lnTo>
                    <a:lnTo>
                      <a:pt x="1202" y="1084"/>
                    </a:lnTo>
                    <a:lnTo>
                      <a:pt x="1209" y="1075"/>
                    </a:lnTo>
                    <a:lnTo>
                      <a:pt x="1215" y="1067"/>
                    </a:lnTo>
                    <a:lnTo>
                      <a:pt x="1223" y="1057"/>
                    </a:lnTo>
                    <a:lnTo>
                      <a:pt x="1229" y="1047"/>
                    </a:lnTo>
                    <a:lnTo>
                      <a:pt x="1235" y="1038"/>
                    </a:lnTo>
                    <a:lnTo>
                      <a:pt x="1240" y="1028"/>
                    </a:lnTo>
                    <a:lnTo>
                      <a:pt x="1246" y="1018"/>
                    </a:lnTo>
                    <a:lnTo>
                      <a:pt x="1252" y="1008"/>
                    </a:lnTo>
                    <a:lnTo>
                      <a:pt x="1256" y="998"/>
                    </a:lnTo>
                    <a:lnTo>
                      <a:pt x="1260" y="989"/>
                    </a:lnTo>
                    <a:lnTo>
                      <a:pt x="1266" y="979"/>
                    </a:lnTo>
                    <a:lnTo>
                      <a:pt x="1269" y="969"/>
                    </a:lnTo>
                    <a:lnTo>
                      <a:pt x="1273" y="960"/>
                    </a:lnTo>
                    <a:lnTo>
                      <a:pt x="1276" y="949"/>
                    </a:lnTo>
                    <a:lnTo>
                      <a:pt x="1282" y="940"/>
                    </a:lnTo>
                    <a:lnTo>
                      <a:pt x="1283" y="929"/>
                    </a:lnTo>
                    <a:lnTo>
                      <a:pt x="1286" y="919"/>
                    </a:lnTo>
                    <a:lnTo>
                      <a:pt x="1289" y="907"/>
                    </a:lnTo>
                    <a:lnTo>
                      <a:pt x="1292" y="899"/>
                    </a:lnTo>
                    <a:lnTo>
                      <a:pt x="1293" y="888"/>
                    </a:lnTo>
                    <a:lnTo>
                      <a:pt x="1296" y="879"/>
                    </a:lnTo>
                    <a:lnTo>
                      <a:pt x="1297" y="868"/>
                    </a:lnTo>
                    <a:lnTo>
                      <a:pt x="1299" y="858"/>
                    </a:lnTo>
                    <a:lnTo>
                      <a:pt x="1300" y="848"/>
                    </a:lnTo>
                    <a:lnTo>
                      <a:pt x="1300" y="836"/>
                    </a:lnTo>
                    <a:lnTo>
                      <a:pt x="1302" y="826"/>
                    </a:lnTo>
                    <a:lnTo>
                      <a:pt x="1303" y="816"/>
                    </a:lnTo>
                    <a:lnTo>
                      <a:pt x="1303" y="805"/>
                    </a:lnTo>
                    <a:lnTo>
                      <a:pt x="1303" y="795"/>
                    </a:lnTo>
                    <a:lnTo>
                      <a:pt x="1303" y="784"/>
                    </a:lnTo>
                    <a:lnTo>
                      <a:pt x="1303" y="774"/>
                    </a:lnTo>
                    <a:lnTo>
                      <a:pt x="1303" y="764"/>
                    </a:lnTo>
                    <a:lnTo>
                      <a:pt x="1303" y="752"/>
                    </a:lnTo>
                    <a:lnTo>
                      <a:pt x="1302" y="742"/>
                    </a:lnTo>
                    <a:lnTo>
                      <a:pt x="1302" y="733"/>
                    </a:lnTo>
                    <a:lnTo>
                      <a:pt x="1300" y="721"/>
                    </a:lnTo>
                    <a:lnTo>
                      <a:pt x="1300" y="711"/>
                    </a:lnTo>
                    <a:lnTo>
                      <a:pt x="1299" y="701"/>
                    </a:lnTo>
                    <a:lnTo>
                      <a:pt x="1297" y="691"/>
                    </a:lnTo>
                    <a:lnTo>
                      <a:pt x="1296" y="680"/>
                    </a:lnTo>
                    <a:lnTo>
                      <a:pt x="1294" y="669"/>
                    </a:lnTo>
                    <a:lnTo>
                      <a:pt x="1293" y="659"/>
                    </a:lnTo>
                    <a:lnTo>
                      <a:pt x="1290" y="649"/>
                    </a:lnTo>
                    <a:lnTo>
                      <a:pt x="1289" y="637"/>
                    </a:lnTo>
                    <a:lnTo>
                      <a:pt x="1287" y="627"/>
                    </a:lnTo>
                    <a:lnTo>
                      <a:pt x="1285" y="616"/>
                    </a:lnTo>
                    <a:lnTo>
                      <a:pt x="1283" y="607"/>
                    </a:lnTo>
                    <a:lnTo>
                      <a:pt x="1280" y="596"/>
                    </a:lnTo>
                    <a:lnTo>
                      <a:pt x="1277" y="586"/>
                    </a:lnTo>
                    <a:lnTo>
                      <a:pt x="1275" y="576"/>
                    </a:lnTo>
                    <a:lnTo>
                      <a:pt x="1272" y="566"/>
                    </a:lnTo>
                    <a:lnTo>
                      <a:pt x="1269" y="555"/>
                    </a:lnTo>
                    <a:lnTo>
                      <a:pt x="1266" y="545"/>
                    </a:lnTo>
                    <a:lnTo>
                      <a:pt x="1263" y="533"/>
                    </a:lnTo>
                    <a:lnTo>
                      <a:pt x="1260" y="525"/>
                    </a:lnTo>
                    <a:lnTo>
                      <a:pt x="1256" y="515"/>
                    </a:lnTo>
                    <a:lnTo>
                      <a:pt x="1253" y="504"/>
                    </a:lnTo>
                    <a:lnTo>
                      <a:pt x="1250" y="494"/>
                    </a:lnTo>
                    <a:lnTo>
                      <a:pt x="1246" y="484"/>
                    </a:lnTo>
                    <a:lnTo>
                      <a:pt x="1243" y="474"/>
                    </a:lnTo>
                    <a:lnTo>
                      <a:pt x="1239" y="464"/>
                    </a:lnTo>
                    <a:lnTo>
                      <a:pt x="1236" y="452"/>
                    </a:lnTo>
                    <a:lnTo>
                      <a:pt x="1233" y="442"/>
                    </a:lnTo>
                    <a:lnTo>
                      <a:pt x="1229" y="432"/>
                    </a:lnTo>
                    <a:lnTo>
                      <a:pt x="1226" y="422"/>
                    </a:lnTo>
                    <a:lnTo>
                      <a:pt x="1222" y="413"/>
                    </a:lnTo>
                    <a:lnTo>
                      <a:pt x="1219" y="403"/>
                    </a:lnTo>
                    <a:lnTo>
                      <a:pt x="1213" y="393"/>
                    </a:lnTo>
                    <a:lnTo>
                      <a:pt x="1212" y="383"/>
                    </a:lnTo>
                    <a:lnTo>
                      <a:pt x="1208" y="373"/>
                    </a:lnTo>
                    <a:lnTo>
                      <a:pt x="1205" y="364"/>
                    </a:lnTo>
                    <a:lnTo>
                      <a:pt x="1201" y="354"/>
                    </a:lnTo>
                    <a:lnTo>
                      <a:pt x="1196" y="343"/>
                    </a:lnTo>
                    <a:lnTo>
                      <a:pt x="1192" y="334"/>
                    </a:lnTo>
                    <a:lnTo>
                      <a:pt x="1188" y="326"/>
                    </a:lnTo>
                    <a:lnTo>
                      <a:pt x="1185" y="316"/>
                    </a:lnTo>
                    <a:lnTo>
                      <a:pt x="1181" y="306"/>
                    </a:lnTo>
                    <a:lnTo>
                      <a:pt x="1178" y="297"/>
                    </a:lnTo>
                    <a:lnTo>
                      <a:pt x="1174" y="287"/>
                    </a:lnTo>
                    <a:lnTo>
                      <a:pt x="1169" y="279"/>
                    </a:lnTo>
                    <a:lnTo>
                      <a:pt x="1165" y="270"/>
                    </a:lnTo>
                    <a:lnTo>
                      <a:pt x="1161" y="260"/>
                    </a:lnTo>
                    <a:lnTo>
                      <a:pt x="1157" y="252"/>
                    </a:lnTo>
                    <a:lnTo>
                      <a:pt x="1152" y="243"/>
                    </a:lnTo>
                    <a:lnTo>
                      <a:pt x="1148" y="235"/>
                    </a:lnTo>
                    <a:lnTo>
                      <a:pt x="1144" y="226"/>
                    </a:lnTo>
                    <a:lnTo>
                      <a:pt x="1140" y="219"/>
                    </a:lnTo>
                    <a:lnTo>
                      <a:pt x="1135" y="209"/>
                    </a:lnTo>
                    <a:lnTo>
                      <a:pt x="1131" y="202"/>
                    </a:lnTo>
                    <a:lnTo>
                      <a:pt x="1127" y="193"/>
                    </a:lnTo>
                    <a:lnTo>
                      <a:pt x="1123" y="185"/>
                    </a:lnTo>
                    <a:lnTo>
                      <a:pt x="1117" y="178"/>
                    </a:lnTo>
                    <a:lnTo>
                      <a:pt x="1113" y="171"/>
                    </a:lnTo>
                    <a:lnTo>
                      <a:pt x="1107" y="162"/>
                    </a:lnTo>
                    <a:lnTo>
                      <a:pt x="1103" y="155"/>
                    </a:lnTo>
                    <a:lnTo>
                      <a:pt x="1098" y="148"/>
                    </a:lnTo>
                    <a:lnTo>
                      <a:pt x="1094" y="141"/>
                    </a:lnTo>
                    <a:lnTo>
                      <a:pt x="1088" y="134"/>
                    </a:lnTo>
                    <a:lnTo>
                      <a:pt x="1083" y="127"/>
                    </a:lnTo>
                    <a:lnTo>
                      <a:pt x="1078" y="120"/>
                    </a:lnTo>
                    <a:lnTo>
                      <a:pt x="1073" y="114"/>
                    </a:lnTo>
                    <a:lnTo>
                      <a:pt x="1067" y="107"/>
                    </a:lnTo>
                    <a:lnTo>
                      <a:pt x="1064" y="101"/>
                    </a:lnTo>
                    <a:lnTo>
                      <a:pt x="1057" y="95"/>
                    </a:lnTo>
                    <a:lnTo>
                      <a:pt x="1052" y="90"/>
                    </a:lnTo>
                    <a:lnTo>
                      <a:pt x="1047" y="84"/>
                    </a:lnTo>
                    <a:lnTo>
                      <a:pt x="1042" y="78"/>
                    </a:lnTo>
                    <a:lnTo>
                      <a:pt x="1036" y="73"/>
                    </a:lnTo>
                    <a:lnTo>
                      <a:pt x="1030" y="67"/>
                    </a:lnTo>
                    <a:lnTo>
                      <a:pt x="1025" y="63"/>
                    </a:lnTo>
                    <a:lnTo>
                      <a:pt x="1019" y="57"/>
                    </a:lnTo>
                    <a:lnTo>
                      <a:pt x="1013" y="53"/>
                    </a:lnTo>
                    <a:lnTo>
                      <a:pt x="1007" y="47"/>
                    </a:lnTo>
                    <a:lnTo>
                      <a:pt x="1000" y="44"/>
                    </a:lnTo>
                    <a:lnTo>
                      <a:pt x="995" y="40"/>
                    </a:lnTo>
                    <a:lnTo>
                      <a:pt x="989" y="37"/>
                    </a:lnTo>
                    <a:lnTo>
                      <a:pt x="983" y="33"/>
                    </a:lnTo>
                    <a:lnTo>
                      <a:pt x="978" y="30"/>
                    </a:lnTo>
                    <a:lnTo>
                      <a:pt x="971" y="27"/>
                    </a:lnTo>
                    <a:lnTo>
                      <a:pt x="963" y="23"/>
                    </a:lnTo>
                    <a:lnTo>
                      <a:pt x="958" y="20"/>
                    </a:lnTo>
                    <a:lnTo>
                      <a:pt x="952" y="17"/>
                    </a:lnTo>
                    <a:lnTo>
                      <a:pt x="945" y="14"/>
                    </a:lnTo>
                    <a:lnTo>
                      <a:pt x="939" y="13"/>
                    </a:lnTo>
                    <a:lnTo>
                      <a:pt x="932" y="10"/>
                    </a:lnTo>
                    <a:lnTo>
                      <a:pt x="926" y="9"/>
                    </a:lnTo>
                    <a:lnTo>
                      <a:pt x="922" y="7"/>
                    </a:lnTo>
                    <a:lnTo>
                      <a:pt x="915" y="6"/>
                    </a:lnTo>
                    <a:lnTo>
                      <a:pt x="909" y="4"/>
                    </a:lnTo>
                    <a:lnTo>
                      <a:pt x="904" y="3"/>
                    </a:lnTo>
                    <a:lnTo>
                      <a:pt x="899" y="3"/>
                    </a:lnTo>
                    <a:lnTo>
                      <a:pt x="892" y="0"/>
                    </a:lnTo>
                    <a:lnTo>
                      <a:pt x="887" y="0"/>
                    </a:lnTo>
                    <a:lnTo>
                      <a:pt x="882" y="0"/>
                    </a:lnTo>
                    <a:lnTo>
                      <a:pt x="878" y="0"/>
                    </a:lnTo>
                    <a:lnTo>
                      <a:pt x="872" y="0"/>
                    </a:lnTo>
                    <a:lnTo>
                      <a:pt x="867" y="0"/>
                    </a:lnTo>
                    <a:lnTo>
                      <a:pt x="863" y="0"/>
                    </a:lnTo>
                    <a:lnTo>
                      <a:pt x="858" y="0"/>
                    </a:lnTo>
                    <a:lnTo>
                      <a:pt x="853" y="0"/>
                    </a:lnTo>
                    <a:lnTo>
                      <a:pt x="848" y="1"/>
                    </a:lnTo>
                    <a:lnTo>
                      <a:pt x="845" y="3"/>
                    </a:lnTo>
                    <a:lnTo>
                      <a:pt x="841" y="4"/>
                    </a:lnTo>
                    <a:lnTo>
                      <a:pt x="836" y="4"/>
                    </a:lnTo>
                    <a:lnTo>
                      <a:pt x="831" y="6"/>
                    </a:lnTo>
                    <a:lnTo>
                      <a:pt x="827" y="7"/>
                    </a:lnTo>
                    <a:lnTo>
                      <a:pt x="824" y="9"/>
                    </a:lnTo>
                    <a:lnTo>
                      <a:pt x="818" y="10"/>
                    </a:lnTo>
                    <a:lnTo>
                      <a:pt x="817" y="11"/>
                    </a:lnTo>
                    <a:lnTo>
                      <a:pt x="811" y="13"/>
                    </a:lnTo>
                    <a:lnTo>
                      <a:pt x="809" y="16"/>
                    </a:lnTo>
                    <a:lnTo>
                      <a:pt x="806" y="17"/>
                    </a:lnTo>
                    <a:lnTo>
                      <a:pt x="801" y="20"/>
                    </a:lnTo>
                    <a:lnTo>
                      <a:pt x="799" y="23"/>
                    </a:lnTo>
                    <a:lnTo>
                      <a:pt x="796" y="26"/>
                    </a:lnTo>
                    <a:lnTo>
                      <a:pt x="793" y="29"/>
                    </a:lnTo>
                    <a:lnTo>
                      <a:pt x="789" y="31"/>
                    </a:lnTo>
                    <a:lnTo>
                      <a:pt x="786" y="34"/>
                    </a:lnTo>
                    <a:lnTo>
                      <a:pt x="783" y="37"/>
                    </a:lnTo>
                    <a:lnTo>
                      <a:pt x="780" y="40"/>
                    </a:lnTo>
                    <a:lnTo>
                      <a:pt x="777" y="43"/>
                    </a:lnTo>
                    <a:lnTo>
                      <a:pt x="774" y="46"/>
                    </a:lnTo>
                    <a:lnTo>
                      <a:pt x="773" y="50"/>
                    </a:lnTo>
                    <a:lnTo>
                      <a:pt x="770" y="53"/>
                    </a:lnTo>
                    <a:lnTo>
                      <a:pt x="769" y="57"/>
                    </a:lnTo>
                    <a:lnTo>
                      <a:pt x="767" y="60"/>
                    </a:lnTo>
                    <a:lnTo>
                      <a:pt x="764" y="64"/>
                    </a:lnTo>
                    <a:lnTo>
                      <a:pt x="763" y="68"/>
                    </a:lnTo>
                    <a:lnTo>
                      <a:pt x="762" y="71"/>
                    </a:lnTo>
                    <a:lnTo>
                      <a:pt x="759" y="75"/>
                    </a:lnTo>
                    <a:lnTo>
                      <a:pt x="757" y="80"/>
                    </a:lnTo>
                    <a:lnTo>
                      <a:pt x="756" y="84"/>
                    </a:lnTo>
                    <a:lnTo>
                      <a:pt x="755" y="88"/>
                    </a:lnTo>
                    <a:lnTo>
                      <a:pt x="753" y="91"/>
                    </a:lnTo>
                    <a:lnTo>
                      <a:pt x="753" y="97"/>
                    </a:lnTo>
                    <a:lnTo>
                      <a:pt x="752" y="101"/>
                    </a:lnTo>
                    <a:lnTo>
                      <a:pt x="750" y="107"/>
                    </a:lnTo>
                    <a:lnTo>
                      <a:pt x="749" y="111"/>
                    </a:lnTo>
                    <a:lnTo>
                      <a:pt x="749" y="115"/>
                    </a:lnTo>
                    <a:lnTo>
                      <a:pt x="749" y="120"/>
                    </a:lnTo>
                    <a:lnTo>
                      <a:pt x="749" y="124"/>
                    </a:lnTo>
                    <a:lnTo>
                      <a:pt x="749" y="128"/>
                    </a:lnTo>
                    <a:lnTo>
                      <a:pt x="749" y="135"/>
                    </a:lnTo>
                    <a:lnTo>
                      <a:pt x="747" y="138"/>
                    </a:lnTo>
                    <a:lnTo>
                      <a:pt x="747" y="144"/>
                    </a:lnTo>
                    <a:lnTo>
                      <a:pt x="747" y="148"/>
                    </a:lnTo>
                    <a:lnTo>
                      <a:pt x="747" y="152"/>
                    </a:lnTo>
                    <a:lnTo>
                      <a:pt x="747" y="157"/>
                    </a:lnTo>
                    <a:lnTo>
                      <a:pt x="747" y="162"/>
                    </a:lnTo>
                    <a:lnTo>
                      <a:pt x="747" y="166"/>
                    </a:lnTo>
                    <a:lnTo>
                      <a:pt x="747" y="171"/>
                    </a:lnTo>
                    <a:lnTo>
                      <a:pt x="747" y="175"/>
                    </a:lnTo>
                    <a:lnTo>
                      <a:pt x="747" y="178"/>
                    </a:lnTo>
                    <a:lnTo>
                      <a:pt x="749" y="182"/>
                    </a:lnTo>
                    <a:lnTo>
                      <a:pt x="749" y="188"/>
                    </a:lnTo>
                    <a:lnTo>
                      <a:pt x="749" y="191"/>
                    </a:lnTo>
                    <a:lnTo>
                      <a:pt x="749" y="195"/>
                    </a:lnTo>
                    <a:lnTo>
                      <a:pt x="750" y="199"/>
                    </a:lnTo>
                    <a:lnTo>
                      <a:pt x="750" y="203"/>
                    </a:lnTo>
                    <a:lnTo>
                      <a:pt x="750" y="206"/>
                    </a:lnTo>
                    <a:lnTo>
                      <a:pt x="752" y="209"/>
                    </a:lnTo>
                    <a:lnTo>
                      <a:pt x="752" y="215"/>
                    </a:lnTo>
                    <a:lnTo>
                      <a:pt x="752" y="218"/>
                    </a:lnTo>
                    <a:lnTo>
                      <a:pt x="752" y="221"/>
                    </a:lnTo>
                    <a:lnTo>
                      <a:pt x="752" y="225"/>
                    </a:lnTo>
                    <a:lnTo>
                      <a:pt x="753" y="228"/>
                    </a:lnTo>
                    <a:lnTo>
                      <a:pt x="755" y="232"/>
                    </a:lnTo>
                    <a:lnTo>
                      <a:pt x="755" y="235"/>
                    </a:lnTo>
                    <a:lnTo>
                      <a:pt x="755" y="239"/>
                    </a:lnTo>
                    <a:lnTo>
                      <a:pt x="755" y="243"/>
                    </a:lnTo>
                    <a:lnTo>
                      <a:pt x="756" y="246"/>
                    </a:lnTo>
                    <a:lnTo>
                      <a:pt x="756" y="249"/>
                    </a:lnTo>
                    <a:lnTo>
                      <a:pt x="757" y="252"/>
                    </a:lnTo>
                    <a:lnTo>
                      <a:pt x="757" y="255"/>
                    </a:lnTo>
                    <a:lnTo>
                      <a:pt x="759" y="259"/>
                    </a:lnTo>
                    <a:lnTo>
                      <a:pt x="759" y="260"/>
                    </a:lnTo>
                    <a:lnTo>
                      <a:pt x="760" y="265"/>
                    </a:lnTo>
                    <a:lnTo>
                      <a:pt x="760" y="266"/>
                    </a:lnTo>
                    <a:lnTo>
                      <a:pt x="762" y="270"/>
                    </a:lnTo>
                    <a:lnTo>
                      <a:pt x="762" y="272"/>
                    </a:lnTo>
                    <a:lnTo>
                      <a:pt x="762" y="275"/>
                    </a:lnTo>
                    <a:lnTo>
                      <a:pt x="762" y="277"/>
                    </a:lnTo>
                    <a:lnTo>
                      <a:pt x="763" y="280"/>
                    </a:lnTo>
                    <a:lnTo>
                      <a:pt x="764" y="286"/>
                    </a:lnTo>
                    <a:lnTo>
                      <a:pt x="764" y="290"/>
                    </a:lnTo>
                    <a:lnTo>
                      <a:pt x="766" y="296"/>
                    </a:lnTo>
                    <a:lnTo>
                      <a:pt x="767" y="300"/>
                    </a:lnTo>
                    <a:lnTo>
                      <a:pt x="767" y="304"/>
                    </a:lnTo>
                    <a:lnTo>
                      <a:pt x="767" y="309"/>
                    </a:lnTo>
                    <a:lnTo>
                      <a:pt x="769" y="313"/>
                    </a:lnTo>
                    <a:lnTo>
                      <a:pt x="769" y="317"/>
                    </a:lnTo>
                    <a:lnTo>
                      <a:pt x="769" y="320"/>
                    </a:lnTo>
                    <a:lnTo>
                      <a:pt x="769" y="324"/>
                    </a:lnTo>
                    <a:lnTo>
                      <a:pt x="769" y="327"/>
                    </a:lnTo>
                    <a:lnTo>
                      <a:pt x="770" y="331"/>
                    </a:lnTo>
                    <a:lnTo>
                      <a:pt x="767" y="333"/>
                    </a:lnTo>
                    <a:lnTo>
                      <a:pt x="767" y="337"/>
                    </a:lnTo>
                    <a:lnTo>
                      <a:pt x="764" y="339"/>
                    </a:lnTo>
                    <a:lnTo>
                      <a:pt x="762" y="341"/>
                    </a:lnTo>
                    <a:lnTo>
                      <a:pt x="757" y="344"/>
                    </a:lnTo>
                    <a:lnTo>
                      <a:pt x="753" y="347"/>
                    </a:lnTo>
                    <a:lnTo>
                      <a:pt x="749" y="350"/>
                    </a:lnTo>
                    <a:lnTo>
                      <a:pt x="743" y="354"/>
                    </a:lnTo>
                    <a:lnTo>
                      <a:pt x="740" y="356"/>
                    </a:lnTo>
                    <a:lnTo>
                      <a:pt x="737" y="356"/>
                    </a:lnTo>
                    <a:lnTo>
                      <a:pt x="735" y="358"/>
                    </a:lnTo>
                    <a:lnTo>
                      <a:pt x="730" y="360"/>
                    </a:lnTo>
                    <a:lnTo>
                      <a:pt x="728" y="361"/>
                    </a:lnTo>
                    <a:lnTo>
                      <a:pt x="723" y="363"/>
                    </a:lnTo>
                    <a:lnTo>
                      <a:pt x="720" y="364"/>
                    </a:lnTo>
                    <a:lnTo>
                      <a:pt x="716" y="366"/>
                    </a:lnTo>
                    <a:lnTo>
                      <a:pt x="712" y="367"/>
                    </a:lnTo>
                    <a:lnTo>
                      <a:pt x="709" y="368"/>
                    </a:lnTo>
                    <a:lnTo>
                      <a:pt x="705" y="370"/>
                    </a:lnTo>
                    <a:lnTo>
                      <a:pt x="701" y="371"/>
                    </a:lnTo>
                    <a:lnTo>
                      <a:pt x="696" y="373"/>
                    </a:lnTo>
                    <a:lnTo>
                      <a:pt x="692" y="374"/>
                    </a:lnTo>
                    <a:lnTo>
                      <a:pt x="689" y="376"/>
                    </a:lnTo>
                    <a:lnTo>
                      <a:pt x="683" y="378"/>
                    </a:lnTo>
                    <a:lnTo>
                      <a:pt x="679" y="380"/>
                    </a:lnTo>
                    <a:lnTo>
                      <a:pt x="674" y="381"/>
                    </a:lnTo>
                    <a:lnTo>
                      <a:pt x="669" y="383"/>
                    </a:lnTo>
                    <a:lnTo>
                      <a:pt x="665" y="384"/>
                    </a:lnTo>
                    <a:lnTo>
                      <a:pt x="659" y="385"/>
                    </a:lnTo>
                    <a:lnTo>
                      <a:pt x="655" y="387"/>
                    </a:lnTo>
                    <a:lnTo>
                      <a:pt x="652" y="388"/>
                    </a:lnTo>
                    <a:lnTo>
                      <a:pt x="647" y="390"/>
                    </a:lnTo>
                    <a:lnTo>
                      <a:pt x="642" y="391"/>
                    </a:lnTo>
                    <a:lnTo>
                      <a:pt x="637" y="393"/>
                    </a:lnTo>
                    <a:lnTo>
                      <a:pt x="631" y="394"/>
                    </a:lnTo>
                    <a:lnTo>
                      <a:pt x="628" y="395"/>
                    </a:lnTo>
                    <a:lnTo>
                      <a:pt x="621" y="398"/>
                    </a:lnTo>
                    <a:lnTo>
                      <a:pt x="617" y="400"/>
                    </a:lnTo>
                    <a:lnTo>
                      <a:pt x="612" y="401"/>
                    </a:lnTo>
                    <a:lnTo>
                      <a:pt x="607" y="404"/>
                    </a:lnTo>
                    <a:lnTo>
                      <a:pt x="602" y="405"/>
                    </a:lnTo>
                    <a:lnTo>
                      <a:pt x="598" y="408"/>
                    </a:lnTo>
                    <a:lnTo>
                      <a:pt x="593" y="410"/>
                    </a:lnTo>
                    <a:lnTo>
                      <a:pt x="588" y="411"/>
                    </a:lnTo>
                    <a:lnTo>
                      <a:pt x="583" y="414"/>
                    </a:lnTo>
                    <a:lnTo>
                      <a:pt x="578" y="415"/>
                    </a:lnTo>
                    <a:lnTo>
                      <a:pt x="573" y="417"/>
                    </a:lnTo>
                    <a:lnTo>
                      <a:pt x="568" y="418"/>
                    </a:lnTo>
                    <a:lnTo>
                      <a:pt x="563" y="421"/>
                    </a:lnTo>
                    <a:lnTo>
                      <a:pt x="558" y="422"/>
                    </a:lnTo>
                    <a:lnTo>
                      <a:pt x="554" y="424"/>
                    </a:lnTo>
                    <a:lnTo>
                      <a:pt x="550" y="427"/>
                    </a:lnTo>
                    <a:lnTo>
                      <a:pt x="546" y="430"/>
                    </a:lnTo>
                    <a:lnTo>
                      <a:pt x="541" y="432"/>
                    </a:lnTo>
                    <a:lnTo>
                      <a:pt x="537" y="434"/>
                    </a:lnTo>
                    <a:lnTo>
                      <a:pt x="533" y="437"/>
                    </a:lnTo>
                    <a:lnTo>
                      <a:pt x="529" y="438"/>
                    </a:lnTo>
                    <a:lnTo>
                      <a:pt x="524" y="441"/>
                    </a:lnTo>
                    <a:lnTo>
                      <a:pt x="520" y="442"/>
                    </a:lnTo>
                    <a:lnTo>
                      <a:pt x="516" y="445"/>
                    </a:lnTo>
                    <a:lnTo>
                      <a:pt x="512" y="448"/>
                    </a:lnTo>
                    <a:lnTo>
                      <a:pt x="507" y="449"/>
                    </a:lnTo>
                    <a:lnTo>
                      <a:pt x="503" y="452"/>
                    </a:lnTo>
                    <a:lnTo>
                      <a:pt x="500" y="454"/>
                    </a:lnTo>
                    <a:lnTo>
                      <a:pt x="496" y="455"/>
                    </a:lnTo>
                    <a:lnTo>
                      <a:pt x="492" y="458"/>
                    </a:lnTo>
                    <a:lnTo>
                      <a:pt x="490" y="461"/>
                    </a:lnTo>
                    <a:lnTo>
                      <a:pt x="487" y="464"/>
                    </a:lnTo>
                    <a:lnTo>
                      <a:pt x="482" y="465"/>
                    </a:lnTo>
                    <a:lnTo>
                      <a:pt x="479" y="468"/>
                    </a:lnTo>
                    <a:lnTo>
                      <a:pt x="477" y="471"/>
                    </a:lnTo>
                    <a:lnTo>
                      <a:pt x="475" y="474"/>
                    </a:lnTo>
                    <a:lnTo>
                      <a:pt x="472" y="474"/>
                    </a:lnTo>
                    <a:lnTo>
                      <a:pt x="469" y="477"/>
                    </a:lnTo>
                    <a:lnTo>
                      <a:pt x="466" y="478"/>
                    </a:lnTo>
                    <a:lnTo>
                      <a:pt x="463" y="481"/>
                    </a:lnTo>
                    <a:lnTo>
                      <a:pt x="456" y="485"/>
                    </a:lnTo>
                    <a:lnTo>
                      <a:pt x="452" y="489"/>
                    </a:lnTo>
                    <a:lnTo>
                      <a:pt x="448" y="492"/>
                    </a:lnTo>
                    <a:lnTo>
                      <a:pt x="443" y="496"/>
                    </a:lnTo>
                    <a:lnTo>
                      <a:pt x="438" y="499"/>
                    </a:lnTo>
                    <a:lnTo>
                      <a:pt x="435" y="502"/>
                    </a:lnTo>
                    <a:lnTo>
                      <a:pt x="429" y="505"/>
                    </a:lnTo>
                    <a:lnTo>
                      <a:pt x="425" y="508"/>
                    </a:lnTo>
                    <a:lnTo>
                      <a:pt x="421" y="508"/>
                    </a:lnTo>
                    <a:lnTo>
                      <a:pt x="418" y="511"/>
                    </a:lnTo>
                    <a:lnTo>
                      <a:pt x="414" y="512"/>
                    </a:lnTo>
                    <a:lnTo>
                      <a:pt x="409" y="513"/>
                    </a:lnTo>
                    <a:lnTo>
                      <a:pt x="406" y="515"/>
                    </a:lnTo>
                    <a:lnTo>
                      <a:pt x="401" y="515"/>
                    </a:lnTo>
                    <a:lnTo>
                      <a:pt x="398" y="513"/>
                    </a:lnTo>
                    <a:lnTo>
                      <a:pt x="394" y="513"/>
                    </a:lnTo>
                    <a:lnTo>
                      <a:pt x="389" y="511"/>
                    </a:lnTo>
                    <a:lnTo>
                      <a:pt x="387" y="509"/>
                    </a:lnTo>
                    <a:lnTo>
                      <a:pt x="382" y="506"/>
                    </a:lnTo>
                    <a:lnTo>
                      <a:pt x="378" y="505"/>
                    </a:lnTo>
                    <a:lnTo>
                      <a:pt x="374" y="501"/>
                    </a:lnTo>
                    <a:lnTo>
                      <a:pt x="369" y="498"/>
                    </a:lnTo>
                    <a:lnTo>
                      <a:pt x="367" y="495"/>
                    </a:lnTo>
                    <a:lnTo>
                      <a:pt x="364" y="492"/>
                    </a:lnTo>
                    <a:lnTo>
                      <a:pt x="362" y="489"/>
                    </a:lnTo>
                    <a:lnTo>
                      <a:pt x="360" y="486"/>
                    </a:lnTo>
                    <a:lnTo>
                      <a:pt x="357" y="484"/>
                    </a:lnTo>
                    <a:lnTo>
                      <a:pt x="354" y="479"/>
                    </a:lnTo>
                    <a:lnTo>
                      <a:pt x="351" y="477"/>
                    </a:lnTo>
                    <a:lnTo>
                      <a:pt x="348" y="475"/>
                    </a:lnTo>
                    <a:lnTo>
                      <a:pt x="345" y="471"/>
                    </a:lnTo>
                    <a:lnTo>
                      <a:pt x="342" y="468"/>
                    </a:lnTo>
                    <a:lnTo>
                      <a:pt x="340" y="464"/>
                    </a:lnTo>
                    <a:lnTo>
                      <a:pt x="335" y="461"/>
                    </a:lnTo>
                    <a:lnTo>
                      <a:pt x="333" y="457"/>
                    </a:lnTo>
                    <a:lnTo>
                      <a:pt x="330" y="454"/>
                    </a:lnTo>
                    <a:lnTo>
                      <a:pt x="327" y="451"/>
                    </a:lnTo>
                    <a:lnTo>
                      <a:pt x="324" y="448"/>
                    </a:lnTo>
                    <a:lnTo>
                      <a:pt x="318" y="444"/>
                    </a:lnTo>
                    <a:lnTo>
                      <a:pt x="315" y="440"/>
                    </a:lnTo>
                    <a:lnTo>
                      <a:pt x="311" y="437"/>
                    </a:lnTo>
                    <a:lnTo>
                      <a:pt x="308" y="432"/>
                    </a:lnTo>
                    <a:lnTo>
                      <a:pt x="304" y="428"/>
                    </a:lnTo>
                    <a:lnTo>
                      <a:pt x="300" y="424"/>
                    </a:lnTo>
                    <a:lnTo>
                      <a:pt x="296" y="421"/>
                    </a:lnTo>
                    <a:lnTo>
                      <a:pt x="291" y="418"/>
                    </a:lnTo>
                    <a:lnTo>
                      <a:pt x="287" y="414"/>
                    </a:lnTo>
                    <a:lnTo>
                      <a:pt x="283" y="411"/>
                    </a:lnTo>
                    <a:lnTo>
                      <a:pt x="279" y="408"/>
                    </a:lnTo>
                    <a:lnTo>
                      <a:pt x="276" y="404"/>
                    </a:lnTo>
                    <a:lnTo>
                      <a:pt x="270" y="401"/>
                    </a:lnTo>
                    <a:lnTo>
                      <a:pt x="266" y="397"/>
                    </a:lnTo>
                    <a:lnTo>
                      <a:pt x="261" y="394"/>
                    </a:lnTo>
                    <a:lnTo>
                      <a:pt x="257" y="391"/>
                    </a:lnTo>
                    <a:lnTo>
                      <a:pt x="252" y="387"/>
                    </a:lnTo>
                    <a:lnTo>
                      <a:pt x="247" y="384"/>
                    </a:lnTo>
                    <a:lnTo>
                      <a:pt x="242" y="381"/>
                    </a:lnTo>
                    <a:lnTo>
                      <a:pt x="237" y="380"/>
                    </a:lnTo>
                    <a:lnTo>
                      <a:pt x="232" y="376"/>
                    </a:lnTo>
                    <a:lnTo>
                      <a:pt x="227" y="373"/>
                    </a:lnTo>
                    <a:lnTo>
                      <a:pt x="223" y="371"/>
                    </a:lnTo>
                    <a:lnTo>
                      <a:pt x="217" y="370"/>
                    </a:lnTo>
                    <a:lnTo>
                      <a:pt x="212" y="367"/>
                    </a:lnTo>
                    <a:lnTo>
                      <a:pt x="207" y="364"/>
                    </a:lnTo>
                    <a:lnTo>
                      <a:pt x="202" y="364"/>
                    </a:lnTo>
                    <a:lnTo>
                      <a:pt x="196" y="361"/>
                    </a:lnTo>
                    <a:lnTo>
                      <a:pt x="192" y="361"/>
                    </a:lnTo>
                    <a:lnTo>
                      <a:pt x="185" y="358"/>
                    </a:lnTo>
                    <a:lnTo>
                      <a:pt x="179" y="358"/>
                    </a:lnTo>
                    <a:lnTo>
                      <a:pt x="175" y="357"/>
                    </a:lnTo>
                    <a:lnTo>
                      <a:pt x="168" y="356"/>
                    </a:lnTo>
                    <a:lnTo>
                      <a:pt x="163" y="356"/>
                    </a:lnTo>
                    <a:lnTo>
                      <a:pt x="156" y="356"/>
                    </a:lnTo>
                    <a:lnTo>
                      <a:pt x="151" y="356"/>
                    </a:lnTo>
                    <a:lnTo>
                      <a:pt x="145" y="356"/>
                    </a:lnTo>
                    <a:lnTo>
                      <a:pt x="139" y="356"/>
                    </a:lnTo>
                    <a:lnTo>
                      <a:pt x="134" y="356"/>
                    </a:lnTo>
                    <a:lnTo>
                      <a:pt x="128" y="358"/>
                    </a:lnTo>
                    <a:lnTo>
                      <a:pt x="121" y="358"/>
                    </a:lnTo>
                    <a:lnTo>
                      <a:pt x="117" y="360"/>
                    </a:lnTo>
                    <a:lnTo>
                      <a:pt x="109" y="361"/>
                    </a:lnTo>
                    <a:lnTo>
                      <a:pt x="104" y="364"/>
                    </a:lnTo>
                    <a:lnTo>
                      <a:pt x="98" y="366"/>
                    </a:lnTo>
                    <a:lnTo>
                      <a:pt x="91" y="370"/>
                    </a:lnTo>
                    <a:lnTo>
                      <a:pt x="85" y="371"/>
                    </a:lnTo>
                    <a:lnTo>
                      <a:pt x="80" y="376"/>
                    </a:lnTo>
                    <a:lnTo>
                      <a:pt x="71" y="380"/>
                    </a:lnTo>
                    <a:lnTo>
                      <a:pt x="67" y="383"/>
                    </a:lnTo>
                    <a:lnTo>
                      <a:pt x="61" y="385"/>
                    </a:lnTo>
                    <a:lnTo>
                      <a:pt x="55" y="390"/>
                    </a:lnTo>
                    <a:lnTo>
                      <a:pt x="50" y="394"/>
                    </a:lnTo>
                    <a:lnTo>
                      <a:pt x="46" y="398"/>
                    </a:lnTo>
                    <a:lnTo>
                      <a:pt x="41" y="404"/>
                    </a:lnTo>
                    <a:lnTo>
                      <a:pt x="37" y="410"/>
                    </a:lnTo>
                    <a:lnTo>
                      <a:pt x="33" y="414"/>
                    </a:lnTo>
                    <a:lnTo>
                      <a:pt x="30" y="418"/>
                    </a:lnTo>
                    <a:lnTo>
                      <a:pt x="26" y="424"/>
                    </a:lnTo>
                    <a:lnTo>
                      <a:pt x="23" y="430"/>
                    </a:lnTo>
                    <a:lnTo>
                      <a:pt x="20" y="435"/>
                    </a:lnTo>
                    <a:lnTo>
                      <a:pt x="17" y="441"/>
                    </a:lnTo>
                    <a:lnTo>
                      <a:pt x="14" y="448"/>
                    </a:lnTo>
                    <a:lnTo>
                      <a:pt x="13" y="452"/>
                    </a:lnTo>
                    <a:lnTo>
                      <a:pt x="11" y="458"/>
                    </a:lnTo>
                    <a:lnTo>
                      <a:pt x="9" y="465"/>
                    </a:lnTo>
                    <a:lnTo>
                      <a:pt x="7" y="471"/>
                    </a:lnTo>
                    <a:lnTo>
                      <a:pt x="6" y="478"/>
                    </a:lnTo>
                    <a:lnTo>
                      <a:pt x="4" y="484"/>
                    </a:lnTo>
                    <a:lnTo>
                      <a:pt x="3" y="491"/>
                    </a:lnTo>
                    <a:lnTo>
                      <a:pt x="3" y="498"/>
                    </a:lnTo>
                    <a:lnTo>
                      <a:pt x="3" y="504"/>
                    </a:lnTo>
                    <a:lnTo>
                      <a:pt x="1" y="509"/>
                    </a:lnTo>
                    <a:lnTo>
                      <a:pt x="0" y="516"/>
                    </a:lnTo>
                    <a:lnTo>
                      <a:pt x="0" y="523"/>
                    </a:lnTo>
                    <a:lnTo>
                      <a:pt x="0" y="529"/>
                    </a:lnTo>
                    <a:lnTo>
                      <a:pt x="0" y="535"/>
                    </a:lnTo>
                    <a:lnTo>
                      <a:pt x="0" y="542"/>
                    </a:lnTo>
                    <a:lnTo>
                      <a:pt x="1" y="549"/>
                    </a:lnTo>
                    <a:lnTo>
                      <a:pt x="1" y="555"/>
                    </a:lnTo>
                    <a:lnTo>
                      <a:pt x="1" y="560"/>
                    </a:lnTo>
                    <a:lnTo>
                      <a:pt x="3" y="568"/>
                    </a:lnTo>
                    <a:lnTo>
                      <a:pt x="3" y="573"/>
                    </a:lnTo>
                    <a:lnTo>
                      <a:pt x="4" y="580"/>
                    </a:lnTo>
                    <a:lnTo>
                      <a:pt x="4" y="585"/>
                    </a:lnTo>
                    <a:lnTo>
                      <a:pt x="6" y="590"/>
                    </a:lnTo>
                    <a:lnTo>
                      <a:pt x="6" y="596"/>
                    </a:lnTo>
                    <a:lnTo>
                      <a:pt x="7" y="603"/>
                    </a:lnTo>
                    <a:lnTo>
                      <a:pt x="9" y="607"/>
                    </a:lnTo>
                    <a:lnTo>
                      <a:pt x="9" y="613"/>
                    </a:lnTo>
                    <a:lnTo>
                      <a:pt x="10" y="617"/>
                    </a:lnTo>
                    <a:lnTo>
                      <a:pt x="11" y="624"/>
                    </a:lnTo>
                    <a:lnTo>
                      <a:pt x="13" y="629"/>
                    </a:lnTo>
                    <a:lnTo>
                      <a:pt x="14" y="633"/>
                    </a:lnTo>
                    <a:lnTo>
                      <a:pt x="14" y="637"/>
                    </a:lnTo>
                    <a:lnTo>
                      <a:pt x="16" y="643"/>
                    </a:lnTo>
                    <a:lnTo>
                      <a:pt x="17" y="646"/>
                    </a:lnTo>
                    <a:lnTo>
                      <a:pt x="19" y="651"/>
                    </a:lnTo>
                    <a:lnTo>
                      <a:pt x="19" y="654"/>
                    </a:lnTo>
                    <a:lnTo>
                      <a:pt x="20" y="659"/>
                    </a:lnTo>
                    <a:lnTo>
                      <a:pt x="20" y="661"/>
                    </a:lnTo>
                    <a:lnTo>
                      <a:pt x="23" y="664"/>
                    </a:lnTo>
                    <a:lnTo>
                      <a:pt x="23" y="667"/>
                    </a:lnTo>
                    <a:lnTo>
                      <a:pt x="24" y="670"/>
                    </a:lnTo>
                    <a:lnTo>
                      <a:pt x="26" y="673"/>
                    </a:lnTo>
                    <a:lnTo>
                      <a:pt x="27" y="677"/>
                    </a:lnTo>
                    <a:lnTo>
                      <a:pt x="27" y="680"/>
                    </a:lnTo>
                    <a:lnTo>
                      <a:pt x="28" y="680"/>
                    </a:lnTo>
                    <a:close/>
                  </a:path>
                </a:pathLst>
              </a:custGeom>
              <a:solidFill>
                <a:srgbClr val="2A40E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>
                  <a:latin typeface="Courier New"/>
                  <a:cs typeface="Courier New"/>
                </a:endParaRPr>
              </a:p>
            </p:txBody>
          </p:sp>
          <p:sp>
            <p:nvSpPr>
              <p:cNvPr id="9226" name="Freeform 9"/>
              <p:cNvSpPr>
                <a:spLocks/>
              </p:cNvSpPr>
              <p:nvPr/>
            </p:nvSpPr>
            <p:spPr bwMode="auto">
              <a:xfrm>
                <a:off x="2044" y="1293"/>
                <a:ext cx="95" cy="137"/>
              </a:xfrm>
              <a:custGeom>
                <a:avLst/>
                <a:gdLst>
                  <a:gd name="T0" fmla="*/ 0 w 285"/>
                  <a:gd name="T1" fmla="*/ 0 h 411"/>
                  <a:gd name="T2" fmla="*/ 0 w 285"/>
                  <a:gd name="T3" fmla="*/ 0 h 411"/>
                  <a:gd name="T4" fmla="*/ 0 w 285"/>
                  <a:gd name="T5" fmla="*/ 0 h 411"/>
                  <a:gd name="T6" fmla="*/ 0 w 285"/>
                  <a:gd name="T7" fmla="*/ 0 h 411"/>
                  <a:gd name="T8" fmla="*/ 0 w 285"/>
                  <a:gd name="T9" fmla="*/ 0 h 411"/>
                  <a:gd name="T10" fmla="*/ 0 w 285"/>
                  <a:gd name="T11" fmla="*/ 0 h 411"/>
                  <a:gd name="T12" fmla="*/ 0 w 285"/>
                  <a:gd name="T13" fmla="*/ 0 h 411"/>
                  <a:gd name="T14" fmla="*/ 0 w 285"/>
                  <a:gd name="T15" fmla="*/ 0 h 411"/>
                  <a:gd name="T16" fmla="*/ 0 w 285"/>
                  <a:gd name="T17" fmla="*/ 0 h 411"/>
                  <a:gd name="T18" fmla="*/ 0 w 285"/>
                  <a:gd name="T19" fmla="*/ 0 h 411"/>
                  <a:gd name="T20" fmla="*/ 0 w 285"/>
                  <a:gd name="T21" fmla="*/ 0 h 411"/>
                  <a:gd name="T22" fmla="*/ 0 w 285"/>
                  <a:gd name="T23" fmla="*/ 0 h 411"/>
                  <a:gd name="T24" fmla="*/ 0 w 285"/>
                  <a:gd name="T25" fmla="*/ 0 h 411"/>
                  <a:gd name="T26" fmla="*/ 0 w 285"/>
                  <a:gd name="T27" fmla="*/ 0 h 411"/>
                  <a:gd name="T28" fmla="*/ 0 w 285"/>
                  <a:gd name="T29" fmla="*/ 0 h 411"/>
                  <a:gd name="T30" fmla="*/ 0 w 285"/>
                  <a:gd name="T31" fmla="*/ 0 h 411"/>
                  <a:gd name="T32" fmla="*/ 0 w 285"/>
                  <a:gd name="T33" fmla="*/ 0 h 411"/>
                  <a:gd name="T34" fmla="*/ 0 w 285"/>
                  <a:gd name="T35" fmla="*/ 0 h 411"/>
                  <a:gd name="T36" fmla="*/ 0 w 285"/>
                  <a:gd name="T37" fmla="*/ 0 h 411"/>
                  <a:gd name="T38" fmla="*/ 0 w 285"/>
                  <a:gd name="T39" fmla="*/ 0 h 411"/>
                  <a:gd name="T40" fmla="*/ 0 w 285"/>
                  <a:gd name="T41" fmla="*/ 0 h 411"/>
                  <a:gd name="T42" fmla="*/ 0 w 285"/>
                  <a:gd name="T43" fmla="*/ 0 h 411"/>
                  <a:gd name="T44" fmla="*/ 0 w 285"/>
                  <a:gd name="T45" fmla="*/ 0 h 411"/>
                  <a:gd name="T46" fmla="*/ 0 w 285"/>
                  <a:gd name="T47" fmla="*/ 0 h 411"/>
                  <a:gd name="T48" fmla="*/ 0 w 285"/>
                  <a:gd name="T49" fmla="*/ 0 h 411"/>
                  <a:gd name="T50" fmla="*/ 0 w 285"/>
                  <a:gd name="T51" fmla="*/ 0 h 411"/>
                  <a:gd name="T52" fmla="*/ 0 w 285"/>
                  <a:gd name="T53" fmla="*/ 0 h 411"/>
                  <a:gd name="T54" fmla="*/ 0 w 285"/>
                  <a:gd name="T55" fmla="*/ 0 h 411"/>
                  <a:gd name="T56" fmla="*/ 0 w 285"/>
                  <a:gd name="T57" fmla="*/ 0 h 411"/>
                  <a:gd name="T58" fmla="*/ 0 w 285"/>
                  <a:gd name="T59" fmla="*/ 0 h 411"/>
                  <a:gd name="T60" fmla="*/ 0 w 285"/>
                  <a:gd name="T61" fmla="*/ 0 h 411"/>
                  <a:gd name="T62" fmla="*/ 0 w 285"/>
                  <a:gd name="T63" fmla="*/ 0 h 411"/>
                  <a:gd name="T64" fmla="*/ 0 w 285"/>
                  <a:gd name="T65" fmla="*/ 0 h 411"/>
                  <a:gd name="T66" fmla="*/ 0 w 285"/>
                  <a:gd name="T67" fmla="*/ 0 h 411"/>
                  <a:gd name="T68" fmla="*/ 0 w 285"/>
                  <a:gd name="T69" fmla="*/ 0 h 411"/>
                  <a:gd name="T70" fmla="*/ 0 w 285"/>
                  <a:gd name="T71" fmla="*/ 0 h 411"/>
                  <a:gd name="T72" fmla="*/ 0 w 285"/>
                  <a:gd name="T73" fmla="*/ 0 h 411"/>
                  <a:gd name="T74" fmla="*/ 0 w 285"/>
                  <a:gd name="T75" fmla="*/ 0 h 411"/>
                  <a:gd name="T76" fmla="*/ 0 w 285"/>
                  <a:gd name="T77" fmla="*/ 0 h 411"/>
                  <a:gd name="T78" fmla="*/ 0 w 285"/>
                  <a:gd name="T79" fmla="*/ 0 h 411"/>
                  <a:gd name="T80" fmla="*/ 0 w 285"/>
                  <a:gd name="T81" fmla="*/ 0 h 411"/>
                  <a:gd name="T82" fmla="*/ 0 w 285"/>
                  <a:gd name="T83" fmla="*/ 0 h 411"/>
                  <a:gd name="T84" fmla="*/ 0 w 285"/>
                  <a:gd name="T85" fmla="*/ 0 h 411"/>
                  <a:gd name="T86" fmla="*/ 0 w 285"/>
                  <a:gd name="T87" fmla="*/ 0 h 411"/>
                  <a:gd name="T88" fmla="*/ 0 w 285"/>
                  <a:gd name="T89" fmla="*/ 0 h 411"/>
                  <a:gd name="T90" fmla="*/ 0 w 285"/>
                  <a:gd name="T91" fmla="*/ 0 h 411"/>
                  <a:gd name="T92" fmla="*/ 0 w 285"/>
                  <a:gd name="T93" fmla="*/ 0 h 411"/>
                  <a:gd name="T94" fmla="*/ 0 w 285"/>
                  <a:gd name="T95" fmla="*/ 0 h 411"/>
                  <a:gd name="T96" fmla="*/ 0 w 285"/>
                  <a:gd name="T97" fmla="*/ 0 h 411"/>
                  <a:gd name="T98" fmla="*/ 0 w 285"/>
                  <a:gd name="T99" fmla="*/ 0 h 411"/>
                  <a:gd name="T100" fmla="*/ 0 w 285"/>
                  <a:gd name="T101" fmla="*/ 0 h 411"/>
                  <a:gd name="T102" fmla="*/ 0 w 285"/>
                  <a:gd name="T103" fmla="*/ 0 h 411"/>
                  <a:gd name="T104" fmla="*/ 0 w 285"/>
                  <a:gd name="T105" fmla="*/ 0 h 411"/>
                  <a:gd name="T106" fmla="*/ 0 w 285"/>
                  <a:gd name="T107" fmla="*/ 0 h 411"/>
                  <a:gd name="T108" fmla="*/ 0 w 285"/>
                  <a:gd name="T109" fmla="*/ 0 h 411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285"/>
                  <a:gd name="T166" fmla="*/ 0 h 411"/>
                  <a:gd name="T167" fmla="*/ 285 w 285"/>
                  <a:gd name="T168" fmla="*/ 411 h 411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285" h="411">
                    <a:moveTo>
                      <a:pt x="284" y="330"/>
                    </a:moveTo>
                    <a:lnTo>
                      <a:pt x="283" y="326"/>
                    </a:lnTo>
                    <a:lnTo>
                      <a:pt x="283" y="323"/>
                    </a:lnTo>
                    <a:lnTo>
                      <a:pt x="281" y="319"/>
                    </a:lnTo>
                    <a:lnTo>
                      <a:pt x="280" y="316"/>
                    </a:lnTo>
                    <a:lnTo>
                      <a:pt x="278" y="312"/>
                    </a:lnTo>
                    <a:lnTo>
                      <a:pt x="277" y="307"/>
                    </a:lnTo>
                    <a:lnTo>
                      <a:pt x="275" y="303"/>
                    </a:lnTo>
                    <a:lnTo>
                      <a:pt x="274" y="300"/>
                    </a:lnTo>
                    <a:lnTo>
                      <a:pt x="270" y="294"/>
                    </a:lnTo>
                    <a:lnTo>
                      <a:pt x="268" y="290"/>
                    </a:lnTo>
                    <a:lnTo>
                      <a:pt x="266" y="286"/>
                    </a:lnTo>
                    <a:lnTo>
                      <a:pt x="264" y="282"/>
                    </a:lnTo>
                    <a:lnTo>
                      <a:pt x="261" y="277"/>
                    </a:lnTo>
                    <a:lnTo>
                      <a:pt x="258" y="272"/>
                    </a:lnTo>
                    <a:lnTo>
                      <a:pt x="256" y="267"/>
                    </a:lnTo>
                    <a:lnTo>
                      <a:pt x="254" y="263"/>
                    </a:lnTo>
                    <a:lnTo>
                      <a:pt x="251" y="257"/>
                    </a:lnTo>
                    <a:lnTo>
                      <a:pt x="248" y="253"/>
                    </a:lnTo>
                    <a:lnTo>
                      <a:pt x="246" y="248"/>
                    </a:lnTo>
                    <a:lnTo>
                      <a:pt x="243" y="243"/>
                    </a:lnTo>
                    <a:lnTo>
                      <a:pt x="240" y="239"/>
                    </a:lnTo>
                    <a:lnTo>
                      <a:pt x="239" y="235"/>
                    </a:lnTo>
                    <a:lnTo>
                      <a:pt x="236" y="230"/>
                    </a:lnTo>
                    <a:lnTo>
                      <a:pt x="233" y="226"/>
                    </a:lnTo>
                    <a:lnTo>
                      <a:pt x="231" y="222"/>
                    </a:lnTo>
                    <a:lnTo>
                      <a:pt x="230" y="219"/>
                    </a:lnTo>
                    <a:lnTo>
                      <a:pt x="229" y="213"/>
                    </a:lnTo>
                    <a:lnTo>
                      <a:pt x="227" y="212"/>
                    </a:lnTo>
                    <a:lnTo>
                      <a:pt x="224" y="206"/>
                    </a:lnTo>
                    <a:lnTo>
                      <a:pt x="224" y="203"/>
                    </a:lnTo>
                    <a:lnTo>
                      <a:pt x="224" y="201"/>
                    </a:lnTo>
                    <a:lnTo>
                      <a:pt x="224" y="199"/>
                    </a:lnTo>
                    <a:lnTo>
                      <a:pt x="223" y="196"/>
                    </a:lnTo>
                    <a:lnTo>
                      <a:pt x="223" y="193"/>
                    </a:lnTo>
                    <a:lnTo>
                      <a:pt x="223" y="191"/>
                    </a:lnTo>
                    <a:lnTo>
                      <a:pt x="223" y="188"/>
                    </a:lnTo>
                    <a:lnTo>
                      <a:pt x="223" y="184"/>
                    </a:lnTo>
                    <a:lnTo>
                      <a:pt x="224" y="181"/>
                    </a:lnTo>
                    <a:lnTo>
                      <a:pt x="224" y="175"/>
                    </a:lnTo>
                    <a:lnTo>
                      <a:pt x="226" y="172"/>
                    </a:lnTo>
                    <a:lnTo>
                      <a:pt x="226" y="168"/>
                    </a:lnTo>
                    <a:lnTo>
                      <a:pt x="227" y="164"/>
                    </a:lnTo>
                    <a:lnTo>
                      <a:pt x="229" y="159"/>
                    </a:lnTo>
                    <a:lnTo>
                      <a:pt x="230" y="154"/>
                    </a:lnTo>
                    <a:lnTo>
                      <a:pt x="230" y="148"/>
                    </a:lnTo>
                    <a:lnTo>
                      <a:pt x="230" y="144"/>
                    </a:lnTo>
                    <a:lnTo>
                      <a:pt x="231" y="138"/>
                    </a:lnTo>
                    <a:lnTo>
                      <a:pt x="233" y="134"/>
                    </a:lnTo>
                    <a:lnTo>
                      <a:pt x="233" y="131"/>
                    </a:lnTo>
                    <a:lnTo>
                      <a:pt x="233" y="127"/>
                    </a:lnTo>
                    <a:lnTo>
                      <a:pt x="233" y="124"/>
                    </a:lnTo>
                    <a:lnTo>
                      <a:pt x="233" y="121"/>
                    </a:lnTo>
                    <a:lnTo>
                      <a:pt x="233" y="118"/>
                    </a:lnTo>
                    <a:lnTo>
                      <a:pt x="233" y="115"/>
                    </a:lnTo>
                    <a:lnTo>
                      <a:pt x="233" y="112"/>
                    </a:lnTo>
                    <a:lnTo>
                      <a:pt x="233" y="111"/>
                    </a:lnTo>
                    <a:lnTo>
                      <a:pt x="233" y="107"/>
                    </a:lnTo>
                    <a:lnTo>
                      <a:pt x="233" y="104"/>
                    </a:lnTo>
                    <a:lnTo>
                      <a:pt x="233" y="101"/>
                    </a:lnTo>
                    <a:lnTo>
                      <a:pt x="233" y="98"/>
                    </a:lnTo>
                    <a:lnTo>
                      <a:pt x="233" y="95"/>
                    </a:lnTo>
                    <a:lnTo>
                      <a:pt x="233" y="92"/>
                    </a:lnTo>
                    <a:lnTo>
                      <a:pt x="231" y="90"/>
                    </a:lnTo>
                    <a:lnTo>
                      <a:pt x="231" y="87"/>
                    </a:lnTo>
                    <a:lnTo>
                      <a:pt x="230" y="84"/>
                    </a:lnTo>
                    <a:lnTo>
                      <a:pt x="230" y="81"/>
                    </a:lnTo>
                    <a:lnTo>
                      <a:pt x="230" y="78"/>
                    </a:lnTo>
                    <a:lnTo>
                      <a:pt x="229" y="75"/>
                    </a:lnTo>
                    <a:lnTo>
                      <a:pt x="227" y="71"/>
                    </a:lnTo>
                    <a:lnTo>
                      <a:pt x="226" y="68"/>
                    </a:lnTo>
                    <a:lnTo>
                      <a:pt x="224" y="65"/>
                    </a:lnTo>
                    <a:lnTo>
                      <a:pt x="224" y="63"/>
                    </a:lnTo>
                    <a:lnTo>
                      <a:pt x="223" y="60"/>
                    </a:lnTo>
                    <a:lnTo>
                      <a:pt x="221" y="57"/>
                    </a:lnTo>
                    <a:lnTo>
                      <a:pt x="220" y="54"/>
                    </a:lnTo>
                    <a:lnTo>
                      <a:pt x="219" y="51"/>
                    </a:lnTo>
                    <a:lnTo>
                      <a:pt x="214" y="47"/>
                    </a:lnTo>
                    <a:lnTo>
                      <a:pt x="210" y="40"/>
                    </a:lnTo>
                    <a:lnTo>
                      <a:pt x="207" y="37"/>
                    </a:lnTo>
                    <a:lnTo>
                      <a:pt x="206" y="34"/>
                    </a:lnTo>
                    <a:lnTo>
                      <a:pt x="203" y="31"/>
                    </a:lnTo>
                    <a:lnTo>
                      <a:pt x="202" y="30"/>
                    </a:lnTo>
                    <a:lnTo>
                      <a:pt x="196" y="26"/>
                    </a:lnTo>
                    <a:lnTo>
                      <a:pt x="190" y="21"/>
                    </a:lnTo>
                    <a:lnTo>
                      <a:pt x="186" y="19"/>
                    </a:lnTo>
                    <a:lnTo>
                      <a:pt x="183" y="16"/>
                    </a:lnTo>
                    <a:lnTo>
                      <a:pt x="180" y="16"/>
                    </a:lnTo>
                    <a:lnTo>
                      <a:pt x="177" y="13"/>
                    </a:lnTo>
                    <a:lnTo>
                      <a:pt x="175" y="11"/>
                    </a:lnTo>
                    <a:lnTo>
                      <a:pt x="173" y="10"/>
                    </a:lnTo>
                    <a:lnTo>
                      <a:pt x="170" y="9"/>
                    </a:lnTo>
                    <a:lnTo>
                      <a:pt x="167" y="7"/>
                    </a:lnTo>
                    <a:lnTo>
                      <a:pt x="163" y="7"/>
                    </a:lnTo>
                    <a:lnTo>
                      <a:pt x="160" y="6"/>
                    </a:lnTo>
                    <a:lnTo>
                      <a:pt x="158" y="4"/>
                    </a:lnTo>
                    <a:lnTo>
                      <a:pt x="155" y="4"/>
                    </a:lnTo>
                    <a:lnTo>
                      <a:pt x="150" y="3"/>
                    </a:lnTo>
                    <a:lnTo>
                      <a:pt x="148" y="3"/>
                    </a:lnTo>
                    <a:lnTo>
                      <a:pt x="143" y="1"/>
                    </a:lnTo>
                    <a:lnTo>
                      <a:pt x="140" y="1"/>
                    </a:lnTo>
                    <a:lnTo>
                      <a:pt x="138" y="1"/>
                    </a:lnTo>
                    <a:lnTo>
                      <a:pt x="133" y="0"/>
                    </a:lnTo>
                    <a:lnTo>
                      <a:pt x="131" y="0"/>
                    </a:lnTo>
                    <a:lnTo>
                      <a:pt x="128" y="0"/>
                    </a:lnTo>
                    <a:lnTo>
                      <a:pt x="123" y="0"/>
                    </a:lnTo>
                    <a:lnTo>
                      <a:pt x="121" y="0"/>
                    </a:lnTo>
                    <a:lnTo>
                      <a:pt x="118" y="0"/>
                    </a:lnTo>
                    <a:lnTo>
                      <a:pt x="115" y="1"/>
                    </a:lnTo>
                    <a:lnTo>
                      <a:pt x="111" y="1"/>
                    </a:lnTo>
                    <a:lnTo>
                      <a:pt x="108" y="1"/>
                    </a:lnTo>
                    <a:lnTo>
                      <a:pt x="104" y="1"/>
                    </a:lnTo>
                    <a:lnTo>
                      <a:pt x="101" y="3"/>
                    </a:lnTo>
                    <a:lnTo>
                      <a:pt x="96" y="3"/>
                    </a:lnTo>
                    <a:lnTo>
                      <a:pt x="94" y="3"/>
                    </a:lnTo>
                    <a:lnTo>
                      <a:pt x="91" y="4"/>
                    </a:lnTo>
                    <a:lnTo>
                      <a:pt x="88" y="4"/>
                    </a:lnTo>
                    <a:lnTo>
                      <a:pt x="84" y="6"/>
                    </a:lnTo>
                    <a:lnTo>
                      <a:pt x="81" y="7"/>
                    </a:lnTo>
                    <a:lnTo>
                      <a:pt x="77" y="7"/>
                    </a:lnTo>
                    <a:lnTo>
                      <a:pt x="74" y="9"/>
                    </a:lnTo>
                    <a:lnTo>
                      <a:pt x="71" y="10"/>
                    </a:lnTo>
                    <a:lnTo>
                      <a:pt x="68" y="11"/>
                    </a:lnTo>
                    <a:lnTo>
                      <a:pt x="65" y="13"/>
                    </a:lnTo>
                    <a:lnTo>
                      <a:pt x="62" y="16"/>
                    </a:lnTo>
                    <a:lnTo>
                      <a:pt x="59" y="16"/>
                    </a:lnTo>
                    <a:lnTo>
                      <a:pt x="57" y="19"/>
                    </a:lnTo>
                    <a:lnTo>
                      <a:pt x="52" y="20"/>
                    </a:lnTo>
                    <a:lnTo>
                      <a:pt x="50" y="23"/>
                    </a:lnTo>
                    <a:lnTo>
                      <a:pt x="45" y="26"/>
                    </a:lnTo>
                    <a:lnTo>
                      <a:pt x="40" y="30"/>
                    </a:lnTo>
                    <a:lnTo>
                      <a:pt x="34" y="34"/>
                    </a:lnTo>
                    <a:lnTo>
                      <a:pt x="30" y="38"/>
                    </a:lnTo>
                    <a:lnTo>
                      <a:pt x="25" y="44"/>
                    </a:lnTo>
                    <a:lnTo>
                      <a:pt x="21" y="50"/>
                    </a:lnTo>
                    <a:lnTo>
                      <a:pt x="17" y="54"/>
                    </a:lnTo>
                    <a:lnTo>
                      <a:pt x="14" y="60"/>
                    </a:lnTo>
                    <a:lnTo>
                      <a:pt x="11" y="64"/>
                    </a:lnTo>
                    <a:lnTo>
                      <a:pt x="8" y="70"/>
                    </a:lnTo>
                    <a:lnTo>
                      <a:pt x="7" y="73"/>
                    </a:lnTo>
                    <a:lnTo>
                      <a:pt x="5" y="75"/>
                    </a:lnTo>
                    <a:lnTo>
                      <a:pt x="5" y="78"/>
                    </a:lnTo>
                    <a:lnTo>
                      <a:pt x="5" y="81"/>
                    </a:lnTo>
                    <a:lnTo>
                      <a:pt x="3" y="84"/>
                    </a:lnTo>
                    <a:lnTo>
                      <a:pt x="3" y="85"/>
                    </a:lnTo>
                    <a:lnTo>
                      <a:pt x="3" y="90"/>
                    </a:lnTo>
                    <a:lnTo>
                      <a:pt x="3" y="92"/>
                    </a:lnTo>
                    <a:lnTo>
                      <a:pt x="0" y="97"/>
                    </a:lnTo>
                    <a:lnTo>
                      <a:pt x="0" y="104"/>
                    </a:lnTo>
                    <a:lnTo>
                      <a:pt x="0" y="107"/>
                    </a:lnTo>
                    <a:lnTo>
                      <a:pt x="0" y="110"/>
                    </a:lnTo>
                    <a:lnTo>
                      <a:pt x="0" y="112"/>
                    </a:lnTo>
                    <a:lnTo>
                      <a:pt x="0" y="115"/>
                    </a:lnTo>
                    <a:lnTo>
                      <a:pt x="0" y="120"/>
                    </a:lnTo>
                    <a:lnTo>
                      <a:pt x="1" y="125"/>
                    </a:lnTo>
                    <a:lnTo>
                      <a:pt x="3" y="131"/>
                    </a:lnTo>
                    <a:lnTo>
                      <a:pt x="4" y="135"/>
                    </a:lnTo>
                    <a:lnTo>
                      <a:pt x="5" y="141"/>
                    </a:lnTo>
                    <a:lnTo>
                      <a:pt x="7" y="145"/>
                    </a:lnTo>
                    <a:lnTo>
                      <a:pt x="8" y="149"/>
                    </a:lnTo>
                    <a:lnTo>
                      <a:pt x="11" y="154"/>
                    </a:lnTo>
                    <a:lnTo>
                      <a:pt x="13" y="159"/>
                    </a:lnTo>
                    <a:lnTo>
                      <a:pt x="14" y="165"/>
                    </a:lnTo>
                    <a:lnTo>
                      <a:pt x="17" y="168"/>
                    </a:lnTo>
                    <a:lnTo>
                      <a:pt x="21" y="172"/>
                    </a:lnTo>
                    <a:lnTo>
                      <a:pt x="23" y="176"/>
                    </a:lnTo>
                    <a:lnTo>
                      <a:pt x="27" y="181"/>
                    </a:lnTo>
                    <a:lnTo>
                      <a:pt x="30" y="185"/>
                    </a:lnTo>
                    <a:lnTo>
                      <a:pt x="34" y="188"/>
                    </a:lnTo>
                    <a:lnTo>
                      <a:pt x="37" y="191"/>
                    </a:lnTo>
                    <a:lnTo>
                      <a:pt x="40" y="193"/>
                    </a:lnTo>
                    <a:lnTo>
                      <a:pt x="44" y="196"/>
                    </a:lnTo>
                    <a:lnTo>
                      <a:pt x="47" y="199"/>
                    </a:lnTo>
                    <a:lnTo>
                      <a:pt x="50" y="201"/>
                    </a:lnTo>
                    <a:lnTo>
                      <a:pt x="55" y="203"/>
                    </a:lnTo>
                    <a:lnTo>
                      <a:pt x="58" y="205"/>
                    </a:lnTo>
                    <a:lnTo>
                      <a:pt x="59" y="206"/>
                    </a:lnTo>
                    <a:lnTo>
                      <a:pt x="62" y="209"/>
                    </a:lnTo>
                    <a:lnTo>
                      <a:pt x="65" y="212"/>
                    </a:lnTo>
                    <a:lnTo>
                      <a:pt x="68" y="212"/>
                    </a:lnTo>
                    <a:lnTo>
                      <a:pt x="71" y="213"/>
                    </a:lnTo>
                    <a:lnTo>
                      <a:pt x="75" y="216"/>
                    </a:lnTo>
                    <a:lnTo>
                      <a:pt x="79" y="219"/>
                    </a:lnTo>
                    <a:lnTo>
                      <a:pt x="84" y="220"/>
                    </a:lnTo>
                    <a:lnTo>
                      <a:pt x="86" y="222"/>
                    </a:lnTo>
                    <a:lnTo>
                      <a:pt x="89" y="225"/>
                    </a:lnTo>
                    <a:lnTo>
                      <a:pt x="92" y="228"/>
                    </a:lnTo>
                    <a:lnTo>
                      <a:pt x="95" y="230"/>
                    </a:lnTo>
                    <a:lnTo>
                      <a:pt x="98" y="233"/>
                    </a:lnTo>
                    <a:lnTo>
                      <a:pt x="99" y="238"/>
                    </a:lnTo>
                    <a:lnTo>
                      <a:pt x="102" y="243"/>
                    </a:lnTo>
                    <a:lnTo>
                      <a:pt x="104" y="246"/>
                    </a:lnTo>
                    <a:lnTo>
                      <a:pt x="105" y="249"/>
                    </a:lnTo>
                    <a:lnTo>
                      <a:pt x="105" y="252"/>
                    </a:lnTo>
                    <a:lnTo>
                      <a:pt x="108" y="256"/>
                    </a:lnTo>
                    <a:lnTo>
                      <a:pt x="109" y="259"/>
                    </a:lnTo>
                    <a:lnTo>
                      <a:pt x="109" y="265"/>
                    </a:lnTo>
                    <a:lnTo>
                      <a:pt x="111" y="269"/>
                    </a:lnTo>
                    <a:lnTo>
                      <a:pt x="113" y="275"/>
                    </a:lnTo>
                    <a:lnTo>
                      <a:pt x="115" y="279"/>
                    </a:lnTo>
                    <a:lnTo>
                      <a:pt x="116" y="283"/>
                    </a:lnTo>
                    <a:lnTo>
                      <a:pt x="118" y="286"/>
                    </a:lnTo>
                    <a:lnTo>
                      <a:pt x="118" y="289"/>
                    </a:lnTo>
                    <a:lnTo>
                      <a:pt x="119" y="293"/>
                    </a:lnTo>
                    <a:lnTo>
                      <a:pt x="121" y="296"/>
                    </a:lnTo>
                    <a:lnTo>
                      <a:pt x="122" y="297"/>
                    </a:lnTo>
                    <a:lnTo>
                      <a:pt x="123" y="302"/>
                    </a:lnTo>
                    <a:lnTo>
                      <a:pt x="123" y="304"/>
                    </a:lnTo>
                    <a:lnTo>
                      <a:pt x="125" y="307"/>
                    </a:lnTo>
                    <a:lnTo>
                      <a:pt x="126" y="310"/>
                    </a:lnTo>
                    <a:lnTo>
                      <a:pt x="128" y="313"/>
                    </a:lnTo>
                    <a:lnTo>
                      <a:pt x="129" y="317"/>
                    </a:lnTo>
                    <a:lnTo>
                      <a:pt x="131" y="320"/>
                    </a:lnTo>
                    <a:lnTo>
                      <a:pt x="131" y="324"/>
                    </a:lnTo>
                    <a:lnTo>
                      <a:pt x="133" y="327"/>
                    </a:lnTo>
                    <a:lnTo>
                      <a:pt x="136" y="330"/>
                    </a:lnTo>
                    <a:lnTo>
                      <a:pt x="136" y="331"/>
                    </a:lnTo>
                    <a:lnTo>
                      <a:pt x="139" y="334"/>
                    </a:lnTo>
                    <a:lnTo>
                      <a:pt x="140" y="337"/>
                    </a:lnTo>
                    <a:lnTo>
                      <a:pt x="140" y="341"/>
                    </a:lnTo>
                    <a:lnTo>
                      <a:pt x="143" y="344"/>
                    </a:lnTo>
                    <a:lnTo>
                      <a:pt x="145" y="347"/>
                    </a:lnTo>
                    <a:lnTo>
                      <a:pt x="146" y="350"/>
                    </a:lnTo>
                    <a:lnTo>
                      <a:pt x="148" y="354"/>
                    </a:lnTo>
                    <a:lnTo>
                      <a:pt x="150" y="357"/>
                    </a:lnTo>
                    <a:lnTo>
                      <a:pt x="152" y="358"/>
                    </a:lnTo>
                    <a:lnTo>
                      <a:pt x="153" y="363"/>
                    </a:lnTo>
                    <a:lnTo>
                      <a:pt x="155" y="364"/>
                    </a:lnTo>
                    <a:lnTo>
                      <a:pt x="158" y="367"/>
                    </a:lnTo>
                    <a:lnTo>
                      <a:pt x="160" y="374"/>
                    </a:lnTo>
                    <a:lnTo>
                      <a:pt x="166" y="378"/>
                    </a:lnTo>
                    <a:lnTo>
                      <a:pt x="170" y="384"/>
                    </a:lnTo>
                    <a:lnTo>
                      <a:pt x="175" y="388"/>
                    </a:lnTo>
                    <a:lnTo>
                      <a:pt x="179" y="393"/>
                    </a:lnTo>
                    <a:lnTo>
                      <a:pt x="183" y="395"/>
                    </a:lnTo>
                    <a:lnTo>
                      <a:pt x="187" y="400"/>
                    </a:lnTo>
                    <a:lnTo>
                      <a:pt x="193" y="403"/>
                    </a:lnTo>
                    <a:lnTo>
                      <a:pt x="199" y="405"/>
                    </a:lnTo>
                    <a:lnTo>
                      <a:pt x="204" y="408"/>
                    </a:lnTo>
                    <a:lnTo>
                      <a:pt x="207" y="408"/>
                    </a:lnTo>
                    <a:lnTo>
                      <a:pt x="209" y="410"/>
                    </a:lnTo>
                    <a:lnTo>
                      <a:pt x="212" y="411"/>
                    </a:lnTo>
                    <a:lnTo>
                      <a:pt x="214" y="411"/>
                    </a:lnTo>
                    <a:lnTo>
                      <a:pt x="220" y="411"/>
                    </a:lnTo>
                    <a:lnTo>
                      <a:pt x="224" y="411"/>
                    </a:lnTo>
                    <a:lnTo>
                      <a:pt x="230" y="411"/>
                    </a:lnTo>
                    <a:lnTo>
                      <a:pt x="234" y="411"/>
                    </a:lnTo>
                    <a:lnTo>
                      <a:pt x="239" y="410"/>
                    </a:lnTo>
                    <a:lnTo>
                      <a:pt x="244" y="408"/>
                    </a:lnTo>
                    <a:lnTo>
                      <a:pt x="248" y="408"/>
                    </a:lnTo>
                    <a:lnTo>
                      <a:pt x="251" y="407"/>
                    </a:lnTo>
                    <a:lnTo>
                      <a:pt x="254" y="404"/>
                    </a:lnTo>
                    <a:lnTo>
                      <a:pt x="257" y="403"/>
                    </a:lnTo>
                    <a:lnTo>
                      <a:pt x="261" y="398"/>
                    </a:lnTo>
                    <a:lnTo>
                      <a:pt x="264" y="395"/>
                    </a:lnTo>
                    <a:lnTo>
                      <a:pt x="267" y="393"/>
                    </a:lnTo>
                    <a:lnTo>
                      <a:pt x="268" y="390"/>
                    </a:lnTo>
                    <a:lnTo>
                      <a:pt x="271" y="387"/>
                    </a:lnTo>
                    <a:lnTo>
                      <a:pt x="274" y="384"/>
                    </a:lnTo>
                    <a:lnTo>
                      <a:pt x="275" y="381"/>
                    </a:lnTo>
                    <a:lnTo>
                      <a:pt x="277" y="377"/>
                    </a:lnTo>
                    <a:lnTo>
                      <a:pt x="278" y="374"/>
                    </a:lnTo>
                    <a:lnTo>
                      <a:pt x="280" y="370"/>
                    </a:lnTo>
                    <a:lnTo>
                      <a:pt x="280" y="366"/>
                    </a:lnTo>
                    <a:lnTo>
                      <a:pt x="281" y="363"/>
                    </a:lnTo>
                    <a:lnTo>
                      <a:pt x="283" y="358"/>
                    </a:lnTo>
                    <a:lnTo>
                      <a:pt x="284" y="356"/>
                    </a:lnTo>
                    <a:lnTo>
                      <a:pt x="284" y="351"/>
                    </a:lnTo>
                    <a:lnTo>
                      <a:pt x="284" y="348"/>
                    </a:lnTo>
                    <a:lnTo>
                      <a:pt x="284" y="344"/>
                    </a:lnTo>
                    <a:lnTo>
                      <a:pt x="285" y="341"/>
                    </a:lnTo>
                    <a:lnTo>
                      <a:pt x="284" y="337"/>
                    </a:lnTo>
                    <a:lnTo>
                      <a:pt x="284" y="334"/>
                    </a:lnTo>
                    <a:lnTo>
                      <a:pt x="284" y="331"/>
                    </a:lnTo>
                    <a:lnTo>
                      <a:pt x="284" y="33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>
                  <a:latin typeface="Courier New"/>
                  <a:cs typeface="Courier New"/>
                </a:endParaRPr>
              </a:p>
            </p:txBody>
          </p:sp>
          <p:sp>
            <p:nvSpPr>
              <p:cNvPr id="9227" name="Freeform 10"/>
              <p:cNvSpPr>
                <a:spLocks/>
              </p:cNvSpPr>
              <p:nvPr/>
            </p:nvSpPr>
            <p:spPr bwMode="auto">
              <a:xfrm>
                <a:off x="1776" y="912"/>
                <a:ext cx="314" cy="278"/>
              </a:xfrm>
              <a:custGeom>
                <a:avLst/>
                <a:gdLst>
                  <a:gd name="T0" fmla="*/ 0 w 942"/>
                  <a:gd name="T1" fmla="*/ 0 h 833"/>
                  <a:gd name="T2" fmla="*/ 0 w 942"/>
                  <a:gd name="T3" fmla="*/ 0 h 833"/>
                  <a:gd name="T4" fmla="*/ 0 w 942"/>
                  <a:gd name="T5" fmla="*/ 0 h 833"/>
                  <a:gd name="T6" fmla="*/ 0 w 942"/>
                  <a:gd name="T7" fmla="*/ 0 h 833"/>
                  <a:gd name="T8" fmla="*/ 0 w 942"/>
                  <a:gd name="T9" fmla="*/ 0 h 833"/>
                  <a:gd name="T10" fmla="*/ 0 w 942"/>
                  <a:gd name="T11" fmla="*/ 0 h 833"/>
                  <a:gd name="T12" fmla="*/ 0 w 942"/>
                  <a:gd name="T13" fmla="*/ 0 h 833"/>
                  <a:gd name="T14" fmla="*/ 0 w 942"/>
                  <a:gd name="T15" fmla="*/ 0 h 833"/>
                  <a:gd name="T16" fmla="*/ 0 w 942"/>
                  <a:gd name="T17" fmla="*/ 0 h 833"/>
                  <a:gd name="T18" fmla="*/ 0 w 942"/>
                  <a:gd name="T19" fmla="*/ 0 h 833"/>
                  <a:gd name="T20" fmla="*/ 0 w 942"/>
                  <a:gd name="T21" fmla="*/ 0 h 833"/>
                  <a:gd name="T22" fmla="*/ 0 w 942"/>
                  <a:gd name="T23" fmla="*/ 0 h 833"/>
                  <a:gd name="T24" fmla="*/ 0 w 942"/>
                  <a:gd name="T25" fmla="*/ 0 h 833"/>
                  <a:gd name="T26" fmla="*/ 0 w 942"/>
                  <a:gd name="T27" fmla="*/ 0 h 833"/>
                  <a:gd name="T28" fmla="*/ 0 w 942"/>
                  <a:gd name="T29" fmla="*/ 0 h 833"/>
                  <a:gd name="T30" fmla="*/ 0 w 942"/>
                  <a:gd name="T31" fmla="*/ 0 h 833"/>
                  <a:gd name="T32" fmla="*/ 0 w 942"/>
                  <a:gd name="T33" fmla="*/ 0 h 833"/>
                  <a:gd name="T34" fmla="*/ 0 w 942"/>
                  <a:gd name="T35" fmla="*/ 0 h 833"/>
                  <a:gd name="T36" fmla="*/ 0 w 942"/>
                  <a:gd name="T37" fmla="*/ 0 h 833"/>
                  <a:gd name="T38" fmla="*/ 0 w 942"/>
                  <a:gd name="T39" fmla="*/ 0 h 833"/>
                  <a:gd name="T40" fmla="*/ 0 w 942"/>
                  <a:gd name="T41" fmla="*/ 0 h 833"/>
                  <a:gd name="T42" fmla="*/ 0 w 942"/>
                  <a:gd name="T43" fmla="*/ 0 h 833"/>
                  <a:gd name="T44" fmla="*/ 0 w 942"/>
                  <a:gd name="T45" fmla="*/ 0 h 833"/>
                  <a:gd name="T46" fmla="*/ 0 w 942"/>
                  <a:gd name="T47" fmla="*/ 0 h 833"/>
                  <a:gd name="T48" fmla="*/ 0 w 942"/>
                  <a:gd name="T49" fmla="*/ 0 h 833"/>
                  <a:gd name="T50" fmla="*/ 0 w 942"/>
                  <a:gd name="T51" fmla="*/ 0 h 833"/>
                  <a:gd name="T52" fmla="*/ 0 w 942"/>
                  <a:gd name="T53" fmla="*/ 0 h 833"/>
                  <a:gd name="T54" fmla="*/ 0 w 942"/>
                  <a:gd name="T55" fmla="*/ 0 h 833"/>
                  <a:gd name="T56" fmla="*/ 0 w 942"/>
                  <a:gd name="T57" fmla="*/ 0 h 833"/>
                  <a:gd name="T58" fmla="*/ 0 w 942"/>
                  <a:gd name="T59" fmla="*/ 0 h 833"/>
                  <a:gd name="T60" fmla="*/ 0 w 942"/>
                  <a:gd name="T61" fmla="*/ 0 h 833"/>
                  <a:gd name="T62" fmla="*/ 0 w 942"/>
                  <a:gd name="T63" fmla="*/ 0 h 833"/>
                  <a:gd name="T64" fmla="*/ 0 w 942"/>
                  <a:gd name="T65" fmla="*/ 0 h 833"/>
                  <a:gd name="T66" fmla="*/ 0 w 942"/>
                  <a:gd name="T67" fmla="*/ 0 h 833"/>
                  <a:gd name="T68" fmla="*/ 0 w 942"/>
                  <a:gd name="T69" fmla="*/ 0 h 833"/>
                  <a:gd name="T70" fmla="*/ 0 w 942"/>
                  <a:gd name="T71" fmla="*/ 0 h 833"/>
                  <a:gd name="T72" fmla="*/ 0 w 942"/>
                  <a:gd name="T73" fmla="*/ 0 h 833"/>
                  <a:gd name="T74" fmla="*/ 0 w 942"/>
                  <a:gd name="T75" fmla="*/ 0 h 833"/>
                  <a:gd name="T76" fmla="*/ 0 w 942"/>
                  <a:gd name="T77" fmla="*/ 0 h 833"/>
                  <a:gd name="T78" fmla="*/ 0 w 942"/>
                  <a:gd name="T79" fmla="*/ 0 h 833"/>
                  <a:gd name="T80" fmla="*/ 0 w 942"/>
                  <a:gd name="T81" fmla="*/ 0 h 833"/>
                  <a:gd name="T82" fmla="*/ 0 w 942"/>
                  <a:gd name="T83" fmla="*/ 0 h 833"/>
                  <a:gd name="T84" fmla="*/ 0 w 942"/>
                  <a:gd name="T85" fmla="*/ 0 h 833"/>
                  <a:gd name="T86" fmla="*/ 0 w 942"/>
                  <a:gd name="T87" fmla="*/ 0 h 833"/>
                  <a:gd name="T88" fmla="*/ 0 w 942"/>
                  <a:gd name="T89" fmla="*/ 0 h 833"/>
                  <a:gd name="T90" fmla="*/ 0 w 942"/>
                  <a:gd name="T91" fmla="*/ 0 h 833"/>
                  <a:gd name="T92" fmla="*/ 0 w 942"/>
                  <a:gd name="T93" fmla="*/ 0 h 833"/>
                  <a:gd name="T94" fmla="*/ 0 w 942"/>
                  <a:gd name="T95" fmla="*/ 0 h 833"/>
                  <a:gd name="T96" fmla="*/ 0 w 942"/>
                  <a:gd name="T97" fmla="*/ 0 h 833"/>
                  <a:gd name="T98" fmla="*/ 0 w 942"/>
                  <a:gd name="T99" fmla="*/ 0 h 833"/>
                  <a:gd name="T100" fmla="*/ 0 w 942"/>
                  <a:gd name="T101" fmla="*/ 0 h 833"/>
                  <a:gd name="T102" fmla="*/ 0 w 942"/>
                  <a:gd name="T103" fmla="*/ 0 h 833"/>
                  <a:gd name="T104" fmla="*/ 0 w 942"/>
                  <a:gd name="T105" fmla="*/ 0 h 833"/>
                  <a:gd name="T106" fmla="*/ 0 w 942"/>
                  <a:gd name="T107" fmla="*/ 0 h 833"/>
                  <a:gd name="T108" fmla="*/ 0 w 942"/>
                  <a:gd name="T109" fmla="*/ 0 h 833"/>
                  <a:gd name="T110" fmla="*/ 0 w 942"/>
                  <a:gd name="T111" fmla="*/ 0 h 833"/>
                  <a:gd name="T112" fmla="*/ 0 w 942"/>
                  <a:gd name="T113" fmla="*/ 0 h 833"/>
                  <a:gd name="T114" fmla="*/ 0 w 942"/>
                  <a:gd name="T115" fmla="*/ 0 h 833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942"/>
                  <a:gd name="T175" fmla="*/ 0 h 833"/>
                  <a:gd name="T176" fmla="*/ 942 w 942"/>
                  <a:gd name="T177" fmla="*/ 833 h 833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942" h="833">
                    <a:moveTo>
                      <a:pt x="44" y="304"/>
                    </a:moveTo>
                    <a:lnTo>
                      <a:pt x="47" y="294"/>
                    </a:lnTo>
                    <a:lnTo>
                      <a:pt x="53" y="284"/>
                    </a:lnTo>
                    <a:lnTo>
                      <a:pt x="57" y="274"/>
                    </a:lnTo>
                    <a:lnTo>
                      <a:pt x="61" y="265"/>
                    </a:lnTo>
                    <a:lnTo>
                      <a:pt x="67" y="255"/>
                    </a:lnTo>
                    <a:lnTo>
                      <a:pt x="72" y="246"/>
                    </a:lnTo>
                    <a:lnTo>
                      <a:pt x="77" y="238"/>
                    </a:lnTo>
                    <a:lnTo>
                      <a:pt x="84" y="229"/>
                    </a:lnTo>
                    <a:lnTo>
                      <a:pt x="88" y="220"/>
                    </a:lnTo>
                    <a:lnTo>
                      <a:pt x="94" y="212"/>
                    </a:lnTo>
                    <a:lnTo>
                      <a:pt x="99" y="202"/>
                    </a:lnTo>
                    <a:lnTo>
                      <a:pt x="107" y="195"/>
                    </a:lnTo>
                    <a:lnTo>
                      <a:pt x="112" y="188"/>
                    </a:lnTo>
                    <a:lnTo>
                      <a:pt x="118" y="181"/>
                    </a:lnTo>
                    <a:lnTo>
                      <a:pt x="125" y="172"/>
                    </a:lnTo>
                    <a:lnTo>
                      <a:pt x="131" y="165"/>
                    </a:lnTo>
                    <a:lnTo>
                      <a:pt x="136" y="158"/>
                    </a:lnTo>
                    <a:lnTo>
                      <a:pt x="144" y="152"/>
                    </a:lnTo>
                    <a:lnTo>
                      <a:pt x="149" y="145"/>
                    </a:lnTo>
                    <a:lnTo>
                      <a:pt x="158" y="138"/>
                    </a:lnTo>
                    <a:lnTo>
                      <a:pt x="162" y="132"/>
                    </a:lnTo>
                    <a:lnTo>
                      <a:pt x="171" y="127"/>
                    </a:lnTo>
                    <a:lnTo>
                      <a:pt x="178" y="119"/>
                    </a:lnTo>
                    <a:lnTo>
                      <a:pt x="185" y="114"/>
                    </a:lnTo>
                    <a:lnTo>
                      <a:pt x="192" y="108"/>
                    </a:lnTo>
                    <a:lnTo>
                      <a:pt x="198" y="104"/>
                    </a:lnTo>
                    <a:lnTo>
                      <a:pt x="206" y="98"/>
                    </a:lnTo>
                    <a:lnTo>
                      <a:pt x="212" y="92"/>
                    </a:lnTo>
                    <a:lnTo>
                      <a:pt x="220" y="87"/>
                    </a:lnTo>
                    <a:lnTo>
                      <a:pt x="226" y="82"/>
                    </a:lnTo>
                    <a:lnTo>
                      <a:pt x="234" y="78"/>
                    </a:lnTo>
                    <a:lnTo>
                      <a:pt x="242" y="74"/>
                    </a:lnTo>
                    <a:lnTo>
                      <a:pt x="249" y="70"/>
                    </a:lnTo>
                    <a:lnTo>
                      <a:pt x="256" y="65"/>
                    </a:lnTo>
                    <a:lnTo>
                      <a:pt x="264" y="61"/>
                    </a:lnTo>
                    <a:lnTo>
                      <a:pt x="271" y="57"/>
                    </a:lnTo>
                    <a:lnTo>
                      <a:pt x="278" y="53"/>
                    </a:lnTo>
                    <a:lnTo>
                      <a:pt x="287" y="50"/>
                    </a:lnTo>
                    <a:lnTo>
                      <a:pt x="294" y="47"/>
                    </a:lnTo>
                    <a:lnTo>
                      <a:pt x="301" y="44"/>
                    </a:lnTo>
                    <a:lnTo>
                      <a:pt x="310" y="40"/>
                    </a:lnTo>
                    <a:lnTo>
                      <a:pt x="317" y="37"/>
                    </a:lnTo>
                    <a:lnTo>
                      <a:pt x="324" y="34"/>
                    </a:lnTo>
                    <a:lnTo>
                      <a:pt x="332" y="31"/>
                    </a:lnTo>
                    <a:lnTo>
                      <a:pt x="340" y="28"/>
                    </a:lnTo>
                    <a:lnTo>
                      <a:pt x="348" y="27"/>
                    </a:lnTo>
                    <a:lnTo>
                      <a:pt x="355" y="24"/>
                    </a:lnTo>
                    <a:lnTo>
                      <a:pt x="362" y="21"/>
                    </a:lnTo>
                    <a:lnTo>
                      <a:pt x="371" y="20"/>
                    </a:lnTo>
                    <a:lnTo>
                      <a:pt x="378" y="17"/>
                    </a:lnTo>
                    <a:lnTo>
                      <a:pt x="385" y="16"/>
                    </a:lnTo>
                    <a:lnTo>
                      <a:pt x="394" y="14"/>
                    </a:lnTo>
                    <a:lnTo>
                      <a:pt x="401" y="11"/>
                    </a:lnTo>
                    <a:lnTo>
                      <a:pt x="408" y="10"/>
                    </a:lnTo>
                    <a:lnTo>
                      <a:pt x="415" y="9"/>
                    </a:lnTo>
                    <a:lnTo>
                      <a:pt x="423" y="9"/>
                    </a:lnTo>
                    <a:lnTo>
                      <a:pt x="429" y="6"/>
                    </a:lnTo>
                    <a:lnTo>
                      <a:pt x="438" y="6"/>
                    </a:lnTo>
                    <a:lnTo>
                      <a:pt x="445" y="4"/>
                    </a:lnTo>
                    <a:lnTo>
                      <a:pt x="452" y="4"/>
                    </a:lnTo>
                    <a:lnTo>
                      <a:pt x="459" y="3"/>
                    </a:lnTo>
                    <a:lnTo>
                      <a:pt x="466" y="3"/>
                    </a:lnTo>
                    <a:lnTo>
                      <a:pt x="473" y="1"/>
                    </a:lnTo>
                    <a:lnTo>
                      <a:pt x="482" y="1"/>
                    </a:lnTo>
                    <a:lnTo>
                      <a:pt x="487" y="1"/>
                    </a:lnTo>
                    <a:lnTo>
                      <a:pt x="492" y="0"/>
                    </a:lnTo>
                    <a:lnTo>
                      <a:pt x="497" y="0"/>
                    </a:lnTo>
                    <a:lnTo>
                      <a:pt x="503" y="0"/>
                    </a:lnTo>
                    <a:lnTo>
                      <a:pt x="507" y="0"/>
                    </a:lnTo>
                    <a:lnTo>
                      <a:pt x="514" y="0"/>
                    </a:lnTo>
                    <a:lnTo>
                      <a:pt x="519" y="0"/>
                    </a:lnTo>
                    <a:lnTo>
                      <a:pt x="526" y="0"/>
                    </a:lnTo>
                    <a:lnTo>
                      <a:pt x="531" y="0"/>
                    </a:lnTo>
                    <a:lnTo>
                      <a:pt x="536" y="0"/>
                    </a:lnTo>
                    <a:lnTo>
                      <a:pt x="541" y="1"/>
                    </a:lnTo>
                    <a:lnTo>
                      <a:pt x="547" y="1"/>
                    </a:lnTo>
                    <a:lnTo>
                      <a:pt x="551" y="1"/>
                    </a:lnTo>
                    <a:lnTo>
                      <a:pt x="557" y="3"/>
                    </a:lnTo>
                    <a:lnTo>
                      <a:pt x="563" y="3"/>
                    </a:lnTo>
                    <a:lnTo>
                      <a:pt x="568" y="4"/>
                    </a:lnTo>
                    <a:lnTo>
                      <a:pt x="573" y="4"/>
                    </a:lnTo>
                    <a:lnTo>
                      <a:pt x="578" y="6"/>
                    </a:lnTo>
                    <a:lnTo>
                      <a:pt x="583" y="6"/>
                    </a:lnTo>
                    <a:lnTo>
                      <a:pt x="588" y="6"/>
                    </a:lnTo>
                    <a:lnTo>
                      <a:pt x="594" y="7"/>
                    </a:lnTo>
                    <a:lnTo>
                      <a:pt x="598" y="9"/>
                    </a:lnTo>
                    <a:lnTo>
                      <a:pt x="604" y="9"/>
                    </a:lnTo>
                    <a:lnTo>
                      <a:pt x="608" y="9"/>
                    </a:lnTo>
                    <a:lnTo>
                      <a:pt x="614" y="10"/>
                    </a:lnTo>
                    <a:lnTo>
                      <a:pt x="618" y="11"/>
                    </a:lnTo>
                    <a:lnTo>
                      <a:pt x="622" y="11"/>
                    </a:lnTo>
                    <a:lnTo>
                      <a:pt x="628" y="14"/>
                    </a:lnTo>
                    <a:lnTo>
                      <a:pt x="632" y="16"/>
                    </a:lnTo>
                    <a:lnTo>
                      <a:pt x="637" y="16"/>
                    </a:lnTo>
                    <a:lnTo>
                      <a:pt x="642" y="17"/>
                    </a:lnTo>
                    <a:lnTo>
                      <a:pt x="647" y="18"/>
                    </a:lnTo>
                    <a:lnTo>
                      <a:pt x="651" y="20"/>
                    </a:lnTo>
                    <a:lnTo>
                      <a:pt x="654" y="21"/>
                    </a:lnTo>
                    <a:lnTo>
                      <a:pt x="658" y="21"/>
                    </a:lnTo>
                    <a:lnTo>
                      <a:pt x="662" y="23"/>
                    </a:lnTo>
                    <a:lnTo>
                      <a:pt x="666" y="24"/>
                    </a:lnTo>
                    <a:lnTo>
                      <a:pt x="671" y="24"/>
                    </a:lnTo>
                    <a:lnTo>
                      <a:pt x="675" y="27"/>
                    </a:lnTo>
                    <a:lnTo>
                      <a:pt x="678" y="28"/>
                    </a:lnTo>
                    <a:lnTo>
                      <a:pt x="681" y="30"/>
                    </a:lnTo>
                    <a:lnTo>
                      <a:pt x="685" y="30"/>
                    </a:lnTo>
                    <a:lnTo>
                      <a:pt x="688" y="31"/>
                    </a:lnTo>
                    <a:lnTo>
                      <a:pt x="691" y="33"/>
                    </a:lnTo>
                    <a:lnTo>
                      <a:pt x="695" y="34"/>
                    </a:lnTo>
                    <a:lnTo>
                      <a:pt x="698" y="36"/>
                    </a:lnTo>
                    <a:lnTo>
                      <a:pt x="701" y="37"/>
                    </a:lnTo>
                    <a:lnTo>
                      <a:pt x="703" y="38"/>
                    </a:lnTo>
                    <a:lnTo>
                      <a:pt x="709" y="40"/>
                    </a:lnTo>
                    <a:lnTo>
                      <a:pt x="715" y="44"/>
                    </a:lnTo>
                    <a:lnTo>
                      <a:pt x="718" y="47"/>
                    </a:lnTo>
                    <a:lnTo>
                      <a:pt x="722" y="50"/>
                    </a:lnTo>
                    <a:lnTo>
                      <a:pt x="725" y="51"/>
                    </a:lnTo>
                    <a:lnTo>
                      <a:pt x="729" y="54"/>
                    </a:lnTo>
                    <a:lnTo>
                      <a:pt x="730" y="57"/>
                    </a:lnTo>
                    <a:lnTo>
                      <a:pt x="732" y="58"/>
                    </a:lnTo>
                    <a:lnTo>
                      <a:pt x="732" y="61"/>
                    </a:lnTo>
                    <a:lnTo>
                      <a:pt x="733" y="64"/>
                    </a:lnTo>
                    <a:lnTo>
                      <a:pt x="735" y="67"/>
                    </a:lnTo>
                    <a:lnTo>
                      <a:pt x="736" y="71"/>
                    </a:lnTo>
                    <a:lnTo>
                      <a:pt x="737" y="74"/>
                    </a:lnTo>
                    <a:lnTo>
                      <a:pt x="739" y="78"/>
                    </a:lnTo>
                    <a:lnTo>
                      <a:pt x="740" y="81"/>
                    </a:lnTo>
                    <a:lnTo>
                      <a:pt x="745" y="87"/>
                    </a:lnTo>
                    <a:lnTo>
                      <a:pt x="746" y="90"/>
                    </a:lnTo>
                    <a:lnTo>
                      <a:pt x="750" y="95"/>
                    </a:lnTo>
                    <a:lnTo>
                      <a:pt x="753" y="100"/>
                    </a:lnTo>
                    <a:lnTo>
                      <a:pt x="759" y="104"/>
                    </a:lnTo>
                    <a:lnTo>
                      <a:pt x="762" y="107"/>
                    </a:lnTo>
                    <a:lnTo>
                      <a:pt x="767" y="111"/>
                    </a:lnTo>
                    <a:lnTo>
                      <a:pt x="769" y="112"/>
                    </a:lnTo>
                    <a:lnTo>
                      <a:pt x="772" y="114"/>
                    </a:lnTo>
                    <a:lnTo>
                      <a:pt x="777" y="115"/>
                    </a:lnTo>
                    <a:lnTo>
                      <a:pt x="779" y="117"/>
                    </a:lnTo>
                    <a:lnTo>
                      <a:pt x="784" y="118"/>
                    </a:lnTo>
                    <a:lnTo>
                      <a:pt x="790" y="118"/>
                    </a:lnTo>
                    <a:lnTo>
                      <a:pt x="793" y="118"/>
                    </a:lnTo>
                    <a:lnTo>
                      <a:pt x="796" y="118"/>
                    </a:lnTo>
                    <a:lnTo>
                      <a:pt x="799" y="118"/>
                    </a:lnTo>
                    <a:lnTo>
                      <a:pt x="803" y="117"/>
                    </a:lnTo>
                    <a:lnTo>
                      <a:pt x="806" y="115"/>
                    </a:lnTo>
                    <a:lnTo>
                      <a:pt x="808" y="114"/>
                    </a:lnTo>
                    <a:lnTo>
                      <a:pt x="813" y="114"/>
                    </a:lnTo>
                    <a:lnTo>
                      <a:pt x="816" y="112"/>
                    </a:lnTo>
                    <a:lnTo>
                      <a:pt x="818" y="111"/>
                    </a:lnTo>
                    <a:lnTo>
                      <a:pt x="821" y="110"/>
                    </a:lnTo>
                    <a:lnTo>
                      <a:pt x="824" y="108"/>
                    </a:lnTo>
                    <a:lnTo>
                      <a:pt x="828" y="107"/>
                    </a:lnTo>
                    <a:lnTo>
                      <a:pt x="831" y="105"/>
                    </a:lnTo>
                    <a:lnTo>
                      <a:pt x="834" y="104"/>
                    </a:lnTo>
                    <a:lnTo>
                      <a:pt x="838" y="102"/>
                    </a:lnTo>
                    <a:lnTo>
                      <a:pt x="841" y="100"/>
                    </a:lnTo>
                    <a:lnTo>
                      <a:pt x="845" y="100"/>
                    </a:lnTo>
                    <a:lnTo>
                      <a:pt x="848" y="98"/>
                    </a:lnTo>
                    <a:lnTo>
                      <a:pt x="850" y="97"/>
                    </a:lnTo>
                    <a:lnTo>
                      <a:pt x="854" y="97"/>
                    </a:lnTo>
                    <a:lnTo>
                      <a:pt x="855" y="94"/>
                    </a:lnTo>
                    <a:lnTo>
                      <a:pt x="861" y="92"/>
                    </a:lnTo>
                    <a:lnTo>
                      <a:pt x="862" y="92"/>
                    </a:lnTo>
                    <a:lnTo>
                      <a:pt x="865" y="92"/>
                    </a:lnTo>
                    <a:lnTo>
                      <a:pt x="871" y="92"/>
                    </a:lnTo>
                    <a:lnTo>
                      <a:pt x="875" y="92"/>
                    </a:lnTo>
                    <a:lnTo>
                      <a:pt x="880" y="95"/>
                    </a:lnTo>
                    <a:lnTo>
                      <a:pt x="887" y="97"/>
                    </a:lnTo>
                    <a:lnTo>
                      <a:pt x="892" y="98"/>
                    </a:lnTo>
                    <a:lnTo>
                      <a:pt x="897" y="101"/>
                    </a:lnTo>
                    <a:lnTo>
                      <a:pt x="901" y="102"/>
                    </a:lnTo>
                    <a:lnTo>
                      <a:pt x="905" y="105"/>
                    </a:lnTo>
                    <a:lnTo>
                      <a:pt x="909" y="108"/>
                    </a:lnTo>
                    <a:lnTo>
                      <a:pt x="914" y="111"/>
                    </a:lnTo>
                    <a:lnTo>
                      <a:pt x="916" y="114"/>
                    </a:lnTo>
                    <a:lnTo>
                      <a:pt x="921" y="117"/>
                    </a:lnTo>
                    <a:lnTo>
                      <a:pt x="924" y="119"/>
                    </a:lnTo>
                    <a:lnTo>
                      <a:pt x="926" y="124"/>
                    </a:lnTo>
                    <a:lnTo>
                      <a:pt x="928" y="128"/>
                    </a:lnTo>
                    <a:lnTo>
                      <a:pt x="931" y="131"/>
                    </a:lnTo>
                    <a:lnTo>
                      <a:pt x="932" y="135"/>
                    </a:lnTo>
                    <a:lnTo>
                      <a:pt x="935" y="139"/>
                    </a:lnTo>
                    <a:lnTo>
                      <a:pt x="936" y="144"/>
                    </a:lnTo>
                    <a:lnTo>
                      <a:pt x="939" y="148"/>
                    </a:lnTo>
                    <a:lnTo>
                      <a:pt x="939" y="154"/>
                    </a:lnTo>
                    <a:lnTo>
                      <a:pt x="939" y="158"/>
                    </a:lnTo>
                    <a:lnTo>
                      <a:pt x="941" y="164"/>
                    </a:lnTo>
                    <a:lnTo>
                      <a:pt x="941" y="168"/>
                    </a:lnTo>
                    <a:lnTo>
                      <a:pt x="941" y="171"/>
                    </a:lnTo>
                    <a:lnTo>
                      <a:pt x="941" y="174"/>
                    </a:lnTo>
                    <a:lnTo>
                      <a:pt x="941" y="176"/>
                    </a:lnTo>
                    <a:lnTo>
                      <a:pt x="942" y="181"/>
                    </a:lnTo>
                    <a:lnTo>
                      <a:pt x="941" y="183"/>
                    </a:lnTo>
                    <a:lnTo>
                      <a:pt x="941" y="186"/>
                    </a:lnTo>
                    <a:lnTo>
                      <a:pt x="941" y="189"/>
                    </a:lnTo>
                    <a:lnTo>
                      <a:pt x="941" y="192"/>
                    </a:lnTo>
                    <a:lnTo>
                      <a:pt x="939" y="195"/>
                    </a:lnTo>
                    <a:lnTo>
                      <a:pt x="939" y="198"/>
                    </a:lnTo>
                    <a:lnTo>
                      <a:pt x="939" y="201"/>
                    </a:lnTo>
                    <a:lnTo>
                      <a:pt x="939" y="205"/>
                    </a:lnTo>
                    <a:lnTo>
                      <a:pt x="936" y="208"/>
                    </a:lnTo>
                    <a:lnTo>
                      <a:pt x="936" y="210"/>
                    </a:lnTo>
                    <a:lnTo>
                      <a:pt x="936" y="215"/>
                    </a:lnTo>
                    <a:lnTo>
                      <a:pt x="935" y="218"/>
                    </a:lnTo>
                    <a:lnTo>
                      <a:pt x="934" y="220"/>
                    </a:lnTo>
                    <a:lnTo>
                      <a:pt x="934" y="225"/>
                    </a:lnTo>
                    <a:lnTo>
                      <a:pt x="934" y="228"/>
                    </a:lnTo>
                    <a:lnTo>
                      <a:pt x="934" y="233"/>
                    </a:lnTo>
                    <a:lnTo>
                      <a:pt x="932" y="235"/>
                    </a:lnTo>
                    <a:lnTo>
                      <a:pt x="931" y="238"/>
                    </a:lnTo>
                    <a:lnTo>
                      <a:pt x="931" y="240"/>
                    </a:lnTo>
                    <a:lnTo>
                      <a:pt x="929" y="243"/>
                    </a:lnTo>
                    <a:lnTo>
                      <a:pt x="928" y="246"/>
                    </a:lnTo>
                    <a:lnTo>
                      <a:pt x="926" y="249"/>
                    </a:lnTo>
                    <a:lnTo>
                      <a:pt x="926" y="252"/>
                    </a:lnTo>
                    <a:lnTo>
                      <a:pt x="925" y="255"/>
                    </a:lnTo>
                    <a:lnTo>
                      <a:pt x="924" y="259"/>
                    </a:lnTo>
                    <a:lnTo>
                      <a:pt x="921" y="265"/>
                    </a:lnTo>
                    <a:lnTo>
                      <a:pt x="918" y="270"/>
                    </a:lnTo>
                    <a:lnTo>
                      <a:pt x="915" y="274"/>
                    </a:lnTo>
                    <a:lnTo>
                      <a:pt x="911" y="279"/>
                    </a:lnTo>
                    <a:lnTo>
                      <a:pt x="908" y="283"/>
                    </a:lnTo>
                    <a:lnTo>
                      <a:pt x="904" y="289"/>
                    </a:lnTo>
                    <a:lnTo>
                      <a:pt x="901" y="292"/>
                    </a:lnTo>
                    <a:lnTo>
                      <a:pt x="897" y="296"/>
                    </a:lnTo>
                    <a:lnTo>
                      <a:pt x="892" y="299"/>
                    </a:lnTo>
                    <a:lnTo>
                      <a:pt x="889" y="302"/>
                    </a:lnTo>
                    <a:lnTo>
                      <a:pt x="885" y="306"/>
                    </a:lnTo>
                    <a:lnTo>
                      <a:pt x="880" y="309"/>
                    </a:lnTo>
                    <a:lnTo>
                      <a:pt x="877" y="310"/>
                    </a:lnTo>
                    <a:lnTo>
                      <a:pt x="871" y="313"/>
                    </a:lnTo>
                    <a:lnTo>
                      <a:pt x="867" y="316"/>
                    </a:lnTo>
                    <a:lnTo>
                      <a:pt x="862" y="317"/>
                    </a:lnTo>
                    <a:lnTo>
                      <a:pt x="858" y="319"/>
                    </a:lnTo>
                    <a:lnTo>
                      <a:pt x="853" y="320"/>
                    </a:lnTo>
                    <a:lnTo>
                      <a:pt x="848" y="321"/>
                    </a:lnTo>
                    <a:lnTo>
                      <a:pt x="843" y="321"/>
                    </a:lnTo>
                    <a:lnTo>
                      <a:pt x="837" y="323"/>
                    </a:lnTo>
                    <a:lnTo>
                      <a:pt x="831" y="323"/>
                    </a:lnTo>
                    <a:lnTo>
                      <a:pt x="827" y="323"/>
                    </a:lnTo>
                    <a:lnTo>
                      <a:pt x="821" y="321"/>
                    </a:lnTo>
                    <a:lnTo>
                      <a:pt x="816" y="320"/>
                    </a:lnTo>
                    <a:lnTo>
                      <a:pt x="811" y="320"/>
                    </a:lnTo>
                    <a:lnTo>
                      <a:pt x="807" y="319"/>
                    </a:lnTo>
                    <a:lnTo>
                      <a:pt x="803" y="317"/>
                    </a:lnTo>
                    <a:lnTo>
                      <a:pt x="799" y="313"/>
                    </a:lnTo>
                    <a:lnTo>
                      <a:pt x="794" y="311"/>
                    </a:lnTo>
                    <a:lnTo>
                      <a:pt x="791" y="310"/>
                    </a:lnTo>
                    <a:lnTo>
                      <a:pt x="787" y="304"/>
                    </a:lnTo>
                    <a:lnTo>
                      <a:pt x="784" y="300"/>
                    </a:lnTo>
                    <a:lnTo>
                      <a:pt x="783" y="296"/>
                    </a:lnTo>
                    <a:lnTo>
                      <a:pt x="781" y="293"/>
                    </a:lnTo>
                    <a:lnTo>
                      <a:pt x="780" y="290"/>
                    </a:lnTo>
                    <a:lnTo>
                      <a:pt x="779" y="287"/>
                    </a:lnTo>
                    <a:lnTo>
                      <a:pt x="779" y="283"/>
                    </a:lnTo>
                    <a:lnTo>
                      <a:pt x="779" y="280"/>
                    </a:lnTo>
                    <a:lnTo>
                      <a:pt x="779" y="277"/>
                    </a:lnTo>
                    <a:lnTo>
                      <a:pt x="779" y="274"/>
                    </a:lnTo>
                    <a:lnTo>
                      <a:pt x="779" y="270"/>
                    </a:lnTo>
                    <a:lnTo>
                      <a:pt x="777" y="267"/>
                    </a:lnTo>
                    <a:lnTo>
                      <a:pt x="777" y="265"/>
                    </a:lnTo>
                    <a:lnTo>
                      <a:pt x="777" y="260"/>
                    </a:lnTo>
                    <a:lnTo>
                      <a:pt x="776" y="257"/>
                    </a:lnTo>
                    <a:lnTo>
                      <a:pt x="774" y="255"/>
                    </a:lnTo>
                    <a:lnTo>
                      <a:pt x="773" y="252"/>
                    </a:lnTo>
                    <a:lnTo>
                      <a:pt x="772" y="249"/>
                    </a:lnTo>
                    <a:lnTo>
                      <a:pt x="769" y="243"/>
                    </a:lnTo>
                    <a:lnTo>
                      <a:pt x="766" y="239"/>
                    </a:lnTo>
                    <a:lnTo>
                      <a:pt x="762" y="236"/>
                    </a:lnTo>
                    <a:lnTo>
                      <a:pt x="759" y="235"/>
                    </a:lnTo>
                    <a:lnTo>
                      <a:pt x="756" y="233"/>
                    </a:lnTo>
                    <a:lnTo>
                      <a:pt x="753" y="233"/>
                    </a:lnTo>
                    <a:lnTo>
                      <a:pt x="749" y="230"/>
                    </a:lnTo>
                    <a:lnTo>
                      <a:pt x="746" y="229"/>
                    </a:lnTo>
                    <a:lnTo>
                      <a:pt x="743" y="229"/>
                    </a:lnTo>
                    <a:lnTo>
                      <a:pt x="739" y="229"/>
                    </a:lnTo>
                    <a:lnTo>
                      <a:pt x="735" y="226"/>
                    </a:lnTo>
                    <a:lnTo>
                      <a:pt x="730" y="226"/>
                    </a:lnTo>
                    <a:lnTo>
                      <a:pt x="725" y="226"/>
                    </a:lnTo>
                    <a:lnTo>
                      <a:pt x="722" y="228"/>
                    </a:lnTo>
                    <a:lnTo>
                      <a:pt x="716" y="229"/>
                    </a:lnTo>
                    <a:lnTo>
                      <a:pt x="713" y="229"/>
                    </a:lnTo>
                    <a:lnTo>
                      <a:pt x="709" y="232"/>
                    </a:lnTo>
                    <a:lnTo>
                      <a:pt x="705" y="233"/>
                    </a:lnTo>
                    <a:lnTo>
                      <a:pt x="701" y="235"/>
                    </a:lnTo>
                    <a:lnTo>
                      <a:pt x="696" y="238"/>
                    </a:lnTo>
                    <a:lnTo>
                      <a:pt x="691" y="239"/>
                    </a:lnTo>
                    <a:lnTo>
                      <a:pt x="685" y="242"/>
                    </a:lnTo>
                    <a:lnTo>
                      <a:pt x="683" y="243"/>
                    </a:lnTo>
                    <a:lnTo>
                      <a:pt x="681" y="245"/>
                    </a:lnTo>
                    <a:lnTo>
                      <a:pt x="678" y="246"/>
                    </a:lnTo>
                    <a:lnTo>
                      <a:pt x="675" y="247"/>
                    </a:lnTo>
                    <a:lnTo>
                      <a:pt x="672" y="246"/>
                    </a:lnTo>
                    <a:lnTo>
                      <a:pt x="669" y="246"/>
                    </a:lnTo>
                    <a:lnTo>
                      <a:pt x="666" y="246"/>
                    </a:lnTo>
                    <a:lnTo>
                      <a:pt x="662" y="245"/>
                    </a:lnTo>
                    <a:lnTo>
                      <a:pt x="656" y="243"/>
                    </a:lnTo>
                    <a:lnTo>
                      <a:pt x="651" y="242"/>
                    </a:lnTo>
                    <a:lnTo>
                      <a:pt x="649" y="240"/>
                    </a:lnTo>
                    <a:lnTo>
                      <a:pt x="647" y="239"/>
                    </a:lnTo>
                    <a:lnTo>
                      <a:pt x="644" y="238"/>
                    </a:lnTo>
                    <a:lnTo>
                      <a:pt x="641" y="236"/>
                    </a:lnTo>
                    <a:lnTo>
                      <a:pt x="637" y="236"/>
                    </a:lnTo>
                    <a:lnTo>
                      <a:pt x="632" y="233"/>
                    </a:lnTo>
                    <a:lnTo>
                      <a:pt x="628" y="233"/>
                    </a:lnTo>
                    <a:lnTo>
                      <a:pt x="625" y="230"/>
                    </a:lnTo>
                    <a:lnTo>
                      <a:pt x="621" y="229"/>
                    </a:lnTo>
                    <a:lnTo>
                      <a:pt x="617" y="228"/>
                    </a:lnTo>
                    <a:lnTo>
                      <a:pt x="614" y="226"/>
                    </a:lnTo>
                    <a:lnTo>
                      <a:pt x="610" y="225"/>
                    </a:lnTo>
                    <a:lnTo>
                      <a:pt x="604" y="223"/>
                    </a:lnTo>
                    <a:lnTo>
                      <a:pt x="600" y="220"/>
                    </a:lnTo>
                    <a:lnTo>
                      <a:pt x="597" y="220"/>
                    </a:lnTo>
                    <a:lnTo>
                      <a:pt x="591" y="218"/>
                    </a:lnTo>
                    <a:lnTo>
                      <a:pt x="585" y="218"/>
                    </a:lnTo>
                    <a:lnTo>
                      <a:pt x="581" y="216"/>
                    </a:lnTo>
                    <a:lnTo>
                      <a:pt x="575" y="215"/>
                    </a:lnTo>
                    <a:lnTo>
                      <a:pt x="571" y="213"/>
                    </a:lnTo>
                    <a:lnTo>
                      <a:pt x="566" y="212"/>
                    </a:lnTo>
                    <a:lnTo>
                      <a:pt x="560" y="210"/>
                    </a:lnTo>
                    <a:lnTo>
                      <a:pt x="554" y="210"/>
                    </a:lnTo>
                    <a:lnTo>
                      <a:pt x="550" y="210"/>
                    </a:lnTo>
                    <a:lnTo>
                      <a:pt x="543" y="208"/>
                    </a:lnTo>
                    <a:lnTo>
                      <a:pt x="537" y="208"/>
                    </a:lnTo>
                    <a:lnTo>
                      <a:pt x="531" y="208"/>
                    </a:lnTo>
                    <a:lnTo>
                      <a:pt x="526" y="208"/>
                    </a:lnTo>
                    <a:lnTo>
                      <a:pt x="519" y="206"/>
                    </a:lnTo>
                    <a:lnTo>
                      <a:pt x="513" y="206"/>
                    </a:lnTo>
                    <a:lnTo>
                      <a:pt x="507" y="206"/>
                    </a:lnTo>
                    <a:lnTo>
                      <a:pt x="500" y="206"/>
                    </a:lnTo>
                    <a:lnTo>
                      <a:pt x="494" y="206"/>
                    </a:lnTo>
                    <a:lnTo>
                      <a:pt x="487" y="206"/>
                    </a:lnTo>
                    <a:lnTo>
                      <a:pt x="482" y="208"/>
                    </a:lnTo>
                    <a:lnTo>
                      <a:pt x="475" y="209"/>
                    </a:lnTo>
                    <a:lnTo>
                      <a:pt x="467" y="209"/>
                    </a:lnTo>
                    <a:lnTo>
                      <a:pt x="460" y="210"/>
                    </a:lnTo>
                    <a:lnTo>
                      <a:pt x="453" y="212"/>
                    </a:lnTo>
                    <a:lnTo>
                      <a:pt x="446" y="212"/>
                    </a:lnTo>
                    <a:lnTo>
                      <a:pt x="439" y="215"/>
                    </a:lnTo>
                    <a:lnTo>
                      <a:pt x="432" y="216"/>
                    </a:lnTo>
                    <a:lnTo>
                      <a:pt x="425" y="218"/>
                    </a:lnTo>
                    <a:lnTo>
                      <a:pt x="418" y="220"/>
                    </a:lnTo>
                    <a:lnTo>
                      <a:pt x="411" y="223"/>
                    </a:lnTo>
                    <a:lnTo>
                      <a:pt x="404" y="226"/>
                    </a:lnTo>
                    <a:lnTo>
                      <a:pt x="395" y="229"/>
                    </a:lnTo>
                    <a:lnTo>
                      <a:pt x="388" y="233"/>
                    </a:lnTo>
                    <a:lnTo>
                      <a:pt x="379" y="236"/>
                    </a:lnTo>
                    <a:lnTo>
                      <a:pt x="372" y="242"/>
                    </a:lnTo>
                    <a:lnTo>
                      <a:pt x="364" y="245"/>
                    </a:lnTo>
                    <a:lnTo>
                      <a:pt x="357" y="249"/>
                    </a:lnTo>
                    <a:lnTo>
                      <a:pt x="351" y="252"/>
                    </a:lnTo>
                    <a:lnTo>
                      <a:pt x="344" y="257"/>
                    </a:lnTo>
                    <a:lnTo>
                      <a:pt x="340" y="260"/>
                    </a:lnTo>
                    <a:lnTo>
                      <a:pt x="332" y="265"/>
                    </a:lnTo>
                    <a:lnTo>
                      <a:pt x="327" y="269"/>
                    </a:lnTo>
                    <a:lnTo>
                      <a:pt x="323" y="273"/>
                    </a:lnTo>
                    <a:lnTo>
                      <a:pt x="318" y="277"/>
                    </a:lnTo>
                    <a:lnTo>
                      <a:pt x="314" y="282"/>
                    </a:lnTo>
                    <a:lnTo>
                      <a:pt x="308" y="286"/>
                    </a:lnTo>
                    <a:lnTo>
                      <a:pt x="304" y="292"/>
                    </a:lnTo>
                    <a:lnTo>
                      <a:pt x="300" y="296"/>
                    </a:lnTo>
                    <a:lnTo>
                      <a:pt x="296" y="300"/>
                    </a:lnTo>
                    <a:lnTo>
                      <a:pt x="290" y="304"/>
                    </a:lnTo>
                    <a:lnTo>
                      <a:pt x="288" y="310"/>
                    </a:lnTo>
                    <a:lnTo>
                      <a:pt x="284" y="314"/>
                    </a:lnTo>
                    <a:lnTo>
                      <a:pt x="280" y="320"/>
                    </a:lnTo>
                    <a:lnTo>
                      <a:pt x="277" y="324"/>
                    </a:lnTo>
                    <a:lnTo>
                      <a:pt x="273" y="330"/>
                    </a:lnTo>
                    <a:lnTo>
                      <a:pt x="270" y="334"/>
                    </a:lnTo>
                    <a:lnTo>
                      <a:pt x="269" y="338"/>
                    </a:lnTo>
                    <a:lnTo>
                      <a:pt x="264" y="346"/>
                    </a:lnTo>
                    <a:lnTo>
                      <a:pt x="263" y="350"/>
                    </a:lnTo>
                    <a:lnTo>
                      <a:pt x="260" y="356"/>
                    </a:lnTo>
                    <a:lnTo>
                      <a:pt x="259" y="361"/>
                    </a:lnTo>
                    <a:lnTo>
                      <a:pt x="254" y="366"/>
                    </a:lnTo>
                    <a:lnTo>
                      <a:pt x="253" y="373"/>
                    </a:lnTo>
                    <a:lnTo>
                      <a:pt x="250" y="377"/>
                    </a:lnTo>
                    <a:lnTo>
                      <a:pt x="249" y="383"/>
                    </a:lnTo>
                    <a:lnTo>
                      <a:pt x="247" y="387"/>
                    </a:lnTo>
                    <a:lnTo>
                      <a:pt x="246" y="393"/>
                    </a:lnTo>
                    <a:lnTo>
                      <a:pt x="243" y="398"/>
                    </a:lnTo>
                    <a:lnTo>
                      <a:pt x="243" y="404"/>
                    </a:lnTo>
                    <a:lnTo>
                      <a:pt x="242" y="408"/>
                    </a:lnTo>
                    <a:lnTo>
                      <a:pt x="240" y="414"/>
                    </a:lnTo>
                    <a:lnTo>
                      <a:pt x="239" y="420"/>
                    </a:lnTo>
                    <a:lnTo>
                      <a:pt x="239" y="425"/>
                    </a:lnTo>
                    <a:lnTo>
                      <a:pt x="237" y="431"/>
                    </a:lnTo>
                    <a:lnTo>
                      <a:pt x="236" y="437"/>
                    </a:lnTo>
                    <a:lnTo>
                      <a:pt x="236" y="441"/>
                    </a:lnTo>
                    <a:lnTo>
                      <a:pt x="234" y="447"/>
                    </a:lnTo>
                    <a:lnTo>
                      <a:pt x="233" y="454"/>
                    </a:lnTo>
                    <a:lnTo>
                      <a:pt x="233" y="458"/>
                    </a:lnTo>
                    <a:lnTo>
                      <a:pt x="233" y="464"/>
                    </a:lnTo>
                    <a:lnTo>
                      <a:pt x="233" y="469"/>
                    </a:lnTo>
                    <a:lnTo>
                      <a:pt x="232" y="474"/>
                    </a:lnTo>
                    <a:lnTo>
                      <a:pt x="232" y="479"/>
                    </a:lnTo>
                    <a:lnTo>
                      <a:pt x="232" y="485"/>
                    </a:lnTo>
                    <a:lnTo>
                      <a:pt x="232" y="491"/>
                    </a:lnTo>
                    <a:lnTo>
                      <a:pt x="230" y="495"/>
                    </a:lnTo>
                    <a:lnTo>
                      <a:pt x="230" y="499"/>
                    </a:lnTo>
                    <a:lnTo>
                      <a:pt x="230" y="505"/>
                    </a:lnTo>
                    <a:lnTo>
                      <a:pt x="230" y="511"/>
                    </a:lnTo>
                    <a:lnTo>
                      <a:pt x="230" y="515"/>
                    </a:lnTo>
                    <a:lnTo>
                      <a:pt x="230" y="519"/>
                    </a:lnTo>
                    <a:lnTo>
                      <a:pt x="230" y="525"/>
                    </a:lnTo>
                    <a:lnTo>
                      <a:pt x="232" y="529"/>
                    </a:lnTo>
                    <a:lnTo>
                      <a:pt x="232" y="535"/>
                    </a:lnTo>
                    <a:lnTo>
                      <a:pt x="232" y="539"/>
                    </a:lnTo>
                    <a:lnTo>
                      <a:pt x="232" y="543"/>
                    </a:lnTo>
                    <a:lnTo>
                      <a:pt x="232" y="548"/>
                    </a:lnTo>
                    <a:lnTo>
                      <a:pt x="232" y="552"/>
                    </a:lnTo>
                    <a:lnTo>
                      <a:pt x="233" y="556"/>
                    </a:lnTo>
                    <a:lnTo>
                      <a:pt x="233" y="560"/>
                    </a:lnTo>
                    <a:lnTo>
                      <a:pt x="233" y="566"/>
                    </a:lnTo>
                    <a:lnTo>
                      <a:pt x="233" y="569"/>
                    </a:lnTo>
                    <a:lnTo>
                      <a:pt x="233" y="573"/>
                    </a:lnTo>
                    <a:lnTo>
                      <a:pt x="233" y="576"/>
                    </a:lnTo>
                    <a:lnTo>
                      <a:pt x="234" y="580"/>
                    </a:lnTo>
                    <a:lnTo>
                      <a:pt x="234" y="585"/>
                    </a:lnTo>
                    <a:lnTo>
                      <a:pt x="236" y="589"/>
                    </a:lnTo>
                    <a:lnTo>
                      <a:pt x="236" y="592"/>
                    </a:lnTo>
                    <a:lnTo>
                      <a:pt x="237" y="596"/>
                    </a:lnTo>
                    <a:lnTo>
                      <a:pt x="239" y="599"/>
                    </a:lnTo>
                    <a:lnTo>
                      <a:pt x="239" y="603"/>
                    </a:lnTo>
                    <a:lnTo>
                      <a:pt x="239" y="606"/>
                    </a:lnTo>
                    <a:lnTo>
                      <a:pt x="240" y="610"/>
                    </a:lnTo>
                    <a:lnTo>
                      <a:pt x="242" y="613"/>
                    </a:lnTo>
                    <a:lnTo>
                      <a:pt x="242" y="616"/>
                    </a:lnTo>
                    <a:lnTo>
                      <a:pt x="243" y="620"/>
                    </a:lnTo>
                    <a:lnTo>
                      <a:pt x="244" y="623"/>
                    </a:lnTo>
                    <a:lnTo>
                      <a:pt x="246" y="626"/>
                    </a:lnTo>
                    <a:lnTo>
                      <a:pt x="246" y="629"/>
                    </a:lnTo>
                    <a:lnTo>
                      <a:pt x="247" y="631"/>
                    </a:lnTo>
                    <a:lnTo>
                      <a:pt x="249" y="634"/>
                    </a:lnTo>
                    <a:lnTo>
                      <a:pt x="250" y="637"/>
                    </a:lnTo>
                    <a:lnTo>
                      <a:pt x="251" y="640"/>
                    </a:lnTo>
                    <a:lnTo>
                      <a:pt x="253" y="643"/>
                    </a:lnTo>
                    <a:lnTo>
                      <a:pt x="254" y="646"/>
                    </a:lnTo>
                    <a:lnTo>
                      <a:pt x="257" y="651"/>
                    </a:lnTo>
                    <a:lnTo>
                      <a:pt x="259" y="656"/>
                    </a:lnTo>
                    <a:lnTo>
                      <a:pt x="261" y="660"/>
                    </a:lnTo>
                    <a:lnTo>
                      <a:pt x="264" y="666"/>
                    </a:lnTo>
                    <a:lnTo>
                      <a:pt x="267" y="670"/>
                    </a:lnTo>
                    <a:lnTo>
                      <a:pt x="269" y="674"/>
                    </a:lnTo>
                    <a:lnTo>
                      <a:pt x="270" y="678"/>
                    </a:lnTo>
                    <a:lnTo>
                      <a:pt x="273" y="681"/>
                    </a:lnTo>
                    <a:lnTo>
                      <a:pt x="273" y="684"/>
                    </a:lnTo>
                    <a:lnTo>
                      <a:pt x="276" y="688"/>
                    </a:lnTo>
                    <a:lnTo>
                      <a:pt x="276" y="691"/>
                    </a:lnTo>
                    <a:lnTo>
                      <a:pt x="277" y="694"/>
                    </a:lnTo>
                    <a:lnTo>
                      <a:pt x="277" y="700"/>
                    </a:lnTo>
                    <a:lnTo>
                      <a:pt x="277" y="704"/>
                    </a:lnTo>
                    <a:lnTo>
                      <a:pt x="276" y="707"/>
                    </a:lnTo>
                    <a:lnTo>
                      <a:pt x="271" y="711"/>
                    </a:lnTo>
                    <a:lnTo>
                      <a:pt x="266" y="713"/>
                    </a:lnTo>
                    <a:lnTo>
                      <a:pt x="261" y="714"/>
                    </a:lnTo>
                    <a:lnTo>
                      <a:pt x="257" y="714"/>
                    </a:lnTo>
                    <a:lnTo>
                      <a:pt x="251" y="715"/>
                    </a:lnTo>
                    <a:lnTo>
                      <a:pt x="247" y="715"/>
                    </a:lnTo>
                    <a:lnTo>
                      <a:pt x="242" y="715"/>
                    </a:lnTo>
                    <a:lnTo>
                      <a:pt x="239" y="715"/>
                    </a:lnTo>
                    <a:lnTo>
                      <a:pt x="237" y="715"/>
                    </a:lnTo>
                    <a:lnTo>
                      <a:pt x="233" y="715"/>
                    </a:lnTo>
                    <a:lnTo>
                      <a:pt x="232" y="717"/>
                    </a:lnTo>
                    <a:lnTo>
                      <a:pt x="227" y="717"/>
                    </a:lnTo>
                    <a:lnTo>
                      <a:pt x="223" y="718"/>
                    </a:lnTo>
                    <a:lnTo>
                      <a:pt x="220" y="718"/>
                    </a:lnTo>
                    <a:lnTo>
                      <a:pt x="216" y="720"/>
                    </a:lnTo>
                    <a:lnTo>
                      <a:pt x="212" y="721"/>
                    </a:lnTo>
                    <a:lnTo>
                      <a:pt x="207" y="722"/>
                    </a:lnTo>
                    <a:lnTo>
                      <a:pt x="203" y="725"/>
                    </a:lnTo>
                    <a:lnTo>
                      <a:pt x="199" y="727"/>
                    </a:lnTo>
                    <a:lnTo>
                      <a:pt x="193" y="728"/>
                    </a:lnTo>
                    <a:lnTo>
                      <a:pt x="188" y="731"/>
                    </a:lnTo>
                    <a:lnTo>
                      <a:pt x="185" y="734"/>
                    </a:lnTo>
                    <a:lnTo>
                      <a:pt x="182" y="734"/>
                    </a:lnTo>
                    <a:lnTo>
                      <a:pt x="179" y="735"/>
                    </a:lnTo>
                    <a:lnTo>
                      <a:pt x="176" y="738"/>
                    </a:lnTo>
                    <a:lnTo>
                      <a:pt x="172" y="740"/>
                    </a:lnTo>
                    <a:lnTo>
                      <a:pt x="169" y="741"/>
                    </a:lnTo>
                    <a:lnTo>
                      <a:pt x="165" y="742"/>
                    </a:lnTo>
                    <a:lnTo>
                      <a:pt x="162" y="745"/>
                    </a:lnTo>
                    <a:lnTo>
                      <a:pt x="159" y="747"/>
                    </a:lnTo>
                    <a:lnTo>
                      <a:pt x="155" y="750"/>
                    </a:lnTo>
                    <a:lnTo>
                      <a:pt x="152" y="752"/>
                    </a:lnTo>
                    <a:lnTo>
                      <a:pt x="149" y="757"/>
                    </a:lnTo>
                    <a:lnTo>
                      <a:pt x="144" y="758"/>
                    </a:lnTo>
                    <a:lnTo>
                      <a:pt x="139" y="761"/>
                    </a:lnTo>
                    <a:lnTo>
                      <a:pt x="136" y="762"/>
                    </a:lnTo>
                    <a:lnTo>
                      <a:pt x="134" y="765"/>
                    </a:lnTo>
                    <a:lnTo>
                      <a:pt x="131" y="768"/>
                    </a:lnTo>
                    <a:lnTo>
                      <a:pt x="126" y="771"/>
                    </a:lnTo>
                    <a:lnTo>
                      <a:pt x="125" y="772"/>
                    </a:lnTo>
                    <a:lnTo>
                      <a:pt x="122" y="775"/>
                    </a:lnTo>
                    <a:lnTo>
                      <a:pt x="117" y="779"/>
                    </a:lnTo>
                    <a:lnTo>
                      <a:pt x="114" y="784"/>
                    </a:lnTo>
                    <a:lnTo>
                      <a:pt x="108" y="788"/>
                    </a:lnTo>
                    <a:lnTo>
                      <a:pt x="105" y="792"/>
                    </a:lnTo>
                    <a:lnTo>
                      <a:pt x="102" y="796"/>
                    </a:lnTo>
                    <a:lnTo>
                      <a:pt x="99" y="799"/>
                    </a:lnTo>
                    <a:lnTo>
                      <a:pt x="98" y="802"/>
                    </a:lnTo>
                    <a:lnTo>
                      <a:pt x="97" y="808"/>
                    </a:lnTo>
                    <a:lnTo>
                      <a:pt x="94" y="809"/>
                    </a:lnTo>
                    <a:lnTo>
                      <a:pt x="94" y="812"/>
                    </a:lnTo>
                    <a:lnTo>
                      <a:pt x="92" y="816"/>
                    </a:lnTo>
                    <a:lnTo>
                      <a:pt x="92" y="819"/>
                    </a:lnTo>
                    <a:lnTo>
                      <a:pt x="90" y="822"/>
                    </a:lnTo>
                    <a:lnTo>
                      <a:pt x="90" y="826"/>
                    </a:lnTo>
                    <a:lnTo>
                      <a:pt x="87" y="831"/>
                    </a:lnTo>
                    <a:lnTo>
                      <a:pt x="85" y="832"/>
                    </a:lnTo>
                    <a:lnTo>
                      <a:pt x="82" y="833"/>
                    </a:lnTo>
                    <a:lnTo>
                      <a:pt x="78" y="833"/>
                    </a:lnTo>
                    <a:lnTo>
                      <a:pt x="77" y="833"/>
                    </a:lnTo>
                    <a:lnTo>
                      <a:pt x="74" y="833"/>
                    </a:lnTo>
                    <a:lnTo>
                      <a:pt x="71" y="832"/>
                    </a:lnTo>
                    <a:lnTo>
                      <a:pt x="68" y="832"/>
                    </a:lnTo>
                    <a:lnTo>
                      <a:pt x="64" y="829"/>
                    </a:lnTo>
                    <a:lnTo>
                      <a:pt x="60" y="825"/>
                    </a:lnTo>
                    <a:lnTo>
                      <a:pt x="57" y="822"/>
                    </a:lnTo>
                    <a:lnTo>
                      <a:pt x="55" y="819"/>
                    </a:lnTo>
                    <a:lnTo>
                      <a:pt x="53" y="818"/>
                    </a:lnTo>
                    <a:lnTo>
                      <a:pt x="51" y="815"/>
                    </a:lnTo>
                    <a:lnTo>
                      <a:pt x="48" y="809"/>
                    </a:lnTo>
                    <a:lnTo>
                      <a:pt x="47" y="805"/>
                    </a:lnTo>
                    <a:lnTo>
                      <a:pt x="44" y="799"/>
                    </a:lnTo>
                    <a:lnTo>
                      <a:pt x="43" y="795"/>
                    </a:lnTo>
                    <a:lnTo>
                      <a:pt x="40" y="789"/>
                    </a:lnTo>
                    <a:lnTo>
                      <a:pt x="40" y="785"/>
                    </a:lnTo>
                    <a:lnTo>
                      <a:pt x="36" y="779"/>
                    </a:lnTo>
                    <a:lnTo>
                      <a:pt x="34" y="772"/>
                    </a:lnTo>
                    <a:lnTo>
                      <a:pt x="31" y="765"/>
                    </a:lnTo>
                    <a:lnTo>
                      <a:pt x="30" y="759"/>
                    </a:lnTo>
                    <a:lnTo>
                      <a:pt x="28" y="751"/>
                    </a:lnTo>
                    <a:lnTo>
                      <a:pt x="27" y="744"/>
                    </a:lnTo>
                    <a:lnTo>
                      <a:pt x="24" y="735"/>
                    </a:lnTo>
                    <a:lnTo>
                      <a:pt x="21" y="728"/>
                    </a:lnTo>
                    <a:lnTo>
                      <a:pt x="20" y="721"/>
                    </a:lnTo>
                    <a:lnTo>
                      <a:pt x="18" y="713"/>
                    </a:lnTo>
                    <a:lnTo>
                      <a:pt x="16" y="704"/>
                    </a:lnTo>
                    <a:lnTo>
                      <a:pt x="16" y="694"/>
                    </a:lnTo>
                    <a:lnTo>
                      <a:pt x="13" y="686"/>
                    </a:lnTo>
                    <a:lnTo>
                      <a:pt x="13" y="677"/>
                    </a:lnTo>
                    <a:lnTo>
                      <a:pt x="10" y="667"/>
                    </a:lnTo>
                    <a:lnTo>
                      <a:pt x="9" y="657"/>
                    </a:lnTo>
                    <a:lnTo>
                      <a:pt x="7" y="649"/>
                    </a:lnTo>
                    <a:lnTo>
                      <a:pt x="6" y="639"/>
                    </a:lnTo>
                    <a:lnTo>
                      <a:pt x="6" y="629"/>
                    </a:lnTo>
                    <a:lnTo>
                      <a:pt x="4" y="619"/>
                    </a:lnTo>
                    <a:lnTo>
                      <a:pt x="3" y="607"/>
                    </a:lnTo>
                    <a:lnTo>
                      <a:pt x="3" y="599"/>
                    </a:lnTo>
                    <a:lnTo>
                      <a:pt x="1" y="589"/>
                    </a:lnTo>
                    <a:lnTo>
                      <a:pt x="0" y="577"/>
                    </a:lnTo>
                    <a:lnTo>
                      <a:pt x="0" y="567"/>
                    </a:lnTo>
                    <a:lnTo>
                      <a:pt x="0" y="556"/>
                    </a:lnTo>
                    <a:lnTo>
                      <a:pt x="0" y="545"/>
                    </a:lnTo>
                    <a:lnTo>
                      <a:pt x="0" y="535"/>
                    </a:lnTo>
                    <a:lnTo>
                      <a:pt x="0" y="525"/>
                    </a:lnTo>
                    <a:lnTo>
                      <a:pt x="0" y="513"/>
                    </a:lnTo>
                    <a:lnTo>
                      <a:pt x="0" y="502"/>
                    </a:lnTo>
                    <a:lnTo>
                      <a:pt x="0" y="492"/>
                    </a:lnTo>
                    <a:lnTo>
                      <a:pt x="1" y="482"/>
                    </a:lnTo>
                    <a:lnTo>
                      <a:pt x="3" y="469"/>
                    </a:lnTo>
                    <a:lnTo>
                      <a:pt x="3" y="459"/>
                    </a:lnTo>
                    <a:lnTo>
                      <a:pt x="4" y="448"/>
                    </a:lnTo>
                    <a:lnTo>
                      <a:pt x="6" y="438"/>
                    </a:lnTo>
                    <a:lnTo>
                      <a:pt x="9" y="427"/>
                    </a:lnTo>
                    <a:lnTo>
                      <a:pt x="9" y="415"/>
                    </a:lnTo>
                    <a:lnTo>
                      <a:pt x="11" y="405"/>
                    </a:lnTo>
                    <a:lnTo>
                      <a:pt x="13" y="394"/>
                    </a:lnTo>
                    <a:lnTo>
                      <a:pt x="16" y="384"/>
                    </a:lnTo>
                    <a:lnTo>
                      <a:pt x="18" y="374"/>
                    </a:lnTo>
                    <a:lnTo>
                      <a:pt x="21" y="363"/>
                    </a:lnTo>
                    <a:lnTo>
                      <a:pt x="24" y="354"/>
                    </a:lnTo>
                    <a:lnTo>
                      <a:pt x="27" y="343"/>
                    </a:lnTo>
                    <a:lnTo>
                      <a:pt x="30" y="333"/>
                    </a:lnTo>
                    <a:lnTo>
                      <a:pt x="34" y="324"/>
                    </a:lnTo>
                    <a:lnTo>
                      <a:pt x="40" y="313"/>
                    </a:lnTo>
                    <a:lnTo>
                      <a:pt x="44" y="304"/>
                    </a:lnTo>
                    <a:close/>
                  </a:path>
                </a:pathLst>
              </a:custGeom>
              <a:solidFill>
                <a:srgbClr val="2A40E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>
                  <a:latin typeface="Courier New"/>
                  <a:cs typeface="Courier New"/>
                </a:endParaRPr>
              </a:p>
            </p:txBody>
          </p:sp>
          <p:sp>
            <p:nvSpPr>
              <p:cNvPr id="9228" name="Freeform 11"/>
              <p:cNvSpPr>
                <a:spLocks/>
              </p:cNvSpPr>
              <p:nvPr/>
            </p:nvSpPr>
            <p:spPr bwMode="auto">
              <a:xfrm>
                <a:off x="1923" y="937"/>
                <a:ext cx="81" cy="29"/>
              </a:xfrm>
              <a:custGeom>
                <a:avLst/>
                <a:gdLst>
                  <a:gd name="T0" fmla="*/ 0 w 243"/>
                  <a:gd name="T1" fmla="*/ 0 h 87"/>
                  <a:gd name="T2" fmla="*/ 0 w 243"/>
                  <a:gd name="T3" fmla="*/ 0 h 87"/>
                  <a:gd name="T4" fmla="*/ 0 w 243"/>
                  <a:gd name="T5" fmla="*/ 0 h 87"/>
                  <a:gd name="T6" fmla="*/ 0 w 243"/>
                  <a:gd name="T7" fmla="*/ 0 h 87"/>
                  <a:gd name="T8" fmla="*/ 0 w 243"/>
                  <a:gd name="T9" fmla="*/ 0 h 87"/>
                  <a:gd name="T10" fmla="*/ 0 w 243"/>
                  <a:gd name="T11" fmla="*/ 0 h 87"/>
                  <a:gd name="T12" fmla="*/ 0 w 243"/>
                  <a:gd name="T13" fmla="*/ 0 h 87"/>
                  <a:gd name="T14" fmla="*/ 0 w 243"/>
                  <a:gd name="T15" fmla="*/ 0 h 87"/>
                  <a:gd name="T16" fmla="*/ 0 w 243"/>
                  <a:gd name="T17" fmla="*/ 0 h 87"/>
                  <a:gd name="T18" fmla="*/ 0 w 243"/>
                  <a:gd name="T19" fmla="*/ 0 h 87"/>
                  <a:gd name="T20" fmla="*/ 0 w 243"/>
                  <a:gd name="T21" fmla="*/ 0 h 87"/>
                  <a:gd name="T22" fmla="*/ 0 w 243"/>
                  <a:gd name="T23" fmla="*/ 0 h 87"/>
                  <a:gd name="T24" fmla="*/ 0 w 243"/>
                  <a:gd name="T25" fmla="*/ 0 h 87"/>
                  <a:gd name="T26" fmla="*/ 0 w 243"/>
                  <a:gd name="T27" fmla="*/ 0 h 87"/>
                  <a:gd name="T28" fmla="*/ 0 w 243"/>
                  <a:gd name="T29" fmla="*/ 0 h 87"/>
                  <a:gd name="T30" fmla="*/ 0 w 243"/>
                  <a:gd name="T31" fmla="*/ 0 h 87"/>
                  <a:gd name="T32" fmla="*/ 0 w 243"/>
                  <a:gd name="T33" fmla="*/ 0 h 87"/>
                  <a:gd name="T34" fmla="*/ 0 w 243"/>
                  <a:gd name="T35" fmla="*/ 0 h 87"/>
                  <a:gd name="T36" fmla="*/ 0 w 243"/>
                  <a:gd name="T37" fmla="*/ 0 h 87"/>
                  <a:gd name="T38" fmla="*/ 0 w 243"/>
                  <a:gd name="T39" fmla="*/ 0 h 87"/>
                  <a:gd name="T40" fmla="*/ 0 w 243"/>
                  <a:gd name="T41" fmla="*/ 0 h 87"/>
                  <a:gd name="T42" fmla="*/ 0 w 243"/>
                  <a:gd name="T43" fmla="*/ 0 h 87"/>
                  <a:gd name="T44" fmla="*/ 0 w 243"/>
                  <a:gd name="T45" fmla="*/ 0 h 87"/>
                  <a:gd name="T46" fmla="*/ 0 w 243"/>
                  <a:gd name="T47" fmla="*/ 0 h 87"/>
                  <a:gd name="T48" fmla="*/ 0 w 243"/>
                  <a:gd name="T49" fmla="*/ 0 h 87"/>
                  <a:gd name="T50" fmla="*/ 0 w 243"/>
                  <a:gd name="T51" fmla="*/ 0 h 87"/>
                  <a:gd name="T52" fmla="*/ 0 w 243"/>
                  <a:gd name="T53" fmla="*/ 0 h 87"/>
                  <a:gd name="T54" fmla="*/ 0 w 243"/>
                  <a:gd name="T55" fmla="*/ 0 h 87"/>
                  <a:gd name="T56" fmla="*/ 0 w 243"/>
                  <a:gd name="T57" fmla="*/ 0 h 87"/>
                  <a:gd name="T58" fmla="*/ 0 w 243"/>
                  <a:gd name="T59" fmla="*/ 0 h 87"/>
                  <a:gd name="T60" fmla="*/ 0 w 243"/>
                  <a:gd name="T61" fmla="*/ 0 h 87"/>
                  <a:gd name="T62" fmla="*/ 0 w 243"/>
                  <a:gd name="T63" fmla="*/ 0 h 87"/>
                  <a:gd name="T64" fmla="*/ 0 w 243"/>
                  <a:gd name="T65" fmla="*/ 0 h 87"/>
                  <a:gd name="T66" fmla="*/ 0 w 243"/>
                  <a:gd name="T67" fmla="*/ 0 h 87"/>
                  <a:gd name="T68" fmla="*/ 0 w 243"/>
                  <a:gd name="T69" fmla="*/ 0 h 87"/>
                  <a:gd name="T70" fmla="*/ 0 w 243"/>
                  <a:gd name="T71" fmla="*/ 0 h 87"/>
                  <a:gd name="T72" fmla="*/ 0 w 243"/>
                  <a:gd name="T73" fmla="*/ 0 h 87"/>
                  <a:gd name="T74" fmla="*/ 0 w 243"/>
                  <a:gd name="T75" fmla="*/ 0 h 87"/>
                  <a:gd name="T76" fmla="*/ 0 w 243"/>
                  <a:gd name="T77" fmla="*/ 0 h 87"/>
                  <a:gd name="T78" fmla="*/ 0 w 243"/>
                  <a:gd name="T79" fmla="*/ 0 h 87"/>
                  <a:gd name="T80" fmla="*/ 0 w 243"/>
                  <a:gd name="T81" fmla="*/ 0 h 87"/>
                  <a:gd name="T82" fmla="*/ 0 w 243"/>
                  <a:gd name="T83" fmla="*/ 0 h 87"/>
                  <a:gd name="T84" fmla="*/ 0 w 243"/>
                  <a:gd name="T85" fmla="*/ 0 h 87"/>
                  <a:gd name="T86" fmla="*/ 0 w 243"/>
                  <a:gd name="T87" fmla="*/ 0 h 87"/>
                  <a:gd name="T88" fmla="*/ 0 w 243"/>
                  <a:gd name="T89" fmla="*/ 0 h 87"/>
                  <a:gd name="T90" fmla="*/ 0 w 243"/>
                  <a:gd name="T91" fmla="*/ 0 h 87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243"/>
                  <a:gd name="T139" fmla="*/ 0 h 87"/>
                  <a:gd name="T140" fmla="*/ 243 w 243"/>
                  <a:gd name="T141" fmla="*/ 87 h 87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243" h="87">
                    <a:moveTo>
                      <a:pt x="77" y="6"/>
                    </a:moveTo>
                    <a:lnTo>
                      <a:pt x="80" y="4"/>
                    </a:lnTo>
                    <a:lnTo>
                      <a:pt x="83" y="3"/>
                    </a:lnTo>
                    <a:lnTo>
                      <a:pt x="86" y="3"/>
                    </a:lnTo>
                    <a:lnTo>
                      <a:pt x="90" y="3"/>
                    </a:lnTo>
                    <a:lnTo>
                      <a:pt x="94" y="1"/>
                    </a:lnTo>
                    <a:lnTo>
                      <a:pt x="96" y="0"/>
                    </a:lnTo>
                    <a:lnTo>
                      <a:pt x="100" y="0"/>
                    </a:lnTo>
                    <a:lnTo>
                      <a:pt x="104" y="0"/>
                    </a:lnTo>
                    <a:lnTo>
                      <a:pt x="107" y="0"/>
                    </a:lnTo>
                    <a:lnTo>
                      <a:pt x="111" y="0"/>
                    </a:lnTo>
                    <a:lnTo>
                      <a:pt x="114" y="0"/>
                    </a:lnTo>
                    <a:lnTo>
                      <a:pt x="118" y="0"/>
                    </a:lnTo>
                    <a:lnTo>
                      <a:pt x="123" y="0"/>
                    </a:lnTo>
                    <a:lnTo>
                      <a:pt x="126" y="0"/>
                    </a:lnTo>
                    <a:lnTo>
                      <a:pt x="130" y="0"/>
                    </a:lnTo>
                    <a:lnTo>
                      <a:pt x="134" y="0"/>
                    </a:lnTo>
                    <a:lnTo>
                      <a:pt x="137" y="0"/>
                    </a:lnTo>
                    <a:lnTo>
                      <a:pt x="141" y="0"/>
                    </a:lnTo>
                    <a:lnTo>
                      <a:pt x="145" y="1"/>
                    </a:lnTo>
                    <a:lnTo>
                      <a:pt x="150" y="3"/>
                    </a:lnTo>
                    <a:lnTo>
                      <a:pt x="154" y="3"/>
                    </a:lnTo>
                    <a:lnTo>
                      <a:pt x="157" y="3"/>
                    </a:lnTo>
                    <a:lnTo>
                      <a:pt x="161" y="4"/>
                    </a:lnTo>
                    <a:lnTo>
                      <a:pt x="165" y="6"/>
                    </a:lnTo>
                    <a:lnTo>
                      <a:pt x="170" y="7"/>
                    </a:lnTo>
                    <a:lnTo>
                      <a:pt x="175" y="7"/>
                    </a:lnTo>
                    <a:lnTo>
                      <a:pt x="180" y="10"/>
                    </a:lnTo>
                    <a:lnTo>
                      <a:pt x="182" y="11"/>
                    </a:lnTo>
                    <a:lnTo>
                      <a:pt x="188" y="13"/>
                    </a:lnTo>
                    <a:lnTo>
                      <a:pt x="192" y="16"/>
                    </a:lnTo>
                    <a:lnTo>
                      <a:pt x="197" y="17"/>
                    </a:lnTo>
                    <a:lnTo>
                      <a:pt x="202" y="18"/>
                    </a:lnTo>
                    <a:lnTo>
                      <a:pt x="207" y="21"/>
                    </a:lnTo>
                    <a:lnTo>
                      <a:pt x="211" y="23"/>
                    </a:lnTo>
                    <a:lnTo>
                      <a:pt x="214" y="26"/>
                    </a:lnTo>
                    <a:lnTo>
                      <a:pt x="218" y="27"/>
                    </a:lnTo>
                    <a:lnTo>
                      <a:pt x="221" y="28"/>
                    </a:lnTo>
                    <a:lnTo>
                      <a:pt x="224" y="31"/>
                    </a:lnTo>
                    <a:lnTo>
                      <a:pt x="228" y="33"/>
                    </a:lnTo>
                    <a:lnTo>
                      <a:pt x="231" y="36"/>
                    </a:lnTo>
                    <a:lnTo>
                      <a:pt x="235" y="37"/>
                    </a:lnTo>
                    <a:lnTo>
                      <a:pt x="238" y="40"/>
                    </a:lnTo>
                    <a:lnTo>
                      <a:pt x="241" y="43"/>
                    </a:lnTo>
                    <a:lnTo>
                      <a:pt x="243" y="45"/>
                    </a:lnTo>
                    <a:lnTo>
                      <a:pt x="243" y="50"/>
                    </a:lnTo>
                    <a:lnTo>
                      <a:pt x="241" y="54"/>
                    </a:lnTo>
                    <a:lnTo>
                      <a:pt x="238" y="55"/>
                    </a:lnTo>
                    <a:lnTo>
                      <a:pt x="235" y="57"/>
                    </a:lnTo>
                    <a:lnTo>
                      <a:pt x="232" y="58"/>
                    </a:lnTo>
                    <a:lnTo>
                      <a:pt x="228" y="60"/>
                    </a:lnTo>
                    <a:lnTo>
                      <a:pt x="222" y="60"/>
                    </a:lnTo>
                    <a:lnTo>
                      <a:pt x="216" y="60"/>
                    </a:lnTo>
                    <a:lnTo>
                      <a:pt x="214" y="60"/>
                    </a:lnTo>
                    <a:lnTo>
                      <a:pt x="211" y="60"/>
                    </a:lnTo>
                    <a:lnTo>
                      <a:pt x="208" y="60"/>
                    </a:lnTo>
                    <a:lnTo>
                      <a:pt x="205" y="58"/>
                    </a:lnTo>
                    <a:lnTo>
                      <a:pt x="202" y="57"/>
                    </a:lnTo>
                    <a:lnTo>
                      <a:pt x="198" y="57"/>
                    </a:lnTo>
                    <a:lnTo>
                      <a:pt x="194" y="55"/>
                    </a:lnTo>
                    <a:lnTo>
                      <a:pt x="191" y="54"/>
                    </a:lnTo>
                    <a:lnTo>
                      <a:pt x="188" y="54"/>
                    </a:lnTo>
                    <a:lnTo>
                      <a:pt x="184" y="53"/>
                    </a:lnTo>
                    <a:lnTo>
                      <a:pt x="181" y="53"/>
                    </a:lnTo>
                    <a:lnTo>
                      <a:pt x="177" y="51"/>
                    </a:lnTo>
                    <a:lnTo>
                      <a:pt x="174" y="50"/>
                    </a:lnTo>
                    <a:lnTo>
                      <a:pt x="168" y="50"/>
                    </a:lnTo>
                    <a:lnTo>
                      <a:pt x="164" y="47"/>
                    </a:lnTo>
                    <a:lnTo>
                      <a:pt x="161" y="47"/>
                    </a:lnTo>
                    <a:lnTo>
                      <a:pt x="157" y="47"/>
                    </a:lnTo>
                    <a:lnTo>
                      <a:pt x="151" y="45"/>
                    </a:lnTo>
                    <a:lnTo>
                      <a:pt x="148" y="45"/>
                    </a:lnTo>
                    <a:lnTo>
                      <a:pt x="143" y="47"/>
                    </a:lnTo>
                    <a:lnTo>
                      <a:pt x="138" y="47"/>
                    </a:lnTo>
                    <a:lnTo>
                      <a:pt x="133" y="47"/>
                    </a:lnTo>
                    <a:lnTo>
                      <a:pt x="128" y="47"/>
                    </a:lnTo>
                    <a:lnTo>
                      <a:pt x="124" y="50"/>
                    </a:lnTo>
                    <a:lnTo>
                      <a:pt x="118" y="51"/>
                    </a:lnTo>
                    <a:lnTo>
                      <a:pt x="113" y="53"/>
                    </a:lnTo>
                    <a:lnTo>
                      <a:pt x="108" y="54"/>
                    </a:lnTo>
                    <a:lnTo>
                      <a:pt x="103" y="57"/>
                    </a:lnTo>
                    <a:lnTo>
                      <a:pt x="100" y="58"/>
                    </a:lnTo>
                    <a:lnTo>
                      <a:pt x="97" y="60"/>
                    </a:lnTo>
                    <a:lnTo>
                      <a:pt x="94" y="60"/>
                    </a:lnTo>
                    <a:lnTo>
                      <a:pt x="93" y="63"/>
                    </a:lnTo>
                    <a:lnTo>
                      <a:pt x="86" y="64"/>
                    </a:lnTo>
                    <a:lnTo>
                      <a:pt x="81" y="67"/>
                    </a:lnTo>
                    <a:lnTo>
                      <a:pt x="76" y="68"/>
                    </a:lnTo>
                    <a:lnTo>
                      <a:pt x="72" y="71"/>
                    </a:lnTo>
                    <a:lnTo>
                      <a:pt x="67" y="71"/>
                    </a:lnTo>
                    <a:lnTo>
                      <a:pt x="63" y="74"/>
                    </a:lnTo>
                    <a:lnTo>
                      <a:pt x="57" y="75"/>
                    </a:lnTo>
                    <a:lnTo>
                      <a:pt x="53" y="78"/>
                    </a:lnTo>
                    <a:lnTo>
                      <a:pt x="49" y="78"/>
                    </a:lnTo>
                    <a:lnTo>
                      <a:pt x="46" y="81"/>
                    </a:lnTo>
                    <a:lnTo>
                      <a:pt x="42" y="81"/>
                    </a:lnTo>
                    <a:lnTo>
                      <a:pt x="39" y="84"/>
                    </a:lnTo>
                    <a:lnTo>
                      <a:pt x="36" y="84"/>
                    </a:lnTo>
                    <a:lnTo>
                      <a:pt x="32" y="85"/>
                    </a:lnTo>
                    <a:lnTo>
                      <a:pt x="29" y="85"/>
                    </a:lnTo>
                    <a:lnTo>
                      <a:pt x="26" y="87"/>
                    </a:lnTo>
                    <a:lnTo>
                      <a:pt x="23" y="87"/>
                    </a:lnTo>
                    <a:lnTo>
                      <a:pt x="20" y="87"/>
                    </a:lnTo>
                    <a:lnTo>
                      <a:pt x="15" y="87"/>
                    </a:lnTo>
                    <a:lnTo>
                      <a:pt x="10" y="85"/>
                    </a:lnTo>
                    <a:lnTo>
                      <a:pt x="6" y="82"/>
                    </a:lnTo>
                    <a:lnTo>
                      <a:pt x="3" y="80"/>
                    </a:lnTo>
                    <a:lnTo>
                      <a:pt x="2" y="75"/>
                    </a:lnTo>
                    <a:lnTo>
                      <a:pt x="0" y="71"/>
                    </a:lnTo>
                    <a:lnTo>
                      <a:pt x="0" y="68"/>
                    </a:lnTo>
                    <a:lnTo>
                      <a:pt x="0" y="65"/>
                    </a:lnTo>
                    <a:lnTo>
                      <a:pt x="0" y="63"/>
                    </a:lnTo>
                    <a:lnTo>
                      <a:pt x="0" y="60"/>
                    </a:lnTo>
                    <a:lnTo>
                      <a:pt x="2" y="54"/>
                    </a:lnTo>
                    <a:lnTo>
                      <a:pt x="5" y="50"/>
                    </a:lnTo>
                    <a:lnTo>
                      <a:pt x="9" y="44"/>
                    </a:lnTo>
                    <a:lnTo>
                      <a:pt x="12" y="40"/>
                    </a:lnTo>
                    <a:lnTo>
                      <a:pt x="15" y="37"/>
                    </a:lnTo>
                    <a:lnTo>
                      <a:pt x="18" y="36"/>
                    </a:lnTo>
                    <a:lnTo>
                      <a:pt x="20" y="33"/>
                    </a:lnTo>
                    <a:lnTo>
                      <a:pt x="23" y="31"/>
                    </a:lnTo>
                    <a:lnTo>
                      <a:pt x="26" y="28"/>
                    </a:lnTo>
                    <a:lnTo>
                      <a:pt x="29" y="26"/>
                    </a:lnTo>
                    <a:lnTo>
                      <a:pt x="32" y="24"/>
                    </a:lnTo>
                    <a:lnTo>
                      <a:pt x="36" y="23"/>
                    </a:lnTo>
                    <a:lnTo>
                      <a:pt x="39" y="21"/>
                    </a:lnTo>
                    <a:lnTo>
                      <a:pt x="42" y="18"/>
                    </a:lnTo>
                    <a:lnTo>
                      <a:pt x="46" y="17"/>
                    </a:lnTo>
                    <a:lnTo>
                      <a:pt x="49" y="16"/>
                    </a:lnTo>
                    <a:lnTo>
                      <a:pt x="52" y="14"/>
                    </a:lnTo>
                    <a:lnTo>
                      <a:pt x="56" y="13"/>
                    </a:lnTo>
                    <a:lnTo>
                      <a:pt x="59" y="10"/>
                    </a:lnTo>
                    <a:lnTo>
                      <a:pt x="64" y="10"/>
                    </a:lnTo>
                    <a:lnTo>
                      <a:pt x="67" y="7"/>
                    </a:lnTo>
                    <a:lnTo>
                      <a:pt x="70" y="7"/>
                    </a:lnTo>
                    <a:lnTo>
                      <a:pt x="73" y="6"/>
                    </a:lnTo>
                    <a:lnTo>
                      <a:pt x="77" y="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>
                  <a:latin typeface="Courier New"/>
                  <a:cs typeface="Courier New"/>
                </a:endParaRPr>
              </a:p>
            </p:txBody>
          </p:sp>
          <p:sp>
            <p:nvSpPr>
              <p:cNvPr id="9229" name="Freeform 12"/>
              <p:cNvSpPr>
                <a:spLocks/>
              </p:cNvSpPr>
              <p:nvPr/>
            </p:nvSpPr>
            <p:spPr bwMode="auto">
              <a:xfrm>
                <a:off x="2190" y="1213"/>
                <a:ext cx="34" cy="110"/>
              </a:xfrm>
              <a:custGeom>
                <a:avLst/>
                <a:gdLst>
                  <a:gd name="T0" fmla="*/ 0 w 102"/>
                  <a:gd name="T1" fmla="*/ 0 h 330"/>
                  <a:gd name="T2" fmla="*/ 0 w 102"/>
                  <a:gd name="T3" fmla="*/ 0 h 330"/>
                  <a:gd name="T4" fmla="*/ 0 w 102"/>
                  <a:gd name="T5" fmla="*/ 0 h 330"/>
                  <a:gd name="T6" fmla="*/ 0 w 102"/>
                  <a:gd name="T7" fmla="*/ 0 h 330"/>
                  <a:gd name="T8" fmla="*/ 0 w 102"/>
                  <a:gd name="T9" fmla="*/ 0 h 330"/>
                  <a:gd name="T10" fmla="*/ 0 w 102"/>
                  <a:gd name="T11" fmla="*/ 0 h 330"/>
                  <a:gd name="T12" fmla="*/ 0 w 102"/>
                  <a:gd name="T13" fmla="*/ 0 h 330"/>
                  <a:gd name="T14" fmla="*/ 0 w 102"/>
                  <a:gd name="T15" fmla="*/ 0 h 330"/>
                  <a:gd name="T16" fmla="*/ 0 w 102"/>
                  <a:gd name="T17" fmla="*/ 0 h 330"/>
                  <a:gd name="T18" fmla="*/ 0 w 102"/>
                  <a:gd name="T19" fmla="*/ 0 h 330"/>
                  <a:gd name="T20" fmla="*/ 0 w 102"/>
                  <a:gd name="T21" fmla="*/ 0 h 330"/>
                  <a:gd name="T22" fmla="*/ 0 w 102"/>
                  <a:gd name="T23" fmla="*/ 0 h 330"/>
                  <a:gd name="T24" fmla="*/ 0 w 102"/>
                  <a:gd name="T25" fmla="*/ 0 h 330"/>
                  <a:gd name="T26" fmla="*/ 0 w 102"/>
                  <a:gd name="T27" fmla="*/ 0 h 330"/>
                  <a:gd name="T28" fmla="*/ 0 w 102"/>
                  <a:gd name="T29" fmla="*/ 0 h 330"/>
                  <a:gd name="T30" fmla="*/ 0 w 102"/>
                  <a:gd name="T31" fmla="*/ 0 h 330"/>
                  <a:gd name="T32" fmla="*/ 0 w 102"/>
                  <a:gd name="T33" fmla="*/ 0 h 330"/>
                  <a:gd name="T34" fmla="*/ 0 w 102"/>
                  <a:gd name="T35" fmla="*/ 0 h 330"/>
                  <a:gd name="T36" fmla="*/ 0 w 102"/>
                  <a:gd name="T37" fmla="*/ 0 h 330"/>
                  <a:gd name="T38" fmla="*/ 0 w 102"/>
                  <a:gd name="T39" fmla="*/ 0 h 330"/>
                  <a:gd name="T40" fmla="*/ 0 w 102"/>
                  <a:gd name="T41" fmla="*/ 0 h 330"/>
                  <a:gd name="T42" fmla="*/ 0 w 102"/>
                  <a:gd name="T43" fmla="*/ 0 h 330"/>
                  <a:gd name="T44" fmla="*/ 0 w 102"/>
                  <a:gd name="T45" fmla="*/ 0 h 330"/>
                  <a:gd name="T46" fmla="*/ 0 w 102"/>
                  <a:gd name="T47" fmla="*/ 0 h 330"/>
                  <a:gd name="T48" fmla="*/ 0 w 102"/>
                  <a:gd name="T49" fmla="*/ 0 h 330"/>
                  <a:gd name="T50" fmla="*/ 0 w 102"/>
                  <a:gd name="T51" fmla="*/ 0 h 330"/>
                  <a:gd name="T52" fmla="*/ 0 w 102"/>
                  <a:gd name="T53" fmla="*/ 0 h 330"/>
                  <a:gd name="T54" fmla="*/ 0 w 102"/>
                  <a:gd name="T55" fmla="*/ 0 h 330"/>
                  <a:gd name="T56" fmla="*/ 0 w 102"/>
                  <a:gd name="T57" fmla="*/ 0 h 330"/>
                  <a:gd name="T58" fmla="*/ 0 w 102"/>
                  <a:gd name="T59" fmla="*/ 0 h 330"/>
                  <a:gd name="T60" fmla="*/ 0 w 102"/>
                  <a:gd name="T61" fmla="*/ 0 h 330"/>
                  <a:gd name="T62" fmla="*/ 0 w 102"/>
                  <a:gd name="T63" fmla="*/ 0 h 330"/>
                  <a:gd name="T64" fmla="*/ 0 w 102"/>
                  <a:gd name="T65" fmla="*/ 0 h 330"/>
                  <a:gd name="T66" fmla="*/ 0 w 102"/>
                  <a:gd name="T67" fmla="*/ 0 h 330"/>
                  <a:gd name="T68" fmla="*/ 0 w 102"/>
                  <a:gd name="T69" fmla="*/ 0 h 330"/>
                  <a:gd name="T70" fmla="*/ 0 w 102"/>
                  <a:gd name="T71" fmla="*/ 0 h 330"/>
                  <a:gd name="T72" fmla="*/ 0 w 102"/>
                  <a:gd name="T73" fmla="*/ 0 h 330"/>
                  <a:gd name="T74" fmla="*/ 0 w 102"/>
                  <a:gd name="T75" fmla="*/ 0 h 330"/>
                  <a:gd name="T76" fmla="*/ 0 w 102"/>
                  <a:gd name="T77" fmla="*/ 0 h 330"/>
                  <a:gd name="T78" fmla="*/ 0 w 102"/>
                  <a:gd name="T79" fmla="*/ 0 h 330"/>
                  <a:gd name="T80" fmla="*/ 0 w 102"/>
                  <a:gd name="T81" fmla="*/ 0 h 330"/>
                  <a:gd name="T82" fmla="*/ 0 w 102"/>
                  <a:gd name="T83" fmla="*/ 0 h 330"/>
                  <a:gd name="T84" fmla="*/ 0 w 102"/>
                  <a:gd name="T85" fmla="*/ 0 h 330"/>
                  <a:gd name="T86" fmla="*/ 0 w 102"/>
                  <a:gd name="T87" fmla="*/ 0 h 330"/>
                  <a:gd name="T88" fmla="*/ 0 w 102"/>
                  <a:gd name="T89" fmla="*/ 0 h 330"/>
                  <a:gd name="T90" fmla="*/ 0 w 102"/>
                  <a:gd name="T91" fmla="*/ 0 h 330"/>
                  <a:gd name="T92" fmla="*/ 0 w 102"/>
                  <a:gd name="T93" fmla="*/ 0 h 330"/>
                  <a:gd name="T94" fmla="*/ 0 w 102"/>
                  <a:gd name="T95" fmla="*/ 0 h 330"/>
                  <a:gd name="T96" fmla="*/ 0 w 102"/>
                  <a:gd name="T97" fmla="*/ 0 h 330"/>
                  <a:gd name="T98" fmla="*/ 0 w 102"/>
                  <a:gd name="T99" fmla="*/ 0 h 330"/>
                  <a:gd name="T100" fmla="*/ 0 w 102"/>
                  <a:gd name="T101" fmla="*/ 0 h 330"/>
                  <a:gd name="T102" fmla="*/ 0 w 102"/>
                  <a:gd name="T103" fmla="*/ 0 h 330"/>
                  <a:gd name="T104" fmla="*/ 0 w 102"/>
                  <a:gd name="T105" fmla="*/ 0 h 330"/>
                  <a:gd name="T106" fmla="*/ 0 w 102"/>
                  <a:gd name="T107" fmla="*/ 0 h 330"/>
                  <a:gd name="T108" fmla="*/ 0 w 102"/>
                  <a:gd name="T109" fmla="*/ 0 h 330"/>
                  <a:gd name="T110" fmla="*/ 0 w 102"/>
                  <a:gd name="T111" fmla="*/ 0 h 330"/>
                  <a:gd name="T112" fmla="*/ 0 w 102"/>
                  <a:gd name="T113" fmla="*/ 0 h 330"/>
                  <a:gd name="T114" fmla="*/ 0 w 102"/>
                  <a:gd name="T115" fmla="*/ 0 h 330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102"/>
                  <a:gd name="T175" fmla="*/ 0 h 330"/>
                  <a:gd name="T176" fmla="*/ 102 w 102"/>
                  <a:gd name="T177" fmla="*/ 330 h 330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102" h="330">
                    <a:moveTo>
                      <a:pt x="18" y="99"/>
                    </a:moveTo>
                    <a:lnTo>
                      <a:pt x="18" y="102"/>
                    </a:lnTo>
                    <a:lnTo>
                      <a:pt x="18" y="105"/>
                    </a:lnTo>
                    <a:lnTo>
                      <a:pt x="18" y="109"/>
                    </a:lnTo>
                    <a:lnTo>
                      <a:pt x="20" y="112"/>
                    </a:lnTo>
                    <a:lnTo>
                      <a:pt x="20" y="116"/>
                    </a:lnTo>
                    <a:lnTo>
                      <a:pt x="21" y="119"/>
                    </a:lnTo>
                    <a:lnTo>
                      <a:pt x="21" y="125"/>
                    </a:lnTo>
                    <a:lnTo>
                      <a:pt x="21" y="129"/>
                    </a:lnTo>
                    <a:lnTo>
                      <a:pt x="21" y="132"/>
                    </a:lnTo>
                    <a:lnTo>
                      <a:pt x="21" y="136"/>
                    </a:lnTo>
                    <a:lnTo>
                      <a:pt x="21" y="140"/>
                    </a:lnTo>
                    <a:lnTo>
                      <a:pt x="21" y="145"/>
                    </a:lnTo>
                    <a:lnTo>
                      <a:pt x="21" y="150"/>
                    </a:lnTo>
                    <a:lnTo>
                      <a:pt x="21" y="155"/>
                    </a:lnTo>
                    <a:lnTo>
                      <a:pt x="21" y="159"/>
                    </a:lnTo>
                    <a:lnTo>
                      <a:pt x="23" y="163"/>
                    </a:lnTo>
                    <a:lnTo>
                      <a:pt x="21" y="168"/>
                    </a:lnTo>
                    <a:lnTo>
                      <a:pt x="21" y="172"/>
                    </a:lnTo>
                    <a:lnTo>
                      <a:pt x="21" y="177"/>
                    </a:lnTo>
                    <a:lnTo>
                      <a:pt x="21" y="182"/>
                    </a:lnTo>
                    <a:lnTo>
                      <a:pt x="20" y="187"/>
                    </a:lnTo>
                    <a:lnTo>
                      <a:pt x="20" y="190"/>
                    </a:lnTo>
                    <a:lnTo>
                      <a:pt x="20" y="196"/>
                    </a:lnTo>
                    <a:lnTo>
                      <a:pt x="20" y="200"/>
                    </a:lnTo>
                    <a:lnTo>
                      <a:pt x="18" y="206"/>
                    </a:lnTo>
                    <a:lnTo>
                      <a:pt x="18" y="210"/>
                    </a:lnTo>
                    <a:lnTo>
                      <a:pt x="18" y="214"/>
                    </a:lnTo>
                    <a:lnTo>
                      <a:pt x="18" y="219"/>
                    </a:lnTo>
                    <a:lnTo>
                      <a:pt x="18" y="224"/>
                    </a:lnTo>
                    <a:lnTo>
                      <a:pt x="18" y="227"/>
                    </a:lnTo>
                    <a:lnTo>
                      <a:pt x="18" y="233"/>
                    </a:lnTo>
                    <a:lnTo>
                      <a:pt x="18" y="239"/>
                    </a:lnTo>
                    <a:lnTo>
                      <a:pt x="17" y="243"/>
                    </a:lnTo>
                    <a:lnTo>
                      <a:pt x="17" y="246"/>
                    </a:lnTo>
                    <a:lnTo>
                      <a:pt x="15" y="250"/>
                    </a:lnTo>
                    <a:lnTo>
                      <a:pt x="15" y="254"/>
                    </a:lnTo>
                    <a:lnTo>
                      <a:pt x="15" y="259"/>
                    </a:lnTo>
                    <a:lnTo>
                      <a:pt x="15" y="263"/>
                    </a:lnTo>
                    <a:lnTo>
                      <a:pt x="15" y="267"/>
                    </a:lnTo>
                    <a:lnTo>
                      <a:pt x="17" y="271"/>
                    </a:lnTo>
                    <a:lnTo>
                      <a:pt x="17" y="274"/>
                    </a:lnTo>
                    <a:lnTo>
                      <a:pt x="17" y="278"/>
                    </a:lnTo>
                    <a:lnTo>
                      <a:pt x="17" y="281"/>
                    </a:lnTo>
                    <a:lnTo>
                      <a:pt x="17" y="287"/>
                    </a:lnTo>
                    <a:lnTo>
                      <a:pt x="17" y="290"/>
                    </a:lnTo>
                    <a:lnTo>
                      <a:pt x="18" y="293"/>
                    </a:lnTo>
                    <a:lnTo>
                      <a:pt x="18" y="296"/>
                    </a:lnTo>
                    <a:lnTo>
                      <a:pt x="18" y="300"/>
                    </a:lnTo>
                    <a:lnTo>
                      <a:pt x="18" y="303"/>
                    </a:lnTo>
                    <a:lnTo>
                      <a:pt x="20" y="305"/>
                    </a:lnTo>
                    <a:lnTo>
                      <a:pt x="21" y="308"/>
                    </a:lnTo>
                    <a:lnTo>
                      <a:pt x="23" y="310"/>
                    </a:lnTo>
                    <a:lnTo>
                      <a:pt x="25" y="315"/>
                    </a:lnTo>
                    <a:lnTo>
                      <a:pt x="28" y="320"/>
                    </a:lnTo>
                    <a:lnTo>
                      <a:pt x="31" y="323"/>
                    </a:lnTo>
                    <a:lnTo>
                      <a:pt x="34" y="325"/>
                    </a:lnTo>
                    <a:lnTo>
                      <a:pt x="40" y="327"/>
                    </a:lnTo>
                    <a:lnTo>
                      <a:pt x="44" y="328"/>
                    </a:lnTo>
                    <a:lnTo>
                      <a:pt x="48" y="328"/>
                    </a:lnTo>
                    <a:lnTo>
                      <a:pt x="54" y="330"/>
                    </a:lnTo>
                    <a:lnTo>
                      <a:pt x="58" y="328"/>
                    </a:lnTo>
                    <a:lnTo>
                      <a:pt x="62" y="328"/>
                    </a:lnTo>
                    <a:lnTo>
                      <a:pt x="65" y="327"/>
                    </a:lnTo>
                    <a:lnTo>
                      <a:pt x="69" y="325"/>
                    </a:lnTo>
                    <a:lnTo>
                      <a:pt x="72" y="324"/>
                    </a:lnTo>
                    <a:lnTo>
                      <a:pt x="77" y="323"/>
                    </a:lnTo>
                    <a:lnTo>
                      <a:pt x="79" y="320"/>
                    </a:lnTo>
                    <a:lnTo>
                      <a:pt x="82" y="317"/>
                    </a:lnTo>
                    <a:lnTo>
                      <a:pt x="85" y="314"/>
                    </a:lnTo>
                    <a:lnTo>
                      <a:pt x="87" y="311"/>
                    </a:lnTo>
                    <a:lnTo>
                      <a:pt x="89" y="308"/>
                    </a:lnTo>
                    <a:lnTo>
                      <a:pt x="91" y="304"/>
                    </a:lnTo>
                    <a:lnTo>
                      <a:pt x="92" y="300"/>
                    </a:lnTo>
                    <a:lnTo>
                      <a:pt x="95" y="297"/>
                    </a:lnTo>
                    <a:lnTo>
                      <a:pt x="95" y="293"/>
                    </a:lnTo>
                    <a:lnTo>
                      <a:pt x="96" y="288"/>
                    </a:lnTo>
                    <a:lnTo>
                      <a:pt x="98" y="283"/>
                    </a:lnTo>
                    <a:lnTo>
                      <a:pt x="99" y="278"/>
                    </a:lnTo>
                    <a:lnTo>
                      <a:pt x="99" y="274"/>
                    </a:lnTo>
                    <a:lnTo>
                      <a:pt x="99" y="270"/>
                    </a:lnTo>
                    <a:lnTo>
                      <a:pt x="101" y="266"/>
                    </a:lnTo>
                    <a:lnTo>
                      <a:pt x="102" y="260"/>
                    </a:lnTo>
                    <a:lnTo>
                      <a:pt x="102" y="256"/>
                    </a:lnTo>
                    <a:lnTo>
                      <a:pt x="102" y="250"/>
                    </a:lnTo>
                    <a:lnTo>
                      <a:pt x="102" y="244"/>
                    </a:lnTo>
                    <a:lnTo>
                      <a:pt x="102" y="240"/>
                    </a:lnTo>
                    <a:lnTo>
                      <a:pt x="102" y="236"/>
                    </a:lnTo>
                    <a:lnTo>
                      <a:pt x="102" y="230"/>
                    </a:lnTo>
                    <a:lnTo>
                      <a:pt x="101" y="226"/>
                    </a:lnTo>
                    <a:lnTo>
                      <a:pt x="101" y="222"/>
                    </a:lnTo>
                    <a:lnTo>
                      <a:pt x="99" y="219"/>
                    </a:lnTo>
                    <a:lnTo>
                      <a:pt x="99" y="216"/>
                    </a:lnTo>
                    <a:lnTo>
                      <a:pt x="99" y="213"/>
                    </a:lnTo>
                    <a:lnTo>
                      <a:pt x="99" y="210"/>
                    </a:lnTo>
                    <a:lnTo>
                      <a:pt x="98" y="207"/>
                    </a:lnTo>
                    <a:lnTo>
                      <a:pt x="96" y="204"/>
                    </a:lnTo>
                    <a:lnTo>
                      <a:pt x="96" y="200"/>
                    </a:lnTo>
                    <a:lnTo>
                      <a:pt x="96" y="197"/>
                    </a:lnTo>
                    <a:lnTo>
                      <a:pt x="95" y="193"/>
                    </a:lnTo>
                    <a:lnTo>
                      <a:pt x="95" y="189"/>
                    </a:lnTo>
                    <a:lnTo>
                      <a:pt x="94" y="185"/>
                    </a:lnTo>
                    <a:lnTo>
                      <a:pt x="94" y="182"/>
                    </a:lnTo>
                    <a:lnTo>
                      <a:pt x="92" y="176"/>
                    </a:lnTo>
                    <a:lnTo>
                      <a:pt x="91" y="172"/>
                    </a:lnTo>
                    <a:lnTo>
                      <a:pt x="89" y="168"/>
                    </a:lnTo>
                    <a:lnTo>
                      <a:pt x="89" y="163"/>
                    </a:lnTo>
                    <a:lnTo>
                      <a:pt x="88" y="159"/>
                    </a:lnTo>
                    <a:lnTo>
                      <a:pt x="87" y="153"/>
                    </a:lnTo>
                    <a:lnTo>
                      <a:pt x="85" y="149"/>
                    </a:lnTo>
                    <a:lnTo>
                      <a:pt x="84" y="143"/>
                    </a:lnTo>
                    <a:lnTo>
                      <a:pt x="82" y="139"/>
                    </a:lnTo>
                    <a:lnTo>
                      <a:pt x="81" y="135"/>
                    </a:lnTo>
                    <a:lnTo>
                      <a:pt x="79" y="129"/>
                    </a:lnTo>
                    <a:lnTo>
                      <a:pt x="78" y="125"/>
                    </a:lnTo>
                    <a:lnTo>
                      <a:pt x="77" y="119"/>
                    </a:lnTo>
                    <a:lnTo>
                      <a:pt x="74" y="113"/>
                    </a:lnTo>
                    <a:lnTo>
                      <a:pt x="74" y="109"/>
                    </a:lnTo>
                    <a:lnTo>
                      <a:pt x="71" y="104"/>
                    </a:lnTo>
                    <a:lnTo>
                      <a:pt x="71" y="99"/>
                    </a:lnTo>
                    <a:lnTo>
                      <a:pt x="68" y="94"/>
                    </a:lnTo>
                    <a:lnTo>
                      <a:pt x="67" y="89"/>
                    </a:lnTo>
                    <a:lnTo>
                      <a:pt x="65" y="85"/>
                    </a:lnTo>
                    <a:lnTo>
                      <a:pt x="64" y="79"/>
                    </a:lnTo>
                    <a:lnTo>
                      <a:pt x="62" y="75"/>
                    </a:lnTo>
                    <a:lnTo>
                      <a:pt x="61" y="69"/>
                    </a:lnTo>
                    <a:lnTo>
                      <a:pt x="58" y="65"/>
                    </a:lnTo>
                    <a:lnTo>
                      <a:pt x="57" y="61"/>
                    </a:lnTo>
                    <a:lnTo>
                      <a:pt x="55" y="57"/>
                    </a:lnTo>
                    <a:lnTo>
                      <a:pt x="54" y="52"/>
                    </a:lnTo>
                    <a:lnTo>
                      <a:pt x="52" y="48"/>
                    </a:lnTo>
                    <a:lnTo>
                      <a:pt x="50" y="44"/>
                    </a:lnTo>
                    <a:lnTo>
                      <a:pt x="48" y="38"/>
                    </a:lnTo>
                    <a:lnTo>
                      <a:pt x="45" y="35"/>
                    </a:lnTo>
                    <a:lnTo>
                      <a:pt x="44" y="31"/>
                    </a:lnTo>
                    <a:lnTo>
                      <a:pt x="42" y="28"/>
                    </a:lnTo>
                    <a:lnTo>
                      <a:pt x="41" y="25"/>
                    </a:lnTo>
                    <a:lnTo>
                      <a:pt x="40" y="22"/>
                    </a:lnTo>
                    <a:lnTo>
                      <a:pt x="38" y="20"/>
                    </a:lnTo>
                    <a:lnTo>
                      <a:pt x="37" y="17"/>
                    </a:lnTo>
                    <a:lnTo>
                      <a:pt x="34" y="14"/>
                    </a:lnTo>
                    <a:lnTo>
                      <a:pt x="34" y="10"/>
                    </a:lnTo>
                    <a:lnTo>
                      <a:pt x="31" y="8"/>
                    </a:lnTo>
                    <a:lnTo>
                      <a:pt x="28" y="4"/>
                    </a:lnTo>
                    <a:lnTo>
                      <a:pt x="27" y="3"/>
                    </a:lnTo>
                    <a:lnTo>
                      <a:pt x="20" y="0"/>
                    </a:lnTo>
                    <a:lnTo>
                      <a:pt x="15" y="3"/>
                    </a:lnTo>
                    <a:lnTo>
                      <a:pt x="11" y="5"/>
                    </a:lnTo>
                    <a:lnTo>
                      <a:pt x="8" y="10"/>
                    </a:lnTo>
                    <a:lnTo>
                      <a:pt x="4" y="14"/>
                    </a:lnTo>
                    <a:lnTo>
                      <a:pt x="3" y="17"/>
                    </a:lnTo>
                    <a:lnTo>
                      <a:pt x="0" y="20"/>
                    </a:lnTo>
                    <a:lnTo>
                      <a:pt x="0" y="22"/>
                    </a:lnTo>
                    <a:lnTo>
                      <a:pt x="0" y="28"/>
                    </a:lnTo>
                    <a:lnTo>
                      <a:pt x="0" y="31"/>
                    </a:lnTo>
                    <a:lnTo>
                      <a:pt x="0" y="34"/>
                    </a:lnTo>
                    <a:lnTo>
                      <a:pt x="0" y="35"/>
                    </a:lnTo>
                    <a:lnTo>
                      <a:pt x="0" y="38"/>
                    </a:lnTo>
                    <a:lnTo>
                      <a:pt x="1" y="42"/>
                    </a:lnTo>
                    <a:lnTo>
                      <a:pt x="3" y="45"/>
                    </a:lnTo>
                    <a:lnTo>
                      <a:pt x="3" y="48"/>
                    </a:lnTo>
                    <a:lnTo>
                      <a:pt x="4" y="51"/>
                    </a:lnTo>
                    <a:lnTo>
                      <a:pt x="6" y="57"/>
                    </a:lnTo>
                    <a:lnTo>
                      <a:pt x="7" y="59"/>
                    </a:lnTo>
                    <a:lnTo>
                      <a:pt x="8" y="65"/>
                    </a:lnTo>
                    <a:lnTo>
                      <a:pt x="10" y="69"/>
                    </a:lnTo>
                    <a:lnTo>
                      <a:pt x="11" y="75"/>
                    </a:lnTo>
                    <a:lnTo>
                      <a:pt x="11" y="78"/>
                    </a:lnTo>
                    <a:lnTo>
                      <a:pt x="13" y="79"/>
                    </a:lnTo>
                    <a:lnTo>
                      <a:pt x="13" y="82"/>
                    </a:lnTo>
                    <a:lnTo>
                      <a:pt x="14" y="85"/>
                    </a:lnTo>
                    <a:lnTo>
                      <a:pt x="14" y="88"/>
                    </a:lnTo>
                    <a:lnTo>
                      <a:pt x="15" y="91"/>
                    </a:lnTo>
                    <a:lnTo>
                      <a:pt x="15" y="95"/>
                    </a:lnTo>
                    <a:lnTo>
                      <a:pt x="18" y="99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>
                  <a:latin typeface="Courier New"/>
                  <a:cs typeface="Courier New"/>
                </a:endParaRPr>
              </a:p>
            </p:txBody>
          </p:sp>
          <p:sp>
            <p:nvSpPr>
              <p:cNvPr id="9230" name="Freeform 13"/>
              <p:cNvSpPr>
                <a:spLocks/>
              </p:cNvSpPr>
              <p:nvPr/>
            </p:nvSpPr>
            <p:spPr bwMode="auto">
              <a:xfrm>
                <a:off x="1899" y="1341"/>
                <a:ext cx="50" cy="73"/>
              </a:xfrm>
              <a:custGeom>
                <a:avLst/>
                <a:gdLst>
                  <a:gd name="T0" fmla="*/ 0 w 151"/>
                  <a:gd name="T1" fmla="*/ 0 h 219"/>
                  <a:gd name="T2" fmla="*/ 0 w 151"/>
                  <a:gd name="T3" fmla="*/ 0 h 219"/>
                  <a:gd name="T4" fmla="*/ 0 w 151"/>
                  <a:gd name="T5" fmla="*/ 0 h 219"/>
                  <a:gd name="T6" fmla="*/ 0 w 151"/>
                  <a:gd name="T7" fmla="*/ 0 h 219"/>
                  <a:gd name="T8" fmla="*/ 0 w 151"/>
                  <a:gd name="T9" fmla="*/ 0 h 219"/>
                  <a:gd name="T10" fmla="*/ 0 w 151"/>
                  <a:gd name="T11" fmla="*/ 0 h 219"/>
                  <a:gd name="T12" fmla="*/ 0 w 151"/>
                  <a:gd name="T13" fmla="*/ 0 h 219"/>
                  <a:gd name="T14" fmla="*/ 0 w 151"/>
                  <a:gd name="T15" fmla="*/ 0 h 219"/>
                  <a:gd name="T16" fmla="*/ 0 w 151"/>
                  <a:gd name="T17" fmla="*/ 0 h 219"/>
                  <a:gd name="T18" fmla="*/ 0 w 151"/>
                  <a:gd name="T19" fmla="*/ 0 h 219"/>
                  <a:gd name="T20" fmla="*/ 0 w 151"/>
                  <a:gd name="T21" fmla="*/ 0 h 219"/>
                  <a:gd name="T22" fmla="*/ 0 w 151"/>
                  <a:gd name="T23" fmla="*/ 0 h 219"/>
                  <a:gd name="T24" fmla="*/ 0 w 151"/>
                  <a:gd name="T25" fmla="*/ 0 h 219"/>
                  <a:gd name="T26" fmla="*/ 0 w 151"/>
                  <a:gd name="T27" fmla="*/ 0 h 219"/>
                  <a:gd name="T28" fmla="*/ 0 w 151"/>
                  <a:gd name="T29" fmla="*/ 0 h 219"/>
                  <a:gd name="T30" fmla="*/ 0 w 151"/>
                  <a:gd name="T31" fmla="*/ 0 h 219"/>
                  <a:gd name="T32" fmla="*/ 0 w 151"/>
                  <a:gd name="T33" fmla="*/ 0 h 219"/>
                  <a:gd name="T34" fmla="*/ 0 w 151"/>
                  <a:gd name="T35" fmla="*/ 0 h 219"/>
                  <a:gd name="T36" fmla="*/ 0 w 151"/>
                  <a:gd name="T37" fmla="*/ 0 h 219"/>
                  <a:gd name="T38" fmla="*/ 0 w 151"/>
                  <a:gd name="T39" fmla="*/ 0 h 219"/>
                  <a:gd name="T40" fmla="*/ 0 w 151"/>
                  <a:gd name="T41" fmla="*/ 0 h 219"/>
                  <a:gd name="T42" fmla="*/ 0 w 151"/>
                  <a:gd name="T43" fmla="*/ 0 h 219"/>
                  <a:gd name="T44" fmla="*/ 0 w 151"/>
                  <a:gd name="T45" fmla="*/ 0 h 219"/>
                  <a:gd name="T46" fmla="*/ 0 w 151"/>
                  <a:gd name="T47" fmla="*/ 0 h 219"/>
                  <a:gd name="T48" fmla="*/ 0 w 151"/>
                  <a:gd name="T49" fmla="*/ 0 h 219"/>
                  <a:gd name="T50" fmla="*/ 0 w 151"/>
                  <a:gd name="T51" fmla="*/ 0 h 219"/>
                  <a:gd name="T52" fmla="*/ 0 w 151"/>
                  <a:gd name="T53" fmla="*/ 0 h 219"/>
                  <a:gd name="T54" fmla="*/ 0 w 151"/>
                  <a:gd name="T55" fmla="*/ 0 h 219"/>
                  <a:gd name="T56" fmla="*/ 0 w 151"/>
                  <a:gd name="T57" fmla="*/ 0 h 219"/>
                  <a:gd name="T58" fmla="*/ 0 w 151"/>
                  <a:gd name="T59" fmla="*/ 0 h 219"/>
                  <a:gd name="T60" fmla="*/ 0 w 151"/>
                  <a:gd name="T61" fmla="*/ 0 h 219"/>
                  <a:gd name="T62" fmla="*/ 0 w 151"/>
                  <a:gd name="T63" fmla="*/ 0 h 219"/>
                  <a:gd name="T64" fmla="*/ 0 w 151"/>
                  <a:gd name="T65" fmla="*/ 0 h 219"/>
                  <a:gd name="T66" fmla="*/ 0 w 151"/>
                  <a:gd name="T67" fmla="*/ 0 h 219"/>
                  <a:gd name="T68" fmla="*/ 0 w 151"/>
                  <a:gd name="T69" fmla="*/ 0 h 219"/>
                  <a:gd name="T70" fmla="*/ 0 w 151"/>
                  <a:gd name="T71" fmla="*/ 0 h 219"/>
                  <a:gd name="T72" fmla="*/ 0 w 151"/>
                  <a:gd name="T73" fmla="*/ 0 h 219"/>
                  <a:gd name="T74" fmla="*/ 0 w 151"/>
                  <a:gd name="T75" fmla="*/ 0 h 219"/>
                  <a:gd name="T76" fmla="*/ 0 w 151"/>
                  <a:gd name="T77" fmla="*/ 0 h 219"/>
                  <a:gd name="T78" fmla="*/ 0 w 151"/>
                  <a:gd name="T79" fmla="*/ 0 h 219"/>
                  <a:gd name="T80" fmla="*/ 0 w 151"/>
                  <a:gd name="T81" fmla="*/ 0 h 219"/>
                  <a:gd name="T82" fmla="*/ 0 w 151"/>
                  <a:gd name="T83" fmla="*/ 0 h 219"/>
                  <a:gd name="T84" fmla="*/ 0 w 151"/>
                  <a:gd name="T85" fmla="*/ 0 h 219"/>
                  <a:gd name="T86" fmla="*/ 0 w 151"/>
                  <a:gd name="T87" fmla="*/ 0 h 21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51"/>
                  <a:gd name="T133" fmla="*/ 0 h 219"/>
                  <a:gd name="T134" fmla="*/ 151 w 151"/>
                  <a:gd name="T135" fmla="*/ 219 h 219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51" h="219">
                    <a:moveTo>
                      <a:pt x="2" y="66"/>
                    </a:moveTo>
                    <a:lnTo>
                      <a:pt x="2" y="67"/>
                    </a:lnTo>
                    <a:lnTo>
                      <a:pt x="3" y="70"/>
                    </a:lnTo>
                    <a:lnTo>
                      <a:pt x="5" y="74"/>
                    </a:lnTo>
                    <a:lnTo>
                      <a:pt x="5" y="77"/>
                    </a:lnTo>
                    <a:lnTo>
                      <a:pt x="8" y="80"/>
                    </a:lnTo>
                    <a:lnTo>
                      <a:pt x="9" y="85"/>
                    </a:lnTo>
                    <a:lnTo>
                      <a:pt x="10" y="90"/>
                    </a:lnTo>
                    <a:lnTo>
                      <a:pt x="13" y="94"/>
                    </a:lnTo>
                    <a:lnTo>
                      <a:pt x="13" y="98"/>
                    </a:lnTo>
                    <a:lnTo>
                      <a:pt x="16" y="103"/>
                    </a:lnTo>
                    <a:lnTo>
                      <a:pt x="19" y="108"/>
                    </a:lnTo>
                    <a:lnTo>
                      <a:pt x="22" y="114"/>
                    </a:lnTo>
                    <a:lnTo>
                      <a:pt x="25" y="118"/>
                    </a:lnTo>
                    <a:lnTo>
                      <a:pt x="27" y="124"/>
                    </a:lnTo>
                    <a:lnTo>
                      <a:pt x="29" y="127"/>
                    </a:lnTo>
                    <a:lnTo>
                      <a:pt x="30" y="130"/>
                    </a:lnTo>
                    <a:lnTo>
                      <a:pt x="32" y="132"/>
                    </a:lnTo>
                    <a:lnTo>
                      <a:pt x="33" y="135"/>
                    </a:lnTo>
                    <a:lnTo>
                      <a:pt x="36" y="139"/>
                    </a:lnTo>
                    <a:lnTo>
                      <a:pt x="39" y="145"/>
                    </a:lnTo>
                    <a:lnTo>
                      <a:pt x="42" y="151"/>
                    </a:lnTo>
                    <a:lnTo>
                      <a:pt x="44" y="157"/>
                    </a:lnTo>
                    <a:lnTo>
                      <a:pt x="47" y="161"/>
                    </a:lnTo>
                    <a:lnTo>
                      <a:pt x="52" y="167"/>
                    </a:lnTo>
                    <a:lnTo>
                      <a:pt x="54" y="171"/>
                    </a:lnTo>
                    <a:lnTo>
                      <a:pt x="57" y="176"/>
                    </a:lnTo>
                    <a:lnTo>
                      <a:pt x="60" y="179"/>
                    </a:lnTo>
                    <a:lnTo>
                      <a:pt x="63" y="185"/>
                    </a:lnTo>
                    <a:lnTo>
                      <a:pt x="66" y="188"/>
                    </a:lnTo>
                    <a:lnTo>
                      <a:pt x="70" y="192"/>
                    </a:lnTo>
                    <a:lnTo>
                      <a:pt x="73" y="195"/>
                    </a:lnTo>
                    <a:lnTo>
                      <a:pt x="76" y="198"/>
                    </a:lnTo>
                    <a:lnTo>
                      <a:pt x="80" y="202"/>
                    </a:lnTo>
                    <a:lnTo>
                      <a:pt x="83" y="205"/>
                    </a:lnTo>
                    <a:lnTo>
                      <a:pt x="86" y="205"/>
                    </a:lnTo>
                    <a:lnTo>
                      <a:pt x="89" y="208"/>
                    </a:lnTo>
                    <a:lnTo>
                      <a:pt x="91" y="209"/>
                    </a:lnTo>
                    <a:lnTo>
                      <a:pt x="96" y="211"/>
                    </a:lnTo>
                    <a:lnTo>
                      <a:pt x="98" y="212"/>
                    </a:lnTo>
                    <a:lnTo>
                      <a:pt x="103" y="213"/>
                    </a:lnTo>
                    <a:lnTo>
                      <a:pt x="106" y="215"/>
                    </a:lnTo>
                    <a:lnTo>
                      <a:pt x="110" y="216"/>
                    </a:lnTo>
                    <a:lnTo>
                      <a:pt x="113" y="216"/>
                    </a:lnTo>
                    <a:lnTo>
                      <a:pt x="117" y="218"/>
                    </a:lnTo>
                    <a:lnTo>
                      <a:pt x="120" y="218"/>
                    </a:lnTo>
                    <a:lnTo>
                      <a:pt x="123" y="219"/>
                    </a:lnTo>
                    <a:lnTo>
                      <a:pt x="125" y="219"/>
                    </a:lnTo>
                    <a:lnTo>
                      <a:pt x="128" y="219"/>
                    </a:lnTo>
                    <a:lnTo>
                      <a:pt x="133" y="219"/>
                    </a:lnTo>
                    <a:lnTo>
                      <a:pt x="135" y="219"/>
                    </a:lnTo>
                    <a:lnTo>
                      <a:pt x="141" y="218"/>
                    </a:lnTo>
                    <a:lnTo>
                      <a:pt x="145" y="216"/>
                    </a:lnTo>
                    <a:lnTo>
                      <a:pt x="148" y="213"/>
                    </a:lnTo>
                    <a:lnTo>
                      <a:pt x="150" y="211"/>
                    </a:lnTo>
                    <a:lnTo>
                      <a:pt x="151" y="205"/>
                    </a:lnTo>
                    <a:lnTo>
                      <a:pt x="150" y="202"/>
                    </a:lnTo>
                    <a:lnTo>
                      <a:pt x="150" y="198"/>
                    </a:lnTo>
                    <a:lnTo>
                      <a:pt x="147" y="195"/>
                    </a:lnTo>
                    <a:lnTo>
                      <a:pt x="145" y="192"/>
                    </a:lnTo>
                    <a:lnTo>
                      <a:pt x="144" y="189"/>
                    </a:lnTo>
                    <a:lnTo>
                      <a:pt x="141" y="185"/>
                    </a:lnTo>
                    <a:lnTo>
                      <a:pt x="137" y="181"/>
                    </a:lnTo>
                    <a:lnTo>
                      <a:pt x="135" y="178"/>
                    </a:lnTo>
                    <a:lnTo>
                      <a:pt x="134" y="175"/>
                    </a:lnTo>
                    <a:lnTo>
                      <a:pt x="133" y="172"/>
                    </a:lnTo>
                    <a:lnTo>
                      <a:pt x="131" y="169"/>
                    </a:lnTo>
                    <a:lnTo>
                      <a:pt x="128" y="167"/>
                    </a:lnTo>
                    <a:lnTo>
                      <a:pt x="127" y="164"/>
                    </a:lnTo>
                    <a:lnTo>
                      <a:pt x="125" y="159"/>
                    </a:lnTo>
                    <a:lnTo>
                      <a:pt x="123" y="157"/>
                    </a:lnTo>
                    <a:lnTo>
                      <a:pt x="121" y="152"/>
                    </a:lnTo>
                    <a:lnTo>
                      <a:pt x="120" y="149"/>
                    </a:lnTo>
                    <a:lnTo>
                      <a:pt x="118" y="145"/>
                    </a:lnTo>
                    <a:lnTo>
                      <a:pt x="117" y="141"/>
                    </a:lnTo>
                    <a:lnTo>
                      <a:pt x="114" y="138"/>
                    </a:lnTo>
                    <a:lnTo>
                      <a:pt x="113" y="134"/>
                    </a:lnTo>
                    <a:lnTo>
                      <a:pt x="110" y="130"/>
                    </a:lnTo>
                    <a:lnTo>
                      <a:pt x="108" y="125"/>
                    </a:lnTo>
                    <a:lnTo>
                      <a:pt x="106" y="121"/>
                    </a:lnTo>
                    <a:lnTo>
                      <a:pt x="104" y="117"/>
                    </a:lnTo>
                    <a:lnTo>
                      <a:pt x="101" y="112"/>
                    </a:lnTo>
                    <a:lnTo>
                      <a:pt x="100" y="108"/>
                    </a:lnTo>
                    <a:lnTo>
                      <a:pt x="97" y="104"/>
                    </a:lnTo>
                    <a:lnTo>
                      <a:pt x="96" y="101"/>
                    </a:lnTo>
                    <a:lnTo>
                      <a:pt x="94" y="95"/>
                    </a:lnTo>
                    <a:lnTo>
                      <a:pt x="91" y="93"/>
                    </a:lnTo>
                    <a:lnTo>
                      <a:pt x="89" y="87"/>
                    </a:lnTo>
                    <a:lnTo>
                      <a:pt x="89" y="83"/>
                    </a:lnTo>
                    <a:lnTo>
                      <a:pt x="86" y="78"/>
                    </a:lnTo>
                    <a:lnTo>
                      <a:pt x="83" y="75"/>
                    </a:lnTo>
                    <a:lnTo>
                      <a:pt x="81" y="71"/>
                    </a:lnTo>
                    <a:lnTo>
                      <a:pt x="80" y="67"/>
                    </a:lnTo>
                    <a:lnTo>
                      <a:pt x="76" y="61"/>
                    </a:lnTo>
                    <a:lnTo>
                      <a:pt x="74" y="58"/>
                    </a:lnTo>
                    <a:lnTo>
                      <a:pt x="73" y="54"/>
                    </a:lnTo>
                    <a:lnTo>
                      <a:pt x="71" y="51"/>
                    </a:lnTo>
                    <a:lnTo>
                      <a:pt x="69" y="47"/>
                    </a:lnTo>
                    <a:lnTo>
                      <a:pt x="67" y="44"/>
                    </a:lnTo>
                    <a:lnTo>
                      <a:pt x="64" y="40"/>
                    </a:lnTo>
                    <a:lnTo>
                      <a:pt x="63" y="36"/>
                    </a:lnTo>
                    <a:lnTo>
                      <a:pt x="60" y="33"/>
                    </a:lnTo>
                    <a:lnTo>
                      <a:pt x="59" y="30"/>
                    </a:lnTo>
                    <a:lnTo>
                      <a:pt x="57" y="27"/>
                    </a:lnTo>
                    <a:lnTo>
                      <a:pt x="54" y="24"/>
                    </a:lnTo>
                    <a:lnTo>
                      <a:pt x="53" y="21"/>
                    </a:lnTo>
                    <a:lnTo>
                      <a:pt x="52" y="20"/>
                    </a:lnTo>
                    <a:lnTo>
                      <a:pt x="47" y="14"/>
                    </a:lnTo>
                    <a:lnTo>
                      <a:pt x="44" y="9"/>
                    </a:lnTo>
                    <a:lnTo>
                      <a:pt x="42" y="6"/>
                    </a:lnTo>
                    <a:lnTo>
                      <a:pt x="39" y="3"/>
                    </a:lnTo>
                    <a:lnTo>
                      <a:pt x="36" y="2"/>
                    </a:lnTo>
                    <a:lnTo>
                      <a:pt x="33" y="0"/>
                    </a:lnTo>
                    <a:lnTo>
                      <a:pt x="30" y="0"/>
                    </a:lnTo>
                    <a:lnTo>
                      <a:pt x="29" y="2"/>
                    </a:lnTo>
                    <a:lnTo>
                      <a:pt x="25" y="4"/>
                    </a:lnTo>
                    <a:lnTo>
                      <a:pt x="19" y="7"/>
                    </a:lnTo>
                    <a:lnTo>
                      <a:pt x="16" y="9"/>
                    </a:lnTo>
                    <a:lnTo>
                      <a:pt x="13" y="14"/>
                    </a:lnTo>
                    <a:lnTo>
                      <a:pt x="10" y="17"/>
                    </a:lnTo>
                    <a:lnTo>
                      <a:pt x="8" y="20"/>
                    </a:lnTo>
                    <a:lnTo>
                      <a:pt x="5" y="24"/>
                    </a:lnTo>
                    <a:lnTo>
                      <a:pt x="5" y="29"/>
                    </a:lnTo>
                    <a:lnTo>
                      <a:pt x="2" y="33"/>
                    </a:lnTo>
                    <a:lnTo>
                      <a:pt x="2" y="36"/>
                    </a:lnTo>
                    <a:lnTo>
                      <a:pt x="0" y="41"/>
                    </a:lnTo>
                    <a:lnTo>
                      <a:pt x="0" y="46"/>
                    </a:lnTo>
                    <a:lnTo>
                      <a:pt x="0" y="51"/>
                    </a:lnTo>
                    <a:lnTo>
                      <a:pt x="0" y="54"/>
                    </a:lnTo>
                    <a:lnTo>
                      <a:pt x="2" y="60"/>
                    </a:lnTo>
                    <a:lnTo>
                      <a:pt x="2" y="6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>
                  <a:latin typeface="Courier New"/>
                  <a:cs typeface="Courier New"/>
                </a:endParaRPr>
              </a:p>
            </p:txBody>
          </p:sp>
        </p:grp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407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0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6707" grpId="0" build="p"/>
      <p:bldP spid="456709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mtClean="0"/>
              <a:t>Locks using test&amp;set vs. Interrupts</a:t>
            </a:r>
            <a:endParaRPr lang="en-US" altLang="ko-KR"/>
          </a:p>
        </p:txBody>
      </p:sp>
      <p:sp>
        <p:nvSpPr>
          <p:cNvPr id="445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US" altLang="ko-KR" sz="1600" dirty="0" smtClean="0"/>
              <a:t>Compare to “disable interrupt” solution</a:t>
            </a:r>
          </a:p>
          <a:p>
            <a:endParaRPr lang="en-US" altLang="ko-KR" sz="1600" dirty="0" smtClean="0"/>
          </a:p>
          <a:p>
            <a:endParaRPr lang="en-US" altLang="ko-KR" sz="1600" dirty="0" smtClean="0"/>
          </a:p>
          <a:p>
            <a:endParaRPr lang="en-US" altLang="ko-KR" sz="1600" dirty="0" smtClean="0"/>
          </a:p>
          <a:p>
            <a:endParaRPr lang="en-US" altLang="ko-KR" sz="1600" dirty="0" smtClean="0"/>
          </a:p>
          <a:p>
            <a:endParaRPr lang="en-US" altLang="ko-KR" sz="1600" dirty="0" smtClean="0"/>
          </a:p>
          <a:p>
            <a:endParaRPr lang="en-US" altLang="ko-KR" sz="1600" dirty="0" smtClean="0"/>
          </a:p>
          <a:p>
            <a:endParaRPr lang="en-US" altLang="ko-KR" sz="1600" dirty="0" smtClean="0"/>
          </a:p>
          <a:p>
            <a:endParaRPr lang="en-US" altLang="ko-KR" sz="1600" dirty="0" smtClean="0"/>
          </a:p>
          <a:p>
            <a:endParaRPr lang="en-US" altLang="ko-KR" sz="1600" dirty="0" smtClean="0"/>
          </a:p>
          <a:p>
            <a:r>
              <a:rPr lang="en-US" altLang="ko-KR" sz="1600" dirty="0" smtClean="0"/>
              <a:t>Basically replace </a:t>
            </a:r>
          </a:p>
          <a:p>
            <a:pPr lvl="1"/>
            <a:r>
              <a:rPr lang="en-US" sz="1600" dirty="0" smtClean="0"/>
              <a:t>disable interrupts </a:t>
            </a:r>
            <a:r>
              <a:rPr lang="en-US" sz="1600" dirty="0" smtClean="0">
                <a:sym typeface="Wingdings" charset="0"/>
              </a:rPr>
              <a:t> </a:t>
            </a:r>
            <a:r>
              <a:rPr lang="en-US" sz="1600" dirty="0" smtClean="0">
                <a:latin typeface="Courier New"/>
                <a:cs typeface="Courier New"/>
              </a:rPr>
              <a:t>while (</a:t>
            </a:r>
            <a:r>
              <a:rPr lang="en-US" sz="1600" dirty="0" err="1" smtClean="0">
                <a:latin typeface="Courier New"/>
                <a:cs typeface="Courier New"/>
              </a:rPr>
              <a:t>test&amp;set</a:t>
            </a:r>
            <a:r>
              <a:rPr lang="en-US" sz="1600" dirty="0" smtClean="0">
                <a:latin typeface="Courier New"/>
                <a:cs typeface="Courier New"/>
              </a:rPr>
              <a:t>(guard));</a:t>
            </a:r>
          </a:p>
          <a:p>
            <a:pPr lvl="1"/>
            <a:r>
              <a:rPr lang="en-US" altLang="ko-KR" sz="1600" dirty="0" smtClean="0"/>
              <a:t>enable interrupts </a:t>
            </a:r>
            <a:r>
              <a:rPr lang="en-US" altLang="ko-KR" sz="1600" dirty="0" smtClean="0">
                <a:sym typeface="Wingdings" charset="0"/>
              </a:rPr>
              <a:t> </a:t>
            </a:r>
            <a:r>
              <a:rPr lang="en-US" altLang="ko-KR" sz="1600" dirty="0" smtClean="0">
                <a:latin typeface="Courier New"/>
                <a:cs typeface="Courier New"/>
                <a:sym typeface="Wingdings" charset="0"/>
              </a:rPr>
              <a:t>guard = 0;</a:t>
            </a:r>
            <a:endParaRPr lang="en-US" altLang="ko-KR" sz="1600" dirty="0" smtClean="0">
              <a:latin typeface="Courier New"/>
              <a:cs typeface="Courier New"/>
            </a:endParaRPr>
          </a:p>
          <a:p>
            <a:pPr lvl="1"/>
            <a:endParaRPr lang="en-US" altLang="ko-KR" sz="1600" dirty="0"/>
          </a:p>
        </p:txBody>
      </p:sp>
      <p:sp>
        <p:nvSpPr>
          <p:cNvPr id="445445" name="Text Box 5"/>
          <p:cNvSpPr txBox="1">
            <a:spLocks noChangeArrowheads="1"/>
          </p:cNvSpPr>
          <p:nvPr/>
        </p:nvSpPr>
        <p:spPr bwMode="auto">
          <a:xfrm>
            <a:off x="461307" y="2121403"/>
            <a:ext cx="4581525" cy="329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338138" algn="l"/>
                <a:tab pos="688975" algn="l"/>
                <a:tab pos="1027113" algn="l"/>
              </a:tabLs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1pPr>
            <a:lvl2pPr marL="742950" indent="-285750">
              <a:tabLst>
                <a:tab pos="338138" algn="l"/>
                <a:tab pos="688975" algn="l"/>
                <a:tab pos="1027113" algn="l"/>
              </a:tabLs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2pPr>
            <a:lvl3pPr marL="1143000" indent="-228600">
              <a:tabLst>
                <a:tab pos="338138" algn="l"/>
                <a:tab pos="688975" algn="l"/>
                <a:tab pos="1027113" algn="l"/>
              </a:tabLs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3pPr>
            <a:lvl4pPr marL="1600200" indent="-228600">
              <a:tabLst>
                <a:tab pos="338138" algn="l"/>
                <a:tab pos="688975" algn="l"/>
                <a:tab pos="1027113" algn="l"/>
              </a:tabLs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4pPr>
            <a:lvl5pPr marL="2057400" indent="-228600">
              <a:tabLst>
                <a:tab pos="338138" algn="l"/>
                <a:tab pos="688975" algn="l"/>
                <a:tab pos="1027113" algn="l"/>
              </a:tabLs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38138" algn="l"/>
                <a:tab pos="688975" algn="l"/>
                <a:tab pos="1027113" algn="l"/>
              </a:tabLs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38138" algn="l"/>
                <a:tab pos="688975" algn="l"/>
                <a:tab pos="1027113" algn="l"/>
              </a:tabLs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38138" algn="l"/>
                <a:tab pos="688975" algn="l"/>
                <a:tab pos="1027113" algn="l"/>
              </a:tabLs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38138" algn="l"/>
                <a:tab pos="688975" algn="l"/>
                <a:tab pos="1027113" algn="l"/>
              </a:tabLs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9pPr>
          </a:lstStyle>
          <a:p>
            <a:r>
              <a:rPr lang="en-US" sz="1600" b="0" dirty="0" err="1">
                <a:solidFill>
                  <a:srgbClr val="233AE1"/>
                </a:solidFill>
                <a:latin typeface="Courier New"/>
                <a:cs typeface="Courier New"/>
              </a:rPr>
              <a:t>int</a:t>
            </a:r>
            <a:r>
              <a:rPr lang="en-US" sz="1600" b="0" dirty="0">
                <a:solidFill>
                  <a:srgbClr val="233AE1"/>
                </a:solidFill>
                <a:latin typeface="Courier New"/>
                <a:cs typeface="Courier New"/>
              </a:rPr>
              <a:t> value = FREE;</a:t>
            </a:r>
          </a:p>
          <a:p>
            <a:endParaRPr lang="en-US" sz="1600" b="0" dirty="0">
              <a:latin typeface="Courier New"/>
              <a:cs typeface="Courier New"/>
            </a:endParaRPr>
          </a:p>
          <a:p>
            <a:r>
              <a:rPr lang="en-US" sz="1600" b="0" dirty="0">
                <a:latin typeface="Courier New"/>
                <a:cs typeface="Courier New"/>
              </a:rPr>
              <a:t>Acquire() {</a:t>
            </a:r>
            <a:br>
              <a:rPr lang="en-US" sz="1600" b="0" dirty="0">
                <a:latin typeface="Courier New"/>
                <a:cs typeface="Courier New"/>
              </a:rPr>
            </a:br>
            <a:r>
              <a:rPr lang="en-US" sz="1600" b="0" dirty="0">
                <a:latin typeface="Courier New"/>
                <a:cs typeface="Courier New"/>
              </a:rPr>
              <a:t>	</a:t>
            </a:r>
            <a:r>
              <a:rPr lang="en-US" sz="1600" b="0" dirty="0">
                <a:solidFill>
                  <a:schemeClr val="hlink"/>
                </a:solidFill>
                <a:latin typeface="Courier New"/>
                <a:cs typeface="Courier New"/>
              </a:rPr>
              <a:t>disable interrupts;</a:t>
            </a:r>
            <a:br>
              <a:rPr lang="en-US" sz="1600" b="0" dirty="0">
                <a:solidFill>
                  <a:schemeClr val="hlink"/>
                </a:solidFill>
                <a:latin typeface="Courier New"/>
                <a:cs typeface="Courier New"/>
              </a:rPr>
            </a:br>
            <a:r>
              <a:rPr lang="en-US" sz="1600" b="0" dirty="0">
                <a:latin typeface="Courier New"/>
                <a:cs typeface="Courier New"/>
              </a:rPr>
              <a:t>	if (value == BUSY) {</a:t>
            </a:r>
            <a:br>
              <a:rPr lang="en-US" sz="1600" b="0" dirty="0">
                <a:latin typeface="Courier New"/>
                <a:cs typeface="Courier New"/>
              </a:rPr>
            </a:br>
            <a:r>
              <a:rPr lang="en-US" sz="1600" b="0" dirty="0">
                <a:latin typeface="Courier New"/>
                <a:cs typeface="Courier New"/>
              </a:rPr>
              <a:t>		put thread on wait queue;</a:t>
            </a:r>
            <a:br>
              <a:rPr lang="en-US" sz="1600" b="0" dirty="0">
                <a:latin typeface="Courier New"/>
                <a:cs typeface="Courier New"/>
              </a:rPr>
            </a:br>
            <a:r>
              <a:rPr lang="en-US" sz="1600" b="0" dirty="0">
                <a:latin typeface="Courier New"/>
                <a:cs typeface="Courier New"/>
              </a:rPr>
              <a:t>		Go to sleep();</a:t>
            </a:r>
            <a:br>
              <a:rPr lang="en-US" sz="1600" b="0" dirty="0">
                <a:latin typeface="Courier New"/>
                <a:cs typeface="Courier New"/>
              </a:rPr>
            </a:br>
            <a:r>
              <a:rPr lang="en-US" sz="1600" b="0" dirty="0">
                <a:latin typeface="Courier New"/>
                <a:cs typeface="Courier New"/>
              </a:rPr>
              <a:t>		// Enable interrupts?</a:t>
            </a:r>
            <a:br>
              <a:rPr lang="en-US" sz="1600" b="0" dirty="0">
                <a:latin typeface="Courier New"/>
                <a:cs typeface="Courier New"/>
              </a:rPr>
            </a:br>
            <a:r>
              <a:rPr lang="en-US" sz="1600" b="0" dirty="0">
                <a:latin typeface="Courier New"/>
                <a:cs typeface="Courier New"/>
              </a:rPr>
              <a:t>	} else {</a:t>
            </a:r>
            <a:br>
              <a:rPr lang="en-US" sz="1600" b="0" dirty="0">
                <a:latin typeface="Courier New"/>
                <a:cs typeface="Courier New"/>
              </a:rPr>
            </a:br>
            <a:r>
              <a:rPr lang="en-US" sz="1600" b="0" dirty="0">
                <a:latin typeface="Courier New"/>
                <a:cs typeface="Courier New"/>
              </a:rPr>
              <a:t>		</a:t>
            </a:r>
            <a:r>
              <a:rPr lang="en-US" sz="1600" b="0" dirty="0">
                <a:solidFill>
                  <a:srgbClr val="233AE1"/>
                </a:solidFill>
                <a:latin typeface="Courier New"/>
                <a:cs typeface="Courier New"/>
              </a:rPr>
              <a:t>value = BUSY;</a:t>
            </a:r>
            <a:br>
              <a:rPr lang="en-US" sz="1600" b="0" dirty="0">
                <a:solidFill>
                  <a:srgbClr val="233AE1"/>
                </a:solidFill>
                <a:latin typeface="Courier New"/>
                <a:cs typeface="Courier New"/>
              </a:rPr>
            </a:br>
            <a:r>
              <a:rPr lang="en-US" sz="1600" b="0" dirty="0">
                <a:solidFill>
                  <a:srgbClr val="233AE1"/>
                </a:solidFill>
                <a:latin typeface="Courier New"/>
                <a:cs typeface="Courier New"/>
              </a:rPr>
              <a:t>	</a:t>
            </a:r>
            <a:r>
              <a:rPr lang="en-US" sz="1600" b="0" dirty="0">
                <a:latin typeface="Courier New"/>
                <a:cs typeface="Courier New"/>
              </a:rPr>
              <a:t>}</a:t>
            </a:r>
            <a:br>
              <a:rPr lang="en-US" sz="1600" b="0" dirty="0">
                <a:latin typeface="Courier New"/>
                <a:cs typeface="Courier New"/>
              </a:rPr>
            </a:br>
            <a:r>
              <a:rPr lang="en-US" sz="1600" b="0" dirty="0">
                <a:latin typeface="Courier New"/>
                <a:cs typeface="Courier New"/>
              </a:rPr>
              <a:t>	</a:t>
            </a:r>
            <a:r>
              <a:rPr lang="en-US" sz="1600" b="0" dirty="0">
                <a:solidFill>
                  <a:schemeClr val="hlink"/>
                </a:solidFill>
                <a:latin typeface="Courier New"/>
                <a:cs typeface="Courier New"/>
              </a:rPr>
              <a:t>enable interrupts;</a:t>
            </a:r>
            <a:br>
              <a:rPr lang="en-US" sz="1600" b="0" dirty="0">
                <a:solidFill>
                  <a:schemeClr val="hlink"/>
                </a:solidFill>
                <a:latin typeface="Courier New"/>
                <a:cs typeface="Courier New"/>
              </a:rPr>
            </a:br>
            <a:r>
              <a:rPr lang="en-US" sz="1600" b="0" dirty="0">
                <a:latin typeface="Courier New"/>
                <a:cs typeface="Courier New"/>
              </a:rPr>
              <a:t>}</a:t>
            </a:r>
          </a:p>
        </p:txBody>
      </p:sp>
      <p:sp>
        <p:nvSpPr>
          <p:cNvPr id="445446" name="Text Box 6"/>
          <p:cNvSpPr txBox="1">
            <a:spLocks noChangeArrowheads="1"/>
          </p:cNvSpPr>
          <p:nvPr/>
        </p:nvSpPr>
        <p:spPr bwMode="auto">
          <a:xfrm>
            <a:off x="4804707" y="2197603"/>
            <a:ext cx="4648200" cy="3248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338138" algn="l"/>
                <a:tab pos="688975" algn="l"/>
                <a:tab pos="1027113" algn="l"/>
              </a:tabLs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1pPr>
            <a:lvl2pPr marL="742950" indent="-285750">
              <a:tabLst>
                <a:tab pos="338138" algn="l"/>
                <a:tab pos="688975" algn="l"/>
                <a:tab pos="1027113" algn="l"/>
              </a:tabLs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2pPr>
            <a:lvl3pPr marL="1143000" indent="-228600">
              <a:tabLst>
                <a:tab pos="338138" algn="l"/>
                <a:tab pos="688975" algn="l"/>
                <a:tab pos="1027113" algn="l"/>
              </a:tabLs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3pPr>
            <a:lvl4pPr marL="1600200" indent="-228600">
              <a:tabLst>
                <a:tab pos="338138" algn="l"/>
                <a:tab pos="688975" algn="l"/>
                <a:tab pos="1027113" algn="l"/>
              </a:tabLs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4pPr>
            <a:lvl5pPr marL="2057400" indent="-228600">
              <a:tabLst>
                <a:tab pos="338138" algn="l"/>
                <a:tab pos="688975" algn="l"/>
                <a:tab pos="1027113" algn="l"/>
              </a:tabLs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38138" algn="l"/>
                <a:tab pos="688975" algn="l"/>
                <a:tab pos="1027113" algn="l"/>
              </a:tabLs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38138" algn="l"/>
                <a:tab pos="688975" algn="l"/>
                <a:tab pos="1027113" algn="l"/>
              </a:tabLs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38138" algn="l"/>
                <a:tab pos="688975" algn="l"/>
                <a:tab pos="1027113" algn="l"/>
              </a:tabLs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38138" algn="l"/>
                <a:tab pos="688975" algn="l"/>
                <a:tab pos="1027113" algn="l"/>
              </a:tabLs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9pPr>
          </a:lstStyle>
          <a:p>
            <a:pPr>
              <a:lnSpc>
                <a:spcPct val="90000"/>
              </a:lnSpc>
              <a:spcBef>
                <a:spcPct val="10000"/>
              </a:spcBef>
              <a:buSzPct val="100000"/>
            </a:pPr>
            <a:endParaRPr lang="en-US" sz="1600" b="0">
              <a:latin typeface="Courier New"/>
              <a:cs typeface="Courier New"/>
            </a:endParaRPr>
          </a:p>
          <a:p>
            <a:pPr>
              <a:lnSpc>
                <a:spcPct val="90000"/>
              </a:lnSpc>
              <a:spcBef>
                <a:spcPct val="10000"/>
              </a:spcBef>
              <a:buSzPct val="100000"/>
            </a:pPr>
            <a:endParaRPr lang="en-US" sz="1600" b="0">
              <a:latin typeface="Courier New"/>
              <a:cs typeface="Courier New"/>
            </a:endParaRPr>
          </a:p>
          <a:p>
            <a:pPr>
              <a:lnSpc>
                <a:spcPct val="90000"/>
              </a:lnSpc>
              <a:spcBef>
                <a:spcPct val="10000"/>
              </a:spcBef>
              <a:buSzPct val="100000"/>
            </a:pPr>
            <a:r>
              <a:rPr lang="en-US" sz="1600" b="0">
                <a:latin typeface="Courier New"/>
                <a:cs typeface="Courier New"/>
              </a:rPr>
              <a:t>Release() {</a:t>
            </a:r>
            <a:br>
              <a:rPr lang="en-US" sz="1600" b="0">
                <a:latin typeface="Courier New"/>
                <a:cs typeface="Courier New"/>
              </a:rPr>
            </a:br>
            <a:r>
              <a:rPr lang="en-US" sz="1600" b="0">
                <a:latin typeface="Courier New"/>
                <a:cs typeface="Courier New"/>
              </a:rPr>
              <a:t>	</a:t>
            </a:r>
            <a:r>
              <a:rPr lang="en-US" sz="1600" b="0">
                <a:solidFill>
                  <a:schemeClr val="hlink"/>
                </a:solidFill>
                <a:latin typeface="Courier New"/>
                <a:cs typeface="Courier New"/>
              </a:rPr>
              <a:t>disable interrupts;</a:t>
            </a:r>
            <a:r>
              <a:rPr lang="en-US" sz="1600" b="0">
                <a:latin typeface="Courier New"/>
                <a:cs typeface="Courier New"/>
              </a:rPr>
              <a:t/>
            </a:r>
            <a:br>
              <a:rPr lang="en-US" sz="1600" b="0">
                <a:latin typeface="Courier New"/>
                <a:cs typeface="Courier New"/>
              </a:rPr>
            </a:br>
            <a:r>
              <a:rPr lang="en-US" sz="1600" b="0">
                <a:latin typeface="Courier New"/>
                <a:cs typeface="Courier New"/>
              </a:rPr>
              <a:t>	if (anyone on wait queue) {</a:t>
            </a:r>
            <a:br>
              <a:rPr lang="en-US" sz="1600" b="0">
                <a:latin typeface="Courier New"/>
                <a:cs typeface="Courier New"/>
              </a:rPr>
            </a:br>
            <a:r>
              <a:rPr lang="en-US" sz="1600" b="0">
                <a:latin typeface="Courier New"/>
                <a:cs typeface="Courier New"/>
              </a:rPr>
              <a:t>		take thread off wait queue</a:t>
            </a:r>
            <a:br>
              <a:rPr lang="en-US" sz="1600" b="0">
                <a:latin typeface="Courier New"/>
                <a:cs typeface="Courier New"/>
              </a:rPr>
            </a:br>
            <a:r>
              <a:rPr lang="en-US" sz="1600" b="0">
                <a:latin typeface="Courier New"/>
                <a:cs typeface="Courier New"/>
              </a:rPr>
              <a:t>		Place on ready queue;</a:t>
            </a:r>
            <a:br>
              <a:rPr lang="en-US" sz="1600" b="0">
                <a:latin typeface="Courier New"/>
                <a:cs typeface="Courier New"/>
              </a:rPr>
            </a:br>
            <a:r>
              <a:rPr lang="en-US" sz="1600" b="0">
                <a:latin typeface="Courier New"/>
                <a:cs typeface="Courier New"/>
              </a:rPr>
              <a:t>	} else {</a:t>
            </a:r>
            <a:br>
              <a:rPr lang="en-US" sz="1600" b="0">
                <a:latin typeface="Courier New"/>
                <a:cs typeface="Courier New"/>
              </a:rPr>
            </a:br>
            <a:r>
              <a:rPr lang="en-US" sz="1600" b="0">
                <a:latin typeface="Courier New"/>
                <a:cs typeface="Courier New"/>
              </a:rPr>
              <a:t>		</a:t>
            </a:r>
            <a:r>
              <a:rPr lang="en-US" sz="1600" b="0">
                <a:solidFill>
                  <a:srgbClr val="233AE1"/>
                </a:solidFill>
                <a:latin typeface="Courier New"/>
                <a:cs typeface="Courier New"/>
              </a:rPr>
              <a:t>value = FREE;</a:t>
            </a:r>
            <a:br>
              <a:rPr lang="en-US" sz="1600" b="0">
                <a:solidFill>
                  <a:srgbClr val="233AE1"/>
                </a:solidFill>
                <a:latin typeface="Courier New"/>
                <a:cs typeface="Courier New"/>
              </a:rPr>
            </a:br>
            <a:r>
              <a:rPr lang="en-US" sz="1600" b="0">
                <a:latin typeface="Courier New"/>
                <a:cs typeface="Courier New"/>
              </a:rPr>
              <a:t>	}</a:t>
            </a:r>
            <a:br>
              <a:rPr lang="en-US" sz="1600" b="0">
                <a:latin typeface="Courier New"/>
                <a:cs typeface="Courier New"/>
              </a:rPr>
            </a:br>
            <a:r>
              <a:rPr lang="en-US" sz="1600" b="0">
                <a:latin typeface="Courier New"/>
                <a:cs typeface="Courier New"/>
              </a:rPr>
              <a:t>	</a:t>
            </a:r>
            <a:r>
              <a:rPr lang="en-US" sz="1600" b="0">
                <a:solidFill>
                  <a:schemeClr val="hlink"/>
                </a:solidFill>
                <a:latin typeface="Courier New"/>
                <a:cs typeface="Courier New"/>
              </a:rPr>
              <a:t>enable interrupts;</a:t>
            </a:r>
            <a:br>
              <a:rPr lang="en-US" sz="1600" b="0">
                <a:solidFill>
                  <a:schemeClr val="hlink"/>
                </a:solidFill>
                <a:latin typeface="Courier New"/>
                <a:cs typeface="Courier New"/>
              </a:rPr>
            </a:br>
            <a:r>
              <a:rPr lang="en-US" sz="1600" b="0">
                <a:latin typeface="Courier New"/>
                <a:cs typeface="Courier New"/>
              </a:rPr>
              <a:t>}</a:t>
            </a:r>
            <a:br>
              <a:rPr lang="en-US" sz="1600" b="0">
                <a:latin typeface="Courier New"/>
                <a:cs typeface="Courier New"/>
              </a:rPr>
            </a:br>
            <a:r>
              <a:rPr lang="en-US" sz="1600" b="0">
                <a:latin typeface="Courier New"/>
                <a:cs typeface="Courier New"/>
              </a:rPr>
              <a:t/>
            </a:r>
            <a:br>
              <a:rPr lang="en-US" sz="1600" b="0">
                <a:latin typeface="Courier New"/>
                <a:cs typeface="Courier New"/>
              </a:rPr>
            </a:br>
            <a:endParaRPr lang="en-US" sz="1600" b="0">
              <a:latin typeface="Courier New"/>
              <a:cs typeface="Courier New"/>
            </a:endParaRPr>
          </a:p>
        </p:txBody>
      </p:sp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2895600" y="1387475"/>
            <a:ext cx="609600" cy="685800"/>
            <a:chOff x="1776" y="912"/>
            <a:chExt cx="476" cy="576"/>
          </a:xfrm>
        </p:grpSpPr>
        <p:sp>
          <p:nvSpPr>
            <p:cNvPr id="10247" name="AutoShape 8"/>
            <p:cNvSpPr>
              <a:spLocks noChangeAspect="1" noChangeArrowheads="1" noTextEdit="1"/>
            </p:cNvSpPr>
            <p:nvPr/>
          </p:nvSpPr>
          <p:spPr bwMode="auto">
            <a:xfrm>
              <a:off x="1776" y="912"/>
              <a:ext cx="476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48" name="Freeform 10"/>
            <p:cNvSpPr>
              <a:spLocks/>
            </p:cNvSpPr>
            <p:nvPr/>
          </p:nvSpPr>
          <p:spPr bwMode="auto">
            <a:xfrm>
              <a:off x="1818" y="1046"/>
              <a:ext cx="434" cy="442"/>
            </a:xfrm>
            <a:custGeom>
              <a:avLst/>
              <a:gdLst>
                <a:gd name="T0" fmla="*/ 0 w 1303"/>
                <a:gd name="T1" fmla="*/ 0 h 1327"/>
                <a:gd name="T2" fmla="*/ 0 w 1303"/>
                <a:gd name="T3" fmla="*/ 0 h 1327"/>
                <a:gd name="T4" fmla="*/ 0 w 1303"/>
                <a:gd name="T5" fmla="*/ 0 h 1327"/>
                <a:gd name="T6" fmla="*/ 0 w 1303"/>
                <a:gd name="T7" fmla="*/ 0 h 1327"/>
                <a:gd name="T8" fmla="*/ 0 w 1303"/>
                <a:gd name="T9" fmla="*/ 0 h 1327"/>
                <a:gd name="T10" fmla="*/ 0 w 1303"/>
                <a:gd name="T11" fmla="*/ 0 h 1327"/>
                <a:gd name="T12" fmla="*/ 0 w 1303"/>
                <a:gd name="T13" fmla="*/ 0 h 1327"/>
                <a:gd name="T14" fmla="*/ 0 w 1303"/>
                <a:gd name="T15" fmla="*/ 0 h 1327"/>
                <a:gd name="T16" fmla="*/ 0 w 1303"/>
                <a:gd name="T17" fmla="*/ 0 h 1327"/>
                <a:gd name="T18" fmla="*/ 0 w 1303"/>
                <a:gd name="T19" fmla="*/ 0 h 1327"/>
                <a:gd name="T20" fmla="*/ 0 w 1303"/>
                <a:gd name="T21" fmla="*/ 0 h 1327"/>
                <a:gd name="T22" fmla="*/ 0 w 1303"/>
                <a:gd name="T23" fmla="*/ 0 h 1327"/>
                <a:gd name="T24" fmla="*/ 0 w 1303"/>
                <a:gd name="T25" fmla="*/ 0 h 1327"/>
                <a:gd name="T26" fmla="*/ 0 w 1303"/>
                <a:gd name="T27" fmla="*/ 0 h 1327"/>
                <a:gd name="T28" fmla="*/ 0 w 1303"/>
                <a:gd name="T29" fmla="*/ 0 h 1327"/>
                <a:gd name="T30" fmla="*/ 0 w 1303"/>
                <a:gd name="T31" fmla="*/ 0 h 1327"/>
                <a:gd name="T32" fmla="*/ 0 w 1303"/>
                <a:gd name="T33" fmla="*/ 0 h 1327"/>
                <a:gd name="T34" fmla="*/ 0 w 1303"/>
                <a:gd name="T35" fmla="*/ 0 h 1327"/>
                <a:gd name="T36" fmla="*/ 0 w 1303"/>
                <a:gd name="T37" fmla="*/ 0 h 1327"/>
                <a:gd name="T38" fmla="*/ 0 w 1303"/>
                <a:gd name="T39" fmla="*/ 0 h 1327"/>
                <a:gd name="T40" fmla="*/ 0 w 1303"/>
                <a:gd name="T41" fmla="*/ 0 h 1327"/>
                <a:gd name="T42" fmla="*/ 0 w 1303"/>
                <a:gd name="T43" fmla="*/ 0 h 1327"/>
                <a:gd name="T44" fmla="*/ 0 w 1303"/>
                <a:gd name="T45" fmla="*/ 0 h 1327"/>
                <a:gd name="T46" fmla="*/ 0 w 1303"/>
                <a:gd name="T47" fmla="*/ 0 h 1327"/>
                <a:gd name="T48" fmla="*/ 0 w 1303"/>
                <a:gd name="T49" fmla="*/ 0 h 1327"/>
                <a:gd name="T50" fmla="*/ 0 w 1303"/>
                <a:gd name="T51" fmla="*/ 0 h 1327"/>
                <a:gd name="T52" fmla="*/ 0 w 1303"/>
                <a:gd name="T53" fmla="*/ 0 h 1327"/>
                <a:gd name="T54" fmla="*/ 0 w 1303"/>
                <a:gd name="T55" fmla="*/ 0 h 1327"/>
                <a:gd name="T56" fmla="*/ 0 w 1303"/>
                <a:gd name="T57" fmla="*/ 0 h 1327"/>
                <a:gd name="T58" fmla="*/ 0 w 1303"/>
                <a:gd name="T59" fmla="*/ 0 h 1327"/>
                <a:gd name="T60" fmla="*/ 0 w 1303"/>
                <a:gd name="T61" fmla="*/ 0 h 1327"/>
                <a:gd name="T62" fmla="*/ 0 w 1303"/>
                <a:gd name="T63" fmla="*/ 0 h 1327"/>
                <a:gd name="T64" fmla="*/ 0 w 1303"/>
                <a:gd name="T65" fmla="*/ 0 h 1327"/>
                <a:gd name="T66" fmla="*/ 0 w 1303"/>
                <a:gd name="T67" fmla="*/ 0 h 1327"/>
                <a:gd name="T68" fmla="*/ 0 w 1303"/>
                <a:gd name="T69" fmla="*/ 0 h 1327"/>
                <a:gd name="T70" fmla="*/ 0 w 1303"/>
                <a:gd name="T71" fmla="*/ 0 h 1327"/>
                <a:gd name="T72" fmla="*/ 0 w 1303"/>
                <a:gd name="T73" fmla="*/ 0 h 1327"/>
                <a:gd name="T74" fmla="*/ 0 w 1303"/>
                <a:gd name="T75" fmla="*/ 0 h 1327"/>
                <a:gd name="T76" fmla="*/ 0 w 1303"/>
                <a:gd name="T77" fmla="*/ 0 h 1327"/>
                <a:gd name="T78" fmla="*/ 0 w 1303"/>
                <a:gd name="T79" fmla="*/ 0 h 1327"/>
                <a:gd name="T80" fmla="*/ 0 w 1303"/>
                <a:gd name="T81" fmla="*/ 0 h 1327"/>
                <a:gd name="T82" fmla="*/ 0 w 1303"/>
                <a:gd name="T83" fmla="*/ 0 h 1327"/>
                <a:gd name="T84" fmla="*/ 0 w 1303"/>
                <a:gd name="T85" fmla="*/ 0 h 1327"/>
                <a:gd name="T86" fmla="*/ 0 w 1303"/>
                <a:gd name="T87" fmla="*/ 0 h 1327"/>
                <a:gd name="T88" fmla="*/ 0 w 1303"/>
                <a:gd name="T89" fmla="*/ 0 h 1327"/>
                <a:gd name="T90" fmla="*/ 0 w 1303"/>
                <a:gd name="T91" fmla="*/ 0 h 1327"/>
                <a:gd name="T92" fmla="*/ 0 w 1303"/>
                <a:gd name="T93" fmla="*/ 0 h 1327"/>
                <a:gd name="T94" fmla="*/ 0 w 1303"/>
                <a:gd name="T95" fmla="*/ 0 h 1327"/>
                <a:gd name="T96" fmla="*/ 0 w 1303"/>
                <a:gd name="T97" fmla="*/ 0 h 1327"/>
                <a:gd name="T98" fmla="*/ 0 w 1303"/>
                <a:gd name="T99" fmla="*/ 0 h 1327"/>
                <a:gd name="T100" fmla="*/ 0 w 1303"/>
                <a:gd name="T101" fmla="*/ 0 h 1327"/>
                <a:gd name="T102" fmla="*/ 0 w 1303"/>
                <a:gd name="T103" fmla="*/ 0 h 1327"/>
                <a:gd name="T104" fmla="*/ 0 w 1303"/>
                <a:gd name="T105" fmla="*/ 0 h 1327"/>
                <a:gd name="T106" fmla="*/ 0 w 1303"/>
                <a:gd name="T107" fmla="*/ 0 h 1327"/>
                <a:gd name="T108" fmla="*/ 0 w 1303"/>
                <a:gd name="T109" fmla="*/ 0 h 1327"/>
                <a:gd name="T110" fmla="*/ 0 w 1303"/>
                <a:gd name="T111" fmla="*/ 0 h 1327"/>
                <a:gd name="T112" fmla="*/ 0 w 1303"/>
                <a:gd name="T113" fmla="*/ 0 h 1327"/>
                <a:gd name="T114" fmla="*/ 0 w 1303"/>
                <a:gd name="T115" fmla="*/ 0 h 1327"/>
                <a:gd name="T116" fmla="*/ 0 w 1303"/>
                <a:gd name="T117" fmla="*/ 0 h 132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303"/>
                <a:gd name="T178" fmla="*/ 0 h 1327"/>
                <a:gd name="T179" fmla="*/ 1303 w 1303"/>
                <a:gd name="T180" fmla="*/ 1327 h 132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303" h="1327">
                  <a:moveTo>
                    <a:pt x="28" y="680"/>
                  </a:moveTo>
                  <a:lnTo>
                    <a:pt x="28" y="681"/>
                  </a:lnTo>
                  <a:lnTo>
                    <a:pt x="30" y="684"/>
                  </a:lnTo>
                  <a:lnTo>
                    <a:pt x="30" y="686"/>
                  </a:lnTo>
                  <a:lnTo>
                    <a:pt x="30" y="688"/>
                  </a:lnTo>
                  <a:lnTo>
                    <a:pt x="33" y="691"/>
                  </a:lnTo>
                  <a:lnTo>
                    <a:pt x="34" y="697"/>
                  </a:lnTo>
                  <a:lnTo>
                    <a:pt x="36" y="698"/>
                  </a:lnTo>
                  <a:lnTo>
                    <a:pt x="36" y="704"/>
                  </a:lnTo>
                  <a:lnTo>
                    <a:pt x="37" y="708"/>
                  </a:lnTo>
                  <a:lnTo>
                    <a:pt x="40" y="714"/>
                  </a:lnTo>
                  <a:lnTo>
                    <a:pt x="43" y="720"/>
                  </a:lnTo>
                  <a:lnTo>
                    <a:pt x="44" y="725"/>
                  </a:lnTo>
                  <a:lnTo>
                    <a:pt x="47" y="733"/>
                  </a:lnTo>
                  <a:lnTo>
                    <a:pt x="51" y="740"/>
                  </a:lnTo>
                  <a:lnTo>
                    <a:pt x="53" y="745"/>
                  </a:lnTo>
                  <a:lnTo>
                    <a:pt x="55" y="752"/>
                  </a:lnTo>
                  <a:lnTo>
                    <a:pt x="60" y="761"/>
                  </a:lnTo>
                  <a:lnTo>
                    <a:pt x="64" y="769"/>
                  </a:lnTo>
                  <a:lnTo>
                    <a:pt x="67" y="778"/>
                  </a:lnTo>
                  <a:lnTo>
                    <a:pt x="70" y="785"/>
                  </a:lnTo>
                  <a:lnTo>
                    <a:pt x="74" y="795"/>
                  </a:lnTo>
                  <a:lnTo>
                    <a:pt x="80" y="804"/>
                  </a:lnTo>
                  <a:lnTo>
                    <a:pt x="84" y="812"/>
                  </a:lnTo>
                  <a:lnTo>
                    <a:pt x="87" y="822"/>
                  </a:lnTo>
                  <a:lnTo>
                    <a:pt x="92" y="832"/>
                  </a:lnTo>
                  <a:lnTo>
                    <a:pt x="98" y="842"/>
                  </a:lnTo>
                  <a:lnTo>
                    <a:pt x="101" y="852"/>
                  </a:lnTo>
                  <a:lnTo>
                    <a:pt x="108" y="861"/>
                  </a:lnTo>
                  <a:lnTo>
                    <a:pt x="114" y="872"/>
                  </a:lnTo>
                  <a:lnTo>
                    <a:pt x="118" y="883"/>
                  </a:lnTo>
                  <a:lnTo>
                    <a:pt x="124" y="893"/>
                  </a:lnTo>
                  <a:lnTo>
                    <a:pt x="129" y="903"/>
                  </a:lnTo>
                  <a:lnTo>
                    <a:pt x="136" y="915"/>
                  </a:lnTo>
                  <a:lnTo>
                    <a:pt x="142" y="926"/>
                  </a:lnTo>
                  <a:lnTo>
                    <a:pt x="148" y="936"/>
                  </a:lnTo>
                  <a:lnTo>
                    <a:pt x="153" y="947"/>
                  </a:lnTo>
                  <a:lnTo>
                    <a:pt x="161" y="959"/>
                  </a:lnTo>
                  <a:lnTo>
                    <a:pt x="168" y="969"/>
                  </a:lnTo>
                  <a:lnTo>
                    <a:pt x="173" y="980"/>
                  </a:lnTo>
                  <a:lnTo>
                    <a:pt x="180" y="991"/>
                  </a:lnTo>
                  <a:lnTo>
                    <a:pt x="189" y="1003"/>
                  </a:lnTo>
                  <a:lnTo>
                    <a:pt x="196" y="1014"/>
                  </a:lnTo>
                  <a:lnTo>
                    <a:pt x="202" y="1024"/>
                  </a:lnTo>
                  <a:lnTo>
                    <a:pt x="210" y="1035"/>
                  </a:lnTo>
                  <a:lnTo>
                    <a:pt x="219" y="1047"/>
                  </a:lnTo>
                  <a:lnTo>
                    <a:pt x="226" y="1058"/>
                  </a:lnTo>
                  <a:lnTo>
                    <a:pt x="233" y="1068"/>
                  </a:lnTo>
                  <a:lnTo>
                    <a:pt x="243" y="1078"/>
                  </a:lnTo>
                  <a:lnTo>
                    <a:pt x="250" y="1091"/>
                  </a:lnTo>
                  <a:lnTo>
                    <a:pt x="260" y="1101"/>
                  </a:lnTo>
                  <a:lnTo>
                    <a:pt x="269" y="1111"/>
                  </a:lnTo>
                  <a:lnTo>
                    <a:pt x="277" y="1122"/>
                  </a:lnTo>
                  <a:lnTo>
                    <a:pt x="286" y="1131"/>
                  </a:lnTo>
                  <a:lnTo>
                    <a:pt x="296" y="1141"/>
                  </a:lnTo>
                  <a:lnTo>
                    <a:pt x="304" y="1152"/>
                  </a:lnTo>
                  <a:lnTo>
                    <a:pt x="314" y="1161"/>
                  </a:lnTo>
                  <a:lnTo>
                    <a:pt x="324" y="1171"/>
                  </a:lnTo>
                  <a:lnTo>
                    <a:pt x="333" y="1181"/>
                  </a:lnTo>
                  <a:lnTo>
                    <a:pt x="342" y="1188"/>
                  </a:lnTo>
                  <a:lnTo>
                    <a:pt x="352" y="1199"/>
                  </a:lnTo>
                  <a:lnTo>
                    <a:pt x="362" y="1206"/>
                  </a:lnTo>
                  <a:lnTo>
                    <a:pt x="372" y="1215"/>
                  </a:lnTo>
                  <a:lnTo>
                    <a:pt x="382" y="1222"/>
                  </a:lnTo>
                  <a:lnTo>
                    <a:pt x="394" y="1230"/>
                  </a:lnTo>
                  <a:lnTo>
                    <a:pt x="405" y="1237"/>
                  </a:lnTo>
                  <a:lnTo>
                    <a:pt x="415" y="1245"/>
                  </a:lnTo>
                  <a:lnTo>
                    <a:pt x="425" y="1252"/>
                  </a:lnTo>
                  <a:lnTo>
                    <a:pt x="436" y="1259"/>
                  </a:lnTo>
                  <a:lnTo>
                    <a:pt x="448" y="1264"/>
                  </a:lnTo>
                  <a:lnTo>
                    <a:pt x="459" y="1270"/>
                  </a:lnTo>
                  <a:lnTo>
                    <a:pt x="469" y="1274"/>
                  </a:lnTo>
                  <a:lnTo>
                    <a:pt x="480" y="1281"/>
                  </a:lnTo>
                  <a:lnTo>
                    <a:pt x="492" y="1286"/>
                  </a:lnTo>
                  <a:lnTo>
                    <a:pt x="504" y="1290"/>
                  </a:lnTo>
                  <a:lnTo>
                    <a:pt x="516" y="1294"/>
                  </a:lnTo>
                  <a:lnTo>
                    <a:pt x="527" y="1299"/>
                  </a:lnTo>
                  <a:lnTo>
                    <a:pt x="539" y="1301"/>
                  </a:lnTo>
                  <a:lnTo>
                    <a:pt x="551" y="1307"/>
                  </a:lnTo>
                  <a:lnTo>
                    <a:pt x="563" y="1310"/>
                  </a:lnTo>
                  <a:lnTo>
                    <a:pt x="576" y="1313"/>
                  </a:lnTo>
                  <a:lnTo>
                    <a:pt x="587" y="1316"/>
                  </a:lnTo>
                  <a:lnTo>
                    <a:pt x="600" y="1317"/>
                  </a:lnTo>
                  <a:lnTo>
                    <a:pt x="611" y="1318"/>
                  </a:lnTo>
                  <a:lnTo>
                    <a:pt x="624" y="1321"/>
                  </a:lnTo>
                  <a:lnTo>
                    <a:pt x="637" y="1323"/>
                  </a:lnTo>
                  <a:lnTo>
                    <a:pt x="648" y="1324"/>
                  </a:lnTo>
                  <a:lnTo>
                    <a:pt x="661" y="1324"/>
                  </a:lnTo>
                  <a:lnTo>
                    <a:pt x="674" y="1326"/>
                  </a:lnTo>
                  <a:lnTo>
                    <a:pt x="686" y="1327"/>
                  </a:lnTo>
                  <a:lnTo>
                    <a:pt x="698" y="1327"/>
                  </a:lnTo>
                  <a:lnTo>
                    <a:pt x="710" y="1327"/>
                  </a:lnTo>
                  <a:lnTo>
                    <a:pt x="723" y="1327"/>
                  </a:lnTo>
                  <a:lnTo>
                    <a:pt x="736" y="1326"/>
                  </a:lnTo>
                  <a:lnTo>
                    <a:pt x="749" y="1326"/>
                  </a:lnTo>
                  <a:lnTo>
                    <a:pt x="762" y="1324"/>
                  </a:lnTo>
                  <a:lnTo>
                    <a:pt x="772" y="1323"/>
                  </a:lnTo>
                  <a:lnTo>
                    <a:pt x="786" y="1321"/>
                  </a:lnTo>
                  <a:lnTo>
                    <a:pt x="799" y="1318"/>
                  </a:lnTo>
                  <a:lnTo>
                    <a:pt x="810" y="1317"/>
                  </a:lnTo>
                  <a:lnTo>
                    <a:pt x="823" y="1314"/>
                  </a:lnTo>
                  <a:lnTo>
                    <a:pt x="836" y="1311"/>
                  </a:lnTo>
                  <a:lnTo>
                    <a:pt x="848" y="1310"/>
                  </a:lnTo>
                  <a:lnTo>
                    <a:pt x="860" y="1306"/>
                  </a:lnTo>
                  <a:lnTo>
                    <a:pt x="872" y="1301"/>
                  </a:lnTo>
                  <a:lnTo>
                    <a:pt x="885" y="1299"/>
                  </a:lnTo>
                  <a:lnTo>
                    <a:pt x="897" y="1296"/>
                  </a:lnTo>
                  <a:lnTo>
                    <a:pt x="908" y="1290"/>
                  </a:lnTo>
                  <a:lnTo>
                    <a:pt x="921" y="1287"/>
                  </a:lnTo>
                  <a:lnTo>
                    <a:pt x="934" y="1281"/>
                  </a:lnTo>
                  <a:lnTo>
                    <a:pt x="945" y="1277"/>
                  </a:lnTo>
                  <a:lnTo>
                    <a:pt x="958" y="1272"/>
                  </a:lnTo>
                  <a:lnTo>
                    <a:pt x="969" y="1266"/>
                  </a:lnTo>
                  <a:lnTo>
                    <a:pt x="980" y="1262"/>
                  </a:lnTo>
                  <a:lnTo>
                    <a:pt x="992" y="1256"/>
                  </a:lnTo>
                  <a:lnTo>
                    <a:pt x="1003" y="1249"/>
                  </a:lnTo>
                  <a:lnTo>
                    <a:pt x="1016" y="1242"/>
                  </a:lnTo>
                  <a:lnTo>
                    <a:pt x="1026" y="1235"/>
                  </a:lnTo>
                  <a:lnTo>
                    <a:pt x="1039" y="1230"/>
                  </a:lnTo>
                  <a:lnTo>
                    <a:pt x="1049" y="1222"/>
                  </a:lnTo>
                  <a:lnTo>
                    <a:pt x="1060" y="1215"/>
                  </a:lnTo>
                  <a:lnTo>
                    <a:pt x="1070" y="1206"/>
                  </a:lnTo>
                  <a:lnTo>
                    <a:pt x="1081" y="1200"/>
                  </a:lnTo>
                  <a:lnTo>
                    <a:pt x="1093" y="1190"/>
                  </a:lnTo>
                  <a:lnTo>
                    <a:pt x="1103" y="1183"/>
                  </a:lnTo>
                  <a:lnTo>
                    <a:pt x="1114" y="1175"/>
                  </a:lnTo>
                  <a:lnTo>
                    <a:pt x="1125" y="1168"/>
                  </a:lnTo>
                  <a:lnTo>
                    <a:pt x="1134" y="1158"/>
                  </a:lnTo>
                  <a:lnTo>
                    <a:pt x="1144" y="1149"/>
                  </a:lnTo>
                  <a:lnTo>
                    <a:pt x="1152" y="1139"/>
                  </a:lnTo>
                  <a:lnTo>
                    <a:pt x="1162" y="1131"/>
                  </a:lnTo>
                  <a:lnTo>
                    <a:pt x="1171" y="1122"/>
                  </a:lnTo>
                  <a:lnTo>
                    <a:pt x="1179" y="1112"/>
                  </a:lnTo>
                  <a:lnTo>
                    <a:pt x="1186" y="1104"/>
                  </a:lnTo>
                  <a:lnTo>
                    <a:pt x="1195" y="1095"/>
                  </a:lnTo>
                  <a:lnTo>
                    <a:pt x="1202" y="1084"/>
                  </a:lnTo>
                  <a:lnTo>
                    <a:pt x="1209" y="1075"/>
                  </a:lnTo>
                  <a:lnTo>
                    <a:pt x="1215" y="1067"/>
                  </a:lnTo>
                  <a:lnTo>
                    <a:pt x="1223" y="1057"/>
                  </a:lnTo>
                  <a:lnTo>
                    <a:pt x="1229" y="1047"/>
                  </a:lnTo>
                  <a:lnTo>
                    <a:pt x="1235" y="1038"/>
                  </a:lnTo>
                  <a:lnTo>
                    <a:pt x="1240" y="1028"/>
                  </a:lnTo>
                  <a:lnTo>
                    <a:pt x="1246" y="1018"/>
                  </a:lnTo>
                  <a:lnTo>
                    <a:pt x="1252" y="1008"/>
                  </a:lnTo>
                  <a:lnTo>
                    <a:pt x="1256" y="998"/>
                  </a:lnTo>
                  <a:lnTo>
                    <a:pt x="1260" y="989"/>
                  </a:lnTo>
                  <a:lnTo>
                    <a:pt x="1266" y="979"/>
                  </a:lnTo>
                  <a:lnTo>
                    <a:pt x="1269" y="969"/>
                  </a:lnTo>
                  <a:lnTo>
                    <a:pt x="1273" y="960"/>
                  </a:lnTo>
                  <a:lnTo>
                    <a:pt x="1276" y="949"/>
                  </a:lnTo>
                  <a:lnTo>
                    <a:pt x="1282" y="940"/>
                  </a:lnTo>
                  <a:lnTo>
                    <a:pt x="1283" y="929"/>
                  </a:lnTo>
                  <a:lnTo>
                    <a:pt x="1286" y="919"/>
                  </a:lnTo>
                  <a:lnTo>
                    <a:pt x="1289" y="907"/>
                  </a:lnTo>
                  <a:lnTo>
                    <a:pt x="1292" y="899"/>
                  </a:lnTo>
                  <a:lnTo>
                    <a:pt x="1293" y="888"/>
                  </a:lnTo>
                  <a:lnTo>
                    <a:pt x="1296" y="879"/>
                  </a:lnTo>
                  <a:lnTo>
                    <a:pt x="1297" y="868"/>
                  </a:lnTo>
                  <a:lnTo>
                    <a:pt x="1299" y="858"/>
                  </a:lnTo>
                  <a:lnTo>
                    <a:pt x="1300" y="848"/>
                  </a:lnTo>
                  <a:lnTo>
                    <a:pt x="1300" y="836"/>
                  </a:lnTo>
                  <a:lnTo>
                    <a:pt x="1302" y="826"/>
                  </a:lnTo>
                  <a:lnTo>
                    <a:pt x="1303" y="816"/>
                  </a:lnTo>
                  <a:lnTo>
                    <a:pt x="1303" y="805"/>
                  </a:lnTo>
                  <a:lnTo>
                    <a:pt x="1303" y="795"/>
                  </a:lnTo>
                  <a:lnTo>
                    <a:pt x="1303" y="784"/>
                  </a:lnTo>
                  <a:lnTo>
                    <a:pt x="1303" y="774"/>
                  </a:lnTo>
                  <a:lnTo>
                    <a:pt x="1303" y="764"/>
                  </a:lnTo>
                  <a:lnTo>
                    <a:pt x="1303" y="752"/>
                  </a:lnTo>
                  <a:lnTo>
                    <a:pt x="1302" y="742"/>
                  </a:lnTo>
                  <a:lnTo>
                    <a:pt x="1302" y="733"/>
                  </a:lnTo>
                  <a:lnTo>
                    <a:pt x="1300" y="721"/>
                  </a:lnTo>
                  <a:lnTo>
                    <a:pt x="1300" y="711"/>
                  </a:lnTo>
                  <a:lnTo>
                    <a:pt x="1299" y="701"/>
                  </a:lnTo>
                  <a:lnTo>
                    <a:pt x="1297" y="691"/>
                  </a:lnTo>
                  <a:lnTo>
                    <a:pt x="1296" y="680"/>
                  </a:lnTo>
                  <a:lnTo>
                    <a:pt x="1294" y="669"/>
                  </a:lnTo>
                  <a:lnTo>
                    <a:pt x="1293" y="659"/>
                  </a:lnTo>
                  <a:lnTo>
                    <a:pt x="1290" y="649"/>
                  </a:lnTo>
                  <a:lnTo>
                    <a:pt x="1289" y="637"/>
                  </a:lnTo>
                  <a:lnTo>
                    <a:pt x="1287" y="627"/>
                  </a:lnTo>
                  <a:lnTo>
                    <a:pt x="1285" y="616"/>
                  </a:lnTo>
                  <a:lnTo>
                    <a:pt x="1283" y="607"/>
                  </a:lnTo>
                  <a:lnTo>
                    <a:pt x="1280" y="596"/>
                  </a:lnTo>
                  <a:lnTo>
                    <a:pt x="1277" y="586"/>
                  </a:lnTo>
                  <a:lnTo>
                    <a:pt x="1275" y="576"/>
                  </a:lnTo>
                  <a:lnTo>
                    <a:pt x="1272" y="566"/>
                  </a:lnTo>
                  <a:lnTo>
                    <a:pt x="1269" y="555"/>
                  </a:lnTo>
                  <a:lnTo>
                    <a:pt x="1266" y="545"/>
                  </a:lnTo>
                  <a:lnTo>
                    <a:pt x="1263" y="533"/>
                  </a:lnTo>
                  <a:lnTo>
                    <a:pt x="1260" y="525"/>
                  </a:lnTo>
                  <a:lnTo>
                    <a:pt x="1256" y="515"/>
                  </a:lnTo>
                  <a:lnTo>
                    <a:pt x="1253" y="504"/>
                  </a:lnTo>
                  <a:lnTo>
                    <a:pt x="1250" y="494"/>
                  </a:lnTo>
                  <a:lnTo>
                    <a:pt x="1246" y="484"/>
                  </a:lnTo>
                  <a:lnTo>
                    <a:pt x="1243" y="474"/>
                  </a:lnTo>
                  <a:lnTo>
                    <a:pt x="1239" y="464"/>
                  </a:lnTo>
                  <a:lnTo>
                    <a:pt x="1236" y="452"/>
                  </a:lnTo>
                  <a:lnTo>
                    <a:pt x="1233" y="442"/>
                  </a:lnTo>
                  <a:lnTo>
                    <a:pt x="1229" y="432"/>
                  </a:lnTo>
                  <a:lnTo>
                    <a:pt x="1226" y="422"/>
                  </a:lnTo>
                  <a:lnTo>
                    <a:pt x="1222" y="413"/>
                  </a:lnTo>
                  <a:lnTo>
                    <a:pt x="1219" y="403"/>
                  </a:lnTo>
                  <a:lnTo>
                    <a:pt x="1213" y="393"/>
                  </a:lnTo>
                  <a:lnTo>
                    <a:pt x="1212" y="383"/>
                  </a:lnTo>
                  <a:lnTo>
                    <a:pt x="1208" y="373"/>
                  </a:lnTo>
                  <a:lnTo>
                    <a:pt x="1205" y="364"/>
                  </a:lnTo>
                  <a:lnTo>
                    <a:pt x="1201" y="354"/>
                  </a:lnTo>
                  <a:lnTo>
                    <a:pt x="1196" y="343"/>
                  </a:lnTo>
                  <a:lnTo>
                    <a:pt x="1192" y="334"/>
                  </a:lnTo>
                  <a:lnTo>
                    <a:pt x="1188" y="326"/>
                  </a:lnTo>
                  <a:lnTo>
                    <a:pt x="1185" y="316"/>
                  </a:lnTo>
                  <a:lnTo>
                    <a:pt x="1181" y="306"/>
                  </a:lnTo>
                  <a:lnTo>
                    <a:pt x="1178" y="297"/>
                  </a:lnTo>
                  <a:lnTo>
                    <a:pt x="1174" y="287"/>
                  </a:lnTo>
                  <a:lnTo>
                    <a:pt x="1169" y="279"/>
                  </a:lnTo>
                  <a:lnTo>
                    <a:pt x="1165" y="270"/>
                  </a:lnTo>
                  <a:lnTo>
                    <a:pt x="1161" y="260"/>
                  </a:lnTo>
                  <a:lnTo>
                    <a:pt x="1157" y="252"/>
                  </a:lnTo>
                  <a:lnTo>
                    <a:pt x="1152" y="243"/>
                  </a:lnTo>
                  <a:lnTo>
                    <a:pt x="1148" y="235"/>
                  </a:lnTo>
                  <a:lnTo>
                    <a:pt x="1144" y="226"/>
                  </a:lnTo>
                  <a:lnTo>
                    <a:pt x="1140" y="219"/>
                  </a:lnTo>
                  <a:lnTo>
                    <a:pt x="1135" y="209"/>
                  </a:lnTo>
                  <a:lnTo>
                    <a:pt x="1131" y="202"/>
                  </a:lnTo>
                  <a:lnTo>
                    <a:pt x="1127" y="193"/>
                  </a:lnTo>
                  <a:lnTo>
                    <a:pt x="1123" y="185"/>
                  </a:lnTo>
                  <a:lnTo>
                    <a:pt x="1117" y="178"/>
                  </a:lnTo>
                  <a:lnTo>
                    <a:pt x="1113" y="171"/>
                  </a:lnTo>
                  <a:lnTo>
                    <a:pt x="1107" y="162"/>
                  </a:lnTo>
                  <a:lnTo>
                    <a:pt x="1103" y="155"/>
                  </a:lnTo>
                  <a:lnTo>
                    <a:pt x="1098" y="148"/>
                  </a:lnTo>
                  <a:lnTo>
                    <a:pt x="1094" y="141"/>
                  </a:lnTo>
                  <a:lnTo>
                    <a:pt x="1088" y="134"/>
                  </a:lnTo>
                  <a:lnTo>
                    <a:pt x="1083" y="127"/>
                  </a:lnTo>
                  <a:lnTo>
                    <a:pt x="1078" y="120"/>
                  </a:lnTo>
                  <a:lnTo>
                    <a:pt x="1073" y="114"/>
                  </a:lnTo>
                  <a:lnTo>
                    <a:pt x="1067" y="107"/>
                  </a:lnTo>
                  <a:lnTo>
                    <a:pt x="1064" y="101"/>
                  </a:lnTo>
                  <a:lnTo>
                    <a:pt x="1057" y="95"/>
                  </a:lnTo>
                  <a:lnTo>
                    <a:pt x="1052" y="90"/>
                  </a:lnTo>
                  <a:lnTo>
                    <a:pt x="1047" y="84"/>
                  </a:lnTo>
                  <a:lnTo>
                    <a:pt x="1042" y="78"/>
                  </a:lnTo>
                  <a:lnTo>
                    <a:pt x="1036" y="73"/>
                  </a:lnTo>
                  <a:lnTo>
                    <a:pt x="1030" y="67"/>
                  </a:lnTo>
                  <a:lnTo>
                    <a:pt x="1025" y="63"/>
                  </a:lnTo>
                  <a:lnTo>
                    <a:pt x="1019" y="57"/>
                  </a:lnTo>
                  <a:lnTo>
                    <a:pt x="1013" y="53"/>
                  </a:lnTo>
                  <a:lnTo>
                    <a:pt x="1007" y="47"/>
                  </a:lnTo>
                  <a:lnTo>
                    <a:pt x="1000" y="44"/>
                  </a:lnTo>
                  <a:lnTo>
                    <a:pt x="995" y="40"/>
                  </a:lnTo>
                  <a:lnTo>
                    <a:pt x="989" y="37"/>
                  </a:lnTo>
                  <a:lnTo>
                    <a:pt x="983" y="33"/>
                  </a:lnTo>
                  <a:lnTo>
                    <a:pt x="978" y="30"/>
                  </a:lnTo>
                  <a:lnTo>
                    <a:pt x="971" y="27"/>
                  </a:lnTo>
                  <a:lnTo>
                    <a:pt x="963" y="23"/>
                  </a:lnTo>
                  <a:lnTo>
                    <a:pt x="958" y="20"/>
                  </a:lnTo>
                  <a:lnTo>
                    <a:pt x="952" y="17"/>
                  </a:lnTo>
                  <a:lnTo>
                    <a:pt x="945" y="14"/>
                  </a:lnTo>
                  <a:lnTo>
                    <a:pt x="939" y="13"/>
                  </a:lnTo>
                  <a:lnTo>
                    <a:pt x="932" y="10"/>
                  </a:lnTo>
                  <a:lnTo>
                    <a:pt x="926" y="9"/>
                  </a:lnTo>
                  <a:lnTo>
                    <a:pt x="922" y="7"/>
                  </a:lnTo>
                  <a:lnTo>
                    <a:pt x="915" y="6"/>
                  </a:lnTo>
                  <a:lnTo>
                    <a:pt x="909" y="4"/>
                  </a:lnTo>
                  <a:lnTo>
                    <a:pt x="904" y="3"/>
                  </a:lnTo>
                  <a:lnTo>
                    <a:pt x="899" y="3"/>
                  </a:lnTo>
                  <a:lnTo>
                    <a:pt x="892" y="0"/>
                  </a:lnTo>
                  <a:lnTo>
                    <a:pt x="887" y="0"/>
                  </a:lnTo>
                  <a:lnTo>
                    <a:pt x="882" y="0"/>
                  </a:lnTo>
                  <a:lnTo>
                    <a:pt x="878" y="0"/>
                  </a:lnTo>
                  <a:lnTo>
                    <a:pt x="872" y="0"/>
                  </a:lnTo>
                  <a:lnTo>
                    <a:pt x="867" y="0"/>
                  </a:lnTo>
                  <a:lnTo>
                    <a:pt x="863" y="0"/>
                  </a:lnTo>
                  <a:lnTo>
                    <a:pt x="858" y="0"/>
                  </a:lnTo>
                  <a:lnTo>
                    <a:pt x="853" y="0"/>
                  </a:lnTo>
                  <a:lnTo>
                    <a:pt x="848" y="1"/>
                  </a:lnTo>
                  <a:lnTo>
                    <a:pt x="845" y="3"/>
                  </a:lnTo>
                  <a:lnTo>
                    <a:pt x="841" y="4"/>
                  </a:lnTo>
                  <a:lnTo>
                    <a:pt x="836" y="4"/>
                  </a:lnTo>
                  <a:lnTo>
                    <a:pt x="831" y="6"/>
                  </a:lnTo>
                  <a:lnTo>
                    <a:pt x="827" y="7"/>
                  </a:lnTo>
                  <a:lnTo>
                    <a:pt x="824" y="9"/>
                  </a:lnTo>
                  <a:lnTo>
                    <a:pt x="818" y="10"/>
                  </a:lnTo>
                  <a:lnTo>
                    <a:pt x="817" y="11"/>
                  </a:lnTo>
                  <a:lnTo>
                    <a:pt x="811" y="13"/>
                  </a:lnTo>
                  <a:lnTo>
                    <a:pt x="809" y="16"/>
                  </a:lnTo>
                  <a:lnTo>
                    <a:pt x="806" y="17"/>
                  </a:lnTo>
                  <a:lnTo>
                    <a:pt x="801" y="20"/>
                  </a:lnTo>
                  <a:lnTo>
                    <a:pt x="799" y="23"/>
                  </a:lnTo>
                  <a:lnTo>
                    <a:pt x="796" y="26"/>
                  </a:lnTo>
                  <a:lnTo>
                    <a:pt x="793" y="29"/>
                  </a:lnTo>
                  <a:lnTo>
                    <a:pt x="789" y="31"/>
                  </a:lnTo>
                  <a:lnTo>
                    <a:pt x="786" y="34"/>
                  </a:lnTo>
                  <a:lnTo>
                    <a:pt x="783" y="37"/>
                  </a:lnTo>
                  <a:lnTo>
                    <a:pt x="780" y="40"/>
                  </a:lnTo>
                  <a:lnTo>
                    <a:pt x="777" y="43"/>
                  </a:lnTo>
                  <a:lnTo>
                    <a:pt x="774" y="46"/>
                  </a:lnTo>
                  <a:lnTo>
                    <a:pt x="773" y="50"/>
                  </a:lnTo>
                  <a:lnTo>
                    <a:pt x="770" y="53"/>
                  </a:lnTo>
                  <a:lnTo>
                    <a:pt x="769" y="57"/>
                  </a:lnTo>
                  <a:lnTo>
                    <a:pt x="767" y="60"/>
                  </a:lnTo>
                  <a:lnTo>
                    <a:pt x="764" y="64"/>
                  </a:lnTo>
                  <a:lnTo>
                    <a:pt x="763" y="68"/>
                  </a:lnTo>
                  <a:lnTo>
                    <a:pt x="762" y="71"/>
                  </a:lnTo>
                  <a:lnTo>
                    <a:pt x="759" y="75"/>
                  </a:lnTo>
                  <a:lnTo>
                    <a:pt x="757" y="80"/>
                  </a:lnTo>
                  <a:lnTo>
                    <a:pt x="756" y="84"/>
                  </a:lnTo>
                  <a:lnTo>
                    <a:pt x="755" y="88"/>
                  </a:lnTo>
                  <a:lnTo>
                    <a:pt x="753" y="91"/>
                  </a:lnTo>
                  <a:lnTo>
                    <a:pt x="753" y="97"/>
                  </a:lnTo>
                  <a:lnTo>
                    <a:pt x="752" y="101"/>
                  </a:lnTo>
                  <a:lnTo>
                    <a:pt x="750" y="107"/>
                  </a:lnTo>
                  <a:lnTo>
                    <a:pt x="749" y="111"/>
                  </a:lnTo>
                  <a:lnTo>
                    <a:pt x="749" y="115"/>
                  </a:lnTo>
                  <a:lnTo>
                    <a:pt x="749" y="120"/>
                  </a:lnTo>
                  <a:lnTo>
                    <a:pt x="749" y="124"/>
                  </a:lnTo>
                  <a:lnTo>
                    <a:pt x="749" y="128"/>
                  </a:lnTo>
                  <a:lnTo>
                    <a:pt x="749" y="135"/>
                  </a:lnTo>
                  <a:lnTo>
                    <a:pt x="747" y="138"/>
                  </a:lnTo>
                  <a:lnTo>
                    <a:pt x="747" y="144"/>
                  </a:lnTo>
                  <a:lnTo>
                    <a:pt x="747" y="148"/>
                  </a:lnTo>
                  <a:lnTo>
                    <a:pt x="747" y="152"/>
                  </a:lnTo>
                  <a:lnTo>
                    <a:pt x="747" y="157"/>
                  </a:lnTo>
                  <a:lnTo>
                    <a:pt x="747" y="162"/>
                  </a:lnTo>
                  <a:lnTo>
                    <a:pt x="747" y="166"/>
                  </a:lnTo>
                  <a:lnTo>
                    <a:pt x="747" y="171"/>
                  </a:lnTo>
                  <a:lnTo>
                    <a:pt x="747" y="175"/>
                  </a:lnTo>
                  <a:lnTo>
                    <a:pt x="747" y="178"/>
                  </a:lnTo>
                  <a:lnTo>
                    <a:pt x="749" y="182"/>
                  </a:lnTo>
                  <a:lnTo>
                    <a:pt x="749" y="188"/>
                  </a:lnTo>
                  <a:lnTo>
                    <a:pt x="749" y="191"/>
                  </a:lnTo>
                  <a:lnTo>
                    <a:pt x="749" y="195"/>
                  </a:lnTo>
                  <a:lnTo>
                    <a:pt x="750" y="199"/>
                  </a:lnTo>
                  <a:lnTo>
                    <a:pt x="750" y="203"/>
                  </a:lnTo>
                  <a:lnTo>
                    <a:pt x="750" y="206"/>
                  </a:lnTo>
                  <a:lnTo>
                    <a:pt x="752" y="209"/>
                  </a:lnTo>
                  <a:lnTo>
                    <a:pt x="752" y="215"/>
                  </a:lnTo>
                  <a:lnTo>
                    <a:pt x="752" y="218"/>
                  </a:lnTo>
                  <a:lnTo>
                    <a:pt x="752" y="221"/>
                  </a:lnTo>
                  <a:lnTo>
                    <a:pt x="752" y="225"/>
                  </a:lnTo>
                  <a:lnTo>
                    <a:pt x="753" y="228"/>
                  </a:lnTo>
                  <a:lnTo>
                    <a:pt x="755" y="232"/>
                  </a:lnTo>
                  <a:lnTo>
                    <a:pt x="755" y="235"/>
                  </a:lnTo>
                  <a:lnTo>
                    <a:pt x="755" y="239"/>
                  </a:lnTo>
                  <a:lnTo>
                    <a:pt x="755" y="243"/>
                  </a:lnTo>
                  <a:lnTo>
                    <a:pt x="756" y="246"/>
                  </a:lnTo>
                  <a:lnTo>
                    <a:pt x="756" y="249"/>
                  </a:lnTo>
                  <a:lnTo>
                    <a:pt x="757" y="252"/>
                  </a:lnTo>
                  <a:lnTo>
                    <a:pt x="757" y="255"/>
                  </a:lnTo>
                  <a:lnTo>
                    <a:pt x="759" y="259"/>
                  </a:lnTo>
                  <a:lnTo>
                    <a:pt x="759" y="260"/>
                  </a:lnTo>
                  <a:lnTo>
                    <a:pt x="760" y="265"/>
                  </a:lnTo>
                  <a:lnTo>
                    <a:pt x="760" y="266"/>
                  </a:lnTo>
                  <a:lnTo>
                    <a:pt x="762" y="270"/>
                  </a:lnTo>
                  <a:lnTo>
                    <a:pt x="762" y="272"/>
                  </a:lnTo>
                  <a:lnTo>
                    <a:pt x="762" y="275"/>
                  </a:lnTo>
                  <a:lnTo>
                    <a:pt x="762" y="277"/>
                  </a:lnTo>
                  <a:lnTo>
                    <a:pt x="763" y="280"/>
                  </a:lnTo>
                  <a:lnTo>
                    <a:pt x="764" y="286"/>
                  </a:lnTo>
                  <a:lnTo>
                    <a:pt x="764" y="290"/>
                  </a:lnTo>
                  <a:lnTo>
                    <a:pt x="766" y="296"/>
                  </a:lnTo>
                  <a:lnTo>
                    <a:pt x="767" y="300"/>
                  </a:lnTo>
                  <a:lnTo>
                    <a:pt x="767" y="304"/>
                  </a:lnTo>
                  <a:lnTo>
                    <a:pt x="767" y="309"/>
                  </a:lnTo>
                  <a:lnTo>
                    <a:pt x="769" y="313"/>
                  </a:lnTo>
                  <a:lnTo>
                    <a:pt x="769" y="317"/>
                  </a:lnTo>
                  <a:lnTo>
                    <a:pt x="769" y="320"/>
                  </a:lnTo>
                  <a:lnTo>
                    <a:pt x="769" y="324"/>
                  </a:lnTo>
                  <a:lnTo>
                    <a:pt x="769" y="327"/>
                  </a:lnTo>
                  <a:lnTo>
                    <a:pt x="770" y="331"/>
                  </a:lnTo>
                  <a:lnTo>
                    <a:pt x="767" y="333"/>
                  </a:lnTo>
                  <a:lnTo>
                    <a:pt x="767" y="337"/>
                  </a:lnTo>
                  <a:lnTo>
                    <a:pt x="764" y="339"/>
                  </a:lnTo>
                  <a:lnTo>
                    <a:pt x="762" y="341"/>
                  </a:lnTo>
                  <a:lnTo>
                    <a:pt x="757" y="344"/>
                  </a:lnTo>
                  <a:lnTo>
                    <a:pt x="753" y="347"/>
                  </a:lnTo>
                  <a:lnTo>
                    <a:pt x="749" y="350"/>
                  </a:lnTo>
                  <a:lnTo>
                    <a:pt x="743" y="354"/>
                  </a:lnTo>
                  <a:lnTo>
                    <a:pt x="740" y="356"/>
                  </a:lnTo>
                  <a:lnTo>
                    <a:pt x="737" y="356"/>
                  </a:lnTo>
                  <a:lnTo>
                    <a:pt x="735" y="358"/>
                  </a:lnTo>
                  <a:lnTo>
                    <a:pt x="730" y="360"/>
                  </a:lnTo>
                  <a:lnTo>
                    <a:pt x="728" y="361"/>
                  </a:lnTo>
                  <a:lnTo>
                    <a:pt x="723" y="363"/>
                  </a:lnTo>
                  <a:lnTo>
                    <a:pt x="720" y="364"/>
                  </a:lnTo>
                  <a:lnTo>
                    <a:pt x="716" y="366"/>
                  </a:lnTo>
                  <a:lnTo>
                    <a:pt x="712" y="367"/>
                  </a:lnTo>
                  <a:lnTo>
                    <a:pt x="709" y="368"/>
                  </a:lnTo>
                  <a:lnTo>
                    <a:pt x="705" y="370"/>
                  </a:lnTo>
                  <a:lnTo>
                    <a:pt x="701" y="371"/>
                  </a:lnTo>
                  <a:lnTo>
                    <a:pt x="696" y="373"/>
                  </a:lnTo>
                  <a:lnTo>
                    <a:pt x="692" y="374"/>
                  </a:lnTo>
                  <a:lnTo>
                    <a:pt x="689" y="376"/>
                  </a:lnTo>
                  <a:lnTo>
                    <a:pt x="683" y="378"/>
                  </a:lnTo>
                  <a:lnTo>
                    <a:pt x="679" y="380"/>
                  </a:lnTo>
                  <a:lnTo>
                    <a:pt x="674" y="381"/>
                  </a:lnTo>
                  <a:lnTo>
                    <a:pt x="669" y="383"/>
                  </a:lnTo>
                  <a:lnTo>
                    <a:pt x="665" y="384"/>
                  </a:lnTo>
                  <a:lnTo>
                    <a:pt x="659" y="385"/>
                  </a:lnTo>
                  <a:lnTo>
                    <a:pt x="655" y="387"/>
                  </a:lnTo>
                  <a:lnTo>
                    <a:pt x="652" y="388"/>
                  </a:lnTo>
                  <a:lnTo>
                    <a:pt x="647" y="390"/>
                  </a:lnTo>
                  <a:lnTo>
                    <a:pt x="642" y="391"/>
                  </a:lnTo>
                  <a:lnTo>
                    <a:pt x="637" y="393"/>
                  </a:lnTo>
                  <a:lnTo>
                    <a:pt x="631" y="394"/>
                  </a:lnTo>
                  <a:lnTo>
                    <a:pt x="628" y="395"/>
                  </a:lnTo>
                  <a:lnTo>
                    <a:pt x="621" y="398"/>
                  </a:lnTo>
                  <a:lnTo>
                    <a:pt x="617" y="400"/>
                  </a:lnTo>
                  <a:lnTo>
                    <a:pt x="612" y="401"/>
                  </a:lnTo>
                  <a:lnTo>
                    <a:pt x="607" y="404"/>
                  </a:lnTo>
                  <a:lnTo>
                    <a:pt x="602" y="405"/>
                  </a:lnTo>
                  <a:lnTo>
                    <a:pt x="598" y="408"/>
                  </a:lnTo>
                  <a:lnTo>
                    <a:pt x="593" y="410"/>
                  </a:lnTo>
                  <a:lnTo>
                    <a:pt x="588" y="411"/>
                  </a:lnTo>
                  <a:lnTo>
                    <a:pt x="583" y="414"/>
                  </a:lnTo>
                  <a:lnTo>
                    <a:pt x="578" y="415"/>
                  </a:lnTo>
                  <a:lnTo>
                    <a:pt x="573" y="417"/>
                  </a:lnTo>
                  <a:lnTo>
                    <a:pt x="568" y="418"/>
                  </a:lnTo>
                  <a:lnTo>
                    <a:pt x="563" y="421"/>
                  </a:lnTo>
                  <a:lnTo>
                    <a:pt x="558" y="422"/>
                  </a:lnTo>
                  <a:lnTo>
                    <a:pt x="554" y="424"/>
                  </a:lnTo>
                  <a:lnTo>
                    <a:pt x="550" y="427"/>
                  </a:lnTo>
                  <a:lnTo>
                    <a:pt x="546" y="430"/>
                  </a:lnTo>
                  <a:lnTo>
                    <a:pt x="541" y="432"/>
                  </a:lnTo>
                  <a:lnTo>
                    <a:pt x="537" y="434"/>
                  </a:lnTo>
                  <a:lnTo>
                    <a:pt x="533" y="437"/>
                  </a:lnTo>
                  <a:lnTo>
                    <a:pt x="529" y="438"/>
                  </a:lnTo>
                  <a:lnTo>
                    <a:pt x="524" y="441"/>
                  </a:lnTo>
                  <a:lnTo>
                    <a:pt x="520" y="442"/>
                  </a:lnTo>
                  <a:lnTo>
                    <a:pt x="516" y="445"/>
                  </a:lnTo>
                  <a:lnTo>
                    <a:pt x="512" y="448"/>
                  </a:lnTo>
                  <a:lnTo>
                    <a:pt x="507" y="449"/>
                  </a:lnTo>
                  <a:lnTo>
                    <a:pt x="503" y="452"/>
                  </a:lnTo>
                  <a:lnTo>
                    <a:pt x="500" y="454"/>
                  </a:lnTo>
                  <a:lnTo>
                    <a:pt x="496" y="455"/>
                  </a:lnTo>
                  <a:lnTo>
                    <a:pt x="492" y="458"/>
                  </a:lnTo>
                  <a:lnTo>
                    <a:pt x="490" y="461"/>
                  </a:lnTo>
                  <a:lnTo>
                    <a:pt x="487" y="464"/>
                  </a:lnTo>
                  <a:lnTo>
                    <a:pt x="482" y="465"/>
                  </a:lnTo>
                  <a:lnTo>
                    <a:pt x="479" y="468"/>
                  </a:lnTo>
                  <a:lnTo>
                    <a:pt x="477" y="471"/>
                  </a:lnTo>
                  <a:lnTo>
                    <a:pt x="475" y="474"/>
                  </a:lnTo>
                  <a:lnTo>
                    <a:pt x="472" y="474"/>
                  </a:lnTo>
                  <a:lnTo>
                    <a:pt x="469" y="477"/>
                  </a:lnTo>
                  <a:lnTo>
                    <a:pt x="466" y="478"/>
                  </a:lnTo>
                  <a:lnTo>
                    <a:pt x="463" y="481"/>
                  </a:lnTo>
                  <a:lnTo>
                    <a:pt x="456" y="485"/>
                  </a:lnTo>
                  <a:lnTo>
                    <a:pt x="452" y="489"/>
                  </a:lnTo>
                  <a:lnTo>
                    <a:pt x="448" y="492"/>
                  </a:lnTo>
                  <a:lnTo>
                    <a:pt x="443" y="496"/>
                  </a:lnTo>
                  <a:lnTo>
                    <a:pt x="438" y="499"/>
                  </a:lnTo>
                  <a:lnTo>
                    <a:pt x="435" y="502"/>
                  </a:lnTo>
                  <a:lnTo>
                    <a:pt x="429" y="505"/>
                  </a:lnTo>
                  <a:lnTo>
                    <a:pt x="425" y="508"/>
                  </a:lnTo>
                  <a:lnTo>
                    <a:pt x="421" y="508"/>
                  </a:lnTo>
                  <a:lnTo>
                    <a:pt x="418" y="511"/>
                  </a:lnTo>
                  <a:lnTo>
                    <a:pt x="414" y="512"/>
                  </a:lnTo>
                  <a:lnTo>
                    <a:pt x="409" y="513"/>
                  </a:lnTo>
                  <a:lnTo>
                    <a:pt x="406" y="515"/>
                  </a:lnTo>
                  <a:lnTo>
                    <a:pt x="401" y="515"/>
                  </a:lnTo>
                  <a:lnTo>
                    <a:pt x="398" y="513"/>
                  </a:lnTo>
                  <a:lnTo>
                    <a:pt x="394" y="513"/>
                  </a:lnTo>
                  <a:lnTo>
                    <a:pt x="389" y="511"/>
                  </a:lnTo>
                  <a:lnTo>
                    <a:pt x="387" y="509"/>
                  </a:lnTo>
                  <a:lnTo>
                    <a:pt x="382" y="506"/>
                  </a:lnTo>
                  <a:lnTo>
                    <a:pt x="378" y="505"/>
                  </a:lnTo>
                  <a:lnTo>
                    <a:pt x="374" y="501"/>
                  </a:lnTo>
                  <a:lnTo>
                    <a:pt x="369" y="498"/>
                  </a:lnTo>
                  <a:lnTo>
                    <a:pt x="367" y="495"/>
                  </a:lnTo>
                  <a:lnTo>
                    <a:pt x="364" y="492"/>
                  </a:lnTo>
                  <a:lnTo>
                    <a:pt x="362" y="489"/>
                  </a:lnTo>
                  <a:lnTo>
                    <a:pt x="360" y="486"/>
                  </a:lnTo>
                  <a:lnTo>
                    <a:pt x="357" y="484"/>
                  </a:lnTo>
                  <a:lnTo>
                    <a:pt x="354" y="479"/>
                  </a:lnTo>
                  <a:lnTo>
                    <a:pt x="351" y="477"/>
                  </a:lnTo>
                  <a:lnTo>
                    <a:pt x="348" y="475"/>
                  </a:lnTo>
                  <a:lnTo>
                    <a:pt x="345" y="471"/>
                  </a:lnTo>
                  <a:lnTo>
                    <a:pt x="342" y="468"/>
                  </a:lnTo>
                  <a:lnTo>
                    <a:pt x="340" y="464"/>
                  </a:lnTo>
                  <a:lnTo>
                    <a:pt x="335" y="461"/>
                  </a:lnTo>
                  <a:lnTo>
                    <a:pt x="333" y="457"/>
                  </a:lnTo>
                  <a:lnTo>
                    <a:pt x="330" y="454"/>
                  </a:lnTo>
                  <a:lnTo>
                    <a:pt x="327" y="451"/>
                  </a:lnTo>
                  <a:lnTo>
                    <a:pt x="324" y="448"/>
                  </a:lnTo>
                  <a:lnTo>
                    <a:pt x="318" y="444"/>
                  </a:lnTo>
                  <a:lnTo>
                    <a:pt x="315" y="440"/>
                  </a:lnTo>
                  <a:lnTo>
                    <a:pt x="311" y="437"/>
                  </a:lnTo>
                  <a:lnTo>
                    <a:pt x="308" y="432"/>
                  </a:lnTo>
                  <a:lnTo>
                    <a:pt x="304" y="428"/>
                  </a:lnTo>
                  <a:lnTo>
                    <a:pt x="300" y="424"/>
                  </a:lnTo>
                  <a:lnTo>
                    <a:pt x="296" y="421"/>
                  </a:lnTo>
                  <a:lnTo>
                    <a:pt x="291" y="418"/>
                  </a:lnTo>
                  <a:lnTo>
                    <a:pt x="287" y="414"/>
                  </a:lnTo>
                  <a:lnTo>
                    <a:pt x="283" y="411"/>
                  </a:lnTo>
                  <a:lnTo>
                    <a:pt x="279" y="408"/>
                  </a:lnTo>
                  <a:lnTo>
                    <a:pt x="276" y="404"/>
                  </a:lnTo>
                  <a:lnTo>
                    <a:pt x="270" y="401"/>
                  </a:lnTo>
                  <a:lnTo>
                    <a:pt x="266" y="397"/>
                  </a:lnTo>
                  <a:lnTo>
                    <a:pt x="261" y="394"/>
                  </a:lnTo>
                  <a:lnTo>
                    <a:pt x="257" y="391"/>
                  </a:lnTo>
                  <a:lnTo>
                    <a:pt x="252" y="387"/>
                  </a:lnTo>
                  <a:lnTo>
                    <a:pt x="247" y="384"/>
                  </a:lnTo>
                  <a:lnTo>
                    <a:pt x="242" y="381"/>
                  </a:lnTo>
                  <a:lnTo>
                    <a:pt x="237" y="380"/>
                  </a:lnTo>
                  <a:lnTo>
                    <a:pt x="232" y="376"/>
                  </a:lnTo>
                  <a:lnTo>
                    <a:pt x="227" y="373"/>
                  </a:lnTo>
                  <a:lnTo>
                    <a:pt x="223" y="371"/>
                  </a:lnTo>
                  <a:lnTo>
                    <a:pt x="217" y="370"/>
                  </a:lnTo>
                  <a:lnTo>
                    <a:pt x="212" y="367"/>
                  </a:lnTo>
                  <a:lnTo>
                    <a:pt x="207" y="364"/>
                  </a:lnTo>
                  <a:lnTo>
                    <a:pt x="202" y="364"/>
                  </a:lnTo>
                  <a:lnTo>
                    <a:pt x="196" y="361"/>
                  </a:lnTo>
                  <a:lnTo>
                    <a:pt x="192" y="361"/>
                  </a:lnTo>
                  <a:lnTo>
                    <a:pt x="185" y="358"/>
                  </a:lnTo>
                  <a:lnTo>
                    <a:pt x="179" y="358"/>
                  </a:lnTo>
                  <a:lnTo>
                    <a:pt x="175" y="357"/>
                  </a:lnTo>
                  <a:lnTo>
                    <a:pt x="168" y="356"/>
                  </a:lnTo>
                  <a:lnTo>
                    <a:pt x="163" y="356"/>
                  </a:lnTo>
                  <a:lnTo>
                    <a:pt x="156" y="356"/>
                  </a:lnTo>
                  <a:lnTo>
                    <a:pt x="151" y="356"/>
                  </a:lnTo>
                  <a:lnTo>
                    <a:pt x="145" y="356"/>
                  </a:lnTo>
                  <a:lnTo>
                    <a:pt x="139" y="356"/>
                  </a:lnTo>
                  <a:lnTo>
                    <a:pt x="134" y="356"/>
                  </a:lnTo>
                  <a:lnTo>
                    <a:pt x="128" y="358"/>
                  </a:lnTo>
                  <a:lnTo>
                    <a:pt x="121" y="358"/>
                  </a:lnTo>
                  <a:lnTo>
                    <a:pt x="117" y="360"/>
                  </a:lnTo>
                  <a:lnTo>
                    <a:pt x="109" y="361"/>
                  </a:lnTo>
                  <a:lnTo>
                    <a:pt x="104" y="364"/>
                  </a:lnTo>
                  <a:lnTo>
                    <a:pt x="98" y="366"/>
                  </a:lnTo>
                  <a:lnTo>
                    <a:pt x="91" y="370"/>
                  </a:lnTo>
                  <a:lnTo>
                    <a:pt x="85" y="371"/>
                  </a:lnTo>
                  <a:lnTo>
                    <a:pt x="80" y="376"/>
                  </a:lnTo>
                  <a:lnTo>
                    <a:pt x="71" y="380"/>
                  </a:lnTo>
                  <a:lnTo>
                    <a:pt x="67" y="383"/>
                  </a:lnTo>
                  <a:lnTo>
                    <a:pt x="61" y="385"/>
                  </a:lnTo>
                  <a:lnTo>
                    <a:pt x="55" y="390"/>
                  </a:lnTo>
                  <a:lnTo>
                    <a:pt x="50" y="394"/>
                  </a:lnTo>
                  <a:lnTo>
                    <a:pt x="46" y="398"/>
                  </a:lnTo>
                  <a:lnTo>
                    <a:pt x="41" y="404"/>
                  </a:lnTo>
                  <a:lnTo>
                    <a:pt x="37" y="410"/>
                  </a:lnTo>
                  <a:lnTo>
                    <a:pt x="33" y="414"/>
                  </a:lnTo>
                  <a:lnTo>
                    <a:pt x="30" y="418"/>
                  </a:lnTo>
                  <a:lnTo>
                    <a:pt x="26" y="424"/>
                  </a:lnTo>
                  <a:lnTo>
                    <a:pt x="23" y="430"/>
                  </a:lnTo>
                  <a:lnTo>
                    <a:pt x="20" y="435"/>
                  </a:lnTo>
                  <a:lnTo>
                    <a:pt x="17" y="441"/>
                  </a:lnTo>
                  <a:lnTo>
                    <a:pt x="14" y="448"/>
                  </a:lnTo>
                  <a:lnTo>
                    <a:pt x="13" y="452"/>
                  </a:lnTo>
                  <a:lnTo>
                    <a:pt x="11" y="458"/>
                  </a:lnTo>
                  <a:lnTo>
                    <a:pt x="9" y="465"/>
                  </a:lnTo>
                  <a:lnTo>
                    <a:pt x="7" y="471"/>
                  </a:lnTo>
                  <a:lnTo>
                    <a:pt x="6" y="478"/>
                  </a:lnTo>
                  <a:lnTo>
                    <a:pt x="4" y="484"/>
                  </a:lnTo>
                  <a:lnTo>
                    <a:pt x="3" y="491"/>
                  </a:lnTo>
                  <a:lnTo>
                    <a:pt x="3" y="498"/>
                  </a:lnTo>
                  <a:lnTo>
                    <a:pt x="3" y="504"/>
                  </a:lnTo>
                  <a:lnTo>
                    <a:pt x="1" y="509"/>
                  </a:lnTo>
                  <a:lnTo>
                    <a:pt x="0" y="516"/>
                  </a:lnTo>
                  <a:lnTo>
                    <a:pt x="0" y="523"/>
                  </a:lnTo>
                  <a:lnTo>
                    <a:pt x="0" y="529"/>
                  </a:lnTo>
                  <a:lnTo>
                    <a:pt x="0" y="535"/>
                  </a:lnTo>
                  <a:lnTo>
                    <a:pt x="0" y="542"/>
                  </a:lnTo>
                  <a:lnTo>
                    <a:pt x="1" y="549"/>
                  </a:lnTo>
                  <a:lnTo>
                    <a:pt x="1" y="555"/>
                  </a:lnTo>
                  <a:lnTo>
                    <a:pt x="1" y="560"/>
                  </a:lnTo>
                  <a:lnTo>
                    <a:pt x="3" y="568"/>
                  </a:lnTo>
                  <a:lnTo>
                    <a:pt x="3" y="573"/>
                  </a:lnTo>
                  <a:lnTo>
                    <a:pt x="4" y="580"/>
                  </a:lnTo>
                  <a:lnTo>
                    <a:pt x="4" y="585"/>
                  </a:lnTo>
                  <a:lnTo>
                    <a:pt x="6" y="590"/>
                  </a:lnTo>
                  <a:lnTo>
                    <a:pt x="6" y="596"/>
                  </a:lnTo>
                  <a:lnTo>
                    <a:pt x="7" y="603"/>
                  </a:lnTo>
                  <a:lnTo>
                    <a:pt x="9" y="607"/>
                  </a:lnTo>
                  <a:lnTo>
                    <a:pt x="9" y="613"/>
                  </a:lnTo>
                  <a:lnTo>
                    <a:pt x="10" y="617"/>
                  </a:lnTo>
                  <a:lnTo>
                    <a:pt x="11" y="624"/>
                  </a:lnTo>
                  <a:lnTo>
                    <a:pt x="13" y="629"/>
                  </a:lnTo>
                  <a:lnTo>
                    <a:pt x="14" y="633"/>
                  </a:lnTo>
                  <a:lnTo>
                    <a:pt x="14" y="637"/>
                  </a:lnTo>
                  <a:lnTo>
                    <a:pt x="16" y="643"/>
                  </a:lnTo>
                  <a:lnTo>
                    <a:pt x="17" y="646"/>
                  </a:lnTo>
                  <a:lnTo>
                    <a:pt x="19" y="651"/>
                  </a:lnTo>
                  <a:lnTo>
                    <a:pt x="19" y="654"/>
                  </a:lnTo>
                  <a:lnTo>
                    <a:pt x="20" y="659"/>
                  </a:lnTo>
                  <a:lnTo>
                    <a:pt x="20" y="661"/>
                  </a:lnTo>
                  <a:lnTo>
                    <a:pt x="23" y="664"/>
                  </a:lnTo>
                  <a:lnTo>
                    <a:pt x="23" y="667"/>
                  </a:lnTo>
                  <a:lnTo>
                    <a:pt x="24" y="670"/>
                  </a:lnTo>
                  <a:lnTo>
                    <a:pt x="26" y="673"/>
                  </a:lnTo>
                  <a:lnTo>
                    <a:pt x="27" y="677"/>
                  </a:lnTo>
                  <a:lnTo>
                    <a:pt x="27" y="680"/>
                  </a:lnTo>
                  <a:lnTo>
                    <a:pt x="28" y="680"/>
                  </a:lnTo>
                  <a:close/>
                </a:path>
              </a:pathLst>
            </a:custGeom>
            <a:solidFill>
              <a:srgbClr val="2A40E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49" name="Freeform 11"/>
            <p:cNvSpPr>
              <a:spLocks/>
            </p:cNvSpPr>
            <p:nvPr/>
          </p:nvSpPr>
          <p:spPr bwMode="auto">
            <a:xfrm>
              <a:off x="2044" y="1293"/>
              <a:ext cx="95" cy="137"/>
            </a:xfrm>
            <a:custGeom>
              <a:avLst/>
              <a:gdLst>
                <a:gd name="T0" fmla="*/ 0 w 285"/>
                <a:gd name="T1" fmla="*/ 0 h 411"/>
                <a:gd name="T2" fmla="*/ 0 w 285"/>
                <a:gd name="T3" fmla="*/ 0 h 411"/>
                <a:gd name="T4" fmla="*/ 0 w 285"/>
                <a:gd name="T5" fmla="*/ 0 h 411"/>
                <a:gd name="T6" fmla="*/ 0 w 285"/>
                <a:gd name="T7" fmla="*/ 0 h 411"/>
                <a:gd name="T8" fmla="*/ 0 w 285"/>
                <a:gd name="T9" fmla="*/ 0 h 411"/>
                <a:gd name="T10" fmla="*/ 0 w 285"/>
                <a:gd name="T11" fmla="*/ 0 h 411"/>
                <a:gd name="T12" fmla="*/ 0 w 285"/>
                <a:gd name="T13" fmla="*/ 0 h 411"/>
                <a:gd name="T14" fmla="*/ 0 w 285"/>
                <a:gd name="T15" fmla="*/ 0 h 411"/>
                <a:gd name="T16" fmla="*/ 0 w 285"/>
                <a:gd name="T17" fmla="*/ 0 h 411"/>
                <a:gd name="T18" fmla="*/ 0 w 285"/>
                <a:gd name="T19" fmla="*/ 0 h 411"/>
                <a:gd name="T20" fmla="*/ 0 w 285"/>
                <a:gd name="T21" fmla="*/ 0 h 411"/>
                <a:gd name="T22" fmla="*/ 0 w 285"/>
                <a:gd name="T23" fmla="*/ 0 h 411"/>
                <a:gd name="T24" fmla="*/ 0 w 285"/>
                <a:gd name="T25" fmla="*/ 0 h 411"/>
                <a:gd name="T26" fmla="*/ 0 w 285"/>
                <a:gd name="T27" fmla="*/ 0 h 411"/>
                <a:gd name="T28" fmla="*/ 0 w 285"/>
                <a:gd name="T29" fmla="*/ 0 h 411"/>
                <a:gd name="T30" fmla="*/ 0 w 285"/>
                <a:gd name="T31" fmla="*/ 0 h 411"/>
                <a:gd name="T32" fmla="*/ 0 w 285"/>
                <a:gd name="T33" fmla="*/ 0 h 411"/>
                <a:gd name="T34" fmla="*/ 0 w 285"/>
                <a:gd name="T35" fmla="*/ 0 h 411"/>
                <a:gd name="T36" fmla="*/ 0 w 285"/>
                <a:gd name="T37" fmla="*/ 0 h 411"/>
                <a:gd name="T38" fmla="*/ 0 w 285"/>
                <a:gd name="T39" fmla="*/ 0 h 411"/>
                <a:gd name="T40" fmla="*/ 0 w 285"/>
                <a:gd name="T41" fmla="*/ 0 h 411"/>
                <a:gd name="T42" fmla="*/ 0 w 285"/>
                <a:gd name="T43" fmla="*/ 0 h 411"/>
                <a:gd name="T44" fmla="*/ 0 w 285"/>
                <a:gd name="T45" fmla="*/ 0 h 411"/>
                <a:gd name="T46" fmla="*/ 0 w 285"/>
                <a:gd name="T47" fmla="*/ 0 h 411"/>
                <a:gd name="T48" fmla="*/ 0 w 285"/>
                <a:gd name="T49" fmla="*/ 0 h 411"/>
                <a:gd name="T50" fmla="*/ 0 w 285"/>
                <a:gd name="T51" fmla="*/ 0 h 411"/>
                <a:gd name="T52" fmla="*/ 0 w 285"/>
                <a:gd name="T53" fmla="*/ 0 h 411"/>
                <a:gd name="T54" fmla="*/ 0 w 285"/>
                <a:gd name="T55" fmla="*/ 0 h 411"/>
                <a:gd name="T56" fmla="*/ 0 w 285"/>
                <a:gd name="T57" fmla="*/ 0 h 411"/>
                <a:gd name="T58" fmla="*/ 0 w 285"/>
                <a:gd name="T59" fmla="*/ 0 h 411"/>
                <a:gd name="T60" fmla="*/ 0 w 285"/>
                <a:gd name="T61" fmla="*/ 0 h 411"/>
                <a:gd name="T62" fmla="*/ 0 w 285"/>
                <a:gd name="T63" fmla="*/ 0 h 411"/>
                <a:gd name="T64" fmla="*/ 0 w 285"/>
                <a:gd name="T65" fmla="*/ 0 h 411"/>
                <a:gd name="T66" fmla="*/ 0 w 285"/>
                <a:gd name="T67" fmla="*/ 0 h 411"/>
                <a:gd name="T68" fmla="*/ 0 w 285"/>
                <a:gd name="T69" fmla="*/ 0 h 411"/>
                <a:gd name="T70" fmla="*/ 0 w 285"/>
                <a:gd name="T71" fmla="*/ 0 h 411"/>
                <a:gd name="T72" fmla="*/ 0 w 285"/>
                <a:gd name="T73" fmla="*/ 0 h 411"/>
                <a:gd name="T74" fmla="*/ 0 w 285"/>
                <a:gd name="T75" fmla="*/ 0 h 411"/>
                <a:gd name="T76" fmla="*/ 0 w 285"/>
                <a:gd name="T77" fmla="*/ 0 h 411"/>
                <a:gd name="T78" fmla="*/ 0 w 285"/>
                <a:gd name="T79" fmla="*/ 0 h 411"/>
                <a:gd name="T80" fmla="*/ 0 w 285"/>
                <a:gd name="T81" fmla="*/ 0 h 411"/>
                <a:gd name="T82" fmla="*/ 0 w 285"/>
                <a:gd name="T83" fmla="*/ 0 h 411"/>
                <a:gd name="T84" fmla="*/ 0 w 285"/>
                <a:gd name="T85" fmla="*/ 0 h 411"/>
                <a:gd name="T86" fmla="*/ 0 w 285"/>
                <a:gd name="T87" fmla="*/ 0 h 411"/>
                <a:gd name="T88" fmla="*/ 0 w 285"/>
                <a:gd name="T89" fmla="*/ 0 h 411"/>
                <a:gd name="T90" fmla="*/ 0 w 285"/>
                <a:gd name="T91" fmla="*/ 0 h 411"/>
                <a:gd name="T92" fmla="*/ 0 w 285"/>
                <a:gd name="T93" fmla="*/ 0 h 411"/>
                <a:gd name="T94" fmla="*/ 0 w 285"/>
                <a:gd name="T95" fmla="*/ 0 h 411"/>
                <a:gd name="T96" fmla="*/ 0 w 285"/>
                <a:gd name="T97" fmla="*/ 0 h 411"/>
                <a:gd name="T98" fmla="*/ 0 w 285"/>
                <a:gd name="T99" fmla="*/ 0 h 411"/>
                <a:gd name="T100" fmla="*/ 0 w 285"/>
                <a:gd name="T101" fmla="*/ 0 h 411"/>
                <a:gd name="T102" fmla="*/ 0 w 285"/>
                <a:gd name="T103" fmla="*/ 0 h 411"/>
                <a:gd name="T104" fmla="*/ 0 w 285"/>
                <a:gd name="T105" fmla="*/ 0 h 411"/>
                <a:gd name="T106" fmla="*/ 0 w 285"/>
                <a:gd name="T107" fmla="*/ 0 h 411"/>
                <a:gd name="T108" fmla="*/ 0 w 285"/>
                <a:gd name="T109" fmla="*/ 0 h 41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285"/>
                <a:gd name="T166" fmla="*/ 0 h 411"/>
                <a:gd name="T167" fmla="*/ 285 w 285"/>
                <a:gd name="T168" fmla="*/ 411 h 411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285" h="411">
                  <a:moveTo>
                    <a:pt x="284" y="330"/>
                  </a:moveTo>
                  <a:lnTo>
                    <a:pt x="283" y="326"/>
                  </a:lnTo>
                  <a:lnTo>
                    <a:pt x="283" y="323"/>
                  </a:lnTo>
                  <a:lnTo>
                    <a:pt x="281" y="319"/>
                  </a:lnTo>
                  <a:lnTo>
                    <a:pt x="280" y="316"/>
                  </a:lnTo>
                  <a:lnTo>
                    <a:pt x="278" y="312"/>
                  </a:lnTo>
                  <a:lnTo>
                    <a:pt x="277" y="307"/>
                  </a:lnTo>
                  <a:lnTo>
                    <a:pt x="275" y="303"/>
                  </a:lnTo>
                  <a:lnTo>
                    <a:pt x="274" y="300"/>
                  </a:lnTo>
                  <a:lnTo>
                    <a:pt x="270" y="294"/>
                  </a:lnTo>
                  <a:lnTo>
                    <a:pt x="268" y="290"/>
                  </a:lnTo>
                  <a:lnTo>
                    <a:pt x="266" y="286"/>
                  </a:lnTo>
                  <a:lnTo>
                    <a:pt x="264" y="282"/>
                  </a:lnTo>
                  <a:lnTo>
                    <a:pt x="261" y="277"/>
                  </a:lnTo>
                  <a:lnTo>
                    <a:pt x="258" y="272"/>
                  </a:lnTo>
                  <a:lnTo>
                    <a:pt x="256" y="267"/>
                  </a:lnTo>
                  <a:lnTo>
                    <a:pt x="254" y="263"/>
                  </a:lnTo>
                  <a:lnTo>
                    <a:pt x="251" y="257"/>
                  </a:lnTo>
                  <a:lnTo>
                    <a:pt x="248" y="253"/>
                  </a:lnTo>
                  <a:lnTo>
                    <a:pt x="246" y="248"/>
                  </a:lnTo>
                  <a:lnTo>
                    <a:pt x="243" y="243"/>
                  </a:lnTo>
                  <a:lnTo>
                    <a:pt x="240" y="239"/>
                  </a:lnTo>
                  <a:lnTo>
                    <a:pt x="239" y="235"/>
                  </a:lnTo>
                  <a:lnTo>
                    <a:pt x="236" y="230"/>
                  </a:lnTo>
                  <a:lnTo>
                    <a:pt x="233" y="226"/>
                  </a:lnTo>
                  <a:lnTo>
                    <a:pt x="231" y="222"/>
                  </a:lnTo>
                  <a:lnTo>
                    <a:pt x="230" y="219"/>
                  </a:lnTo>
                  <a:lnTo>
                    <a:pt x="229" y="213"/>
                  </a:lnTo>
                  <a:lnTo>
                    <a:pt x="227" y="212"/>
                  </a:lnTo>
                  <a:lnTo>
                    <a:pt x="224" y="206"/>
                  </a:lnTo>
                  <a:lnTo>
                    <a:pt x="224" y="203"/>
                  </a:lnTo>
                  <a:lnTo>
                    <a:pt x="224" y="201"/>
                  </a:lnTo>
                  <a:lnTo>
                    <a:pt x="224" y="199"/>
                  </a:lnTo>
                  <a:lnTo>
                    <a:pt x="223" y="196"/>
                  </a:lnTo>
                  <a:lnTo>
                    <a:pt x="223" y="193"/>
                  </a:lnTo>
                  <a:lnTo>
                    <a:pt x="223" y="191"/>
                  </a:lnTo>
                  <a:lnTo>
                    <a:pt x="223" y="188"/>
                  </a:lnTo>
                  <a:lnTo>
                    <a:pt x="223" y="184"/>
                  </a:lnTo>
                  <a:lnTo>
                    <a:pt x="224" y="181"/>
                  </a:lnTo>
                  <a:lnTo>
                    <a:pt x="224" y="175"/>
                  </a:lnTo>
                  <a:lnTo>
                    <a:pt x="226" y="172"/>
                  </a:lnTo>
                  <a:lnTo>
                    <a:pt x="226" y="168"/>
                  </a:lnTo>
                  <a:lnTo>
                    <a:pt x="227" y="164"/>
                  </a:lnTo>
                  <a:lnTo>
                    <a:pt x="229" y="159"/>
                  </a:lnTo>
                  <a:lnTo>
                    <a:pt x="230" y="154"/>
                  </a:lnTo>
                  <a:lnTo>
                    <a:pt x="230" y="148"/>
                  </a:lnTo>
                  <a:lnTo>
                    <a:pt x="230" y="144"/>
                  </a:lnTo>
                  <a:lnTo>
                    <a:pt x="231" y="138"/>
                  </a:lnTo>
                  <a:lnTo>
                    <a:pt x="233" y="134"/>
                  </a:lnTo>
                  <a:lnTo>
                    <a:pt x="233" y="131"/>
                  </a:lnTo>
                  <a:lnTo>
                    <a:pt x="233" y="127"/>
                  </a:lnTo>
                  <a:lnTo>
                    <a:pt x="233" y="124"/>
                  </a:lnTo>
                  <a:lnTo>
                    <a:pt x="233" y="121"/>
                  </a:lnTo>
                  <a:lnTo>
                    <a:pt x="233" y="118"/>
                  </a:lnTo>
                  <a:lnTo>
                    <a:pt x="233" y="115"/>
                  </a:lnTo>
                  <a:lnTo>
                    <a:pt x="233" y="112"/>
                  </a:lnTo>
                  <a:lnTo>
                    <a:pt x="233" y="111"/>
                  </a:lnTo>
                  <a:lnTo>
                    <a:pt x="233" y="107"/>
                  </a:lnTo>
                  <a:lnTo>
                    <a:pt x="233" y="104"/>
                  </a:lnTo>
                  <a:lnTo>
                    <a:pt x="233" y="101"/>
                  </a:lnTo>
                  <a:lnTo>
                    <a:pt x="233" y="98"/>
                  </a:lnTo>
                  <a:lnTo>
                    <a:pt x="233" y="95"/>
                  </a:lnTo>
                  <a:lnTo>
                    <a:pt x="233" y="92"/>
                  </a:lnTo>
                  <a:lnTo>
                    <a:pt x="231" y="90"/>
                  </a:lnTo>
                  <a:lnTo>
                    <a:pt x="231" y="87"/>
                  </a:lnTo>
                  <a:lnTo>
                    <a:pt x="230" y="84"/>
                  </a:lnTo>
                  <a:lnTo>
                    <a:pt x="230" y="81"/>
                  </a:lnTo>
                  <a:lnTo>
                    <a:pt x="230" y="78"/>
                  </a:lnTo>
                  <a:lnTo>
                    <a:pt x="229" y="75"/>
                  </a:lnTo>
                  <a:lnTo>
                    <a:pt x="227" y="71"/>
                  </a:lnTo>
                  <a:lnTo>
                    <a:pt x="226" y="68"/>
                  </a:lnTo>
                  <a:lnTo>
                    <a:pt x="224" y="65"/>
                  </a:lnTo>
                  <a:lnTo>
                    <a:pt x="224" y="63"/>
                  </a:lnTo>
                  <a:lnTo>
                    <a:pt x="223" y="60"/>
                  </a:lnTo>
                  <a:lnTo>
                    <a:pt x="221" y="57"/>
                  </a:lnTo>
                  <a:lnTo>
                    <a:pt x="220" y="54"/>
                  </a:lnTo>
                  <a:lnTo>
                    <a:pt x="219" y="51"/>
                  </a:lnTo>
                  <a:lnTo>
                    <a:pt x="214" y="47"/>
                  </a:lnTo>
                  <a:lnTo>
                    <a:pt x="210" y="40"/>
                  </a:lnTo>
                  <a:lnTo>
                    <a:pt x="207" y="37"/>
                  </a:lnTo>
                  <a:lnTo>
                    <a:pt x="206" y="34"/>
                  </a:lnTo>
                  <a:lnTo>
                    <a:pt x="203" y="31"/>
                  </a:lnTo>
                  <a:lnTo>
                    <a:pt x="202" y="30"/>
                  </a:lnTo>
                  <a:lnTo>
                    <a:pt x="196" y="26"/>
                  </a:lnTo>
                  <a:lnTo>
                    <a:pt x="190" y="21"/>
                  </a:lnTo>
                  <a:lnTo>
                    <a:pt x="186" y="19"/>
                  </a:lnTo>
                  <a:lnTo>
                    <a:pt x="183" y="16"/>
                  </a:lnTo>
                  <a:lnTo>
                    <a:pt x="180" y="16"/>
                  </a:lnTo>
                  <a:lnTo>
                    <a:pt x="177" y="13"/>
                  </a:lnTo>
                  <a:lnTo>
                    <a:pt x="175" y="11"/>
                  </a:lnTo>
                  <a:lnTo>
                    <a:pt x="173" y="10"/>
                  </a:lnTo>
                  <a:lnTo>
                    <a:pt x="170" y="9"/>
                  </a:lnTo>
                  <a:lnTo>
                    <a:pt x="167" y="7"/>
                  </a:lnTo>
                  <a:lnTo>
                    <a:pt x="163" y="7"/>
                  </a:lnTo>
                  <a:lnTo>
                    <a:pt x="160" y="6"/>
                  </a:lnTo>
                  <a:lnTo>
                    <a:pt x="158" y="4"/>
                  </a:lnTo>
                  <a:lnTo>
                    <a:pt x="155" y="4"/>
                  </a:lnTo>
                  <a:lnTo>
                    <a:pt x="150" y="3"/>
                  </a:lnTo>
                  <a:lnTo>
                    <a:pt x="148" y="3"/>
                  </a:lnTo>
                  <a:lnTo>
                    <a:pt x="143" y="1"/>
                  </a:lnTo>
                  <a:lnTo>
                    <a:pt x="140" y="1"/>
                  </a:lnTo>
                  <a:lnTo>
                    <a:pt x="138" y="1"/>
                  </a:lnTo>
                  <a:lnTo>
                    <a:pt x="133" y="0"/>
                  </a:lnTo>
                  <a:lnTo>
                    <a:pt x="131" y="0"/>
                  </a:lnTo>
                  <a:lnTo>
                    <a:pt x="128" y="0"/>
                  </a:lnTo>
                  <a:lnTo>
                    <a:pt x="123" y="0"/>
                  </a:lnTo>
                  <a:lnTo>
                    <a:pt x="121" y="0"/>
                  </a:lnTo>
                  <a:lnTo>
                    <a:pt x="118" y="0"/>
                  </a:lnTo>
                  <a:lnTo>
                    <a:pt x="115" y="1"/>
                  </a:lnTo>
                  <a:lnTo>
                    <a:pt x="111" y="1"/>
                  </a:lnTo>
                  <a:lnTo>
                    <a:pt x="108" y="1"/>
                  </a:lnTo>
                  <a:lnTo>
                    <a:pt x="104" y="1"/>
                  </a:lnTo>
                  <a:lnTo>
                    <a:pt x="101" y="3"/>
                  </a:lnTo>
                  <a:lnTo>
                    <a:pt x="96" y="3"/>
                  </a:lnTo>
                  <a:lnTo>
                    <a:pt x="94" y="3"/>
                  </a:lnTo>
                  <a:lnTo>
                    <a:pt x="91" y="4"/>
                  </a:lnTo>
                  <a:lnTo>
                    <a:pt x="88" y="4"/>
                  </a:lnTo>
                  <a:lnTo>
                    <a:pt x="84" y="6"/>
                  </a:lnTo>
                  <a:lnTo>
                    <a:pt x="81" y="7"/>
                  </a:lnTo>
                  <a:lnTo>
                    <a:pt x="77" y="7"/>
                  </a:lnTo>
                  <a:lnTo>
                    <a:pt x="74" y="9"/>
                  </a:lnTo>
                  <a:lnTo>
                    <a:pt x="71" y="10"/>
                  </a:lnTo>
                  <a:lnTo>
                    <a:pt x="68" y="11"/>
                  </a:lnTo>
                  <a:lnTo>
                    <a:pt x="65" y="13"/>
                  </a:lnTo>
                  <a:lnTo>
                    <a:pt x="62" y="16"/>
                  </a:lnTo>
                  <a:lnTo>
                    <a:pt x="59" y="16"/>
                  </a:lnTo>
                  <a:lnTo>
                    <a:pt x="57" y="19"/>
                  </a:lnTo>
                  <a:lnTo>
                    <a:pt x="52" y="20"/>
                  </a:lnTo>
                  <a:lnTo>
                    <a:pt x="50" y="23"/>
                  </a:lnTo>
                  <a:lnTo>
                    <a:pt x="45" y="26"/>
                  </a:lnTo>
                  <a:lnTo>
                    <a:pt x="40" y="30"/>
                  </a:lnTo>
                  <a:lnTo>
                    <a:pt x="34" y="34"/>
                  </a:lnTo>
                  <a:lnTo>
                    <a:pt x="30" y="38"/>
                  </a:lnTo>
                  <a:lnTo>
                    <a:pt x="25" y="44"/>
                  </a:lnTo>
                  <a:lnTo>
                    <a:pt x="21" y="50"/>
                  </a:lnTo>
                  <a:lnTo>
                    <a:pt x="17" y="54"/>
                  </a:lnTo>
                  <a:lnTo>
                    <a:pt x="14" y="60"/>
                  </a:lnTo>
                  <a:lnTo>
                    <a:pt x="11" y="64"/>
                  </a:lnTo>
                  <a:lnTo>
                    <a:pt x="8" y="70"/>
                  </a:lnTo>
                  <a:lnTo>
                    <a:pt x="7" y="73"/>
                  </a:lnTo>
                  <a:lnTo>
                    <a:pt x="5" y="75"/>
                  </a:lnTo>
                  <a:lnTo>
                    <a:pt x="5" y="78"/>
                  </a:lnTo>
                  <a:lnTo>
                    <a:pt x="5" y="81"/>
                  </a:lnTo>
                  <a:lnTo>
                    <a:pt x="3" y="84"/>
                  </a:lnTo>
                  <a:lnTo>
                    <a:pt x="3" y="85"/>
                  </a:lnTo>
                  <a:lnTo>
                    <a:pt x="3" y="90"/>
                  </a:lnTo>
                  <a:lnTo>
                    <a:pt x="3" y="92"/>
                  </a:lnTo>
                  <a:lnTo>
                    <a:pt x="0" y="97"/>
                  </a:lnTo>
                  <a:lnTo>
                    <a:pt x="0" y="104"/>
                  </a:lnTo>
                  <a:lnTo>
                    <a:pt x="0" y="107"/>
                  </a:lnTo>
                  <a:lnTo>
                    <a:pt x="0" y="110"/>
                  </a:lnTo>
                  <a:lnTo>
                    <a:pt x="0" y="112"/>
                  </a:lnTo>
                  <a:lnTo>
                    <a:pt x="0" y="115"/>
                  </a:lnTo>
                  <a:lnTo>
                    <a:pt x="0" y="120"/>
                  </a:lnTo>
                  <a:lnTo>
                    <a:pt x="1" y="125"/>
                  </a:lnTo>
                  <a:lnTo>
                    <a:pt x="3" y="131"/>
                  </a:lnTo>
                  <a:lnTo>
                    <a:pt x="4" y="135"/>
                  </a:lnTo>
                  <a:lnTo>
                    <a:pt x="5" y="141"/>
                  </a:lnTo>
                  <a:lnTo>
                    <a:pt x="7" y="145"/>
                  </a:lnTo>
                  <a:lnTo>
                    <a:pt x="8" y="149"/>
                  </a:lnTo>
                  <a:lnTo>
                    <a:pt x="11" y="154"/>
                  </a:lnTo>
                  <a:lnTo>
                    <a:pt x="13" y="159"/>
                  </a:lnTo>
                  <a:lnTo>
                    <a:pt x="14" y="165"/>
                  </a:lnTo>
                  <a:lnTo>
                    <a:pt x="17" y="168"/>
                  </a:lnTo>
                  <a:lnTo>
                    <a:pt x="21" y="172"/>
                  </a:lnTo>
                  <a:lnTo>
                    <a:pt x="23" y="176"/>
                  </a:lnTo>
                  <a:lnTo>
                    <a:pt x="27" y="181"/>
                  </a:lnTo>
                  <a:lnTo>
                    <a:pt x="30" y="185"/>
                  </a:lnTo>
                  <a:lnTo>
                    <a:pt x="34" y="188"/>
                  </a:lnTo>
                  <a:lnTo>
                    <a:pt x="37" y="191"/>
                  </a:lnTo>
                  <a:lnTo>
                    <a:pt x="40" y="193"/>
                  </a:lnTo>
                  <a:lnTo>
                    <a:pt x="44" y="196"/>
                  </a:lnTo>
                  <a:lnTo>
                    <a:pt x="47" y="199"/>
                  </a:lnTo>
                  <a:lnTo>
                    <a:pt x="50" y="201"/>
                  </a:lnTo>
                  <a:lnTo>
                    <a:pt x="55" y="203"/>
                  </a:lnTo>
                  <a:lnTo>
                    <a:pt x="58" y="205"/>
                  </a:lnTo>
                  <a:lnTo>
                    <a:pt x="59" y="206"/>
                  </a:lnTo>
                  <a:lnTo>
                    <a:pt x="62" y="209"/>
                  </a:lnTo>
                  <a:lnTo>
                    <a:pt x="65" y="212"/>
                  </a:lnTo>
                  <a:lnTo>
                    <a:pt x="68" y="212"/>
                  </a:lnTo>
                  <a:lnTo>
                    <a:pt x="71" y="213"/>
                  </a:lnTo>
                  <a:lnTo>
                    <a:pt x="75" y="216"/>
                  </a:lnTo>
                  <a:lnTo>
                    <a:pt x="79" y="219"/>
                  </a:lnTo>
                  <a:lnTo>
                    <a:pt x="84" y="220"/>
                  </a:lnTo>
                  <a:lnTo>
                    <a:pt x="86" y="222"/>
                  </a:lnTo>
                  <a:lnTo>
                    <a:pt x="89" y="225"/>
                  </a:lnTo>
                  <a:lnTo>
                    <a:pt x="92" y="228"/>
                  </a:lnTo>
                  <a:lnTo>
                    <a:pt x="95" y="230"/>
                  </a:lnTo>
                  <a:lnTo>
                    <a:pt x="98" y="233"/>
                  </a:lnTo>
                  <a:lnTo>
                    <a:pt x="99" y="238"/>
                  </a:lnTo>
                  <a:lnTo>
                    <a:pt x="102" y="243"/>
                  </a:lnTo>
                  <a:lnTo>
                    <a:pt x="104" y="246"/>
                  </a:lnTo>
                  <a:lnTo>
                    <a:pt x="105" y="249"/>
                  </a:lnTo>
                  <a:lnTo>
                    <a:pt x="105" y="252"/>
                  </a:lnTo>
                  <a:lnTo>
                    <a:pt x="108" y="256"/>
                  </a:lnTo>
                  <a:lnTo>
                    <a:pt x="109" y="259"/>
                  </a:lnTo>
                  <a:lnTo>
                    <a:pt x="109" y="265"/>
                  </a:lnTo>
                  <a:lnTo>
                    <a:pt x="111" y="269"/>
                  </a:lnTo>
                  <a:lnTo>
                    <a:pt x="113" y="275"/>
                  </a:lnTo>
                  <a:lnTo>
                    <a:pt x="115" y="279"/>
                  </a:lnTo>
                  <a:lnTo>
                    <a:pt x="116" y="283"/>
                  </a:lnTo>
                  <a:lnTo>
                    <a:pt x="118" y="286"/>
                  </a:lnTo>
                  <a:lnTo>
                    <a:pt x="118" y="289"/>
                  </a:lnTo>
                  <a:lnTo>
                    <a:pt x="119" y="293"/>
                  </a:lnTo>
                  <a:lnTo>
                    <a:pt x="121" y="296"/>
                  </a:lnTo>
                  <a:lnTo>
                    <a:pt x="122" y="297"/>
                  </a:lnTo>
                  <a:lnTo>
                    <a:pt x="123" y="302"/>
                  </a:lnTo>
                  <a:lnTo>
                    <a:pt x="123" y="304"/>
                  </a:lnTo>
                  <a:lnTo>
                    <a:pt x="125" y="307"/>
                  </a:lnTo>
                  <a:lnTo>
                    <a:pt x="126" y="310"/>
                  </a:lnTo>
                  <a:lnTo>
                    <a:pt x="128" y="313"/>
                  </a:lnTo>
                  <a:lnTo>
                    <a:pt x="129" y="317"/>
                  </a:lnTo>
                  <a:lnTo>
                    <a:pt x="131" y="320"/>
                  </a:lnTo>
                  <a:lnTo>
                    <a:pt x="131" y="324"/>
                  </a:lnTo>
                  <a:lnTo>
                    <a:pt x="133" y="327"/>
                  </a:lnTo>
                  <a:lnTo>
                    <a:pt x="136" y="330"/>
                  </a:lnTo>
                  <a:lnTo>
                    <a:pt x="136" y="331"/>
                  </a:lnTo>
                  <a:lnTo>
                    <a:pt x="139" y="334"/>
                  </a:lnTo>
                  <a:lnTo>
                    <a:pt x="140" y="337"/>
                  </a:lnTo>
                  <a:lnTo>
                    <a:pt x="140" y="341"/>
                  </a:lnTo>
                  <a:lnTo>
                    <a:pt x="143" y="344"/>
                  </a:lnTo>
                  <a:lnTo>
                    <a:pt x="145" y="347"/>
                  </a:lnTo>
                  <a:lnTo>
                    <a:pt x="146" y="350"/>
                  </a:lnTo>
                  <a:lnTo>
                    <a:pt x="148" y="354"/>
                  </a:lnTo>
                  <a:lnTo>
                    <a:pt x="150" y="357"/>
                  </a:lnTo>
                  <a:lnTo>
                    <a:pt x="152" y="358"/>
                  </a:lnTo>
                  <a:lnTo>
                    <a:pt x="153" y="363"/>
                  </a:lnTo>
                  <a:lnTo>
                    <a:pt x="155" y="364"/>
                  </a:lnTo>
                  <a:lnTo>
                    <a:pt x="158" y="367"/>
                  </a:lnTo>
                  <a:lnTo>
                    <a:pt x="160" y="374"/>
                  </a:lnTo>
                  <a:lnTo>
                    <a:pt x="166" y="378"/>
                  </a:lnTo>
                  <a:lnTo>
                    <a:pt x="170" y="384"/>
                  </a:lnTo>
                  <a:lnTo>
                    <a:pt x="175" y="388"/>
                  </a:lnTo>
                  <a:lnTo>
                    <a:pt x="179" y="393"/>
                  </a:lnTo>
                  <a:lnTo>
                    <a:pt x="183" y="395"/>
                  </a:lnTo>
                  <a:lnTo>
                    <a:pt x="187" y="400"/>
                  </a:lnTo>
                  <a:lnTo>
                    <a:pt x="193" y="403"/>
                  </a:lnTo>
                  <a:lnTo>
                    <a:pt x="199" y="405"/>
                  </a:lnTo>
                  <a:lnTo>
                    <a:pt x="204" y="408"/>
                  </a:lnTo>
                  <a:lnTo>
                    <a:pt x="207" y="408"/>
                  </a:lnTo>
                  <a:lnTo>
                    <a:pt x="209" y="410"/>
                  </a:lnTo>
                  <a:lnTo>
                    <a:pt x="212" y="411"/>
                  </a:lnTo>
                  <a:lnTo>
                    <a:pt x="214" y="411"/>
                  </a:lnTo>
                  <a:lnTo>
                    <a:pt x="220" y="411"/>
                  </a:lnTo>
                  <a:lnTo>
                    <a:pt x="224" y="411"/>
                  </a:lnTo>
                  <a:lnTo>
                    <a:pt x="230" y="411"/>
                  </a:lnTo>
                  <a:lnTo>
                    <a:pt x="234" y="411"/>
                  </a:lnTo>
                  <a:lnTo>
                    <a:pt x="239" y="410"/>
                  </a:lnTo>
                  <a:lnTo>
                    <a:pt x="244" y="408"/>
                  </a:lnTo>
                  <a:lnTo>
                    <a:pt x="248" y="408"/>
                  </a:lnTo>
                  <a:lnTo>
                    <a:pt x="251" y="407"/>
                  </a:lnTo>
                  <a:lnTo>
                    <a:pt x="254" y="404"/>
                  </a:lnTo>
                  <a:lnTo>
                    <a:pt x="257" y="403"/>
                  </a:lnTo>
                  <a:lnTo>
                    <a:pt x="261" y="398"/>
                  </a:lnTo>
                  <a:lnTo>
                    <a:pt x="264" y="395"/>
                  </a:lnTo>
                  <a:lnTo>
                    <a:pt x="267" y="393"/>
                  </a:lnTo>
                  <a:lnTo>
                    <a:pt x="268" y="390"/>
                  </a:lnTo>
                  <a:lnTo>
                    <a:pt x="271" y="387"/>
                  </a:lnTo>
                  <a:lnTo>
                    <a:pt x="274" y="384"/>
                  </a:lnTo>
                  <a:lnTo>
                    <a:pt x="275" y="381"/>
                  </a:lnTo>
                  <a:lnTo>
                    <a:pt x="277" y="377"/>
                  </a:lnTo>
                  <a:lnTo>
                    <a:pt x="278" y="374"/>
                  </a:lnTo>
                  <a:lnTo>
                    <a:pt x="280" y="370"/>
                  </a:lnTo>
                  <a:lnTo>
                    <a:pt x="280" y="366"/>
                  </a:lnTo>
                  <a:lnTo>
                    <a:pt x="281" y="363"/>
                  </a:lnTo>
                  <a:lnTo>
                    <a:pt x="283" y="358"/>
                  </a:lnTo>
                  <a:lnTo>
                    <a:pt x="284" y="356"/>
                  </a:lnTo>
                  <a:lnTo>
                    <a:pt x="284" y="351"/>
                  </a:lnTo>
                  <a:lnTo>
                    <a:pt x="284" y="348"/>
                  </a:lnTo>
                  <a:lnTo>
                    <a:pt x="284" y="344"/>
                  </a:lnTo>
                  <a:lnTo>
                    <a:pt x="285" y="341"/>
                  </a:lnTo>
                  <a:lnTo>
                    <a:pt x="284" y="337"/>
                  </a:lnTo>
                  <a:lnTo>
                    <a:pt x="284" y="334"/>
                  </a:lnTo>
                  <a:lnTo>
                    <a:pt x="284" y="331"/>
                  </a:lnTo>
                  <a:lnTo>
                    <a:pt x="284" y="33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50" name="Freeform 12"/>
            <p:cNvSpPr>
              <a:spLocks/>
            </p:cNvSpPr>
            <p:nvPr/>
          </p:nvSpPr>
          <p:spPr bwMode="auto">
            <a:xfrm>
              <a:off x="1776" y="912"/>
              <a:ext cx="314" cy="278"/>
            </a:xfrm>
            <a:custGeom>
              <a:avLst/>
              <a:gdLst>
                <a:gd name="T0" fmla="*/ 0 w 942"/>
                <a:gd name="T1" fmla="*/ 0 h 833"/>
                <a:gd name="T2" fmla="*/ 0 w 942"/>
                <a:gd name="T3" fmla="*/ 0 h 833"/>
                <a:gd name="T4" fmla="*/ 0 w 942"/>
                <a:gd name="T5" fmla="*/ 0 h 833"/>
                <a:gd name="T6" fmla="*/ 0 w 942"/>
                <a:gd name="T7" fmla="*/ 0 h 833"/>
                <a:gd name="T8" fmla="*/ 0 w 942"/>
                <a:gd name="T9" fmla="*/ 0 h 833"/>
                <a:gd name="T10" fmla="*/ 0 w 942"/>
                <a:gd name="T11" fmla="*/ 0 h 833"/>
                <a:gd name="T12" fmla="*/ 0 w 942"/>
                <a:gd name="T13" fmla="*/ 0 h 833"/>
                <a:gd name="T14" fmla="*/ 0 w 942"/>
                <a:gd name="T15" fmla="*/ 0 h 833"/>
                <a:gd name="T16" fmla="*/ 0 w 942"/>
                <a:gd name="T17" fmla="*/ 0 h 833"/>
                <a:gd name="T18" fmla="*/ 0 w 942"/>
                <a:gd name="T19" fmla="*/ 0 h 833"/>
                <a:gd name="T20" fmla="*/ 0 w 942"/>
                <a:gd name="T21" fmla="*/ 0 h 833"/>
                <a:gd name="T22" fmla="*/ 0 w 942"/>
                <a:gd name="T23" fmla="*/ 0 h 833"/>
                <a:gd name="T24" fmla="*/ 0 w 942"/>
                <a:gd name="T25" fmla="*/ 0 h 833"/>
                <a:gd name="T26" fmla="*/ 0 w 942"/>
                <a:gd name="T27" fmla="*/ 0 h 833"/>
                <a:gd name="T28" fmla="*/ 0 w 942"/>
                <a:gd name="T29" fmla="*/ 0 h 833"/>
                <a:gd name="T30" fmla="*/ 0 w 942"/>
                <a:gd name="T31" fmla="*/ 0 h 833"/>
                <a:gd name="T32" fmla="*/ 0 w 942"/>
                <a:gd name="T33" fmla="*/ 0 h 833"/>
                <a:gd name="T34" fmla="*/ 0 w 942"/>
                <a:gd name="T35" fmla="*/ 0 h 833"/>
                <a:gd name="T36" fmla="*/ 0 w 942"/>
                <a:gd name="T37" fmla="*/ 0 h 833"/>
                <a:gd name="T38" fmla="*/ 0 w 942"/>
                <a:gd name="T39" fmla="*/ 0 h 833"/>
                <a:gd name="T40" fmla="*/ 0 w 942"/>
                <a:gd name="T41" fmla="*/ 0 h 833"/>
                <a:gd name="T42" fmla="*/ 0 w 942"/>
                <a:gd name="T43" fmla="*/ 0 h 833"/>
                <a:gd name="T44" fmla="*/ 0 w 942"/>
                <a:gd name="T45" fmla="*/ 0 h 833"/>
                <a:gd name="T46" fmla="*/ 0 w 942"/>
                <a:gd name="T47" fmla="*/ 0 h 833"/>
                <a:gd name="T48" fmla="*/ 0 w 942"/>
                <a:gd name="T49" fmla="*/ 0 h 833"/>
                <a:gd name="T50" fmla="*/ 0 w 942"/>
                <a:gd name="T51" fmla="*/ 0 h 833"/>
                <a:gd name="T52" fmla="*/ 0 w 942"/>
                <a:gd name="T53" fmla="*/ 0 h 833"/>
                <a:gd name="T54" fmla="*/ 0 w 942"/>
                <a:gd name="T55" fmla="*/ 0 h 833"/>
                <a:gd name="T56" fmla="*/ 0 w 942"/>
                <a:gd name="T57" fmla="*/ 0 h 833"/>
                <a:gd name="T58" fmla="*/ 0 w 942"/>
                <a:gd name="T59" fmla="*/ 0 h 833"/>
                <a:gd name="T60" fmla="*/ 0 w 942"/>
                <a:gd name="T61" fmla="*/ 0 h 833"/>
                <a:gd name="T62" fmla="*/ 0 w 942"/>
                <a:gd name="T63" fmla="*/ 0 h 833"/>
                <a:gd name="T64" fmla="*/ 0 w 942"/>
                <a:gd name="T65" fmla="*/ 0 h 833"/>
                <a:gd name="T66" fmla="*/ 0 w 942"/>
                <a:gd name="T67" fmla="*/ 0 h 833"/>
                <a:gd name="T68" fmla="*/ 0 w 942"/>
                <a:gd name="T69" fmla="*/ 0 h 833"/>
                <a:gd name="T70" fmla="*/ 0 w 942"/>
                <a:gd name="T71" fmla="*/ 0 h 833"/>
                <a:gd name="T72" fmla="*/ 0 w 942"/>
                <a:gd name="T73" fmla="*/ 0 h 833"/>
                <a:gd name="T74" fmla="*/ 0 w 942"/>
                <a:gd name="T75" fmla="*/ 0 h 833"/>
                <a:gd name="T76" fmla="*/ 0 w 942"/>
                <a:gd name="T77" fmla="*/ 0 h 833"/>
                <a:gd name="T78" fmla="*/ 0 w 942"/>
                <a:gd name="T79" fmla="*/ 0 h 833"/>
                <a:gd name="T80" fmla="*/ 0 w 942"/>
                <a:gd name="T81" fmla="*/ 0 h 833"/>
                <a:gd name="T82" fmla="*/ 0 w 942"/>
                <a:gd name="T83" fmla="*/ 0 h 833"/>
                <a:gd name="T84" fmla="*/ 0 w 942"/>
                <a:gd name="T85" fmla="*/ 0 h 833"/>
                <a:gd name="T86" fmla="*/ 0 w 942"/>
                <a:gd name="T87" fmla="*/ 0 h 833"/>
                <a:gd name="T88" fmla="*/ 0 w 942"/>
                <a:gd name="T89" fmla="*/ 0 h 833"/>
                <a:gd name="T90" fmla="*/ 0 w 942"/>
                <a:gd name="T91" fmla="*/ 0 h 833"/>
                <a:gd name="T92" fmla="*/ 0 w 942"/>
                <a:gd name="T93" fmla="*/ 0 h 833"/>
                <a:gd name="T94" fmla="*/ 0 w 942"/>
                <a:gd name="T95" fmla="*/ 0 h 833"/>
                <a:gd name="T96" fmla="*/ 0 w 942"/>
                <a:gd name="T97" fmla="*/ 0 h 833"/>
                <a:gd name="T98" fmla="*/ 0 w 942"/>
                <a:gd name="T99" fmla="*/ 0 h 833"/>
                <a:gd name="T100" fmla="*/ 0 w 942"/>
                <a:gd name="T101" fmla="*/ 0 h 833"/>
                <a:gd name="T102" fmla="*/ 0 w 942"/>
                <a:gd name="T103" fmla="*/ 0 h 833"/>
                <a:gd name="T104" fmla="*/ 0 w 942"/>
                <a:gd name="T105" fmla="*/ 0 h 833"/>
                <a:gd name="T106" fmla="*/ 0 w 942"/>
                <a:gd name="T107" fmla="*/ 0 h 833"/>
                <a:gd name="T108" fmla="*/ 0 w 942"/>
                <a:gd name="T109" fmla="*/ 0 h 833"/>
                <a:gd name="T110" fmla="*/ 0 w 942"/>
                <a:gd name="T111" fmla="*/ 0 h 833"/>
                <a:gd name="T112" fmla="*/ 0 w 942"/>
                <a:gd name="T113" fmla="*/ 0 h 833"/>
                <a:gd name="T114" fmla="*/ 0 w 942"/>
                <a:gd name="T115" fmla="*/ 0 h 83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942"/>
                <a:gd name="T175" fmla="*/ 0 h 833"/>
                <a:gd name="T176" fmla="*/ 942 w 942"/>
                <a:gd name="T177" fmla="*/ 833 h 833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942" h="833">
                  <a:moveTo>
                    <a:pt x="44" y="304"/>
                  </a:moveTo>
                  <a:lnTo>
                    <a:pt x="47" y="294"/>
                  </a:lnTo>
                  <a:lnTo>
                    <a:pt x="53" y="284"/>
                  </a:lnTo>
                  <a:lnTo>
                    <a:pt x="57" y="274"/>
                  </a:lnTo>
                  <a:lnTo>
                    <a:pt x="61" y="265"/>
                  </a:lnTo>
                  <a:lnTo>
                    <a:pt x="67" y="255"/>
                  </a:lnTo>
                  <a:lnTo>
                    <a:pt x="72" y="246"/>
                  </a:lnTo>
                  <a:lnTo>
                    <a:pt x="77" y="238"/>
                  </a:lnTo>
                  <a:lnTo>
                    <a:pt x="84" y="229"/>
                  </a:lnTo>
                  <a:lnTo>
                    <a:pt x="88" y="220"/>
                  </a:lnTo>
                  <a:lnTo>
                    <a:pt x="94" y="212"/>
                  </a:lnTo>
                  <a:lnTo>
                    <a:pt x="99" y="202"/>
                  </a:lnTo>
                  <a:lnTo>
                    <a:pt x="107" y="195"/>
                  </a:lnTo>
                  <a:lnTo>
                    <a:pt x="112" y="188"/>
                  </a:lnTo>
                  <a:lnTo>
                    <a:pt x="118" y="181"/>
                  </a:lnTo>
                  <a:lnTo>
                    <a:pt x="125" y="172"/>
                  </a:lnTo>
                  <a:lnTo>
                    <a:pt x="131" y="165"/>
                  </a:lnTo>
                  <a:lnTo>
                    <a:pt x="136" y="158"/>
                  </a:lnTo>
                  <a:lnTo>
                    <a:pt x="144" y="152"/>
                  </a:lnTo>
                  <a:lnTo>
                    <a:pt x="149" y="145"/>
                  </a:lnTo>
                  <a:lnTo>
                    <a:pt x="158" y="138"/>
                  </a:lnTo>
                  <a:lnTo>
                    <a:pt x="162" y="132"/>
                  </a:lnTo>
                  <a:lnTo>
                    <a:pt x="171" y="127"/>
                  </a:lnTo>
                  <a:lnTo>
                    <a:pt x="178" y="119"/>
                  </a:lnTo>
                  <a:lnTo>
                    <a:pt x="185" y="114"/>
                  </a:lnTo>
                  <a:lnTo>
                    <a:pt x="192" y="108"/>
                  </a:lnTo>
                  <a:lnTo>
                    <a:pt x="198" y="104"/>
                  </a:lnTo>
                  <a:lnTo>
                    <a:pt x="206" y="98"/>
                  </a:lnTo>
                  <a:lnTo>
                    <a:pt x="212" y="92"/>
                  </a:lnTo>
                  <a:lnTo>
                    <a:pt x="220" y="87"/>
                  </a:lnTo>
                  <a:lnTo>
                    <a:pt x="226" y="82"/>
                  </a:lnTo>
                  <a:lnTo>
                    <a:pt x="234" y="78"/>
                  </a:lnTo>
                  <a:lnTo>
                    <a:pt x="242" y="74"/>
                  </a:lnTo>
                  <a:lnTo>
                    <a:pt x="249" y="70"/>
                  </a:lnTo>
                  <a:lnTo>
                    <a:pt x="256" y="65"/>
                  </a:lnTo>
                  <a:lnTo>
                    <a:pt x="264" y="61"/>
                  </a:lnTo>
                  <a:lnTo>
                    <a:pt x="271" y="57"/>
                  </a:lnTo>
                  <a:lnTo>
                    <a:pt x="278" y="53"/>
                  </a:lnTo>
                  <a:lnTo>
                    <a:pt x="287" y="50"/>
                  </a:lnTo>
                  <a:lnTo>
                    <a:pt x="294" y="47"/>
                  </a:lnTo>
                  <a:lnTo>
                    <a:pt x="301" y="44"/>
                  </a:lnTo>
                  <a:lnTo>
                    <a:pt x="310" y="40"/>
                  </a:lnTo>
                  <a:lnTo>
                    <a:pt x="317" y="37"/>
                  </a:lnTo>
                  <a:lnTo>
                    <a:pt x="324" y="34"/>
                  </a:lnTo>
                  <a:lnTo>
                    <a:pt x="332" y="31"/>
                  </a:lnTo>
                  <a:lnTo>
                    <a:pt x="340" y="28"/>
                  </a:lnTo>
                  <a:lnTo>
                    <a:pt x="348" y="27"/>
                  </a:lnTo>
                  <a:lnTo>
                    <a:pt x="355" y="24"/>
                  </a:lnTo>
                  <a:lnTo>
                    <a:pt x="362" y="21"/>
                  </a:lnTo>
                  <a:lnTo>
                    <a:pt x="371" y="20"/>
                  </a:lnTo>
                  <a:lnTo>
                    <a:pt x="378" y="17"/>
                  </a:lnTo>
                  <a:lnTo>
                    <a:pt x="385" y="16"/>
                  </a:lnTo>
                  <a:lnTo>
                    <a:pt x="394" y="14"/>
                  </a:lnTo>
                  <a:lnTo>
                    <a:pt x="401" y="11"/>
                  </a:lnTo>
                  <a:lnTo>
                    <a:pt x="408" y="10"/>
                  </a:lnTo>
                  <a:lnTo>
                    <a:pt x="415" y="9"/>
                  </a:lnTo>
                  <a:lnTo>
                    <a:pt x="423" y="9"/>
                  </a:lnTo>
                  <a:lnTo>
                    <a:pt x="429" y="6"/>
                  </a:lnTo>
                  <a:lnTo>
                    <a:pt x="438" y="6"/>
                  </a:lnTo>
                  <a:lnTo>
                    <a:pt x="445" y="4"/>
                  </a:lnTo>
                  <a:lnTo>
                    <a:pt x="452" y="4"/>
                  </a:lnTo>
                  <a:lnTo>
                    <a:pt x="459" y="3"/>
                  </a:lnTo>
                  <a:lnTo>
                    <a:pt x="466" y="3"/>
                  </a:lnTo>
                  <a:lnTo>
                    <a:pt x="473" y="1"/>
                  </a:lnTo>
                  <a:lnTo>
                    <a:pt x="482" y="1"/>
                  </a:lnTo>
                  <a:lnTo>
                    <a:pt x="487" y="1"/>
                  </a:lnTo>
                  <a:lnTo>
                    <a:pt x="492" y="0"/>
                  </a:lnTo>
                  <a:lnTo>
                    <a:pt x="497" y="0"/>
                  </a:lnTo>
                  <a:lnTo>
                    <a:pt x="503" y="0"/>
                  </a:lnTo>
                  <a:lnTo>
                    <a:pt x="507" y="0"/>
                  </a:lnTo>
                  <a:lnTo>
                    <a:pt x="514" y="0"/>
                  </a:lnTo>
                  <a:lnTo>
                    <a:pt x="519" y="0"/>
                  </a:lnTo>
                  <a:lnTo>
                    <a:pt x="526" y="0"/>
                  </a:lnTo>
                  <a:lnTo>
                    <a:pt x="531" y="0"/>
                  </a:lnTo>
                  <a:lnTo>
                    <a:pt x="536" y="0"/>
                  </a:lnTo>
                  <a:lnTo>
                    <a:pt x="541" y="1"/>
                  </a:lnTo>
                  <a:lnTo>
                    <a:pt x="547" y="1"/>
                  </a:lnTo>
                  <a:lnTo>
                    <a:pt x="551" y="1"/>
                  </a:lnTo>
                  <a:lnTo>
                    <a:pt x="557" y="3"/>
                  </a:lnTo>
                  <a:lnTo>
                    <a:pt x="563" y="3"/>
                  </a:lnTo>
                  <a:lnTo>
                    <a:pt x="568" y="4"/>
                  </a:lnTo>
                  <a:lnTo>
                    <a:pt x="573" y="4"/>
                  </a:lnTo>
                  <a:lnTo>
                    <a:pt x="578" y="6"/>
                  </a:lnTo>
                  <a:lnTo>
                    <a:pt x="583" y="6"/>
                  </a:lnTo>
                  <a:lnTo>
                    <a:pt x="588" y="6"/>
                  </a:lnTo>
                  <a:lnTo>
                    <a:pt x="594" y="7"/>
                  </a:lnTo>
                  <a:lnTo>
                    <a:pt x="598" y="9"/>
                  </a:lnTo>
                  <a:lnTo>
                    <a:pt x="604" y="9"/>
                  </a:lnTo>
                  <a:lnTo>
                    <a:pt x="608" y="9"/>
                  </a:lnTo>
                  <a:lnTo>
                    <a:pt x="614" y="10"/>
                  </a:lnTo>
                  <a:lnTo>
                    <a:pt x="618" y="11"/>
                  </a:lnTo>
                  <a:lnTo>
                    <a:pt x="622" y="11"/>
                  </a:lnTo>
                  <a:lnTo>
                    <a:pt x="628" y="14"/>
                  </a:lnTo>
                  <a:lnTo>
                    <a:pt x="632" y="16"/>
                  </a:lnTo>
                  <a:lnTo>
                    <a:pt x="637" y="16"/>
                  </a:lnTo>
                  <a:lnTo>
                    <a:pt x="642" y="17"/>
                  </a:lnTo>
                  <a:lnTo>
                    <a:pt x="647" y="18"/>
                  </a:lnTo>
                  <a:lnTo>
                    <a:pt x="651" y="20"/>
                  </a:lnTo>
                  <a:lnTo>
                    <a:pt x="654" y="21"/>
                  </a:lnTo>
                  <a:lnTo>
                    <a:pt x="658" y="21"/>
                  </a:lnTo>
                  <a:lnTo>
                    <a:pt x="662" y="23"/>
                  </a:lnTo>
                  <a:lnTo>
                    <a:pt x="666" y="24"/>
                  </a:lnTo>
                  <a:lnTo>
                    <a:pt x="671" y="24"/>
                  </a:lnTo>
                  <a:lnTo>
                    <a:pt x="675" y="27"/>
                  </a:lnTo>
                  <a:lnTo>
                    <a:pt x="678" y="28"/>
                  </a:lnTo>
                  <a:lnTo>
                    <a:pt x="681" y="30"/>
                  </a:lnTo>
                  <a:lnTo>
                    <a:pt x="685" y="30"/>
                  </a:lnTo>
                  <a:lnTo>
                    <a:pt x="688" y="31"/>
                  </a:lnTo>
                  <a:lnTo>
                    <a:pt x="691" y="33"/>
                  </a:lnTo>
                  <a:lnTo>
                    <a:pt x="695" y="34"/>
                  </a:lnTo>
                  <a:lnTo>
                    <a:pt x="698" y="36"/>
                  </a:lnTo>
                  <a:lnTo>
                    <a:pt x="701" y="37"/>
                  </a:lnTo>
                  <a:lnTo>
                    <a:pt x="703" y="38"/>
                  </a:lnTo>
                  <a:lnTo>
                    <a:pt x="709" y="40"/>
                  </a:lnTo>
                  <a:lnTo>
                    <a:pt x="715" y="44"/>
                  </a:lnTo>
                  <a:lnTo>
                    <a:pt x="718" y="47"/>
                  </a:lnTo>
                  <a:lnTo>
                    <a:pt x="722" y="50"/>
                  </a:lnTo>
                  <a:lnTo>
                    <a:pt x="725" y="51"/>
                  </a:lnTo>
                  <a:lnTo>
                    <a:pt x="729" y="54"/>
                  </a:lnTo>
                  <a:lnTo>
                    <a:pt x="730" y="57"/>
                  </a:lnTo>
                  <a:lnTo>
                    <a:pt x="732" y="58"/>
                  </a:lnTo>
                  <a:lnTo>
                    <a:pt x="732" y="61"/>
                  </a:lnTo>
                  <a:lnTo>
                    <a:pt x="733" y="64"/>
                  </a:lnTo>
                  <a:lnTo>
                    <a:pt x="735" y="67"/>
                  </a:lnTo>
                  <a:lnTo>
                    <a:pt x="736" y="71"/>
                  </a:lnTo>
                  <a:lnTo>
                    <a:pt x="737" y="74"/>
                  </a:lnTo>
                  <a:lnTo>
                    <a:pt x="739" y="78"/>
                  </a:lnTo>
                  <a:lnTo>
                    <a:pt x="740" y="81"/>
                  </a:lnTo>
                  <a:lnTo>
                    <a:pt x="745" y="87"/>
                  </a:lnTo>
                  <a:lnTo>
                    <a:pt x="746" y="90"/>
                  </a:lnTo>
                  <a:lnTo>
                    <a:pt x="750" y="95"/>
                  </a:lnTo>
                  <a:lnTo>
                    <a:pt x="753" y="100"/>
                  </a:lnTo>
                  <a:lnTo>
                    <a:pt x="759" y="104"/>
                  </a:lnTo>
                  <a:lnTo>
                    <a:pt x="762" y="107"/>
                  </a:lnTo>
                  <a:lnTo>
                    <a:pt x="767" y="111"/>
                  </a:lnTo>
                  <a:lnTo>
                    <a:pt x="769" y="112"/>
                  </a:lnTo>
                  <a:lnTo>
                    <a:pt x="772" y="114"/>
                  </a:lnTo>
                  <a:lnTo>
                    <a:pt x="777" y="115"/>
                  </a:lnTo>
                  <a:lnTo>
                    <a:pt x="779" y="117"/>
                  </a:lnTo>
                  <a:lnTo>
                    <a:pt x="784" y="118"/>
                  </a:lnTo>
                  <a:lnTo>
                    <a:pt x="790" y="118"/>
                  </a:lnTo>
                  <a:lnTo>
                    <a:pt x="793" y="118"/>
                  </a:lnTo>
                  <a:lnTo>
                    <a:pt x="796" y="118"/>
                  </a:lnTo>
                  <a:lnTo>
                    <a:pt x="799" y="118"/>
                  </a:lnTo>
                  <a:lnTo>
                    <a:pt x="803" y="117"/>
                  </a:lnTo>
                  <a:lnTo>
                    <a:pt x="806" y="115"/>
                  </a:lnTo>
                  <a:lnTo>
                    <a:pt x="808" y="114"/>
                  </a:lnTo>
                  <a:lnTo>
                    <a:pt x="813" y="114"/>
                  </a:lnTo>
                  <a:lnTo>
                    <a:pt x="816" y="112"/>
                  </a:lnTo>
                  <a:lnTo>
                    <a:pt x="818" y="111"/>
                  </a:lnTo>
                  <a:lnTo>
                    <a:pt x="821" y="110"/>
                  </a:lnTo>
                  <a:lnTo>
                    <a:pt x="824" y="108"/>
                  </a:lnTo>
                  <a:lnTo>
                    <a:pt x="828" y="107"/>
                  </a:lnTo>
                  <a:lnTo>
                    <a:pt x="831" y="105"/>
                  </a:lnTo>
                  <a:lnTo>
                    <a:pt x="834" y="104"/>
                  </a:lnTo>
                  <a:lnTo>
                    <a:pt x="838" y="102"/>
                  </a:lnTo>
                  <a:lnTo>
                    <a:pt x="841" y="100"/>
                  </a:lnTo>
                  <a:lnTo>
                    <a:pt x="845" y="100"/>
                  </a:lnTo>
                  <a:lnTo>
                    <a:pt x="848" y="98"/>
                  </a:lnTo>
                  <a:lnTo>
                    <a:pt x="850" y="97"/>
                  </a:lnTo>
                  <a:lnTo>
                    <a:pt x="854" y="97"/>
                  </a:lnTo>
                  <a:lnTo>
                    <a:pt x="855" y="94"/>
                  </a:lnTo>
                  <a:lnTo>
                    <a:pt x="861" y="92"/>
                  </a:lnTo>
                  <a:lnTo>
                    <a:pt x="862" y="92"/>
                  </a:lnTo>
                  <a:lnTo>
                    <a:pt x="865" y="92"/>
                  </a:lnTo>
                  <a:lnTo>
                    <a:pt x="871" y="92"/>
                  </a:lnTo>
                  <a:lnTo>
                    <a:pt x="875" y="92"/>
                  </a:lnTo>
                  <a:lnTo>
                    <a:pt x="880" y="95"/>
                  </a:lnTo>
                  <a:lnTo>
                    <a:pt x="887" y="97"/>
                  </a:lnTo>
                  <a:lnTo>
                    <a:pt x="892" y="98"/>
                  </a:lnTo>
                  <a:lnTo>
                    <a:pt x="897" y="101"/>
                  </a:lnTo>
                  <a:lnTo>
                    <a:pt x="901" y="102"/>
                  </a:lnTo>
                  <a:lnTo>
                    <a:pt x="905" y="105"/>
                  </a:lnTo>
                  <a:lnTo>
                    <a:pt x="909" y="108"/>
                  </a:lnTo>
                  <a:lnTo>
                    <a:pt x="914" y="111"/>
                  </a:lnTo>
                  <a:lnTo>
                    <a:pt x="916" y="114"/>
                  </a:lnTo>
                  <a:lnTo>
                    <a:pt x="921" y="117"/>
                  </a:lnTo>
                  <a:lnTo>
                    <a:pt x="924" y="119"/>
                  </a:lnTo>
                  <a:lnTo>
                    <a:pt x="926" y="124"/>
                  </a:lnTo>
                  <a:lnTo>
                    <a:pt x="928" y="128"/>
                  </a:lnTo>
                  <a:lnTo>
                    <a:pt x="931" y="131"/>
                  </a:lnTo>
                  <a:lnTo>
                    <a:pt x="932" y="135"/>
                  </a:lnTo>
                  <a:lnTo>
                    <a:pt x="935" y="139"/>
                  </a:lnTo>
                  <a:lnTo>
                    <a:pt x="936" y="144"/>
                  </a:lnTo>
                  <a:lnTo>
                    <a:pt x="939" y="148"/>
                  </a:lnTo>
                  <a:lnTo>
                    <a:pt x="939" y="154"/>
                  </a:lnTo>
                  <a:lnTo>
                    <a:pt x="939" y="158"/>
                  </a:lnTo>
                  <a:lnTo>
                    <a:pt x="941" y="164"/>
                  </a:lnTo>
                  <a:lnTo>
                    <a:pt x="941" y="168"/>
                  </a:lnTo>
                  <a:lnTo>
                    <a:pt x="941" y="171"/>
                  </a:lnTo>
                  <a:lnTo>
                    <a:pt x="941" y="174"/>
                  </a:lnTo>
                  <a:lnTo>
                    <a:pt x="941" y="176"/>
                  </a:lnTo>
                  <a:lnTo>
                    <a:pt x="942" y="181"/>
                  </a:lnTo>
                  <a:lnTo>
                    <a:pt x="941" y="183"/>
                  </a:lnTo>
                  <a:lnTo>
                    <a:pt x="941" y="186"/>
                  </a:lnTo>
                  <a:lnTo>
                    <a:pt x="941" y="189"/>
                  </a:lnTo>
                  <a:lnTo>
                    <a:pt x="941" y="192"/>
                  </a:lnTo>
                  <a:lnTo>
                    <a:pt x="939" y="195"/>
                  </a:lnTo>
                  <a:lnTo>
                    <a:pt x="939" y="198"/>
                  </a:lnTo>
                  <a:lnTo>
                    <a:pt x="939" y="201"/>
                  </a:lnTo>
                  <a:lnTo>
                    <a:pt x="939" y="205"/>
                  </a:lnTo>
                  <a:lnTo>
                    <a:pt x="936" y="208"/>
                  </a:lnTo>
                  <a:lnTo>
                    <a:pt x="936" y="210"/>
                  </a:lnTo>
                  <a:lnTo>
                    <a:pt x="936" y="215"/>
                  </a:lnTo>
                  <a:lnTo>
                    <a:pt x="935" y="218"/>
                  </a:lnTo>
                  <a:lnTo>
                    <a:pt x="934" y="220"/>
                  </a:lnTo>
                  <a:lnTo>
                    <a:pt x="934" y="225"/>
                  </a:lnTo>
                  <a:lnTo>
                    <a:pt x="934" y="228"/>
                  </a:lnTo>
                  <a:lnTo>
                    <a:pt x="934" y="233"/>
                  </a:lnTo>
                  <a:lnTo>
                    <a:pt x="932" y="235"/>
                  </a:lnTo>
                  <a:lnTo>
                    <a:pt x="931" y="238"/>
                  </a:lnTo>
                  <a:lnTo>
                    <a:pt x="931" y="240"/>
                  </a:lnTo>
                  <a:lnTo>
                    <a:pt x="929" y="243"/>
                  </a:lnTo>
                  <a:lnTo>
                    <a:pt x="928" y="246"/>
                  </a:lnTo>
                  <a:lnTo>
                    <a:pt x="926" y="249"/>
                  </a:lnTo>
                  <a:lnTo>
                    <a:pt x="926" y="252"/>
                  </a:lnTo>
                  <a:lnTo>
                    <a:pt x="925" y="255"/>
                  </a:lnTo>
                  <a:lnTo>
                    <a:pt x="924" y="259"/>
                  </a:lnTo>
                  <a:lnTo>
                    <a:pt x="921" y="265"/>
                  </a:lnTo>
                  <a:lnTo>
                    <a:pt x="918" y="270"/>
                  </a:lnTo>
                  <a:lnTo>
                    <a:pt x="915" y="274"/>
                  </a:lnTo>
                  <a:lnTo>
                    <a:pt x="911" y="279"/>
                  </a:lnTo>
                  <a:lnTo>
                    <a:pt x="908" y="283"/>
                  </a:lnTo>
                  <a:lnTo>
                    <a:pt x="904" y="289"/>
                  </a:lnTo>
                  <a:lnTo>
                    <a:pt x="901" y="292"/>
                  </a:lnTo>
                  <a:lnTo>
                    <a:pt x="897" y="296"/>
                  </a:lnTo>
                  <a:lnTo>
                    <a:pt x="892" y="299"/>
                  </a:lnTo>
                  <a:lnTo>
                    <a:pt x="889" y="302"/>
                  </a:lnTo>
                  <a:lnTo>
                    <a:pt x="885" y="306"/>
                  </a:lnTo>
                  <a:lnTo>
                    <a:pt x="880" y="309"/>
                  </a:lnTo>
                  <a:lnTo>
                    <a:pt x="877" y="310"/>
                  </a:lnTo>
                  <a:lnTo>
                    <a:pt x="871" y="313"/>
                  </a:lnTo>
                  <a:lnTo>
                    <a:pt x="867" y="316"/>
                  </a:lnTo>
                  <a:lnTo>
                    <a:pt x="862" y="317"/>
                  </a:lnTo>
                  <a:lnTo>
                    <a:pt x="858" y="319"/>
                  </a:lnTo>
                  <a:lnTo>
                    <a:pt x="853" y="320"/>
                  </a:lnTo>
                  <a:lnTo>
                    <a:pt x="848" y="321"/>
                  </a:lnTo>
                  <a:lnTo>
                    <a:pt x="843" y="321"/>
                  </a:lnTo>
                  <a:lnTo>
                    <a:pt x="837" y="323"/>
                  </a:lnTo>
                  <a:lnTo>
                    <a:pt x="831" y="323"/>
                  </a:lnTo>
                  <a:lnTo>
                    <a:pt x="827" y="323"/>
                  </a:lnTo>
                  <a:lnTo>
                    <a:pt x="821" y="321"/>
                  </a:lnTo>
                  <a:lnTo>
                    <a:pt x="816" y="320"/>
                  </a:lnTo>
                  <a:lnTo>
                    <a:pt x="811" y="320"/>
                  </a:lnTo>
                  <a:lnTo>
                    <a:pt x="807" y="319"/>
                  </a:lnTo>
                  <a:lnTo>
                    <a:pt x="803" y="317"/>
                  </a:lnTo>
                  <a:lnTo>
                    <a:pt x="799" y="313"/>
                  </a:lnTo>
                  <a:lnTo>
                    <a:pt x="794" y="311"/>
                  </a:lnTo>
                  <a:lnTo>
                    <a:pt x="791" y="310"/>
                  </a:lnTo>
                  <a:lnTo>
                    <a:pt x="787" y="304"/>
                  </a:lnTo>
                  <a:lnTo>
                    <a:pt x="784" y="300"/>
                  </a:lnTo>
                  <a:lnTo>
                    <a:pt x="783" y="296"/>
                  </a:lnTo>
                  <a:lnTo>
                    <a:pt x="781" y="293"/>
                  </a:lnTo>
                  <a:lnTo>
                    <a:pt x="780" y="290"/>
                  </a:lnTo>
                  <a:lnTo>
                    <a:pt x="779" y="287"/>
                  </a:lnTo>
                  <a:lnTo>
                    <a:pt x="779" y="283"/>
                  </a:lnTo>
                  <a:lnTo>
                    <a:pt x="779" y="280"/>
                  </a:lnTo>
                  <a:lnTo>
                    <a:pt x="779" y="277"/>
                  </a:lnTo>
                  <a:lnTo>
                    <a:pt x="779" y="274"/>
                  </a:lnTo>
                  <a:lnTo>
                    <a:pt x="779" y="270"/>
                  </a:lnTo>
                  <a:lnTo>
                    <a:pt x="777" y="267"/>
                  </a:lnTo>
                  <a:lnTo>
                    <a:pt x="777" y="265"/>
                  </a:lnTo>
                  <a:lnTo>
                    <a:pt x="777" y="260"/>
                  </a:lnTo>
                  <a:lnTo>
                    <a:pt x="776" y="257"/>
                  </a:lnTo>
                  <a:lnTo>
                    <a:pt x="774" y="255"/>
                  </a:lnTo>
                  <a:lnTo>
                    <a:pt x="773" y="252"/>
                  </a:lnTo>
                  <a:lnTo>
                    <a:pt x="772" y="249"/>
                  </a:lnTo>
                  <a:lnTo>
                    <a:pt x="769" y="243"/>
                  </a:lnTo>
                  <a:lnTo>
                    <a:pt x="766" y="239"/>
                  </a:lnTo>
                  <a:lnTo>
                    <a:pt x="762" y="236"/>
                  </a:lnTo>
                  <a:lnTo>
                    <a:pt x="759" y="235"/>
                  </a:lnTo>
                  <a:lnTo>
                    <a:pt x="756" y="233"/>
                  </a:lnTo>
                  <a:lnTo>
                    <a:pt x="753" y="233"/>
                  </a:lnTo>
                  <a:lnTo>
                    <a:pt x="749" y="230"/>
                  </a:lnTo>
                  <a:lnTo>
                    <a:pt x="746" y="229"/>
                  </a:lnTo>
                  <a:lnTo>
                    <a:pt x="743" y="229"/>
                  </a:lnTo>
                  <a:lnTo>
                    <a:pt x="739" y="229"/>
                  </a:lnTo>
                  <a:lnTo>
                    <a:pt x="735" y="226"/>
                  </a:lnTo>
                  <a:lnTo>
                    <a:pt x="730" y="226"/>
                  </a:lnTo>
                  <a:lnTo>
                    <a:pt x="725" y="226"/>
                  </a:lnTo>
                  <a:lnTo>
                    <a:pt x="722" y="228"/>
                  </a:lnTo>
                  <a:lnTo>
                    <a:pt x="716" y="229"/>
                  </a:lnTo>
                  <a:lnTo>
                    <a:pt x="713" y="229"/>
                  </a:lnTo>
                  <a:lnTo>
                    <a:pt x="709" y="232"/>
                  </a:lnTo>
                  <a:lnTo>
                    <a:pt x="705" y="233"/>
                  </a:lnTo>
                  <a:lnTo>
                    <a:pt x="701" y="235"/>
                  </a:lnTo>
                  <a:lnTo>
                    <a:pt x="696" y="238"/>
                  </a:lnTo>
                  <a:lnTo>
                    <a:pt x="691" y="239"/>
                  </a:lnTo>
                  <a:lnTo>
                    <a:pt x="685" y="242"/>
                  </a:lnTo>
                  <a:lnTo>
                    <a:pt x="683" y="243"/>
                  </a:lnTo>
                  <a:lnTo>
                    <a:pt x="681" y="245"/>
                  </a:lnTo>
                  <a:lnTo>
                    <a:pt x="678" y="246"/>
                  </a:lnTo>
                  <a:lnTo>
                    <a:pt x="675" y="247"/>
                  </a:lnTo>
                  <a:lnTo>
                    <a:pt x="672" y="246"/>
                  </a:lnTo>
                  <a:lnTo>
                    <a:pt x="669" y="246"/>
                  </a:lnTo>
                  <a:lnTo>
                    <a:pt x="666" y="246"/>
                  </a:lnTo>
                  <a:lnTo>
                    <a:pt x="662" y="245"/>
                  </a:lnTo>
                  <a:lnTo>
                    <a:pt x="656" y="243"/>
                  </a:lnTo>
                  <a:lnTo>
                    <a:pt x="651" y="242"/>
                  </a:lnTo>
                  <a:lnTo>
                    <a:pt x="649" y="240"/>
                  </a:lnTo>
                  <a:lnTo>
                    <a:pt x="647" y="239"/>
                  </a:lnTo>
                  <a:lnTo>
                    <a:pt x="644" y="238"/>
                  </a:lnTo>
                  <a:lnTo>
                    <a:pt x="641" y="236"/>
                  </a:lnTo>
                  <a:lnTo>
                    <a:pt x="637" y="236"/>
                  </a:lnTo>
                  <a:lnTo>
                    <a:pt x="632" y="233"/>
                  </a:lnTo>
                  <a:lnTo>
                    <a:pt x="628" y="233"/>
                  </a:lnTo>
                  <a:lnTo>
                    <a:pt x="625" y="230"/>
                  </a:lnTo>
                  <a:lnTo>
                    <a:pt x="621" y="229"/>
                  </a:lnTo>
                  <a:lnTo>
                    <a:pt x="617" y="228"/>
                  </a:lnTo>
                  <a:lnTo>
                    <a:pt x="614" y="226"/>
                  </a:lnTo>
                  <a:lnTo>
                    <a:pt x="610" y="225"/>
                  </a:lnTo>
                  <a:lnTo>
                    <a:pt x="604" y="223"/>
                  </a:lnTo>
                  <a:lnTo>
                    <a:pt x="600" y="220"/>
                  </a:lnTo>
                  <a:lnTo>
                    <a:pt x="597" y="220"/>
                  </a:lnTo>
                  <a:lnTo>
                    <a:pt x="591" y="218"/>
                  </a:lnTo>
                  <a:lnTo>
                    <a:pt x="585" y="218"/>
                  </a:lnTo>
                  <a:lnTo>
                    <a:pt x="581" y="216"/>
                  </a:lnTo>
                  <a:lnTo>
                    <a:pt x="575" y="215"/>
                  </a:lnTo>
                  <a:lnTo>
                    <a:pt x="571" y="213"/>
                  </a:lnTo>
                  <a:lnTo>
                    <a:pt x="566" y="212"/>
                  </a:lnTo>
                  <a:lnTo>
                    <a:pt x="560" y="210"/>
                  </a:lnTo>
                  <a:lnTo>
                    <a:pt x="554" y="210"/>
                  </a:lnTo>
                  <a:lnTo>
                    <a:pt x="550" y="210"/>
                  </a:lnTo>
                  <a:lnTo>
                    <a:pt x="543" y="208"/>
                  </a:lnTo>
                  <a:lnTo>
                    <a:pt x="537" y="208"/>
                  </a:lnTo>
                  <a:lnTo>
                    <a:pt x="531" y="208"/>
                  </a:lnTo>
                  <a:lnTo>
                    <a:pt x="526" y="208"/>
                  </a:lnTo>
                  <a:lnTo>
                    <a:pt x="519" y="206"/>
                  </a:lnTo>
                  <a:lnTo>
                    <a:pt x="513" y="206"/>
                  </a:lnTo>
                  <a:lnTo>
                    <a:pt x="507" y="206"/>
                  </a:lnTo>
                  <a:lnTo>
                    <a:pt x="500" y="206"/>
                  </a:lnTo>
                  <a:lnTo>
                    <a:pt x="494" y="206"/>
                  </a:lnTo>
                  <a:lnTo>
                    <a:pt x="487" y="206"/>
                  </a:lnTo>
                  <a:lnTo>
                    <a:pt x="482" y="208"/>
                  </a:lnTo>
                  <a:lnTo>
                    <a:pt x="475" y="209"/>
                  </a:lnTo>
                  <a:lnTo>
                    <a:pt x="467" y="209"/>
                  </a:lnTo>
                  <a:lnTo>
                    <a:pt x="460" y="210"/>
                  </a:lnTo>
                  <a:lnTo>
                    <a:pt x="453" y="212"/>
                  </a:lnTo>
                  <a:lnTo>
                    <a:pt x="446" y="212"/>
                  </a:lnTo>
                  <a:lnTo>
                    <a:pt x="439" y="215"/>
                  </a:lnTo>
                  <a:lnTo>
                    <a:pt x="432" y="216"/>
                  </a:lnTo>
                  <a:lnTo>
                    <a:pt x="425" y="218"/>
                  </a:lnTo>
                  <a:lnTo>
                    <a:pt x="418" y="220"/>
                  </a:lnTo>
                  <a:lnTo>
                    <a:pt x="411" y="223"/>
                  </a:lnTo>
                  <a:lnTo>
                    <a:pt x="404" y="226"/>
                  </a:lnTo>
                  <a:lnTo>
                    <a:pt x="395" y="229"/>
                  </a:lnTo>
                  <a:lnTo>
                    <a:pt x="388" y="233"/>
                  </a:lnTo>
                  <a:lnTo>
                    <a:pt x="379" y="236"/>
                  </a:lnTo>
                  <a:lnTo>
                    <a:pt x="372" y="242"/>
                  </a:lnTo>
                  <a:lnTo>
                    <a:pt x="364" y="245"/>
                  </a:lnTo>
                  <a:lnTo>
                    <a:pt x="357" y="249"/>
                  </a:lnTo>
                  <a:lnTo>
                    <a:pt x="351" y="252"/>
                  </a:lnTo>
                  <a:lnTo>
                    <a:pt x="344" y="257"/>
                  </a:lnTo>
                  <a:lnTo>
                    <a:pt x="340" y="260"/>
                  </a:lnTo>
                  <a:lnTo>
                    <a:pt x="332" y="265"/>
                  </a:lnTo>
                  <a:lnTo>
                    <a:pt x="327" y="269"/>
                  </a:lnTo>
                  <a:lnTo>
                    <a:pt x="323" y="273"/>
                  </a:lnTo>
                  <a:lnTo>
                    <a:pt x="318" y="277"/>
                  </a:lnTo>
                  <a:lnTo>
                    <a:pt x="314" y="282"/>
                  </a:lnTo>
                  <a:lnTo>
                    <a:pt x="308" y="286"/>
                  </a:lnTo>
                  <a:lnTo>
                    <a:pt x="304" y="292"/>
                  </a:lnTo>
                  <a:lnTo>
                    <a:pt x="300" y="296"/>
                  </a:lnTo>
                  <a:lnTo>
                    <a:pt x="296" y="300"/>
                  </a:lnTo>
                  <a:lnTo>
                    <a:pt x="290" y="304"/>
                  </a:lnTo>
                  <a:lnTo>
                    <a:pt x="288" y="310"/>
                  </a:lnTo>
                  <a:lnTo>
                    <a:pt x="284" y="314"/>
                  </a:lnTo>
                  <a:lnTo>
                    <a:pt x="280" y="320"/>
                  </a:lnTo>
                  <a:lnTo>
                    <a:pt x="277" y="324"/>
                  </a:lnTo>
                  <a:lnTo>
                    <a:pt x="273" y="330"/>
                  </a:lnTo>
                  <a:lnTo>
                    <a:pt x="270" y="334"/>
                  </a:lnTo>
                  <a:lnTo>
                    <a:pt x="269" y="338"/>
                  </a:lnTo>
                  <a:lnTo>
                    <a:pt x="264" y="346"/>
                  </a:lnTo>
                  <a:lnTo>
                    <a:pt x="263" y="350"/>
                  </a:lnTo>
                  <a:lnTo>
                    <a:pt x="260" y="356"/>
                  </a:lnTo>
                  <a:lnTo>
                    <a:pt x="259" y="361"/>
                  </a:lnTo>
                  <a:lnTo>
                    <a:pt x="254" y="366"/>
                  </a:lnTo>
                  <a:lnTo>
                    <a:pt x="253" y="373"/>
                  </a:lnTo>
                  <a:lnTo>
                    <a:pt x="250" y="377"/>
                  </a:lnTo>
                  <a:lnTo>
                    <a:pt x="249" y="383"/>
                  </a:lnTo>
                  <a:lnTo>
                    <a:pt x="247" y="387"/>
                  </a:lnTo>
                  <a:lnTo>
                    <a:pt x="246" y="393"/>
                  </a:lnTo>
                  <a:lnTo>
                    <a:pt x="243" y="398"/>
                  </a:lnTo>
                  <a:lnTo>
                    <a:pt x="243" y="404"/>
                  </a:lnTo>
                  <a:lnTo>
                    <a:pt x="242" y="408"/>
                  </a:lnTo>
                  <a:lnTo>
                    <a:pt x="240" y="414"/>
                  </a:lnTo>
                  <a:lnTo>
                    <a:pt x="239" y="420"/>
                  </a:lnTo>
                  <a:lnTo>
                    <a:pt x="239" y="425"/>
                  </a:lnTo>
                  <a:lnTo>
                    <a:pt x="237" y="431"/>
                  </a:lnTo>
                  <a:lnTo>
                    <a:pt x="236" y="437"/>
                  </a:lnTo>
                  <a:lnTo>
                    <a:pt x="236" y="441"/>
                  </a:lnTo>
                  <a:lnTo>
                    <a:pt x="234" y="447"/>
                  </a:lnTo>
                  <a:lnTo>
                    <a:pt x="233" y="454"/>
                  </a:lnTo>
                  <a:lnTo>
                    <a:pt x="233" y="458"/>
                  </a:lnTo>
                  <a:lnTo>
                    <a:pt x="233" y="464"/>
                  </a:lnTo>
                  <a:lnTo>
                    <a:pt x="233" y="469"/>
                  </a:lnTo>
                  <a:lnTo>
                    <a:pt x="232" y="474"/>
                  </a:lnTo>
                  <a:lnTo>
                    <a:pt x="232" y="479"/>
                  </a:lnTo>
                  <a:lnTo>
                    <a:pt x="232" y="485"/>
                  </a:lnTo>
                  <a:lnTo>
                    <a:pt x="232" y="491"/>
                  </a:lnTo>
                  <a:lnTo>
                    <a:pt x="230" y="495"/>
                  </a:lnTo>
                  <a:lnTo>
                    <a:pt x="230" y="499"/>
                  </a:lnTo>
                  <a:lnTo>
                    <a:pt x="230" y="505"/>
                  </a:lnTo>
                  <a:lnTo>
                    <a:pt x="230" y="511"/>
                  </a:lnTo>
                  <a:lnTo>
                    <a:pt x="230" y="515"/>
                  </a:lnTo>
                  <a:lnTo>
                    <a:pt x="230" y="519"/>
                  </a:lnTo>
                  <a:lnTo>
                    <a:pt x="230" y="525"/>
                  </a:lnTo>
                  <a:lnTo>
                    <a:pt x="232" y="529"/>
                  </a:lnTo>
                  <a:lnTo>
                    <a:pt x="232" y="535"/>
                  </a:lnTo>
                  <a:lnTo>
                    <a:pt x="232" y="539"/>
                  </a:lnTo>
                  <a:lnTo>
                    <a:pt x="232" y="543"/>
                  </a:lnTo>
                  <a:lnTo>
                    <a:pt x="232" y="548"/>
                  </a:lnTo>
                  <a:lnTo>
                    <a:pt x="232" y="552"/>
                  </a:lnTo>
                  <a:lnTo>
                    <a:pt x="233" y="556"/>
                  </a:lnTo>
                  <a:lnTo>
                    <a:pt x="233" y="560"/>
                  </a:lnTo>
                  <a:lnTo>
                    <a:pt x="233" y="566"/>
                  </a:lnTo>
                  <a:lnTo>
                    <a:pt x="233" y="569"/>
                  </a:lnTo>
                  <a:lnTo>
                    <a:pt x="233" y="573"/>
                  </a:lnTo>
                  <a:lnTo>
                    <a:pt x="233" y="576"/>
                  </a:lnTo>
                  <a:lnTo>
                    <a:pt x="234" y="580"/>
                  </a:lnTo>
                  <a:lnTo>
                    <a:pt x="234" y="585"/>
                  </a:lnTo>
                  <a:lnTo>
                    <a:pt x="236" y="589"/>
                  </a:lnTo>
                  <a:lnTo>
                    <a:pt x="236" y="592"/>
                  </a:lnTo>
                  <a:lnTo>
                    <a:pt x="237" y="596"/>
                  </a:lnTo>
                  <a:lnTo>
                    <a:pt x="239" y="599"/>
                  </a:lnTo>
                  <a:lnTo>
                    <a:pt x="239" y="603"/>
                  </a:lnTo>
                  <a:lnTo>
                    <a:pt x="239" y="606"/>
                  </a:lnTo>
                  <a:lnTo>
                    <a:pt x="240" y="610"/>
                  </a:lnTo>
                  <a:lnTo>
                    <a:pt x="242" y="613"/>
                  </a:lnTo>
                  <a:lnTo>
                    <a:pt x="242" y="616"/>
                  </a:lnTo>
                  <a:lnTo>
                    <a:pt x="243" y="620"/>
                  </a:lnTo>
                  <a:lnTo>
                    <a:pt x="244" y="623"/>
                  </a:lnTo>
                  <a:lnTo>
                    <a:pt x="246" y="626"/>
                  </a:lnTo>
                  <a:lnTo>
                    <a:pt x="246" y="629"/>
                  </a:lnTo>
                  <a:lnTo>
                    <a:pt x="247" y="631"/>
                  </a:lnTo>
                  <a:lnTo>
                    <a:pt x="249" y="634"/>
                  </a:lnTo>
                  <a:lnTo>
                    <a:pt x="250" y="637"/>
                  </a:lnTo>
                  <a:lnTo>
                    <a:pt x="251" y="640"/>
                  </a:lnTo>
                  <a:lnTo>
                    <a:pt x="253" y="643"/>
                  </a:lnTo>
                  <a:lnTo>
                    <a:pt x="254" y="646"/>
                  </a:lnTo>
                  <a:lnTo>
                    <a:pt x="257" y="651"/>
                  </a:lnTo>
                  <a:lnTo>
                    <a:pt x="259" y="656"/>
                  </a:lnTo>
                  <a:lnTo>
                    <a:pt x="261" y="660"/>
                  </a:lnTo>
                  <a:lnTo>
                    <a:pt x="264" y="666"/>
                  </a:lnTo>
                  <a:lnTo>
                    <a:pt x="267" y="670"/>
                  </a:lnTo>
                  <a:lnTo>
                    <a:pt x="269" y="674"/>
                  </a:lnTo>
                  <a:lnTo>
                    <a:pt x="270" y="678"/>
                  </a:lnTo>
                  <a:lnTo>
                    <a:pt x="273" y="681"/>
                  </a:lnTo>
                  <a:lnTo>
                    <a:pt x="273" y="684"/>
                  </a:lnTo>
                  <a:lnTo>
                    <a:pt x="276" y="688"/>
                  </a:lnTo>
                  <a:lnTo>
                    <a:pt x="276" y="691"/>
                  </a:lnTo>
                  <a:lnTo>
                    <a:pt x="277" y="694"/>
                  </a:lnTo>
                  <a:lnTo>
                    <a:pt x="277" y="700"/>
                  </a:lnTo>
                  <a:lnTo>
                    <a:pt x="277" y="704"/>
                  </a:lnTo>
                  <a:lnTo>
                    <a:pt x="276" y="707"/>
                  </a:lnTo>
                  <a:lnTo>
                    <a:pt x="271" y="711"/>
                  </a:lnTo>
                  <a:lnTo>
                    <a:pt x="266" y="713"/>
                  </a:lnTo>
                  <a:lnTo>
                    <a:pt x="261" y="714"/>
                  </a:lnTo>
                  <a:lnTo>
                    <a:pt x="257" y="714"/>
                  </a:lnTo>
                  <a:lnTo>
                    <a:pt x="251" y="715"/>
                  </a:lnTo>
                  <a:lnTo>
                    <a:pt x="247" y="715"/>
                  </a:lnTo>
                  <a:lnTo>
                    <a:pt x="242" y="715"/>
                  </a:lnTo>
                  <a:lnTo>
                    <a:pt x="239" y="715"/>
                  </a:lnTo>
                  <a:lnTo>
                    <a:pt x="237" y="715"/>
                  </a:lnTo>
                  <a:lnTo>
                    <a:pt x="233" y="715"/>
                  </a:lnTo>
                  <a:lnTo>
                    <a:pt x="232" y="717"/>
                  </a:lnTo>
                  <a:lnTo>
                    <a:pt x="227" y="717"/>
                  </a:lnTo>
                  <a:lnTo>
                    <a:pt x="223" y="718"/>
                  </a:lnTo>
                  <a:lnTo>
                    <a:pt x="220" y="718"/>
                  </a:lnTo>
                  <a:lnTo>
                    <a:pt x="216" y="720"/>
                  </a:lnTo>
                  <a:lnTo>
                    <a:pt x="212" y="721"/>
                  </a:lnTo>
                  <a:lnTo>
                    <a:pt x="207" y="722"/>
                  </a:lnTo>
                  <a:lnTo>
                    <a:pt x="203" y="725"/>
                  </a:lnTo>
                  <a:lnTo>
                    <a:pt x="199" y="727"/>
                  </a:lnTo>
                  <a:lnTo>
                    <a:pt x="193" y="728"/>
                  </a:lnTo>
                  <a:lnTo>
                    <a:pt x="188" y="731"/>
                  </a:lnTo>
                  <a:lnTo>
                    <a:pt x="185" y="734"/>
                  </a:lnTo>
                  <a:lnTo>
                    <a:pt x="182" y="734"/>
                  </a:lnTo>
                  <a:lnTo>
                    <a:pt x="179" y="735"/>
                  </a:lnTo>
                  <a:lnTo>
                    <a:pt x="176" y="738"/>
                  </a:lnTo>
                  <a:lnTo>
                    <a:pt x="172" y="740"/>
                  </a:lnTo>
                  <a:lnTo>
                    <a:pt x="169" y="741"/>
                  </a:lnTo>
                  <a:lnTo>
                    <a:pt x="165" y="742"/>
                  </a:lnTo>
                  <a:lnTo>
                    <a:pt x="162" y="745"/>
                  </a:lnTo>
                  <a:lnTo>
                    <a:pt x="159" y="747"/>
                  </a:lnTo>
                  <a:lnTo>
                    <a:pt x="155" y="750"/>
                  </a:lnTo>
                  <a:lnTo>
                    <a:pt x="152" y="752"/>
                  </a:lnTo>
                  <a:lnTo>
                    <a:pt x="149" y="757"/>
                  </a:lnTo>
                  <a:lnTo>
                    <a:pt x="144" y="758"/>
                  </a:lnTo>
                  <a:lnTo>
                    <a:pt x="139" y="761"/>
                  </a:lnTo>
                  <a:lnTo>
                    <a:pt x="136" y="762"/>
                  </a:lnTo>
                  <a:lnTo>
                    <a:pt x="134" y="765"/>
                  </a:lnTo>
                  <a:lnTo>
                    <a:pt x="131" y="768"/>
                  </a:lnTo>
                  <a:lnTo>
                    <a:pt x="126" y="771"/>
                  </a:lnTo>
                  <a:lnTo>
                    <a:pt x="125" y="772"/>
                  </a:lnTo>
                  <a:lnTo>
                    <a:pt x="122" y="775"/>
                  </a:lnTo>
                  <a:lnTo>
                    <a:pt x="117" y="779"/>
                  </a:lnTo>
                  <a:lnTo>
                    <a:pt x="114" y="784"/>
                  </a:lnTo>
                  <a:lnTo>
                    <a:pt x="108" y="788"/>
                  </a:lnTo>
                  <a:lnTo>
                    <a:pt x="105" y="792"/>
                  </a:lnTo>
                  <a:lnTo>
                    <a:pt x="102" y="796"/>
                  </a:lnTo>
                  <a:lnTo>
                    <a:pt x="99" y="799"/>
                  </a:lnTo>
                  <a:lnTo>
                    <a:pt x="98" y="802"/>
                  </a:lnTo>
                  <a:lnTo>
                    <a:pt x="97" y="808"/>
                  </a:lnTo>
                  <a:lnTo>
                    <a:pt x="94" y="809"/>
                  </a:lnTo>
                  <a:lnTo>
                    <a:pt x="94" y="812"/>
                  </a:lnTo>
                  <a:lnTo>
                    <a:pt x="92" y="816"/>
                  </a:lnTo>
                  <a:lnTo>
                    <a:pt x="92" y="819"/>
                  </a:lnTo>
                  <a:lnTo>
                    <a:pt x="90" y="822"/>
                  </a:lnTo>
                  <a:lnTo>
                    <a:pt x="90" y="826"/>
                  </a:lnTo>
                  <a:lnTo>
                    <a:pt x="87" y="831"/>
                  </a:lnTo>
                  <a:lnTo>
                    <a:pt x="85" y="832"/>
                  </a:lnTo>
                  <a:lnTo>
                    <a:pt x="82" y="833"/>
                  </a:lnTo>
                  <a:lnTo>
                    <a:pt x="78" y="833"/>
                  </a:lnTo>
                  <a:lnTo>
                    <a:pt x="77" y="833"/>
                  </a:lnTo>
                  <a:lnTo>
                    <a:pt x="74" y="833"/>
                  </a:lnTo>
                  <a:lnTo>
                    <a:pt x="71" y="832"/>
                  </a:lnTo>
                  <a:lnTo>
                    <a:pt x="68" y="832"/>
                  </a:lnTo>
                  <a:lnTo>
                    <a:pt x="64" y="829"/>
                  </a:lnTo>
                  <a:lnTo>
                    <a:pt x="60" y="825"/>
                  </a:lnTo>
                  <a:lnTo>
                    <a:pt x="57" y="822"/>
                  </a:lnTo>
                  <a:lnTo>
                    <a:pt x="55" y="819"/>
                  </a:lnTo>
                  <a:lnTo>
                    <a:pt x="53" y="818"/>
                  </a:lnTo>
                  <a:lnTo>
                    <a:pt x="51" y="815"/>
                  </a:lnTo>
                  <a:lnTo>
                    <a:pt x="48" y="809"/>
                  </a:lnTo>
                  <a:lnTo>
                    <a:pt x="47" y="805"/>
                  </a:lnTo>
                  <a:lnTo>
                    <a:pt x="44" y="799"/>
                  </a:lnTo>
                  <a:lnTo>
                    <a:pt x="43" y="795"/>
                  </a:lnTo>
                  <a:lnTo>
                    <a:pt x="40" y="789"/>
                  </a:lnTo>
                  <a:lnTo>
                    <a:pt x="40" y="785"/>
                  </a:lnTo>
                  <a:lnTo>
                    <a:pt x="36" y="779"/>
                  </a:lnTo>
                  <a:lnTo>
                    <a:pt x="34" y="772"/>
                  </a:lnTo>
                  <a:lnTo>
                    <a:pt x="31" y="765"/>
                  </a:lnTo>
                  <a:lnTo>
                    <a:pt x="30" y="759"/>
                  </a:lnTo>
                  <a:lnTo>
                    <a:pt x="28" y="751"/>
                  </a:lnTo>
                  <a:lnTo>
                    <a:pt x="27" y="744"/>
                  </a:lnTo>
                  <a:lnTo>
                    <a:pt x="24" y="735"/>
                  </a:lnTo>
                  <a:lnTo>
                    <a:pt x="21" y="728"/>
                  </a:lnTo>
                  <a:lnTo>
                    <a:pt x="20" y="721"/>
                  </a:lnTo>
                  <a:lnTo>
                    <a:pt x="18" y="713"/>
                  </a:lnTo>
                  <a:lnTo>
                    <a:pt x="16" y="704"/>
                  </a:lnTo>
                  <a:lnTo>
                    <a:pt x="16" y="694"/>
                  </a:lnTo>
                  <a:lnTo>
                    <a:pt x="13" y="686"/>
                  </a:lnTo>
                  <a:lnTo>
                    <a:pt x="13" y="677"/>
                  </a:lnTo>
                  <a:lnTo>
                    <a:pt x="10" y="667"/>
                  </a:lnTo>
                  <a:lnTo>
                    <a:pt x="9" y="657"/>
                  </a:lnTo>
                  <a:lnTo>
                    <a:pt x="7" y="649"/>
                  </a:lnTo>
                  <a:lnTo>
                    <a:pt x="6" y="639"/>
                  </a:lnTo>
                  <a:lnTo>
                    <a:pt x="6" y="629"/>
                  </a:lnTo>
                  <a:lnTo>
                    <a:pt x="4" y="619"/>
                  </a:lnTo>
                  <a:lnTo>
                    <a:pt x="3" y="607"/>
                  </a:lnTo>
                  <a:lnTo>
                    <a:pt x="3" y="599"/>
                  </a:lnTo>
                  <a:lnTo>
                    <a:pt x="1" y="589"/>
                  </a:lnTo>
                  <a:lnTo>
                    <a:pt x="0" y="577"/>
                  </a:lnTo>
                  <a:lnTo>
                    <a:pt x="0" y="567"/>
                  </a:lnTo>
                  <a:lnTo>
                    <a:pt x="0" y="556"/>
                  </a:lnTo>
                  <a:lnTo>
                    <a:pt x="0" y="545"/>
                  </a:lnTo>
                  <a:lnTo>
                    <a:pt x="0" y="535"/>
                  </a:lnTo>
                  <a:lnTo>
                    <a:pt x="0" y="525"/>
                  </a:lnTo>
                  <a:lnTo>
                    <a:pt x="0" y="513"/>
                  </a:lnTo>
                  <a:lnTo>
                    <a:pt x="0" y="502"/>
                  </a:lnTo>
                  <a:lnTo>
                    <a:pt x="0" y="492"/>
                  </a:lnTo>
                  <a:lnTo>
                    <a:pt x="1" y="482"/>
                  </a:lnTo>
                  <a:lnTo>
                    <a:pt x="3" y="469"/>
                  </a:lnTo>
                  <a:lnTo>
                    <a:pt x="3" y="459"/>
                  </a:lnTo>
                  <a:lnTo>
                    <a:pt x="4" y="448"/>
                  </a:lnTo>
                  <a:lnTo>
                    <a:pt x="6" y="438"/>
                  </a:lnTo>
                  <a:lnTo>
                    <a:pt x="9" y="427"/>
                  </a:lnTo>
                  <a:lnTo>
                    <a:pt x="9" y="415"/>
                  </a:lnTo>
                  <a:lnTo>
                    <a:pt x="11" y="405"/>
                  </a:lnTo>
                  <a:lnTo>
                    <a:pt x="13" y="394"/>
                  </a:lnTo>
                  <a:lnTo>
                    <a:pt x="16" y="384"/>
                  </a:lnTo>
                  <a:lnTo>
                    <a:pt x="18" y="374"/>
                  </a:lnTo>
                  <a:lnTo>
                    <a:pt x="21" y="363"/>
                  </a:lnTo>
                  <a:lnTo>
                    <a:pt x="24" y="354"/>
                  </a:lnTo>
                  <a:lnTo>
                    <a:pt x="27" y="343"/>
                  </a:lnTo>
                  <a:lnTo>
                    <a:pt x="30" y="333"/>
                  </a:lnTo>
                  <a:lnTo>
                    <a:pt x="34" y="324"/>
                  </a:lnTo>
                  <a:lnTo>
                    <a:pt x="40" y="313"/>
                  </a:lnTo>
                  <a:lnTo>
                    <a:pt x="44" y="304"/>
                  </a:lnTo>
                  <a:close/>
                </a:path>
              </a:pathLst>
            </a:custGeom>
            <a:solidFill>
              <a:srgbClr val="2A40E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51" name="Freeform 13"/>
            <p:cNvSpPr>
              <a:spLocks/>
            </p:cNvSpPr>
            <p:nvPr/>
          </p:nvSpPr>
          <p:spPr bwMode="auto">
            <a:xfrm>
              <a:off x="1923" y="937"/>
              <a:ext cx="81" cy="29"/>
            </a:xfrm>
            <a:custGeom>
              <a:avLst/>
              <a:gdLst>
                <a:gd name="T0" fmla="*/ 0 w 243"/>
                <a:gd name="T1" fmla="*/ 0 h 87"/>
                <a:gd name="T2" fmla="*/ 0 w 243"/>
                <a:gd name="T3" fmla="*/ 0 h 87"/>
                <a:gd name="T4" fmla="*/ 0 w 243"/>
                <a:gd name="T5" fmla="*/ 0 h 87"/>
                <a:gd name="T6" fmla="*/ 0 w 243"/>
                <a:gd name="T7" fmla="*/ 0 h 87"/>
                <a:gd name="T8" fmla="*/ 0 w 243"/>
                <a:gd name="T9" fmla="*/ 0 h 87"/>
                <a:gd name="T10" fmla="*/ 0 w 243"/>
                <a:gd name="T11" fmla="*/ 0 h 87"/>
                <a:gd name="T12" fmla="*/ 0 w 243"/>
                <a:gd name="T13" fmla="*/ 0 h 87"/>
                <a:gd name="T14" fmla="*/ 0 w 243"/>
                <a:gd name="T15" fmla="*/ 0 h 87"/>
                <a:gd name="T16" fmla="*/ 0 w 243"/>
                <a:gd name="T17" fmla="*/ 0 h 87"/>
                <a:gd name="T18" fmla="*/ 0 w 243"/>
                <a:gd name="T19" fmla="*/ 0 h 87"/>
                <a:gd name="T20" fmla="*/ 0 w 243"/>
                <a:gd name="T21" fmla="*/ 0 h 87"/>
                <a:gd name="T22" fmla="*/ 0 w 243"/>
                <a:gd name="T23" fmla="*/ 0 h 87"/>
                <a:gd name="T24" fmla="*/ 0 w 243"/>
                <a:gd name="T25" fmla="*/ 0 h 87"/>
                <a:gd name="T26" fmla="*/ 0 w 243"/>
                <a:gd name="T27" fmla="*/ 0 h 87"/>
                <a:gd name="T28" fmla="*/ 0 w 243"/>
                <a:gd name="T29" fmla="*/ 0 h 87"/>
                <a:gd name="T30" fmla="*/ 0 w 243"/>
                <a:gd name="T31" fmla="*/ 0 h 87"/>
                <a:gd name="T32" fmla="*/ 0 w 243"/>
                <a:gd name="T33" fmla="*/ 0 h 87"/>
                <a:gd name="T34" fmla="*/ 0 w 243"/>
                <a:gd name="T35" fmla="*/ 0 h 87"/>
                <a:gd name="T36" fmla="*/ 0 w 243"/>
                <a:gd name="T37" fmla="*/ 0 h 87"/>
                <a:gd name="T38" fmla="*/ 0 w 243"/>
                <a:gd name="T39" fmla="*/ 0 h 87"/>
                <a:gd name="T40" fmla="*/ 0 w 243"/>
                <a:gd name="T41" fmla="*/ 0 h 87"/>
                <a:gd name="T42" fmla="*/ 0 w 243"/>
                <a:gd name="T43" fmla="*/ 0 h 87"/>
                <a:gd name="T44" fmla="*/ 0 w 243"/>
                <a:gd name="T45" fmla="*/ 0 h 87"/>
                <a:gd name="T46" fmla="*/ 0 w 243"/>
                <a:gd name="T47" fmla="*/ 0 h 87"/>
                <a:gd name="T48" fmla="*/ 0 w 243"/>
                <a:gd name="T49" fmla="*/ 0 h 87"/>
                <a:gd name="T50" fmla="*/ 0 w 243"/>
                <a:gd name="T51" fmla="*/ 0 h 87"/>
                <a:gd name="T52" fmla="*/ 0 w 243"/>
                <a:gd name="T53" fmla="*/ 0 h 87"/>
                <a:gd name="T54" fmla="*/ 0 w 243"/>
                <a:gd name="T55" fmla="*/ 0 h 87"/>
                <a:gd name="T56" fmla="*/ 0 w 243"/>
                <a:gd name="T57" fmla="*/ 0 h 87"/>
                <a:gd name="T58" fmla="*/ 0 w 243"/>
                <a:gd name="T59" fmla="*/ 0 h 87"/>
                <a:gd name="T60" fmla="*/ 0 w 243"/>
                <a:gd name="T61" fmla="*/ 0 h 87"/>
                <a:gd name="T62" fmla="*/ 0 w 243"/>
                <a:gd name="T63" fmla="*/ 0 h 87"/>
                <a:gd name="T64" fmla="*/ 0 w 243"/>
                <a:gd name="T65" fmla="*/ 0 h 87"/>
                <a:gd name="T66" fmla="*/ 0 w 243"/>
                <a:gd name="T67" fmla="*/ 0 h 87"/>
                <a:gd name="T68" fmla="*/ 0 w 243"/>
                <a:gd name="T69" fmla="*/ 0 h 87"/>
                <a:gd name="T70" fmla="*/ 0 w 243"/>
                <a:gd name="T71" fmla="*/ 0 h 87"/>
                <a:gd name="T72" fmla="*/ 0 w 243"/>
                <a:gd name="T73" fmla="*/ 0 h 87"/>
                <a:gd name="T74" fmla="*/ 0 w 243"/>
                <a:gd name="T75" fmla="*/ 0 h 87"/>
                <a:gd name="T76" fmla="*/ 0 w 243"/>
                <a:gd name="T77" fmla="*/ 0 h 87"/>
                <a:gd name="T78" fmla="*/ 0 w 243"/>
                <a:gd name="T79" fmla="*/ 0 h 87"/>
                <a:gd name="T80" fmla="*/ 0 w 243"/>
                <a:gd name="T81" fmla="*/ 0 h 87"/>
                <a:gd name="T82" fmla="*/ 0 w 243"/>
                <a:gd name="T83" fmla="*/ 0 h 87"/>
                <a:gd name="T84" fmla="*/ 0 w 243"/>
                <a:gd name="T85" fmla="*/ 0 h 87"/>
                <a:gd name="T86" fmla="*/ 0 w 243"/>
                <a:gd name="T87" fmla="*/ 0 h 87"/>
                <a:gd name="T88" fmla="*/ 0 w 243"/>
                <a:gd name="T89" fmla="*/ 0 h 87"/>
                <a:gd name="T90" fmla="*/ 0 w 243"/>
                <a:gd name="T91" fmla="*/ 0 h 8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43"/>
                <a:gd name="T139" fmla="*/ 0 h 87"/>
                <a:gd name="T140" fmla="*/ 243 w 243"/>
                <a:gd name="T141" fmla="*/ 87 h 8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43" h="87">
                  <a:moveTo>
                    <a:pt x="77" y="6"/>
                  </a:moveTo>
                  <a:lnTo>
                    <a:pt x="80" y="4"/>
                  </a:lnTo>
                  <a:lnTo>
                    <a:pt x="83" y="3"/>
                  </a:lnTo>
                  <a:lnTo>
                    <a:pt x="86" y="3"/>
                  </a:lnTo>
                  <a:lnTo>
                    <a:pt x="90" y="3"/>
                  </a:lnTo>
                  <a:lnTo>
                    <a:pt x="94" y="1"/>
                  </a:lnTo>
                  <a:lnTo>
                    <a:pt x="96" y="0"/>
                  </a:lnTo>
                  <a:lnTo>
                    <a:pt x="100" y="0"/>
                  </a:lnTo>
                  <a:lnTo>
                    <a:pt x="104" y="0"/>
                  </a:lnTo>
                  <a:lnTo>
                    <a:pt x="107" y="0"/>
                  </a:lnTo>
                  <a:lnTo>
                    <a:pt x="111" y="0"/>
                  </a:lnTo>
                  <a:lnTo>
                    <a:pt x="114" y="0"/>
                  </a:lnTo>
                  <a:lnTo>
                    <a:pt x="118" y="0"/>
                  </a:lnTo>
                  <a:lnTo>
                    <a:pt x="123" y="0"/>
                  </a:lnTo>
                  <a:lnTo>
                    <a:pt x="126" y="0"/>
                  </a:lnTo>
                  <a:lnTo>
                    <a:pt x="130" y="0"/>
                  </a:lnTo>
                  <a:lnTo>
                    <a:pt x="134" y="0"/>
                  </a:lnTo>
                  <a:lnTo>
                    <a:pt x="137" y="0"/>
                  </a:lnTo>
                  <a:lnTo>
                    <a:pt x="141" y="0"/>
                  </a:lnTo>
                  <a:lnTo>
                    <a:pt x="145" y="1"/>
                  </a:lnTo>
                  <a:lnTo>
                    <a:pt x="150" y="3"/>
                  </a:lnTo>
                  <a:lnTo>
                    <a:pt x="154" y="3"/>
                  </a:lnTo>
                  <a:lnTo>
                    <a:pt x="157" y="3"/>
                  </a:lnTo>
                  <a:lnTo>
                    <a:pt x="161" y="4"/>
                  </a:lnTo>
                  <a:lnTo>
                    <a:pt x="165" y="6"/>
                  </a:lnTo>
                  <a:lnTo>
                    <a:pt x="170" y="7"/>
                  </a:lnTo>
                  <a:lnTo>
                    <a:pt x="175" y="7"/>
                  </a:lnTo>
                  <a:lnTo>
                    <a:pt x="180" y="10"/>
                  </a:lnTo>
                  <a:lnTo>
                    <a:pt x="182" y="11"/>
                  </a:lnTo>
                  <a:lnTo>
                    <a:pt x="188" y="13"/>
                  </a:lnTo>
                  <a:lnTo>
                    <a:pt x="192" y="16"/>
                  </a:lnTo>
                  <a:lnTo>
                    <a:pt x="197" y="17"/>
                  </a:lnTo>
                  <a:lnTo>
                    <a:pt x="202" y="18"/>
                  </a:lnTo>
                  <a:lnTo>
                    <a:pt x="207" y="21"/>
                  </a:lnTo>
                  <a:lnTo>
                    <a:pt x="211" y="23"/>
                  </a:lnTo>
                  <a:lnTo>
                    <a:pt x="214" y="26"/>
                  </a:lnTo>
                  <a:lnTo>
                    <a:pt x="218" y="27"/>
                  </a:lnTo>
                  <a:lnTo>
                    <a:pt x="221" y="28"/>
                  </a:lnTo>
                  <a:lnTo>
                    <a:pt x="224" y="31"/>
                  </a:lnTo>
                  <a:lnTo>
                    <a:pt x="228" y="33"/>
                  </a:lnTo>
                  <a:lnTo>
                    <a:pt x="231" y="36"/>
                  </a:lnTo>
                  <a:lnTo>
                    <a:pt x="235" y="37"/>
                  </a:lnTo>
                  <a:lnTo>
                    <a:pt x="238" y="40"/>
                  </a:lnTo>
                  <a:lnTo>
                    <a:pt x="241" y="43"/>
                  </a:lnTo>
                  <a:lnTo>
                    <a:pt x="243" y="45"/>
                  </a:lnTo>
                  <a:lnTo>
                    <a:pt x="243" y="50"/>
                  </a:lnTo>
                  <a:lnTo>
                    <a:pt x="241" y="54"/>
                  </a:lnTo>
                  <a:lnTo>
                    <a:pt x="238" y="55"/>
                  </a:lnTo>
                  <a:lnTo>
                    <a:pt x="235" y="57"/>
                  </a:lnTo>
                  <a:lnTo>
                    <a:pt x="232" y="58"/>
                  </a:lnTo>
                  <a:lnTo>
                    <a:pt x="228" y="60"/>
                  </a:lnTo>
                  <a:lnTo>
                    <a:pt x="222" y="60"/>
                  </a:lnTo>
                  <a:lnTo>
                    <a:pt x="216" y="60"/>
                  </a:lnTo>
                  <a:lnTo>
                    <a:pt x="214" y="60"/>
                  </a:lnTo>
                  <a:lnTo>
                    <a:pt x="211" y="60"/>
                  </a:lnTo>
                  <a:lnTo>
                    <a:pt x="208" y="60"/>
                  </a:lnTo>
                  <a:lnTo>
                    <a:pt x="205" y="58"/>
                  </a:lnTo>
                  <a:lnTo>
                    <a:pt x="202" y="57"/>
                  </a:lnTo>
                  <a:lnTo>
                    <a:pt x="198" y="57"/>
                  </a:lnTo>
                  <a:lnTo>
                    <a:pt x="194" y="55"/>
                  </a:lnTo>
                  <a:lnTo>
                    <a:pt x="191" y="54"/>
                  </a:lnTo>
                  <a:lnTo>
                    <a:pt x="188" y="54"/>
                  </a:lnTo>
                  <a:lnTo>
                    <a:pt x="184" y="53"/>
                  </a:lnTo>
                  <a:lnTo>
                    <a:pt x="181" y="53"/>
                  </a:lnTo>
                  <a:lnTo>
                    <a:pt x="177" y="51"/>
                  </a:lnTo>
                  <a:lnTo>
                    <a:pt x="174" y="50"/>
                  </a:lnTo>
                  <a:lnTo>
                    <a:pt x="168" y="50"/>
                  </a:lnTo>
                  <a:lnTo>
                    <a:pt x="164" y="47"/>
                  </a:lnTo>
                  <a:lnTo>
                    <a:pt x="161" y="47"/>
                  </a:lnTo>
                  <a:lnTo>
                    <a:pt x="157" y="47"/>
                  </a:lnTo>
                  <a:lnTo>
                    <a:pt x="151" y="45"/>
                  </a:lnTo>
                  <a:lnTo>
                    <a:pt x="148" y="45"/>
                  </a:lnTo>
                  <a:lnTo>
                    <a:pt x="143" y="47"/>
                  </a:lnTo>
                  <a:lnTo>
                    <a:pt x="138" y="47"/>
                  </a:lnTo>
                  <a:lnTo>
                    <a:pt x="133" y="47"/>
                  </a:lnTo>
                  <a:lnTo>
                    <a:pt x="128" y="47"/>
                  </a:lnTo>
                  <a:lnTo>
                    <a:pt x="124" y="50"/>
                  </a:lnTo>
                  <a:lnTo>
                    <a:pt x="118" y="51"/>
                  </a:lnTo>
                  <a:lnTo>
                    <a:pt x="113" y="53"/>
                  </a:lnTo>
                  <a:lnTo>
                    <a:pt x="108" y="54"/>
                  </a:lnTo>
                  <a:lnTo>
                    <a:pt x="103" y="57"/>
                  </a:lnTo>
                  <a:lnTo>
                    <a:pt x="100" y="58"/>
                  </a:lnTo>
                  <a:lnTo>
                    <a:pt x="97" y="60"/>
                  </a:lnTo>
                  <a:lnTo>
                    <a:pt x="94" y="60"/>
                  </a:lnTo>
                  <a:lnTo>
                    <a:pt x="93" y="63"/>
                  </a:lnTo>
                  <a:lnTo>
                    <a:pt x="86" y="64"/>
                  </a:lnTo>
                  <a:lnTo>
                    <a:pt x="81" y="67"/>
                  </a:lnTo>
                  <a:lnTo>
                    <a:pt x="76" y="68"/>
                  </a:lnTo>
                  <a:lnTo>
                    <a:pt x="72" y="71"/>
                  </a:lnTo>
                  <a:lnTo>
                    <a:pt x="67" y="71"/>
                  </a:lnTo>
                  <a:lnTo>
                    <a:pt x="63" y="74"/>
                  </a:lnTo>
                  <a:lnTo>
                    <a:pt x="57" y="75"/>
                  </a:lnTo>
                  <a:lnTo>
                    <a:pt x="53" y="78"/>
                  </a:lnTo>
                  <a:lnTo>
                    <a:pt x="49" y="78"/>
                  </a:lnTo>
                  <a:lnTo>
                    <a:pt x="46" y="81"/>
                  </a:lnTo>
                  <a:lnTo>
                    <a:pt x="42" y="81"/>
                  </a:lnTo>
                  <a:lnTo>
                    <a:pt x="39" y="84"/>
                  </a:lnTo>
                  <a:lnTo>
                    <a:pt x="36" y="84"/>
                  </a:lnTo>
                  <a:lnTo>
                    <a:pt x="32" y="85"/>
                  </a:lnTo>
                  <a:lnTo>
                    <a:pt x="29" y="85"/>
                  </a:lnTo>
                  <a:lnTo>
                    <a:pt x="26" y="87"/>
                  </a:lnTo>
                  <a:lnTo>
                    <a:pt x="23" y="87"/>
                  </a:lnTo>
                  <a:lnTo>
                    <a:pt x="20" y="87"/>
                  </a:lnTo>
                  <a:lnTo>
                    <a:pt x="15" y="87"/>
                  </a:lnTo>
                  <a:lnTo>
                    <a:pt x="10" y="85"/>
                  </a:lnTo>
                  <a:lnTo>
                    <a:pt x="6" y="82"/>
                  </a:lnTo>
                  <a:lnTo>
                    <a:pt x="3" y="80"/>
                  </a:lnTo>
                  <a:lnTo>
                    <a:pt x="2" y="75"/>
                  </a:lnTo>
                  <a:lnTo>
                    <a:pt x="0" y="71"/>
                  </a:lnTo>
                  <a:lnTo>
                    <a:pt x="0" y="68"/>
                  </a:lnTo>
                  <a:lnTo>
                    <a:pt x="0" y="65"/>
                  </a:lnTo>
                  <a:lnTo>
                    <a:pt x="0" y="63"/>
                  </a:lnTo>
                  <a:lnTo>
                    <a:pt x="0" y="60"/>
                  </a:lnTo>
                  <a:lnTo>
                    <a:pt x="2" y="54"/>
                  </a:lnTo>
                  <a:lnTo>
                    <a:pt x="5" y="50"/>
                  </a:lnTo>
                  <a:lnTo>
                    <a:pt x="9" y="44"/>
                  </a:lnTo>
                  <a:lnTo>
                    <a:pt x="12" y="40"/>
                  </a:lnTo>
                  <a:lnTo>
                    <a:pt x="15" y="37"/>
                  </a:lnTo>
                  <a:lnTo>
                    <a:pt x="18" y="36"/>
                  </a:lnTo>
                  <a:lnTo>
                    <a:pt x="20" y="33"/>
                  </a:lnTo>
                  <a:lnTo>
                    <a:pt x="23" y="31"/>
                  </a:lnTo>
                  <a:lnTo>
                    <a:pt x="26" y="28"/>
                  </a:lnTo>
                  <a:lnTo>
                    <a:pt x="29" y="26"/>
                  </a:lnTo>
                  <a:lnTo>
                    <a:pt x="32" y="24"/>
                  </a:lnTo>
                  <a:lnTo>
                    <a:pt x="36" y="23"/>
                  </a:lnTo>
                  <a:lnTo>
                    <a:pt x="39" y="21"/>
                  </a:lnTo>
                  <a:lnTo>
                    <a:pt x="42" y="18"/>
                  </a:lnTo>
                  <a:lnTo>
                    <a:pt x="46" y="17"/>
                  </a:lnTo>
                  <a:lnTo>
                    <a:pt x="49" y="16"/>
                  </a:lnTo>
                  <a:lnTo>
                    <a:pt x="52" y="14"/>
                  </a:lnTo>
                  <a:lnTo>
                    <a:pt x="56" y="13"/>
                  </a:lnTo>
                  <a:lnTo>
                    <a:pt x="59" y="10"/>
                  </a:lnTo>
                  <a:lnTo>
                    <a:pt x="64" y="10"/>
                  </a:lnTo>
                  <a:lnTo>
                    <a:pt x="67" y="7"/>
                  </a:lnTo>
                  <a:lnTo>
                    <a:pt x="70" y="7"/>
                  </a:lnTo>
                  <a:lnTo>
                    <a:pt x="73" y="6"/>
                  </a:lnTo>
                  <a:lnTo>
                    <a:pt x="77" y="6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52" name="Freeform 14"/>
            <p:cNvSpPr>
              <a:spLocks/>
            </p:cNvSpPr>
            <p:nvPr/>
          </p:nvSpPr>
          <p:spPr bwMode="auto">
            <a:xfrm>
              <a:off x="2190" y="1213"/>
              <a:ext cx="34" cy="110"/>
            </a:xfrm>
            <a:custGeom>
              <a:avLst/>
              <a:gdLst>
                <a:gd name="T0" fmla="*/ 0 w 102"/>
                <a:gd name="T1" fmla="*/ 0 h 330"/>
                <a:gd name="T2" fmla="*/ 0 w 102"/>
                <a:gd name="T3" fmla="*/ 0 h 330"/>
                <a:gd name="T4" fmla="*/ 0 w 102"/>
                <a:gd name="T5" fmla="*/ 0 h 330"/>
                <a:gd name="T6" fmla="*/ 0 w 102"/>
                <a:gd name="T7" fmla="*/ 0 h 330"/>
                <a:gd name="T8" fmla="*/ 0 w 102"/>
                <a:gd name="T9" fmla="*/ 0 h 330"/>
                <a:gd name="T10" fmla="*/ 0 w 102"/>
                <a:gd name="T11" fmla="*/ 0 h 330"/>
                <a:gd name="T12" fmla="*/ 0 w 102"/>
                <a:gd name="T13" fmla="*/ 0 h 330"/>
                <a:gd name="T14" fmla="*/ 0 w 102"/>
                <a:gd name="T15" fmla="*/ 0 h 330"/>
                <a:gd name="T16" fmla="*/ 0 w 102"/>
                <a:gd name="T17" fmla="*/ 0 h 330"/>
                <a:gd name="T18" fmla="*/ 0 w 102"/>
                <a:gd name="T19" fmla="*/ 0 h 330"/>
                <a:gd name="T20" fmla="*/ 0 w 102"/>
                <a:gd name="T21" fmla="*/ 0 h 330"/>
                <a:gd name="T22" fmla="*/ 0 w 102"/>
                <a:gd name="T23" fmla="*/ 0 h 330"/>
                <a:gd name="T24" fmla="*/ 0 w 102"/>
                <a:gd name="T25" fmla="*/ 0 h 330"/>
                <a:gd name="T26" fmla="*/ 0 w 102"/>
                <a:gd name="T27" fmla="*/ 0 h 330"/>
                <a:gd name="T28" fmla="*/ 0 w 102"/>
                <a:gd name="T29" fmla="*/ 0 h 330"/>
                <a:gd name="T30" fmla="*/ 0 w 102"/>
                <a:gd name="T31" fmla="*/ 0 h 330"/>
                <a:gd name="T32" fmla="*/ 0 w 102"/>
                <a:gd name="T33" fmla="*/ 0 h 330"/>
                <a:gd name="T34" fmla="*/ 0 w 102"/>
                <a:gd name="T35" fmla="*/ 0 h 330"/>
                <a:gd name="T36" fmla="*/ 0 w 102"/>
                <a:gd name="T37" fmla="*/ 0 h 330"/>
                <a:gd name="T38" fmla="*/ 0 w 102"/>
                <a:gd name="T39" fmla="*/ 0 h 330"/>
                <a:gd name="T40" fmla="*/ 0 w 102"/>
                <a:gd name="T41" fmla="*/ 0 h 330"/>
                <a:gd name="T42" fmla="*/ 0 w 102"/>
                <a:gd name="T43" fmla="*/ 0 h 330"/>
                <a:gd name="T44" fmla="*/ 0 w 102"/>
                <a:gd name="T45" fmla="*/ 0 h 330"/>
                <a:gd name="T46" fmla="*/ 0 w 102"/>
                <a:gd name="T47" fmla="*/ 0 h 330"/>
                <a:gd name="T48" fmla="*/ 0 w 102"/>
                <a:gd name="T49" fmla="*/ 0 h 330"/>
                <a:gd name="T50" fmla="*/ 0 w 102"/>
                <a:gd name="T51" fmla="*/ 0 h 330"/>
                <a:gd name="T52" fmla="*/ 0 w 102"/>
                <a:gd name="T53" fmla="*/ 0 h 330"/>
                <a:gd name="T54" fmla="*/ 0 w 102"/>
                <a:gd name="T55" fmla="*/ 0 h 330"/>
                <a:gd name="T56" fmla="*/ 0 w 102"/>
                <a:gd name="T57" fmla="*/ 0 h 330"/>
                <a:gd name="T58" fmla="*/ 0 w 102"/>
                <a:gd name="T59" fmla="*/ 0 h 330"/>
                <a:gd name="T60" fmla="*/ 0 w 102"/>
                <a:gd name="T61" fmla="*/ 0 h 330"/>
                <a:gd name="T62" fmla="*/ 0 w 102"/>
                <a:gd name="T63" fmla="*/ 0 h 330"/>
                <a:gd name="T64" fmla="*/ 0 w 102"/>
                <a:gd name="T65" fmla="*/ 0 h 330"/>
                <a:gd name="T66" fmla="*/ 0 w 102"/>
                <a:gd name="T67" fmla="*/ 0 h 330"/>
                <a:gd name="T68" fmla="*/ 0 w 102"/>
                <a:gd name="T69" fmla="*/ 0 h 330"/>
                <a:gd name="T70" fmla="*/ 0 w 102"/>
                <a:gd name="T71" fmla="*/ 0 h 330"/>
                <a:gd name="T72" fmla="*/ 0 w 102"/>
                <a:gd name="T73" fmla="*/ 0 h 330"/>
                <a:gd name="T74" fmla="*/ 0 w 102"/>
                <a:gd name="T75" fmla="*/ 0 h 330"/>
                <a:gd name="T76" fmla="*/ 0 w 102"/>
                <a:gd name="T77" fmla="*/ 0 h 330"/>
                <a:gd name="T78" fmla="*/ 0 w 102"/>
                <a:gd name="T79" fmla="*/ 0 h 330"/>
                <a:gd name="T80" fmla="*/ 0 w 102"/>
                <a:gd name="T81" fmla="*/ 0 h 330"/>
                <a:gd name="T82" fmla="*/ 0 w 102"/>
                <a:gd name="T83" fmla="*/ 0 h 330"/>
                <a:gd name="T84" fmla="*/ 0 w 102"/>
                <a:gd name="T85" fmla="*/ 0 h 330"/>
                <a:gd name="T86" fmla="*/ 0 w 102"/>
                <a:gd name="T87" fmla="*/ 0 h 330"/>
                <a:gd name="T88" fmla="*/ 0 w 102"/>
                <a:gd name="T89" fmla="*/ 0 h 330"/>
                <a:gd name="T90" fmla="*/ 0 w 102"/>
                <a:gd name="T91" fmla="*/ 0 h 330"/>
                <a:gd name="T92" fmla="*/ 0 w 102"/>
                <a:gd name="T93" fmla="*/ 0 h 330"/>
                <a:gd name="T94" fmla="*/ 0 w 102"/>
                <a:gd name="T95" fmla="*/ 0 h 330"/>
                <a:gd name="T96" fmla="*/ 0 w 102"/>
                <a:gd name="T97" fmla="*/ 0 h 330"/>
                <a:gd name="T98" fmla="*/ 0 w 102"/>
                <a:gd name="T99" fmla="*/ 0 h 330"/>
                <a:gd name="T100" fmla="*/ 0 w 102"/>
                <a:gd name="T101" fmla="*/ 0 h 330"/>
                <a:gd name="T102" fmla="*/ 0 w 102"/>
                <a:gd name="T103" fmla="*/ 0 h 330"/>
                <a:gd name="T104" fmla="*/ 0 w 102"/>
                <a:gd name="T105" fmla="*/ 0 h 330"/>
                <a:gd name="T106" fmla="*/ 0 w 102"/>
                <a:gd name="T107" fmla="*/ 0 h 330"/>
                <a:gd name="T108" fmla="*/ 0 w 102"/>
                <a:gd name="T109" fmla="*/ 0 h 330"/>
                <a:gd name="T110" fmla="*/ 0 w 102"/>
                <a:gd name="T111" fmla="*/ 0 h 330"/>
                <a:gd name="T112" fmla="*/ 0 w 102"/>
                <a:gd name="T113" fmla="*/ 0 h 330"/>
                <a:gd name="T114" fmla="*/ 0 w 102"/>
                <a:gd name="T115" fmla="*/ 0 h 33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02"/>
                <a:gd name="T175" fmla="*/ 0 h 330"/>
                <a:gd name="T176" fmla="*/ 102 w 102"/>
                <a:gd name="T177" fmla="*/ 330 h 33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02" h="330">
                  <a:moveTo>
                    <a:pt x="18" y="99"/>
                  </a:moveTo>
                  <a:lnTo>
                    <a:pt x="18" y="102"/>
                  </a:lnTo>
                  <a:lnTo>
                    <a:pt x="18" y="105"/>
                  </a:lnTo>
                  <a:lnTo>
                    <a:pt x="18" y="109"/>
                  </a:lnTo>
                  <a:lnTo>
                    <a:pt x="20" y="112"/>
                  </a:lnTo>
                  <a:lnTo>
                    <a:pt x="20" y="116"/>
                  </a:lnTo>
                  <a:lnTo>
                    <a:pt x="21" y="119"/>
                  </a:lnTo>
                  <a:lnTo>
                    <a:pt x="21" y="125"/>
                  </a:lnTo>
                  <a:lnTo>
                    <a:pt x="21" y="129"/>
                  </a:lnTo>
                  <a:lnTo>
                    <a:pt x="21" y="132"/>
                  </a:lnTo>
                  <a:lnTo>
                    <a:pt x="21" y="136"/>
                  </a:lnTo>
                  <a:lnTo>
                    <a:pt x="21" y="140"/>
                  </a:lnTo>
                  <a:lnTo>
                    <a:pt x="21" y="145"/>
                  </a:lnTo>
                  <a:lnTo>
                    <a:pt x="21" y="150"/>
                  </a:lnTo>
                  <a:lnTo>
                    <a:pt x="21" y="155"/>
                  </a:lnTo>
                  <a:lnTo>
                    <a:pt x="21" y="159"/>
                  </a:lnTo>
                  <a:lnTo>
                    <a:pt x="23" y="163"/>
                  </a:lnTo>
                  <a:lnTo>
                    <a:pt x="21" y="168"/>
                  </a:lnTo>
                  <a:lnTo>
                    <a:pt x="21" y="172"/>
                  </a:lnTo>
                  <a:lnTo>
                    <a:pt x="21" y="177"/>
                  </a:lnTo>
                  <a:lnTo>
                    <a:pt x="21" y="182"/>
                  </a:lnTo>
                  <a:lnTo>
                    <a:pt x="20" y="187"/>
                  </a:lnTo>
                  <a:lnTo>
                    <a:pt x="20" y="190"/>
                  </a:lnTo>
                  <a:lnTo>
                    <a:pt x="20" y="196"/>
                  </a:lnTo>
                  <a:lnTo>
                    <a:pt x="20" y="200"/>
                  </a:lnTo>
                  <a:lnTo>
                    <a:pt x="18" y="206"/>
                  </a:lnTo>
                  <a:lnTo>
                    <a:pt x="18" y="210"/>
                  </a:lnTo>
                  <a:lnTo>
                    <a:pt x="18" y="214"/>
                  </a:lnTo>
                  <a:lnTo>
                    <a:pt x="18" y="219"/>
                  </a:lnTo>
                  <a:lnTo>
                    <a:pt x="18" y="224"/>
                  </a:lnTo>
                  <a:lnTo>
                    <a:pt x="18" y="227"/>
                  </a:lnTo>
                  <a:lnTo>
                    <a:pt x="18" y="233"/>
                  </a:lnTo>
                  <a:lnTo>
                    <a:pt x="18" y="239"/>
                  </a:lnTo>
                  <a:lnTo>
                    <a:pt x="17" y="243"/>
                  </a:lnTo>
                  <a:lnTo>
                    <a:pt x="17" y="246"/>
                  </a:lnTo>
                  <a:lnTo>
                    <a:pt x="15" y="250"/>
                  </a:lnTo>
                  <a:lnTo>
                    <a:pt x="15" y="254"/>
                  </a:lnTo>
                  <a:lnTo>
                    <a:pt x="15" y="259"/>
                  </a:lnTo>
                  <a:lnTo>
                    <a:pt x="15" y="263"/>
                  </a:lnTo>
                  <a:lnTo>
                    <a:pt x="15" y="267"/>
                  </a:lnTo>
                  <a:lnTo>
                    <a:pt x="17" y="271"/>
                  </a:lnTo>
                  <a:lnTo>
                    <a:pt x="17" y="274"/>
                  </a:lnTo>
                  <a:lnTo>
                    <a:pt x="17" y="278"/>
                  </a:lnTo>
                  <a:lnTo>
                    <a:pt x="17" y="281"/>
                  </a:lnTo>
                  <a:lnTo>
                    <a:pt x="17" y="287"/>
                  </a:lnTo>
                  <a:lnTo>
                    <a:pt x="17" y="290"/>
                  </a:lnTo>
                  <a:lnTo>
                    <a:pt x="18" y="293"/>
                  </a:lnTo>
                  <a:lnTo>
                    <a:pt x="18" y="296"/>
                  </a:lnTo>
                  <a:lnTo>
                    <a:pt x="18" y="300"/>
                  </a:lnTo>
                  <a:lnTo>
                    <a:pt x="18" y="303"/>
                  </a:lnTo>
                  <a:lnTo>
                    <a:pt x="20" y="305"/>
                  </a:lnTo>
                  <a:lnTo>
                    <a:pt x="21" y="308"/>
                  </a:lnTo>
                  <a:lnTo>
                    <a:pt x="23" y="310"/>
                  </a:lnTo>
                  <a:lnTo>
                    <a:pt x="25" y="315"/>
                  </a:lnTo>
                  <a:lnTo>
                    <a:pt x="28" y="320"/>
                  </a:lnTo>
                  <a:lnTo>
                    <a:pt x="31" y="323"/>
                  </a:lnTo>
                  <a:lnTo>
                    <a:pt x="34" y="325"/>
                  </a:lnTo>
                  <a:lnTo>
                    <a:pt x="40" y="327"/>
                  </a:lnTo>
                  <a:lnTo>
                    <a:pt x="44" y="328"/>
                  </a:lnTo>
                  <a:lnTo>
                    <a:pt x="48" y="328"/>
                  </a:lnTo>
                  <a:lnTo>
                    <a:pt x="54" y="330"/>
                  </a:lnTo>
                  <a:lnTo>
                    <a:pt x="58" y="328"/>
                  </a:lnTo>
                  <a:lnTo>
                    <a:pt x="62" y="328"/>
                  </a:lnTo>
                  <a:lnTo>
                    <a:pt x="65" y="327"/>
                  </a:lnTo>
                  <a:lnTo>
                    <a:pt x="69" y="325"/>
                  </a:lnTo>
                  <a:lnTo>
                    <a:pt x="72" y="324"/>
                  </a:lnTo>
                  <a:lnTo>
                    <a:pt x="77" y="323"/>
                  </a:lnTo>
                  <a:lnTo>
                    <a:pt x="79" y="320"/>
                  </a:lnTo>
                  <a:lnTo>
                    <a:pt x="82" y="317"/>
                  </a:lnTo>
                  <a:lnTo>
                    <a:pt x="85" y="314"/>
                  </a:lnTo>
                  <a:lnTo>
                    <a:pt x="87" y="311"/>
                  </a:lnTo>
                  <a:lnTo>
                    <a:pt x="89" y="308"/>
                  </a:lnTo>
                  <a:lnTo>
                    <a:pt x="91" y="304"/>
                  </a:lnTo>
                  <a:lnTo>
                    <a:pt x="92" y="300"/>
                  </a:lnTo>
                  <a:lnTo>
                    <a:pt x="95" y="297"/>
                  </a:lnTo>
                  <a:lnTo>
                    <a:pt x="95" y="293"/>
                  </a:lnTo>
                  <a:lnTo>
                    <a:pt x="96" y="288"/>
                  </a:lnTo>
                  <a:lnTo>
                    <a:pt x="98" y="283"/>
                  </a:lnTo>
                  <a:lnTo>
                    <a:pt x="99" y="278"/>
                  </a:lnTo>
                  <a:lnTo>
                    <a:pt x="99" y="274"/>
                  </a:lnTo>
                  <a:lnTo>
                    <a:pt x="99" y="270"/>
                  </a:lnTo>
                  <a:lnTo>
                    <a:pt x="101" y="266"/>
                  </a:lnTo>
                  <a:lnTo>
                    <a:pt x="102" y="260"/>
                  </a:lnTo>
                  <a:lnTo>
                    <a:pt x="102" y="256"/>
                  </a:lnTo>
                  <a:lnTo>
                    <a:pt x="102" y="250"/>
                  </a:lnTo>
                  <a:lnTo>
                    <a:pt x="102" y="244"/>
                  </a:lnTo>
                  <a:lnTo>
                    <a:pt x="102" y="240"/>
                  </a:lnTo>
                  <a:lnTo>
                    <a:pt x="102" y="236"/>
                  </a:lnTo>
                  <a:lnTo>
                    <a:pt x="102" y="230"/>
                  </a:lnTo>
                  <a:lnTo>
                    <a:pt x="101" y="226"/>
                  </a:lnTo>
                  <a:lnTo>
                    <a:pt x="101" y="222"/>
                  </a:lnTo>
                  <a:lnTo>
                    <a:pt x="99" y="219"/>
                  </a:lnTo>
                  <a:lnTo>
                    <a:pt x="99" y="216"/>
                  </a:lnTo>
                  <a:lnTo>
                    <a:pt x="99" y="213"/>
                  </a:lnTo>
                  <a:lnTo>
                    <a:pt x="99" y="210"/>
                  </a:lnTo>
                  <a:lnTo>
                    <a:pt x="98" y="207"/>
                  </a:lnTo>
                  <a:lnTo>
                    <a:pt x="96" y="204"/>
                  </a:lnTo>
                  <a:lnTo>
                    <a:pt x="96" y="200"/>
                  </a:lnTo>
                  <a:lnTo>
                    <a:pt x="96" y="197"/>
                  </a:lnTo>
                  <a:lnTo>
                    <a:pt x="95" y="193"/>
                  </a:lnTo>
                  <a:lnTo>
                    <a:pt x="95" y="189"/>
                  </a:lnTo>
                  <a:lnTo>
                    <a:pt x="94" y="185"/>
                  </a:lnTo>
                  <a:lnTo>
                    <a:pt x="94" y="182"/>
                  </a:lnTo>
                  <a:lnTo>
                    <a:pt x="92" y="176"/>
                  </a:lnTo>
                  <a:lnTo>
                    <a:pt x="91" y="172"/>
                  </a:lnTo>
                  <a:lnTo>
                    <a:pt x="89" y="168"/>
                  </a:lnTo>
                  <a:lnTo>
                    <a:pt x="89" y="163"/>
                  </a:lnTo>
                  <a:lnTo>
                    <a:pt x="88" y="159"/>
                  </a:lnTo>
                  <a:lnTo>
                    <a:pt x="87" y="153"/>
                  </a:lnTo>
                  <a:lnTo>
                    <a:pt x="85" y="149"/>
                  </a:lnTo>
                  <a:lnTo>
                    <a:pt x="84" y="143"/>
                  </a:lnTo>
                  <a:lnTo>
                    <a:pt x="82" y="139"/>
                  </a:lnTo>
                  <a:lnTo>
                    <a:pt x="81" y="135"/>
                  </a:lnTo>
                  <a:lnTo>
                    <a:pt x="79" y="129"/>
                  </a:lnTo>
                  <a:lnTo>
                    <a:pt x="78" y="125"/>
                  </a:lnTo>
                  <a:lnTo>
                    <a:pt x="77" y="119"/>
                  </a:lnTo>
                  <a:lnTo>
                    <a:pt x="74" y="113"/>
                  </a:lnTo>
                  <a:lnTo>
                    <a:pt x="74" y="109"/>
                  </a:lnTo>
                  <a:lnTo>
                    <a:pt x="71" y="104"/>
                  </a:lnTo>
                  <a:lnTo>
                    <a:pt x="71" y="99"/>
                  </a:lnTo>
                  <a:lnTo>
                    <a:pt x="68" y="94"/>
                  </a:lnTo>
                  <a:lnTo>
                    <a:pt x="67" y="89"/>
                  </a:lnTo>
                  <a:lnTo>
                    <a:pt x="65" y="85"/>
                  </a:lnTo>
                  <a:lnTo>
                    <a:pt x="64" y="79"/>
                  </a:lnTo>
                  <a:lnTo>
                    <a:pt x="62" y="75"/>
                  </a:lnTo>
                  <a:lnTo>
                    <a:pt x="61" y="69"/>
                  </a:lnTo>
                  <a:lnTo>
                    <a:pt x="58" y="65"/>
                  </a:lnTo>
                  <a:lnTo>
                    <a:pt x="57" y="61"/>
                  </a:lnTo>
                  <a:lnTo>
                    <a:pt x="55" y="57"/>
                  </a:lnTo>
                  <a:lnTo>
                    <a:pt x="54" y="52"/>
                  </a:lnTo>
                  <a:lnTo>
                    <a:pt x="52" y="48"/>
                  </a:lnTo>
                  <a:lnTo>
                    <a:pt x="50" y="44"/>
                  </a:lnTo>
                  <a:lnTo>
                    <a:pt x="48" y="38"/>
                  </a:lnTo>
                  <a:lnTo>
                    <a:pt x="45" y="35"/>
                  </a:lnTo>
                  <a:lnTo>
                    <a:pt x="44" y="31"/>
                  </a:lnTo>
                  <a:lnTo>
                    <a:pt x="42" y="28"/>
                  </a:lnTo>
                  <a:lnTo>
                    <a:pt x="41" y="25"/>
                  </a:lnTo>
                  <a:lnTo>
                    <a:pt x="40" y="22"/>
                  </a:lnTo>
                  <a:lnTo>
                    <a:pt x="38" y="20"/>
                  </a:lnTo>
                  <a:lnTo>
                    <a:pt x="37" y="17"/>
                  </a:lnTo>
                  <a:lnTo>
                    <a:pt x="34" y="14"/>
                  </a:lnTo>
                  <a:lnTo>
                    <a:pt x="34" y="10"/>
                  </a:lnTo>
                  <a:lnTo>
                    <a:pt x="31" y="8"/>
                  </a:lnTo>
                  <a:lnTo>
                    <a:pt x="28" y="4"/>
                  </a:lnTo>
                  <a:lnTo>
                    <a:pt x="27" y="3"/>
                  </a:lnTo>
                  <a:lnTo>
                    <a:pt x="20" y="0"/>
                  </a:lnTo>
                  <a:lnTo>
                    <a:pt x="15" y="3"/>
                  </a:lnTo>
                  <a:lnTo>
                    <a:pt x="11" y="5"/>
                  </a:lnTo>
                  <a:lnTo>
                    <a:pt x="8" y="10"/>
                  </a:lnTo>
                  <a:lnTo>
                    <a:pt x="4" y="14"/>
                  </a:lnTo>
                  <a:lnTo>
                    <a:pt x="3" y="17"/>
                  </a:lnTo>
                  <a:lnTo>
                    <a:pt x="0" y="20"/>
                  </a:lnTo>
                  <a:lnTo>
                    <a:pt x="0" y="22"/>
                  </a:lnTo>
                  <a:lnTo>
                    <a:pt x="0" y="28"/>
                  </a:lnTo>
                  <a:lnTo>
                    <a:pt x="0" y="31"/>
                  </a:lnTo>
                  <a:lnTo>
                    <a:pt x="0" y="34"/>
                  </a:lnTo>
                  <a:lnTo>
                    <a:pt x="0" y="35"/>
                  </a:lnTo>
                  <a:lnTo>
                    <a:pt x="0" y="38"/>
                  </a:lnTo>
                  <a:lnTo>
                    <a:pt x="1" y="42"/>
                  </a:lnTo>
                  <a:lnTo>
                    <a:pt x="3" y="45"/>
                  </a:lnTo>
                  <a:lnTo>
                    <a:pt x="3" y="48"/>
                  </a:lnTo>
                  <a:lnTo>
                    <a:pt x="4" y="51"/>
                  </a:lnTo>
                  <a:lnTo>
                    <a:pt x="6" y="57"/>
                  </a:lnTo>
                  <a:lnTo>
                    <a:pt x="7" y="59"/>
                  </a:lnTo>
                  <a:lnTo>
                    <a:pt x="8" y="65"/>
                  </a:lnTo>
                  <a:lnTo>
                    <a:pt x="10" y="69"/>
                  </a:lnTo>
                  <a:lnTo>
                    <a:pt x="11" y="75"/>
                  </a:lnTo>
                  <a:lnTo>
                    <a:pt x="11" y="78"/>
                  </a:lnTo>
                  <a:lnTo>
                    <a:pt x="13" y="79"/>
                  </a:lnTo>
                  <a:lnTo>
                    <a:pt x="13" y="82"/>
                  </a:lnTo>
                  <a:lnTo>
                    <a:pt x="14" y="85"/>
                  </a:lnTo>
                  <a:lnTo>
                    <a:pt x="14" y="88"/>
                  </a:lnTo>
                  <a:lnTo>
                    <a:pt x="15" y="91"/>
                  </a:lnTo>
                  <a:lnTo>
                    <a:pt x="15" y="95"/>
                  </a:lnTo>
                  <a:lnTo>
                    <a:pt x="18" y="99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53" name="Freeform 15"/>
            <p:cNvSpPr>
              <a:spLocks/>
            </p:cNvSpPr>
            <p:nvPr/>
          </p:nvSpPr>
          <p:spPr bwMode="auto">
            <a:xfrm>
              <a:off x="1899" y="1341"/>
              <a:ext cx="50" cy="73"/>
            </a:xfrm>
            <a:custGeom>
              <a:avLst/>
              <a:gdLst>
                <a:gd name="T0" fmla="*/ 0 w 151"/>
                <a:gd name="T1" fmla="*/ 0 h 219"/>
                <a:gd name="T2" fmla="*/ 0 w 151"/>
                <a:gd name="T3" fmla="*/ 0 h 219"/>
                <a:gd name="T4" fmla="*/ 0 w 151"/>
                <a:gd name="T5" fmla="*/ 0 h 219"/>
                <a:gd name="T6" fmla="*/ 0 w 151"/>
                <a:gd name="T7" fmla="*/ 0 h 219"/>
                <a:gd name="T8" fmla="*/ 0 w 151"/>
                <a:gd name="T9" fmla="*/ 0 h 219"/>
                <a:gd name="T10" fmla="*/ 0 w 151"/>
                <a:gd name="T11" fmla="*/ 0 h 219"/>
                <a:gd name="T12" fmla="*/ 0 w 151"/>
                <a:gd name="T13" fmla="*/ 0 h 219"/>
                <a:gd name="T14" fmla="*/ 0 w 151"/>
                <a:gd name="T15" fmla="*/ 0 h 219"/>
                <a:gd name="T16" fmla="*/ 0 w 151"/>
                <a:gd name="T17" fmla="*/ 0 h 219"/>
                <a:gd name="T18" fmla="*/ 0 w 151"/>
                <a:gd name="T19" fmla="*/ 0 h 219"/>
                <a:gd name="T20" fmla="*/ 0 w 151"/>
                <a:gd name="T21" fmla="*/ 0 h 219"/>
                <a:gd name="T22" fmla="*/ 0 w 151"/>
                <a:gd name="T23" fmla="*/ 0 h 219"/>
                <a:gd name="T24" fmla="*/ 0 w 151"/>
                <a:gd name="T25" fmla="*/ 0 h 219"/>
                <a:gd name="T26" fmla="*/ 0 w 151"/>
                <a:gd name="T27" fmla="*/ 0 h 219"/>
                <a:gd name="T28" fmla="*/ 0 w 151"/>
                <a:gd name="T29" fmla="*/ 0 h 219"/>
                <a:gd name="T30" fmla="*/ 0 w 151"/>
                <a:gd name="T31" fmla="*/ 0 h 219"/>
                <a:gd name="T32" fmla="*/ 0 w 151"/>
                <a:gd name="T33" fmla="*/ 0 h 219"/>
                <a:gd name="T34" fmla="*/ 0 w 151"/>
                <a:gd name="T35" fmla="*/ 0 h 219"/>
                <a:gd name="T36" fmla="*/ 0 w 151"/>
                <a:gd name="T37" fmla="*/ 0 h 219"/>
                <a:gd name="T38" fmla="*/ 0 w 151"/>
                <a:gd name="T39" fmla="*/ 0 h 219"/>
                <a:gd name="T40" fmla="*/ 0 w 151"/>
                <a:gd name="T41" fmla="*/ 0 h 219"/>
                <a:gd name="T42" fmla="*/ 0 w 151"/>
                <a:gd name="T43" fmla="*/ 0 h 219"/>
                <a:gd name="T44" fmla="*/ 0 w 151"/>
                <a:gd name="T45" fmla="*/ 0 h 219"/>
                <a:gd name="T46" fmla="*/ 0 w 151"/>
                <a:gd name="T47" fmla="*/ 0 h 219"/>
                <a:gd name="T48" fmla="*/ 0 w 151"/>
                <a:gd name="T49" fmla="*/ 0 h 219"/>
                <a:gd name="T50" fmla="*/ 0 w 151"/>
                <a:gd name="T51" fmla="*/ 0 h 219"/>
                <a:gd name="T52" fmla="*/ 0 w 151"/>
                <a:gd name="T53" fmla="*/ 0 h 219"/>
                <a:gd name="T54" fmla="*/ 0 w 151"/>
                <a:gd name="T55" fmla="*/ 0 h 219"/>
                <a:gd name="T56" fmla="*/ 0 w 151"/>
                <a:gd name="T57" fmla="*/ 0 h 219"/>
                <a:gd name="T58" fmla="*/ 0 w 151"/>
                <a:gd name="T59" fmla="*/ 0 h 219"/>
                <a:gd name="T60" fmla="*/ 0 w 151"/>
                <a:gd name="T61" fmla="*/ 0 h 219"/>
                <a:gd name="T62" fmla="*/ 0 w 151"/>
                <a:gd name="T63" fmla="*/ 0 h 219"/>
                <a:gd name="T64" fmla="*/ 0 w 151"/>
                <a:gd name="T65" fmla="*/ 0 h 219"/>
                <a:gd name="T66" fmla="*/ 0 w 151"/>
                <a:gd name="T67" fmla="*/ 0 h 219"/>
                <a:gd name="T68" fmla="*/ 0 w 151"/>
                <a:gd name="T69" fmla="*/ 0 h 219"/>
                <a:gd name="T70" fmla="*/ 0 w 151"/>
                <a:gd name="T71" fmla="*/ 0 h 219"/>
                <a:gd name="T72" fmla="*/ 0 w 151"/>
                <a:gd name="T73" fmla="*/ 0 h 219"/>
                <a:gd name="T74" fmla="*/ 0 w 151"/>
                <a:gd name="T75" fmla="*/ 0 h 219"/>
                <a:gd name="T76" fmla="*/ 0 w 151"/>
                <a:gd name="T77" fmla="*/ 0 h 219"/>
                <a:gd name="T78" fmla="*/ 0 w 151"/>
                <a:gd name="T79" fmla="*/ 0 h 219"/>
                <a:gd name="T80" fmla="*/ 0 w 151"/>
                <a:gd name="T81" fmla="*/ 0 h 219"/>
                <a:gd name="T82" fmla="*/ 0 w 151"/>
                <a:gd name="T83" fmla="*/ 0 h 219"/>
                <a:gd name="T84" fmla="*/ 0 w 151"/>
                <a:gd name="T85" fmla="*/ 0 h 219"/>
                <a:gd name="T86" fmla="*/ 0 w 151"/>
                <a:gd name="T87" fmla="*/ 0 h 21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51"/>
                <a:gd name="T133" fmla="*/ 0 h 219"/>
                <a:gd name="T134" fmla="*/ 151 w 151"/>
                <a:gd name="T135" fmla="*/ 219 h 21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51" h="219">
                  <a:moveTo>
                    <a:pt x="2" y="66"/>
                  </a:moveTo>
                  <a:lnTo>
                    <a:pt x="2" y="67"/>
                  </a:lnTo>
                  <a:lnTo>
                    <a:pt x="3" y="70"/>
                  </a:lnTo>
                  <a:lnTo>
                    <a:pt x="5" y="74"/>
                  </a:lnTo>
                  <a:lnTo>
                    <a:pt x="5" y="77"/>
                  </a:lnTo>
                  <a:lnTo>
                    <a:pt x="8" y="80"/>
                  </a:lnTo>
                  <a:lnTo>
                    <a:pt x="9" y="85"/>
                  </a:lnTo>
                  <a:lnTo>
                    <a:pt x="10" y="90"/>
                  </a:lnTo>
                  <a:lnTo>
                    <a:pt x="13" y="94"/>
                  </a:lnTo>
                  <a:lnTo>
                    <a:pt x="13" y="98"/>
                  </a:lnTo>
                  <a:lnTo>
                    <a:pt x="16" y="103"/>
                  </a:lnTo>
                  <a:lnTo>
                    <a:pt x="19" y="108"/>
                  </a:lnTo>
                  <a:lnTo>
                    <a:pt x="22" y="114"/>
                  </a:lnTo>
                  <a:lnTo>
                    <a:pt x="25" y="118"/>
                  </a:lnTo>
                  <a:lnTo>
                    <a:pt x="27" y="124"/>
                  </a:lnTo>
                  <a:lnTo>
                    <a:pt x="29" y="127"/>
                  </a:lnTo>
                  <a:lnTo>
                    <a:pt x="30" y="130"/>
                  </a:lnTo>
                  <a:lnTo>
                    <a:pt x="32" y="132"/>
                  </a:lnTo>
                  <a:lnTo>
                    <a:pt x="33" y="135"/>
                  </a:lnTo>
                  <a:lnTo>
                    <a:pt x="36" y="139"/>
                  </a:lnTo>
                  <a:lnTo>
                    <a:pt x="39" y="145"/>
                  </a:lnTo>
                  <a:lnTo>
                    <a:pt x="42" y="151"/>
                  </a:lnTo>
                  <a:lnTo>
                    <a:pt x="44" y="157"/>
                  </a:lnTo>
                  <a:lnTo>
                    <a:pt x="47" y="161"/>
                  </a:lnTo>
                  <a:lnTo>
                    <a:pt x="52" y="167"/>
                  </a:lnTo>
                  <a:lnTo>
                    <a:pt x="54" y="171"/>
                  </a:lnTo>
                  <a:lnTo>
                    <a:pt x="57" y="176"/>
                  </a:lnTo>
                  <a:lnTo>
                    <a:pt x="60" y="179"/>
                  </a:lnTo>
                  <a:lnTo>
                    <a:pt x="63" y="185"/>
                  </a:lnTo>
                  <a:lnTo>
                    <a:pt x="66" y="188"/>
                  </a:lnTo>
                  <a:lnTo>
                    <a:pt x="70" y="192"/>
                  </a:lnTo>
                  <a:lnTo>
                    <a:pt x="73" y="195"/>
                  </a:lnTo>
                  <a:lnTo>
                    <a:pt x="76" y="198"/>
                  </a:lnTo>
                  <a:lnTo>
                    <a:pt x="80" y="202"/>
                  </a:lnTo>
                  <a:lnTo>
                    <a:pt x="83" y="205"/>
                  </a:lnTo>
                  <a:lnTo>
                    <a:pt x="86" y="205"/>
                  </a:lnTo>
                  <a:lnTo>
                    <a:pt x="89" y="208"/>
                  </a:lnTo>
                  <a:lnTo>
                    <a:pt x="91" y="209"/>
                  </a:lnTo>
                  <a:lnTo>
                    <a:pt x="96" y="211"/>
                  </a:lnTo>
                  <a:lnTo>
                    <a:pt x="98" y="212"/>
                  </a:lnTo>
                  <a:lnTo>
                    <a:pt x="103" y="213"/>
                  </a:lnTo>
                  <a:lnTo>
                    <a:pt x="106" y="215"/>
                  </a:lnTo>
                  <a:lnTo>
                    <a:pt x="110" y="216"/>
                  </a:lnTo>
                  <a:lnTo>
                    <a:pt x="113" y="216"/>
                  </a:lnTo>
                  <a:lnTo>
                    <a:pt x="117" y="218"/>
                  </a:lnTo>
                  <a:lnTo>
                    <a:pt x="120" y="218"/>
                  </a:lnTo>
                  <a:lnTo>
                    <a:pt x="123" y="219"/>
                  </a:lnTo>
                  <a:lnTo>
                    <a:pt x="125" y="219"/>
                  </a:lnTo>
                  <a:lnTo>
                    <a:pt x="128" y="219"/>
                  </a:lnTo>
                  <a:lnTo>
                    <a:pt x="133" y="219"/>
                  </a:lnTo>
                  <a:lnTo>
                    <a:pt x="135" y="219"/>
                  </a:lnTo>
                  <a:lnTo>
                    <a:pt x="141" y="218"/>
                  </a:lnTo>
                  <a:lnTo>
                    <a:pt x="145" y="216"/>
                  </a:lnTo>
                  <a:lnTo>
                    <a:pt x="148" y="213"/>
                  </a:lnTo>
                  <a:lnTo>
                    <a:pt x="150" y="211"/>
                  </a:lnTo>
                  <a:lnTo>
                    <a:pt x="151" y="205"/>
                  </a:lnTo>
                  <a:lnTo>
                    <a:pt x="150" y="202"/>
                  </a:lnTo>
                  <a:lnTo>
                    <a:pt x="150" y="198"/>
                  </a:lnTo>
                  <a:lnTo>
                    <a:pt x="147" y="195"/>
                  </a:lnTo>
                  <a:lnTo>
                    <a:pt x="145" y="192"/>
                  </a:lnTo>
                  <a:lnTo>
                    <a:pt x="144" y="189"/>
                  </a:lnTo>
                  <a:lnTo>
                    <a:pt x="141" y="185"/>
                  </a:lnTo>
                  <a:lnTo>
                    <a:pt x="137" y="181"/>
                  </a:lnTo>
                  <a:lnTo>
                    <a:pt x="135" y="178"/>
                  </a:lnTo>
                  <a:lnTo>
                    <a:pt x="134" y="175"/>
                  </a:lnTo>
                  <a:lnTo>
                    <a:pt x="133" y="172"/>
                  </a:lnTo>
                  <a:lnTo>
                    <a:pt x="131" y="169"/>
                  </a:lnTo>
                  <a:lnTo>
                    <a:pt x="128" y="167"/>
                  </a:lnTo>
                  <a:lnTo>
                    <a:pt x="127" y="164"/>
                  </a:lnTo>
                  <a:lnTo>
                    <a:pt x="125" y="159"/>
                  </a:lnTo>
                  <a:lnTo>
                    <a:pt x="123" y="157"/>
                  </a:lnTo>
                  <a:lnTo>
                    <a:pt x="121" y="152"/>
                  </a:lnTo>
                  <a:lnTo>
                    <a:pt x="120" y="149"/>
                  </a:lnTo>
                  <a:lnTo>
                    <a:pt x="118" y="145"/>
                  </a:lnTo>
                  <a:lnTo>
                    <a:pt x="117" y="141"/>
                  </a:lnTo>
                  <a:lnTo>
                    <a:pt x="114" y="138"/>
                  </a:lnTo>
                  <a:lnTo>
                    <a:pt x="113" y="134"/>
                  </a:lnTo>
                  <a:lnTo>
                    <a:pt x="110" y="130"/>
                  </a:lnTo>
                  <a:lnTo>
                    <a:pt x="108" y="125"/>
                  </a:lnTo>
                  <a:lnTo>
                    <a:pt x="106" y="121"/>
                  </a:lnTo>
                  <a:lnTo>
                    <a:pt x="104" y="117"/>
                  </a:lnTo>
                  <a:lnTo>
                    <a:pt x="101" y="112"/>
                  </a:lnTo>
                  <a:lnTo>
                    <a:pt x="100" y="108"/>
                  </a:lnTo>
                  <a:lnTo>
                    <a:pt x="97" y="104"/>
                  </a:lnTo>
                  <a:lnTo>
                    <a:pt x="96" y="101"/>
                  </a:lnTo>
                  <a:lnTo>
                    <a:pt x="94" y="95"/>
                  </a:lnTo>
                  <a:lnTo>
                    <a:pt x="91" y="93"/>
                  </a:lnTo>
                  <a:lnTo>
                    <a:pt x="89" y="87"/>
                  </a:lnTo>
                  <a:lnTo>
                    <a:pt x="89" y="83"/>
                  </a:lnTo>
                  <a:lnTo>
                    <a:pt x="86" y="78"/>
                  </a:lnTo>
                  <a:lnTo>
                    <a:pt x="83" y="75"/>
                  </a:lnTo>
                  <a:lnTo>
                    <a:pt x="81" y="71"/>
                  </a:lnTo>
                  <a:lnTo>
                    <a:pt x="80" y="67"/>
                  </a:lnTo>
                  <a:lnTo>
                    <a:pt x="76" y="61"/>
                  </a:lnTo>
                  <a:lnTo>
                    <a:pt x="74" y="58"/>
                  </a:lnTo>
                  <a:lnTo>
                    <a:pt x="73" y="54"/>
                  </a:lnTo>
                  <a:lnTo>
                    <a:pt x="71" y="51"/>
                  </a:lnTo>
                  <a:lnTo>
                    <a:pt x="69" y="47"/>
                  </a:lnTo>
                  <a:lnTo>
                    <a:pt x="67" y="44"/>
                  </a:lnTo>
                  <a:lnTo>
                    <a:pt x="64" y="40"/>
                  </a:lnTo>
                  <a:lnTo>
                    <a:pt x="63" y="36"/>
                  </a:lnTo>
                  <a:lnTo>
                    <a:pt x="60" y="33"/>
                  </a:lnTo>
                  <a:lnTo>
                    <a:pt x="59" y="30"/>
                  </a:lnTo>
                  <a:lnTo>
                    <a:pt x="57" y="27"/>
                  </a:lnTo>
                  <a:lnTo>
                    <a:pt x="54" y="24"/>
                  </a:lnTo>
                  <a:lnTo>
                    <a:pt x="53" y="21"/>
                  </a:lnTo>
                  <a:lnTo>
                    <a:pt x="52" y="20"/>
                  </a:lnTo>
                  <a:lnTo>
                    <a:pt x="47" y="14"/>
                  </a:lnTo>
                  <a:lnTo>
                    <a:pt x="44" y="9"/>
                  </a:lnTo>
                  <a:lnTo>
                    <a:pt x="42" y="6"/>
                  </a:lnTo>
                  <a:lnTo>
                    <a:pt x="39" y="3"/>
                  </a:lnTo>
                  <a:lnTo>
                    <a:pt x="36" y="2"/>
                  </a:lnTo>
                  <a:lnTo>
                    <a:pt x="33" y="0"/>
                  </a:lnTo>
                  <a:lnTo>
                    <a:pt x="30" y="0"/>
                  </a:lnTo>
                  <a:lnTo>
                    <a:pt x="29" y="2"/>
                  </a:lnTo>
                  <a:lnTo>
                    <a:pt x="25" y="4"/>
                  </a:lnTo>
                  <a:lnTo>
                    <a:pt x="19" y="7"/>
                  </a:lnTo>
                  <a:lnTo>
                    <a:pt x="16" y="9"/>
                  </a:lnTo>
                  <a:lnTo>
                    <a:pt x="13" y="14"/>
                  </a:lnTo>
                  <a:lnTo>
                    <a:pt x="10" y="17"/>
                  </a:lnTo>
                  <a:lnTo>
                    <a:pt x="8" y="20"/>
                  </a:lnTo>
                  <a:lnTo>
                    <a:pt x="5" y="24"/>
                  </a:lnTo>
                  <a:lnTo>
                    <a:pt x="5" y="29"/>
                  </a:lnTo>
                  <a:lnTo>
                    <a:pt x="2" y="33"/>
                  </a:lnTo>
                  <a:lnTo>
                    <a:pt x="2" y="36"/>
                  </a:lnTo>
                  <a:lnTo>
                    <a:pt x="0" y="41"/>
                  </a:lnTo>
                  <a:lnTo>
                    <a:pt x="0" y="46"/>
                  </a:lnTo>
                  <a:lnTo>
                    <a:pt x="0" y="51"/>
                  </a:lnTo>
                  <a:lnTo>
                    <a:pt x="0" y="54"/>
                  </a:lnTo>
                  <a:lnTo>
                    <a:pt x="2" y="60"/>
                  </a:lnTo>
                  <a:lnTo>
                    <a:pt x="2" y="66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662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4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4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44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5443" grpId="0" build="p"/>
      <p:bldP spid="445445" grpId="0"/>
      <p:bldP spid="44544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Producer-consumer with </a:t>
            </a:r>
            <a:r>
              <a:rPr lang="en-US" dirty="0" err="1" smtClean="0"/>
              <a:t>Mutex</a:t>
            </a:r>
            <a:r>
              <a:rPr lang="en-US" dirty="0" smtClean="0"/>
              <a:t> lock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78007" y="1674386"/>
            <a:ext cx="7560041" cy="4524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Courier New"/>
                <a:cs typeface="Courier New"/>
              </a:rPr>
              <a:t>void *Producer()</a:t>
            </a:r>
          </a:p>
          <a:p>
            <a:r>
              <a:rPr lang="en-US" sz="1600" dirty="0">
                <a:latin typeface="Courier New"/>
                <a:cs typeface="Courier New"/>
              </a:rPr>
              <a:t>{    </a:t>
            </a:r>
          </a:p>
          <a:p>
            <a:r>
              <a:rPr lang="en-US" sz="1600" dirty="0">
                <a:latin typeface="Courier New"/>
                <a:cs typeface="Courier New"/>
              </a:rPr>
              <a:t>    </a:t>
            </a:r>
            <a:r>
              <a:rPr lang="en-US" sz="1600" dirty="0" err="1">
                <a:latin typeface="Courier New"/>
                <a:cs typeface="Courier New"/>
              </a:rPr>
              <a:t>int</a:t>
            </a:r>
            <a:r>
              <a:rPr lang="en-US" sz="1600" dirty="0">
                <a:latin typeface="Courier New"/>
                <a:cs typeface="Courier New"/>
              </a:rPr>
              <a:t> </a:t>
            </a:r>
            <a:r>
              <a:rPr lang="en-US" sz="1600" dirty="0" err="1">
                <a:latin typeface="Courier New"/>
                <a:cs typeface="Courier New"/>
              </a:rPr>
              <a:t>i</a:t>
            </a:r>
            <a:r>
              <a:rPr lang="en-US" sz="1600" dirty="0">
                <a:latin typeface="Courier New"/>
                <a:cs typeface="Courier New"/>
              </a:rPr>
              <a:t>, produced=0;</a:t>
            </a:r>
          </a:p>
          <a:p>
            <a:r>
              <a:rPr lang="en-US" sz="1600" dirty="0">
                <a:latin typeface="Courier New"/>
                <a:cs typeface="Courier New"/>
              </a:rPr>
              <a:t>    for(</a:t>
            </a:r>
            <a:r>
              <a:rPr lang="en-US" sz="1600" dirty="0" err="1">
                <a:latin typeface="Courier New"/>
                <a:cs typeface="Courier New"/>
              </a:rPr>
              <a:t>i</a:t>
            </a:r>
            <a:r>
              <a:rPr lang="en-US" sz="1600" dirty="0">
                <a:latin typeface="Courier New"/>
                <a:cs typeface="Courier New"/>
              </a:rPr>
              <a:t>=0;i&lt;100000;i++)</a:t>
            </a:r>
          </a:p>
          <a:p>
            <a:r>
              <a:rPr lang="en-US" sz="1600" dirty="0">
                <a:latin typeface="Courier New"/>
                <a:cs typeface="Courier New"/>
              </a:rPr>
              <a:t>    {</a:t>
            </a:r>
          </a:p>
          <a:p>
            <a:r>
              <a:rPr lang="en-US" sz="1600" dirty="0">
                <a:latin typeface="Courier New"/>
                <a:cs typeface="Courier New"/>
              </a:rPr>
              <a:t>        </a:t>
            </a:r>
            <a:r>
              <a:rPr lang="en-US" sz="1600" dirty="0" err="1">
                <a:latin typeface="Courier New"/>
                <a:cs typeface="Courier New"/>
              </a:rPr>
              <a:t>pthread_mutex_lock</a:t>
            </a:r>
            <a:r>
              <a:rPr lang="en-US" sz="1600" dirty="0">
                <a:latin typeface="Courier New"/>
                <a:cs typeface="Courier New"/>
              </a:rPr>
              <a:t>(&amp;</a:t>
            </a:r>
            <a:r>
              <a:rPr lang="en-US" sz="1600" dirty="0" err="1">
                <a:latin typeface="Courier New"/>
                <a:cs typeface="Courier New"/>
              </a:rPr>
              <a:t>mVar</a:t>
            </a:r>
            <a:r>
              <a:rPr lang="en-US" sz="1600" dirty="0">
                <a:latin typeface="Courier New"/>
                <a:cs typeface="Courier New"/>
              </a:rPr>
              <a:t>);</a:t>
            </a:r>
          </a:p>
          <a:p>
            <a:r>
              <a:rPr lang="en-US" sz="1600" dirty="0">
                <a:latin typeface="Courier New"/>
                <a:cs typeface="Courier New"/>
              </a:rPr>
              <a:t>        if(count &lt; BUFFERSIZE) {</a:t>
            </a:r>
          </a:p>
          <a:p>
            <a:r>
              <a:rPr lang="fr-FR" sz="1600" dirty="0">
                <a:latin typeface="Courier New"/>
                <a:cs typeface="Courier New"/>
              </a:rPr>
              <a:t>		</a:t>
            </a:r>
            <a:r>
              <a:rPr lang="fr-FR" sz="1600" dirty="0" smtClean="0">
                <a:latin typeface="Courier New"/>
                <a:cs typeface="Courier New"/>
              </a:rPr>
              <a:t>buffer</a:t>
            </a:r>
            <a:r>
              <a:rPr lang="fr-FR" sz="1600" dirty="0">
                <a:latin typeface="Courier New"/>
                <a:cs typeface="Courier New"/>
              </a:rPr>
              <a:t>[in] = '@';</a:t>
            </a:r>
          </a:p>
          <a:p>
            <a:r>
              <a:rPr lang="fr-FR" sz="1600" dirty="0">
                <a:latin typeface="Courier New"/>
                <a:cs typeface="Courier New"/>
              </a:rPr>
              <a:t>        	in = (in + 1)% BUFFERSIZE;</a:t>
            </a:r>
          </a:p>
          <a:p>
            <a:r>
              <a:rPr lang="en-US" sz="1600" dirty="0">
                <a:latin typeface="Courier New"/>
                <a:cs typeface="Courier New"/>
              </a:rPr>
              <a:t>		</a:t>
            </a:r>
            <a:r>
              <a:rPr lang="en-US" sz="1600" dirty="0" smtClean="0">
                <a:latin typeface="Courier New"/>
                <a:cs typeface="Courier New"/>
              </a:rPr>
              <a:t>count</a:t>
            </a:r>
            <a:r>
              <a:rPr lang="en-US" sz="1600" dirty="0">
                <a:latin typeface="Courier New"/>
                <a:cs typeface="Courier New"/>
              </a:rPr>
              <a:t>++;</a:t>
            </a:r>
          </a:p>
          <a:p>
            <a:r>
              <a:rPr lang="en-US" sz="1600" dirty="0">
                <a:latin typeface="Courier New"/>
                <a:cs typeface="Courier New"/>
              </a:rPr>
              <a:t>		</a:t>
            </a:r>
            <a:r>
              <a:rPr lang="en-US" sz="1600" dirty="0" smtClean="0">
                <a:latin typeface="Courier New"/>
                <a:cs typeface="Courier New"/>
              </a:rPr>
              <a:t>produced</a:t>
            </a:r>
            <a:r>
              <a:rPr lang="en-US" sz="1600" dirty="0">
                <a:latin typeface="Courier New"/>
                <a:cs typeface="Courier New"/>
              </a:rPr>
              <a:t>++;</a:t>
            </a:r>
          </a:p>
          <a:p>
            <a:r>
              <a:rPr lang="en-US" sz="1600" dirty="0">
                <a:latin typeface="Courier New"/>
                <a:cs typeface="Courier New"/>
              </a:rPr>
              <a:t>	</a:t>
            </a:r>
            <a:r>
              <a:rPr lang="en-US" sz="1600" dirty="0" smtClean="0">
                <a:latin typeface="Courier New"/>
                <a:cs typeface="Courier New"/>
              </a:rPr>
              <a:t>}</a:t>
            </a:r>
            <a:endParaRPr lang="en-US" sz="1600" dirty="0">
              <a:latin typeface="Courier New"/>
              <a:cs typeface="Courier New"/>
            </a:endParaRPr>
          </a:p>
          <a:p>
            <a:r>
              <a:rPr lang="en-US" sz="1600" dirty="0">
                <a:latin typeface="Courier New"/>
                <a:cs typeface="Courier New"/>
              </a:rPr>
              <a:t>        </a:t>
            </a:r>
            <a:r>
              <a:rPr lang="en-US" sz="1600" dirty="0" err="1">
                <a:latin typeface="Courier New"/>
                <a:cs typeface="Courier New"/>
              </a:rPr>
              <a:t>pthread_mutex_unlock</a:t>
            </a:r>
            <a:r>
              <a:rPr lang="en-US" sz="1600" dirty="0">
                <a:latin typeface="Courier New"/>
                <a:cs typeface="Courier New"/>
              </a:rPr>
              <a:t>(&amp;</a:t>
            </a:r>
            <a:r>
              <a:rPr lang="en-US" sz="1600" dirty="0" err="1">
                <a:latin typeface="Courier New"/>
                <a:cs typeface="Courier New"/>
              </a:rPr>
              <a:t>mVar</a:t>
            </a:r>
            <a:r>
              <a:rPr lang="en-US" sz="1600" dirty="0">
                <a:latin typeface="Courier New"/>
                <a:cs typeface="Courier New"/>
              </a:rPr>
              <a:t>);</a:t>
            </a:r>
          </a:p>
          <a:p>
            <a:r>
              <a:rPr lang="en-US" sz="1600" dirty="0">
                <a:latin typeface="Courier New"/>
                <a:cs typeface="Courier New"/>
              </a:rPr>
              <a:t>    }    </a:t>
            </a:r>
          </a:p>
          <a:p>
            <a:r>
              <a:rPr lang="en-US" sz="1600" dirty="0">
                <a:latin typeface="Courier New"/>
                <a:cs typeface="Courier New"/>
              </a:rPr>
              <a:t>	</a:t>
            </a:r>
          </a:p>
          <a:p>
            <a:r>
              <a:rPr lang="en-US" sz="1600" dirty="0">
                <a:latin typeface="Courier New"/>
                <a:cs typeface="Courier New"/>
              </a:rPr>
              <a:t> </a:t>
            </a:r>
            <a:r>
              <a:rPr lang="en-US" sz="1600" dirty="0" smtClean="0">
                <a:latin typeface="Courier New"/>
                <a:cs typeface="Courier New"/>
              </a:rPr>
              <a:t>   </a:t>
            </a:r>
            <a:r>
              <a:rPr lang="en-US" sz="1600" dirty="0" err="1" smtClean="0">
                <a:latin typeface="Courier New"/>
                <a:cs typeface="Courier New"/>
              </a:rPr>
              <a:t>printf</a:t>
            </a:r>
            <a:r>
              <a:rPr lang="en-US" sz="1600" dirty="0">
                <a:latin typeface="Courier New"/>
                <a:cs typeface="Courier New"/>
              </a:rPr>
              <a:t>("total produced = %d\n", produced);</a:t>
            </a:r>
          </a:p>
          <a:p>
            <a:r>
              <a:rPr lang="en-US" sz="1600" dirty="0">
                <a:latin typeface="Courier New"/>
                <a:cs typeface="Courier New"/>
              </a:rPr>
              <a:t>    </a:t>
            </a:r>
          </a:p>
          <a:p>
            <a:r>
              <a:rPr lang="en-US" sz="1600" dirty="0">
                <a:latin typeface="Courier New"/>
                <a:cs typeface="Courier New"/>
              </a:rPr>
              <a:t>}</a:t>
            </a:r>
          </a:p>
        </p:txBody>
      </p:sp>
      <p:grpSp>
        <p:nvGrpSpPr>
          <p:cNvPr id="6" name="Group 10"/>
          <p:cNvGrpSpPr>
            <a:grpSpLocks/>
          </p:cNvGrpSpPr>
          <p:nvPr/>
        </p:nvGrpSpPr>
        <p:grpSpPr bwMode="auto">
          <a:xfrm>
            <a:off x="4215082" y="1524318"/>
            <a:ext cx="4724400" cy="838200"/>
            <a:chOff x="1392" y="624"/>
            <a:chExt cx="2976" cy="528"/>
          </a:xfrm>
        </p:grpSpPr>
        <p:sp>
          <p:nvSpPr>
            <p:cNvPr id="7" name="Rectangle 4"/>
            <p:cNvSpPr>
              <a:spLocks noChangeArrowheads="1"/>
            </p:cNvSpPr>
            <p:nvPr/>
          </p:nvSpPr>
          <p:spPr bwMode="auto">
            <a:xfrm>
              <a:off x="1392" y="624"/>
              <a:ext cx="864" cy="528"/>
            </a:xfrm>
            <a:prstGeom prst="rect">
              <a:avLst/>
            </a:prstGeom>
            <a:solidFill>
              <a:srgbClr val="FF66CC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n-US"/>
                <a:t>Producer</a:t>
              </a:r>
            </a:p>
          </p:txBody>
        </p:sp>
        <p:sp>
          <p:nvSpPr>
            <p:cNvPr id="8" name="Rectangle 5"/>
            <p:cNvSpPr>
              <a:spLocks noChangeArrowheads="1"/>
            </p:cNvSpPr>
            <p:nvPr/>
          </p:nvSpPr>
          <p:spPr bwMode="auto">
            <a:xfrm>
              <a:off x="3504" y="624"/>
              <a:ext cx="864" cy="528"/>
            </a:xfrm>
            <a:prstGeom prst="rect">
              <a:avLst/>
            </a:prstGeom>
            <a:solidFill>
              <a:srgbClr val="FF66CC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n-US"/>
                <a:t>Consumer</a:t>
              </a: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2592" y="720"/>
              <a:ext cx="576" cy="336"/>
            </a:xfrm>
            <a:prstGeom prst="rect">
              <a:avLst/>
            </a:prstGeom>
            <a:solidFill>
              <a:schemeClr val="accent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n-US"/>
                <a:t>Buffer</a:t>
              </a:r>
            </a:p>
          </p:txBody>
        </p:sp>
        <p:sp>
          <p:nvSpPr>
            <p:cNvPr id="10" name="Line 8"/>
            <p:cNvSpPr>
              <a:spLocks noChangeShapeType="1"/>
            </p:cNvSpPr>
            <p:nvPr/>
          </p:nvSpPr>
          <p:spPr bwMode="auto">
            <a:xfrm>
              <a:off x="2256" y="888"/>
              <a:ext cx="336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auto">
            <a:xfrm>
              <a:off x="3168" y="888"/>
              <a:ext cx="336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394814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Producer-consumer with </a:t>
            </a:r>
            <a:r>
              <a:rPr lang="en-US" dirty="0" err="1"/>
              <a:t>Mutex</a:t>
            </a:r>
            <a:r>
              <a:rPr lang="en-US" dirty="0"/>
              <a:t> lock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ts val="1000"/>
              </a:lnSpc>
            </a:pPr>
            <a:r>
              <a:rPr lang="en-US" sz="1800" b="0" dirty="0">
                <a:latin typeface="Courier New"/>
                <a:cs typeface="Courier New"/>
              </a:rPr>
              <a:t>void *Consumer()</a:t>
            </a:r>
          </a:p>
          <a:p>
            <a:pPr>
              <a:lnSpc>
                <a:spcPts val="1000"/>
              </a:lnSpc>
            </a:pPr>
            <a:r>
              <a:rPr lang="en-US" sz="1800" b="0" dirty="0">
                <a:latin typeface="Courier New"/>
                <a:cs typeface="Courier New"/>
              </a:rPr>
              <a:t>{</a:t>
            </a:r>
          </a:p>
          <a:p>
            <a:pPr>
              <a:lnSpc>
                <a:spcPts val="1000"/>
              </a:lnSpc>
            </a:pPr>
            <a:r>
              <a:rPr lang="da-DK" sz="1800" b="0" dirty="0">
                <a:latin typeface="Courier New"/>
                <a:cs typeface="Courier New"/>
              </a:rPr>
              <a:t>    </a:t>
            </a:r>
            <a:r>
              <a:rPr lang="da-DK" sz="1800" b="0" dirty="0" err="1">
                <a:latin typeface="Courier New"/>
                <a:cs typeface="Courier New"/>
              </a:rPr>
              <a:t>int</a:t>
            </a:r>
            <a:r>
              <a:rPr lang="da-DK" sz="1800" b="0" dirty="0">
                <a:latin typeface="Courier New"/>
                <a:cs typeface="Courier New"/>
              </a:rPr>
              <a:t> i, </a:t>
            </a:r>
            <a:r>
              <a:rPr lang="da-DK" sz="1800" b="0" dirty="0" err="1">
                <a:latin typeface="Courier New"/>
                <a:cs typeface="Courier New"/>
              </a:rPr>
              <a:t>consumed</a:t>
            </a:r>
            <a:r>
              <a:rPr lang="da-DK" sz="1800" b="0" dirty="0">
                <a:latin typeface="Courier New"/>
                <a:cs typeface="Courier New"/>
              </a:rPr>
              <a:t> = 0;</a:t>
            </a:r>
          </a:p>
          <a:p>
            <a:pPr>
              <a:lnSpc>
                <a:spcPts val="1000"/>
              </a:lnSpc>
            </a:pPr>
            <a:r>
              <a:rPr lang="da-DK" sz="1800" b="0" dirty="0">
                <a:latin typeface="Courier New"/>
                <a:cs typeface="Courier New"/>
              </a:rPr>
              <a:t>    for(i=0;i&lt;100000;i++</a:t>
            </a:r>
            <a:r>
              <a:rPr lang="da-DK" sz="1800" b="0" dirty="0" smtClean="0">
                <a:latin typeface="Courier New"/>
                <a:cs typeface="Courier New"/>
              </a:rPr>
              <a:t>){</a:t>
            </a:r>
            <a:endParaRPr lang="da-DK" sz="1800" b="0" dirty="0">
              <a:latin typeface="Courier New"/>
              <a:cs typeface="Courier New"/>
            </a:endParaRPr>
          </a:p>
          <a:p>
            <a:pPr>
              <a:lnSpc>
                <a:spcPts val="1000"/>
              </a:lnSpc>
            </a:pPr>
            <a:r>
              <a:rPr lang="da-DK" sz="1800" b="0" dirty="0">
                <a:latin typeface="Courier New"/>
                <a:cs typeface="Courier New"/>
              </a:rPr>
              <a:t>        </a:t>
            </a:r>
            <a:r>
              <a:rPr lang="da-DK" sz="1800" b="0" dirty="0" err="1">
                <a:latin typeface="Courier New"/>
                <a:cs typeface="Courier New"/>
              </a:rPr>
              <a:t>pthread_mutex_lock</a:t>
            </a:r>
            <a:r>
              <a:rPr lang="da-DK" sz="1800" b="0" dirty="0">
                <a:latin typeface="Courier New"/>
                <a:cs typeface="Courier New"/>
              </a:rPr>
              <a:t>(&amp;</a:t>
            </a:r>
            <a:r>
              <a:rPr lang="da-DK" sz="1800" b="0" dirty="0" err="1">
                <a:latin typeface="Courier New"/>
                <a:cs typeface="Courier New"/>
              </a:rPr>
              <a:t>mVar</a:t>
            </a:r>
            <a:r>
              <a:rPr lang="da-DK" sz="1800" b="0" dirty="0">
                <a:latin typeface="Courier New"/>
                <a:cs typeface="Courier New"/>
              </a:rPr>
              <a:t>);</a:t>
            </a:r>
          </a:p>
          <a:p>
            <a:pPr>
              <a:lnSpc>
                <a:spcPts val="1000"/>
              </a:lnSpc>
            </a:pPr>
            <a:r>
              <a:rPr lang="en-US" sz="1800" b="0" dirty="0">
                <a:latin typeface="Courier New"/>
                <a:cs typeface="Courier New"/>
              </a:rPr>
              <a:t>        if(count&gt;0)</a:t>
            </a:r>
          </a:p>
          <a:p>
            <a:pPr>
              <a:lnSpc>
                <a:spcPts val="1000"/>
              </a:lnSpc>
            </a:pPr>
            <a:r>
              <a:rPr lang="en-US" sz="1800" b="0" dirty="0">
                <a:latin typeface="Courier New"/>
                <a:cs typeface="Courier New"/>
              </a:rPr>
              <a:t>        {            </a:t>
            </a:r>
          </a:p>
          <a:p>
            <a:pPr>
              <a:lnSpc>
                <a:spcPts val="1000"/>
              </a:lnSpc>
            </a:pPr>
            <a:r>
              <a:rPr lang="en-US" sz="1800" b="0" dirty="0">
                <a:latin typeface="Courier New"/>
                <a:cs typeface="Courier New"/>
              </a:rPr>
              <a:t>	</a:t>
            </a:r>
            <a:r>
              <a:rPr lang="en-US" sz="1800" b="0" dirty="0" smtClean="0">
                <a:latin typeface="Courier New"/>
                <a:cs typeface="Courier New"/>
              </a:rPr>
              <a:t>	out </a:t>
            </a:r>
            <a:r>
              <a:rPr lang="en-US" sz="1800" b="0" dirty="0">
                <a:latin typeface="Courier New"/>
                <a:cs typeface="Courier New"/>
              </a:rPr>
              <a:t>= (out+1)%BUFFERSIZE;</a:t>
            </a:r>
          </a:p>
          <a:p>
            <a:pPr>
              <a:lnSpc>
                <a:spcPts val="1000"/>
              </a:lnSpc>
            </a:pPr>
            <a:r>
              <a:rPr lang="en-US" sz="1800" b="0" dirty="0">
                <a:latin typeface="Courier New"/>
                <a:cs typeface="Courier New"/>
              </a:rPr>
              <a:t>	</a:t>
            </a:r>
            <a:r>
              <a:rPr lang="en-US" sz="1800" b="0" dirty="0" smtClean="0">
                <a:latin typeface="Courier New"/>
                <a:cs typeface="Courier New"/>
              </a:rPr>
              <a:t>	-</a:t>
            </a:r>
            <a:r>
              <a:rPr lang="en-US" sz="1800" b="0" dirty="0">
                <a:latin typeface="Courier New"/>
                <a:cs typeface="Courier New"/>
              </a:rPr>
              <a:t>-count</a:t>
            </a:r>
            <a:r>
              <a:rPr lang="en-US" sz="1800" b="0" dirty="0" smtClean="0">
                <a:latin typeface="Courier New"/>
                <a:cs typeface="Courier New"/>
              </a:rPr>
              <a:t>;</a:t>
            </a:r>
            <a:r>
              <a:rPr lang="en-US" sz="1800" b="0" dirty="0">
                <a:latin typeface="Courier New"/>
                <a:cs typeface="Courier New"/>
              </a:rPr>
              <a:t>			</a:t>
            </a:r>
          </a:p>
          <a:p>
            <a:pPr>
              <a:lnSpc>
                <a:spcPts val="1000"/>
              </a:lnSpc>
            </a:pPr>
            <a:r>
              <a:rPr lang="en-US" sz="1800" b="0" dirty="0">
                <a:latin typeface="Courier New"/>
                <a:cs typeface="Courier New"/>
              </a:rPr>
              <a:t>	</a:t>
            </a:r>
            <a:r>
              <a:rPr lang="en-US" sz="1800" b="0" dirty="0" smtClean="0">
                <a:latin typeface="Courier New"/>
                <a:cs typeface="Courier New"/>
              </a:rPr>
              <a:t>	</a:t>
            </a:r>
            <a:r>
              <a:rPr lang="en-US" sz="1800" b="0" dirty="0" err="1" smtClean="0">
                <a:latin typeface="Courier New"/>
                <a:cs typeface="Courier New"/>
              </a:rPr>
              <a:t>printf</a:t>
            </a:r>
            <a:r>
              <a:rPr lang="en-US" sz="1800" b="0" dirty="0">
                <a:latin typeface="Courier New"/>
                <a:cs typeface="Courier New"/>
              </a:rPr>
              <a:t>("Consumer: count = %d\n", count);        </a:t>
            </a:r>
          </a:p>
          <a:p>
            <a:pPr>
              <a:lnSpc>
                <a:spcPts val="1000"/>
              </a:lnSpc>
            </a:pPr>
            <a:r>
              <a:rPr lang="en-US" sz="1800" b="0" dirty="0">
                <a:latin typeface="Courier New"/>
                <a:cs typeface="Courier New"/>
              </a:rPr>
              <a:t>        }                </a:t>
            </a:r>
          </a:p>
          <a:p>
            <a:pPr>
              <a:lnSpc>
                <a:spcPts val="1000"/>
              </a:lnSpc>
            </a:pPr>
            <a:r>
              <a:rPr lang="en-US" sz="1800" b="0" dirty="0">
                <a:latin typeface="Courier New"/>
                <a:cs typeface="Courier New"/>
              </a:rPr>
              <a:t>        </a:t>
            </a:r>
            <a:r>
              <a:rPr lang="en-US" sz="1800" b="0" dirty="0" err="1">
                <a:latin typeface="Courier New"/>
                <a:cs typeface="Courier New"/>
              </a:rPr>
              <a:t>pthread_mutex_unlock</a:t>
            </a:r>
            <a:r>
              <a:rPr lang="en-US" sz="1800" b="0" dirty="0">
                <a:latin typeface="Courier New"/>
                <a:cs typeface="Courier New"/>
              </a:rPr>
              <a:t>(&amp;</a:t>
            </a:r>
            <a:r>
              <a:rPr lang="en-US" sz="1800" b="0" dirty="0" err="1">
                <a:latin typeface="Courier New"/>
                <a:cs typeface="Courier New"/>
              </a:rPr>
              <a:t>mVar</a:t>
            </a:r>
            <a:r>
              <a:rPr lang="en-US" sz="1800" b="0" dirty="0">
                <a:latin typeface="Courier New"/>
                <a:cs typeface="Courier New"/>
              </a:rPr>
              <a:t>);</a:t>
            </a:r>
          </a:p>
          <a:p>
            <a:pPr>
              <a:lnSpc>
                <a:spcPts val="1000"/>
              </a:lnSpc>
            </a:pPr>
            <a:r>
              <a:rPr lang="en-US" sz="1800" b="0" dirty="0">
                <a:latin typeface="Courier New"/>
                <a:cs typeface="Courier New"/>
              </a:rPr>
              <a:t>    }    </a:t>
            </a:r>
          </a:p>
          <a:p>
            <a:pPr>
              <a:lnSpc>
                <a:spcPts val="1000"/>
              </a:lnSpc>
            </a:pPr>
            <a:r>
              <a:rPr lang="en-US" sz="1800" b="0" dirty="0" smtClean="0">
                <a:latin typeface="Courier New"/>
                <a:cs typeface="Courier New"/>
              </a:rPr>
              <a:t>}</a:t>
            </a:r>
            <a:endParaRPr lang="en-US" sz="1800" b="0" dirty="0">
              <a:latin typeface="Courier New"/>
              <a:cs typeface="Courier New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2303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Roadmap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600" dirty="0" smtClean="0"/>
              <a:t>How to implement Acquire() and Release()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600" dirty="0" smtClean="0"/>
              <a:t>By disabling/enabling interrupt</a:t>
            </a:r>
          </a:p>
          <a:p>
            <a:pPr marL="914400" lvl="1" indent="-457200"/>
            <a:r>
              <a:rPr lang="en-US" sz="1600" dirty="0" smtClean="0"/>
              <a:t>A bad implementation</a:t>
            </a:r>
          </a:p>
          <a:p>
            <a:pPr marL="914400" lvl="1" indent="-457200"/>
            <a:r>
              <a:rPr lang="en-US" sz="1600" dirty="0" smtClean="0"/>
              <a:t>A better implementation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600" dirty="0" smtClean="0"/>
              <a:t>Using atomic read/write </a:t>
            </a:r>
          </a:p>
          <a:p>
            <a:pPr marL="914400" lvl="1" indent="-457200"/>
            <a:r>
              <a:rPr lang="en-US" sz="1600" dirty="0" smtClean="0"/>
              <a:t>A bad implementation that may busy wait a long time</a:t>
            </a:r>
          </a:p>
          <a:p>
            <a:pPr marL="914400" lvl="1" indent="-457200"/>
            <a:r>
              <a:rPr lang="en-US" sz="1600" dirty="0" smtClean="0"/>
              <a:t>A better implementation</a:t>
            </a:r>
            <a:endParaRPr lang="en-US" sz="1600" dirty="0"/>
          </a:p>
          <a:p>
            <a:pPr marL="457200" indent="-457200">
              <a:buFont typeface="+mj-lt"/>
              <a:buAutoNum type="arabicPeriod"/>
            </a:pPr>
            <a:r>
              <a:rPr lang="en-US" sz="1600" dirty="0" smtClean="0">
                <a:solidFill>
                  <a:srgbClr val="D1282E"/>
                </a:solidFill>
              </a:rPr>
              <a:t>A more sophisticated lock – semaphore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600" dirty="0" smtClean="0"/>
              <a:t>A safer implementation – monitor and conditional variable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42</a:t>
            </a:fld>
            <a:endParaRPr lang="en-US"/>
          </a:p>
        </p:txBody>
      </p:sp>
      <p:grpSp>
        <p:nvGrpSpPr>
          <p:cNvPr id="20" name="Group 19"/>
          <p:cNvGrpSpPr/>
          <p:nvPr/>
        </p:nvGrpSpPr>
        <p:grpSpPr>
          <a:xfrm>
            <a:off x="457200" y="4788512"/>
            <a:ext cx="8102665" cy="1972361"/>
            <a:chOff x="147035" y="3730819"/>
            <a:chExt cx="8686800" cy="2971800"/>
          </a:xfrm>
        </p:grpSpPr>
        <p:sp>
          <p:nvSpPr>
            <p:cNvPr id="5" name="Rectangle 10"/>
            <p:cNvSpPr>
              <a:spLocks noChangeArrowheads="1"/>
            </p:cNvSpPr>
            <p:nvPr/>
          </p:nvSpPr>
          <p:spPr bwMode="auto">
            <a:xfrm>
              <a:off x="1671035" y="6016819"/>
              <a:ext cx="7162800" cy="68580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>
                <a:lnSpc>
                  <a:spcPct val="90000"/>
                </a:lnSpc>
                <a:spcBef>
                  <a:spcPct val="30000"/>
                </a:spcBef>
                <a:buSzPct val="100000"/>
              </a:pPr>
              <a:r>
                <a:rPr lang="en-US" sz="1600">
                  <a:latin typeface="Helvetica" charset="0"/>
                </a:rPr>
                <a:t>Load/Store    Disable Ints   Test&amp;Set   Comp&amp;Swap</a:t>
              </a:r>
            </a:p>
          </p:txBody>
        </p:sp>
        <p:sp>
          <p:nvSpPr>
            <p:cNvPr id="6" name="Rectangle 8"/>
            <p:cNvSpPr>
              <a:spLocks noChangeArrowheads="1"/>
            </p:cNvSpPr>
            <p:nvPr/>
          </p:nvSpPr>
          <p:spPr bwMode="auto">
            <a:xfrm>
              <a:off x="1671035" y="4569019"/>
              <a:ext cx="7162800" cy="1447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>
                <a:lnSpc>
                  <a:spcPct val="90000"/>
                </a:lnSpc>
                <a:spcBef>
                  <a:spcPct val="30000"/>
                </a:spcBef>
                <a:buSzPct val="100000"/>
              </a:pPr>
              <a:r>
                <a:rPr lang="en-US" sz="1600">
                  <a:latin typeface="Helvetica" charset="0"/>
                </a:rPr>
                <a:t>Locks   Semaphores   Monitors   Send/Receive</a:t>
              </a:r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1671035" y="3730819"/>
              <a:ext cx="7162800" cy="838200"/>
            </a:xfrm>
            <a:prstGeom prst="rect">
              <a:avLst/>
            </a:prstGeom>
            <a:solidFill>
              <a:srgbClr val="53FB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>
                <a:lnSpc>
                  <a:spcPct val="90000"/>
                </a:lnSpc>
                <a:spcBef>
                  <a:spcPct val="30000"/>
                </a:spcBef>
                <a:buSzPct val="100000"/>
              </a:pPr>
              <a:r>
                <a:rPr lang="en-US" sz="1600">
                  <a:latin typeface="Helvetica" charset="0"/>
                </a:rPr>
                <a:t>Shared Programs</a:t>
              </a:r>
            </a:p>
          </p:txBody>
        </p:sp>
        <p:grpSp>
          <p:nvGrpSpPr>
            <p:cNvPr id="8" name="Group 37"/>
            <p:cNvGrpSpPr>
              <a:grpSpLocks/>
            </p:cNvGrpSpPr>
            <p:nvPr/>
          </p:nvGrpSpPr>
          <p:grpSpPr bwMode="auto">
            <a:xfrm>
              <a:off x="147035" y="3730819"/>
              <a:ext cx="8686800" cy="2971800"/>
              <a:chOff x="144" y="480"/>
              <a:chExt cx="5472" cy="1872"/>
            </a:xfrm>
          </p:grpSpPr>
          <p:grpSp>
            <p:nvGrpSpPr>
              <p:cNvPr id="9" name="Group 35"/>
              <p:cNvGrpSpPr>
                <a:grpSpLocks/>
              </p:cNvGrpSpPr>
              <p:nvPr/>
            </p:nvGrpSpPr>
            <p:grpSpPr bwMode="auto">
              <a:xfrm>
                <a:off x="144" y="480"/>
                <a:ext cx="960" cy="1872"/>
                <a:chOff x="144" y="768"/>
                <a:chExt cx="960" cy="1872"/>
              </a:xfrm>
            </p:grpSpPr>
            <p:sp>
              <p:nvSpPr>
                <p:cNvPr id="17" name="Rectangle 9"/>
                <p:cNvSpPr>
                  <a:spLocks noChangeArrowheads="1"/>
                </p:cNvSpPr>
                <p:nvPr/>
              </p:nvSpPr>
              <p:spPr bwMode="auto">
                <a:xfrm>
                  <a:off x="144" y="2208"/>
                  <a:ext cx="960" cy="432"/>
                </a:xfrm>
                <a:prstGeom prst="rect">
                  <a:avLst/>
                </a:prstGeom>
                <a:solidFill>
                  <a:srgbClr val="FF66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81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</a:pPr>
                  <a:r>
                    <a:rPr lang="en-US" sz="1600">
                      <a:latin typeface="Helvetica" charset="0"/>
                    </a:rPr>
                    <a:t>Hardware</a:t>
                  </a:r>
                </a:p>
              </p:txBody>
            </p:sp>
            <p:sp>
              <p:nvSpPr>
                <p:cNvPr id="18" name="Rectangle 7"/>
                <p:cNvSpPr>
                  <a:spLocks noChangeArrowheads="1"/>
                </p:cNvSpPr>
                <p:nvPr/>
              </p:nvSpPr>
              <p:spPr bwMode="auto">
                <a:xfrm>
                  <a:off x="144" y="1296"/>
                  <a:ext cx="960" cy="912"/>
                </a:xfrm>
                <a:prstGeom prst="rect">
                  <a:avLst/>
                </a:prstGeom>
                <a:solidFill>
                  <a:srgbClr val="FF66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81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</a:pPr>
                  <a:r>
                    <a:rPr lang="en-US" sz="1600">
                      <a:latin typeface="Helvetica" charset="0"/>
                    </a:rPr>
                    <a:t>Higher-level </a:t>
                  </a:r>
                </a:p>
                <a:p>
                  <a:pPr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</a:pPr>
                  <a:r>
                    <a:rPr lang="en-US" sz="1600">
                      <a:latin typeface="Helvetica" charset="0"/>
                    </a:rPr>
                    <a:t>API</a:t>
                  </a:r>
                </a:p>
              </p:txBody>
            </p:sp>
            <p:sp>
              <p:nvSpPr>
                <p:cNvPr id="19" name="Rectangle 5"/>
                <p:cNvSpPr>
                  <a:spLocks noChangeArrowheads="1"/>
                </p:cNvSpPr>
                <p:nvPr/>
              </p:nvSpPr>
              <p:spPr bwMode="auto">
                <a:xfrm>
                  <a:off x="144" y="768"/>
                  <a:ext cx="960" cy="528"/>
                </a:xfrm>
                <a:prstGeom prst="rect">
                  <a:avLst/>
                </a:prstGeom>
                <a:solidFill>
                  <a:srgbClr val="FF66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81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</a:pPr>
                  <a:r>
                    <a:rPr lang="en-US" sz="1600">
                      <a:latin typeface="Helvetica" charset="0"/>
                    </a:rPr>
                    <a:t>Programs</a:t>
                  </a:r>
                </a:p>
              </p:txBody>
            </p:sp>
          </p:grpSp>
          <p:sp>
            <p:nvSpPr>
              <p:cNvPr id="10" name="Line 11"/>
              <p:cNvSpPr>
                <a:spLocks noChangeShapeType="1"/>
              </p:cNvSpPr>
              <p:nvPr/>
            </p:nvSpPr>
            <p:spPr bwMode="auto">
              <a:xfrm>
                <a:off x="144" y="480"/>
                <a:ext cx="547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eaVert" wrap="none" anchor="ctr"/>
              <a:lstStyle/>
              <a:p>
                <a:endParaRPr lang="en-US" sz="1400"/>
              </a:p>
            </p:txBody>
          </p:sp>
          <p:sp>
            <p:nvSpPr>
              <p:cNvPr id="11" name="Line 12"/>
              <p:cNvSpPr>
                <a:spLocks noChangeShapeType="1"/>
              </p:cNvSpPr>
              <p:nvPr/>
            </p:nvSpPr>
            <p:spPr bwMode="auto">
              <a:xfrm>
                <a:off x="144" y="1008"/>
                <a:ext cx="547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eaVert" wrap="none" anchor="ctr"/>
              <a:lstStyle/>
              <a:p>
                <a:endParaRPr lang="en-US" sz="1400"/>
              </a:p>
            </p:txBody>
          </p:sp>
          <p:sp>
            <p:nvSpPr>
              <p:cNvPr id="12" name="Line 13"/>
              <p:cNvSpPr>
                <a:spLocks noChangeShapeType="1"/>
              </p:cNvSpPr>
              <p:nvPr/>
            </p:nvSpPr>
            <p:spPr bwMode="auto">
              <a:xfrm>
                <a:off x="144" y="1920"/>
                <a:ext cx="547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eaVert" wrap="none" anchor="ctr"/>
              <a:lstStyle/>
              <a:p>
                <a:endParaRPr lang="en-US" sz="1400"/>
              </a:p>
            </p:txBody>
          </p:sp>
          <p:sp>
            <p:nvSpPr>
              <p:cNvPr id="13" name="Line 14"/>
              <p:cNvSpPr>
                <a:spLocks noChangeShapeType="1"/>
              </p:cNvSpPr>
              <p:nvPr/>
            </p:nvSpPr>
            <p:spPr bwMode="auto">
              <a:xfrm>
                <a:off x="144" y="2352"/>
                <a:ext cx="547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eaVert" wrap="none" anchor="ctr"/>
              <a:lstStyle/>
              <a:p>
                <a:endParaRPr lang="en-US" sz="1400"/>
              </a:p>
            </p:txBody>
          </p:sp>
          <p:sp>
            <p:nvSpPr>
              <p:cNvPr id="14" name="Line 15"/>
              <p:cNvSpPr>
                <a:spLocks noChangeShapeType="1"/>
              </p:cNvSpPr>
              <p:nvPr/>
            </p:nvSpPr>
            <p:spPr bwMode="auto">
              <a:xfrm>
                <a:off x="144" y="480"/>
                <a:ext cx="0" cy="1872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eaVert" wrap="none" anchor="ctr"/>
              <a:lstStyle/>
              <a:p>
                <a:endParaRPr lang="en-US" sz="1400"/>
              </a:p>
            </p:txBody>
          </p:sp>
          <p:sp>
            <p:nvSpPr>
              <p:cNvPr id="15" name="Line 16"/>
              <p:cNvSpPr>
                <a:spLocks noChangeShapeType="1"/>
              </p:cNvSpPr>
              <p:nvPr/>
            </p:nvSpPr>
            <p:spPr bwMode="auto">
              <a:xfrm>
                <a:off x="1104" y="480"/>
                <a:ext cx="0" cy="187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eaVert" wrap="none" anchor="ctr"/>
              <a:lstStyle/>
              <a:p>
                <a:endParaRPr lang="en-US" sz="1400"/>
              </a:p>
            </p:txBody>
          </p:sp>
          <p:sp>
            <p:nvSpPr>
              <p:cNvPr id="16" name="Line 17"/>
              <p:cNvSpPr>
                <a:spLocks noChangeShapeType="1"/>
              </p:cNvSpPr>
              <p:nvPr/>
            </p:nvSpPr>
            <p:spPr bwMode="auto">
              <a:xfrm>
                <a:off x="5616" y="480"/>
                <a:ext cx="0" cy="1872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eaVert" wrap="none" anchor="ctr"/>
              <a:lstStyle/>
              <a:p>
                <a:endParaRPr lang="en-US" sz="14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57587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Semaphores</a:t>
            </a:r>
            <a:endParaRPr lang="en-US" altLang="ko-KR"/>
          </a:p>
        </p:txBody>
      </p:sp>
      <p:sp>
        <p:nvSpPr>
          <p:cNvPr id="459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ko-KR" dirty="0" smtClean="0"/>
              <a:t>Semaphores are a kind of generalized locks</a:t>
            </a:r>
          </a:p>
          <a:p>
            <a:pPr lvl="1"/>
            <a:r>
              <a:rPr lang="en-US" altLang="ko-KR" dirty="0" smtClean="0"/>
              <a:t>First defined by </a:t>
            </a:r>
            <a:r>
              <a:rPr lang="en-US" altLang="ko-KR" dirty="0" err="1" smtClean="0"/>
              <a:t>Dijkstra</a:t>
            </a:r>
            <a:r>
              <a:rPr lang="en-US" altLang="ko-KR" dirty="0" smtClean="0"/>
              <a:t> in late 60s</a:t>
            </a:r>
          </a:p>
          <a:p>
            <a:pPr lvl="1"/>
            <a:r>
              <a:rPr lang="en-US" altLang="ko-KR" dirty="0" smtClean="0"/>
              <a:t>Main synchronization primitive used in original UNIX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Definition: a Semaphore has a non-negative integer value and supports the following two operations:</a:t>
            </a:r>
          </a:p>
          <a:p>
            <a:pPr lvl="1"/>
            <a:r>
              <a:rPr lang="en-US" altLang="ko-KR" dirty="0" smtClean="0"/>
              <a:t>P(): an atomic operation that waits for semaphore to become positive, then decrements it by 1 </a:t>
            </a:r>
          </a:p>
          <a:p>
            <a:pPr lvl="2"/>
            <a:r>
              <a:rPr lang="en-US" altLang="ko-KR" dirty="0" smtClean="0"/>
              <a:t>Think of this as the wait() operation</a:t>
            </a:r>
          </a:p>
          <a:p>
            <a:pPr lvl="1"/>
            <a:r>
              <a:rPr lang="en-US" altLang="ko-KR" dirty="0" smtClean="0"/>
              <a:t>V(): an atomic operation that increments the semaphore by 1, waking up a waiting P, if any</a:t>
            </a:r>
          </a:p>
          <a:p>
            <a:pPr lvl="2"/>
            <a:r>
              <a:rPr lang="en-US" altLang="ko-KR" dirty="0" smtClean="0"/>
              <a:t>This of this as the signal() operation</a:t>
            </a:r>
          </a:p>
          <a:p>
            <a:pPr lvl="1"/>
            <a:r>
              <a:rPr lang="en-US" altLang="ko-KR" dirty="0" smtClean="0"/>
              <a:t>Note that P() stands for “</a:t>
            </a:r>
            <a:r>
              <a:rPr lang="en-US" altLang="ko-KR" dirty="0" err="1" smtClean="0"/>
              <a:t>proberen</a:t>
            </a:r>
            <a:r>
              <a:rPr lang="en-US" altLang="ko-KR" dirty="0" smtClean="0"/>
              <a:t>” (to test) and V() stands for “</a:t>
            </a:r>
            <a:r>
              <a:rPr lang="en-US" altLang="ko-KR" dirty="0" err="1" smtClean="0"/>
              <a:t>verhogen</a:t>
            </a:r>
            <a:r>
              <a:rPr lang="en-US" altLang="ko-KR" dirty="0" smtClean="0"/>
              <a:t>” (to increment) in Dutch</a:t>
            </a:r>
            <a:endParaRPr lang="en-US" altLang="ko-KR" dirty="0"/>
          </a:p>
        </p:txBody>
      </p:sp>
      <p:pic>
        <p:nvPicPr>
          <p:cNvPr id="14340" name="Picture 20" descr="MCj03641660000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228600"/>
            <a:ext cx="473075" cy="91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513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9779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7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Semaphores Like Integers Except</a:t>
            </a:r>
            <a:endParaRPr lang="en-US" altLang="ko-KR"/>
          </a:p>
        </p:txBody>
      </p:sp>
      <p:sp>
        <p:nvSpPr>
          <p:cNvPr id="512008" name="Rectangle 8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sz="1800" dirty="0" smtClean="0"/>
              <a:t>Semaphores are like integers, except</a:t>
            </a:r>
          </a:p>
          <a:p>
            <a:pPr lvl="1"/>
            <a:r>
              <a:rPr lang="en-US" altLang="ko-KR" sz="1800" dirty="0" smtClean="0"/>
              <a:t>No negative values</a:t>
            </a:r>
          </a:p>
          <a:p>
            <a:pPr lvl="1"/>
            <a:r>
              <a:rPr lang="en-US" altLang="ko-KR" sz="1800" dirty="0" smtClean="0"/>
              <a:t>Only operations allowed are P and V – can’t read or write value, except to set it initially</a:t>
            </a:r>
          </a:p>
          <a:p>
            <a:pPr lvl="1"/>
            <a:r>
              <a:rPr lang="en-US" altLang="ko-KR" sz="1800" dirty="0" smtClean="0"/>
              <a:t>Operations must be atomic</a:t>
            </a:r>
          </a:p>
          <a:p>
            <a:pPr lvl="2"/>
            <a:r>
              <a:rPr lang="en-US" altLang="ko-KR" sz="1600" dirty="0" smtClean="0"/>
              <a:t>Two P’s together can’t decrement value below zero</a:t>
            </a:r>
          </a:p>
          <a:p>
            <a:pPr lvl="2"/>
            <a:r>
              <a:rPr lang="en-US" altLang="ko-KR" sz="1600" dirty="0" smtClean="0"/>
              <a:t>Similarly, thread going to sleep in P won’t miss wakeup from V – even if they both happen at same time</a:t>
            </a:r>
          </a:p>
          <a:p>
            <a:r>
              <a:rPr lang="en-US" altLang="ko-KR" sz="1800" dirty="0" smtClean="0"/>
              <a:t>Semaphore from railway analogy</a:t>
            </a:r>
          </a:p>
          <a:p>
            <a:pPr lvl="1"/>
            <a:r>
              <a:rPr lang="en-US" altLang="ko-KR" sz="1800" dirty="0" smtClean="0"/>
              <a:t>Here is a semaphore initialized to 2 for resource control:</a:t>
            </a:r>
          </a:p>
          <a:p>
            <a:endParaRPr lang="ko-KR" altLang="en-US" sz="1800" dirty="0"/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1676400" y="5399238"/>
            <a:ext cx="1219200" cy="762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33" name="Text Box 3"/>
          <p:cNvSpPr txBox="1">
            <a:spLocks noChangeArrowheads="1"/>
          </p:cNvSpPr>
          <p:nvPr/>
        </p:nvSpPr>
        <p:spPr bwMode="auto">
          <a:xfrm>
            <a:off x="2476500" y="6389838"/>
            <a:ext cx="1054100" cy="3667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Value=2</a:t>
            </a:r>
          </a:p>
        </p:txBody>
      </p:sp>
      <p:sp>
        <p:nvSpPr>
          <p:cNvPr id="34" name="Text Box 4"/>
          <p:cNvSpPr txBox="1">
            <a:spLocks noChangeArrowheads="1"/>
          </p:cNvSpPr>
          <p:nvPr/>
        </p:nvSpPr>
        <p:spPr bwMode="auto">
          <a:xfrm>
            <a:off x="2476500" y="6389838"/>
            <a:ext cx="1054100" cy="3667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Value=1</a:t>
            </a:r>
          </a:p>
        </p:txBody>
      </p:sp>
      <p:sp>
        <p:nvSpPr>
          <p:cNvPr id="35" name="Text Box 5"/>
          <p:cNvSpPr txBox="1">
            <a:spLocks noChangeArrowheads="1"/>
          </p:cNvSpPr>
          <p:nvPr/>
        </p:nvSpPr>
        <p:spPr bwMode="auto">
          <a:xfrm>
            <a:off x="2476500" y="6389838"/>
            <a:ext cx="1054100" cy="3667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Value=0</a:t>
            </a:r>
          </a:p>
        </p:txBody>
      </p:sp>
      <p:pic>
        <p:nvPicPr>
          <p:cNvPr id="36" name="Picture 6" descr="MCj03073580000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56438"/>
            <a:ext cx="9906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9" descr="MCj03073580000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56438"/>
            <a:ext cx="9906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10" descr="MCj03073580000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56438"/>
            <a:ext cx="9906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9" name="Group 11"/>
          <p:cNvGrpSpPr>
            <a:grpSpLocks/>
          </p:cNvGrpSpPr>
          <p:nvPr/>
        </p:nvGrpSpPr>
        <p:grpSpPr bwMode="auto">
          <a:xfrm>
            <a:off x="990600" y="5246838"/>
            <a:ext cx="7391400" cy="1447800"/>
            <a:chOff x="624" y="3024"/>
            <a:chExt cx="4656" cy="912"/>
          </a:xfrm>
        </p:grpSpPr>
        <p:sp>
          <p:nvSpPr>
            <p:cNvPr id="40" name="Line 12"/>
            <p:cNvSpPr>
              <a:spLocks noChangeShapeType="1"/>
            </p:cNvSpPr>
            <p:nvPr/>
          </p:nvSpPr>
          <p:spPr bwMode="auto">
            <a:xfrm>
              <a:off x="624" y="3648"/>
              <a:ext cx="1392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41" name="Line 13"/>
            <p:cNvSpPr>
              <a:spLocks noChangeShapeType="1"/>
            </p:cNvSpPr>
            <p:nvPr/>
          </p:nvSpPr>
          <p:spPr bwMode="auto">
            <a:xfrm>
              <a:off x="2496" y="3408"/>
              <a:ext cx="139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42" name="Line 14"/>
            <p:cNvSpPr>
              <a:spLocks noChangeShapeType="1"/>
            </p:cNvSpPr>
            <p:nvPr/>
          </p:nvSpPr>
          <p:spPr bwMode="auto">
            <a:xfrm>
              <a:off x="2496" y="3936"/>
              <a:ext cx="139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43" name="Freeform 15"/>
            <p:cNvSpPr>
              <a:spLocks/>
            </p:cNvSpPr>
            <p:nvPr/>
          </p:nvSpPr>
          <p:spPr bwMode="auto">
            <a:xfrm>
              <a:off x="2016" y="3408"/>
              <a:ext cx="480" cy="240"/>
            </a:xfrm>
            <a:custGeom>
              <a:avLst/>
              <a:gdLst>
                <a:gd name="T0" fmla="*/ 0 w 480"/>
                <a:gd name="T1" fmla="*/ 18 h 272"/>
                <a:gd name="T2" fmla="*/ 144 w 480"/>
                <a:gd name="T3" fmla="*/ 18 h 272"/>
                <a:gd name="T4" fmla="*/ 336 w 480"/>
                <a:gd name="T5" fmla="*/ 4 h 272"/>
                <a:gd name="T6" fmla="*/ 480 w 480"/>
                <a:gd name="T7" fmla="*/ 0 h 27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80"/>
                <a:gd name="T13" fmla="*/ 0 h 272"/>
                <a:gd name="T14" fmla="*/ 480 w 480"/>
                <a:gd name="T15" fmla="*/ 272 h 27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80" h="272">
                  <a:moveTo>
                    <a:pt x="0" y="240"/>
                  </a:moveTo>
                  <a:cubicBezTo>
                    <a:pt x="44" y="256"/>
                    <a:pt x="88" y="272"/>
                    <a:pt x="144" y="240"/>
                  </a:cubicBezTo>
                  <a:cubicBezTo>
                    <a:pt x="200" y="208"/>
                    <a:pt x="280" y="88"/>
                    <a:pt x="336" y="48"/>
                  </a:cubicBezTo>
                  <a:cubicBezTo>
                    <a:pt x="392" y="8"/>
                    <a:pt x="436" y="4"/>
                    <a:pt x="480" y="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44" name="Freeform 16"/>
            <p:cNvSpPr>
              <a:spLocks/>
            </p:cNvSpPr>
            <p:nvPr/>
          </p:nvSpPr>
          <p:spPr bwMode="auto">
            <a:xfrm flipV="1">
              <a:off x="2016" y="3648"/>
              <a:ext cx="528" cy="288"/>
            </a:xfrm>
            <a:custGeom>
              <a:avLst/>
              <a:gdLst>
                <a:gd name="T0" fmla="*/ 0 w 480"/>
                <a:gd name="T1" fmla="*/ 799 h 272"/>
                <a:gd name="T2" fmla="*/ 1064 w 480"/>
                <a:gd name="T3" fmla="*/ 799 h 272"/>
                <a:gd name="T4" fmla="*/ 2492 w 480"/>
                <a:gd name="T5" fmla="*/ 159 h 272"/>
                <a:gd name="T6" fmla="*/ 3555 w 480"/>
                <a:gd name="T7" fmla="*/ 0 h 27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80"/>
                <a:gd name="T13" fmla="*/ 0 h 272"/>
                <a:gd name="T14" fmla="*/ 480 w 480"/>
                <a:gd name="T15" fmla="*/ 272 h 27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80" h="272">
                  <a:moveTo>
                    <a:pt x="0" y="240"/>
                  </a:moveTo>
                  <a:cubicBezTo>
                    <a:pt x="44" y="256"/>
                    <a:pt x="88" y="272"/>
                    <a:pt x="144" y="240"/>
                  </a:cubicBezTo>
                  <a:cubicBezTo>
                    <a:pt x="200" y="208"/>
                    <a:pt x="280" y="88"/>
                    <a:pt x="336" y="48"/>
                  </a:cubicBezTo>
                  <a:cubicBezTo>
                    <a:pt x="392" y="8"/>
                    <a:pt x="436" y="4"/>
                    <a:pt x="480" y="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45" name="Freeform 17"/>
            <p:cNvSpPr>
              <a:spLocks/>
            </p:cNvSpPr>
            <p:nvPr/>
          </p:nvSpPr>
          <p:spPr bwMode="auto">
            <a:xfrm flipH="1">
              <a:off x="3888" y="3408"/>
              <a:ext cx="480" cy="240"/>
            </a:xfrm>
            <a:custGeom>
              <a:avLst/>
              <a:gdLst>
                <a:gd name="T0" fmla="*/ 0 w 480"/>
                <a:gd name="T1" fmla="*/ 18 h 272"/>
                <a:gd name="T2" fmla="*/ 144 w 480"/>
                <a:gd name="T3" fmla="*/ 18 h 272"/>
                <a:gd name="T4" fmla="*/ 336 w 480"/>
                <a:gd name="T5" fmla="*/ 4 h 272"/>
                <a:gd name="T6" fmla="*/ 480 w 480"/>
                <a:gd name="T7" fmla="*/ 0 h 27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80"/>
                <a:gd name="T13" fmla="*/ 0 h 272"/>
                <a:gd name="T14" fmla="*/ 480 w 480"/>
                <a:gd name="T15" fmla="*/ 272 h 27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80" h="272">
                  <a:moveTo>
                    <a:pt x="0" y="240"/>
                  </a:moveTo>
                  <a:cubicBezTo>
                    <a:pt x="44" y="256"/>
                    <a:pt x="88" y="272"/>
                    <a:pt x="144" y="240"/>
                  </a:cubicBezTo>
                  <a:cubicBezTo>
                    <a:pt x="200" y="208"/>
                    <a:pt x="280" y="88"/>
                    <a:pt x="336" y="48"/>
                  </a:cubicBezTo>
                  <a:cubicBezTo>
                    <a:pt x="392" y="8"/>
                    <a:pt x="436" y="4"/>
                    <a:pt x="480" y="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46" name="Freeform 18"/>
            <p:cNvSpPr>
              <a:spLocks/>
            </p:cNvSpPr>
            <p:nvPr/>
          </p:nvSpPr>
          <p:spPr bwMode="auto">
            <a:xfrm flipH="1" flipV="1">
              <a:off x="3888" y="3648"/>
              <a:ext cx="528" cy="288"/>
            </a:xfrm>
            <a:custGeom>
              <a:avLst/>
              <a:gdLst>
                <a:gd name="T0" fmla="*/ 0 w 480"/>
                <a:gd name="T1" fmla="*/ 799 h 272"/>
                <a:gd name="T2" fmla="*/ 1064 w 480"/>
                <a:gd name="T3" fmla="*/ 799 h 272"/>
                <a:gd name="T4" fmla="*/ 2492 w 480"/>
                <a:gd name="T5" fmla="*/ 159 h 272"/>
                <a:gd name="T6" fmla="*/ 3555 w 480"/>
                <a:gd name="T7" fmla="*/ 0 h 27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80"/>
                <a:gd name="T13" fmla="*/ 0 h 272"/>
                <a:gd name="T14" fmla="*/ 480 w 480"/>
                <a:gd name="T15" fmla="*/ 272 h 27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80" h="272">
                  <a:moveTo>
                    <a:pt x="0" y="240"/>
                  </a:moveTo>
                  <a:cubicBezTo>
                    <a:pt x="44" y="256"/>
                    <a:pt x="88" y="272"/>
                    <a:pt x="144" y="240"/>
                  </a:cubicBezTo>
                  <a:cubicBezTo>
                    <a:pt x="200" y="208"/>
                    <a:pt x="280" y="88"/>
                    <a:pt x="336" y="48"/>
                  </a:cubicBezTo>
                  <a:cubicBezTo>
                    <a:pt x="392" y="8"/>
                    <a:pt x="436" y="4"/>
                    <a:pt x="480" y="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47" name="Line 19"/>
            <p:cNvSpPr>
              <a:spLocks noChangeShapeType="1"/>
            </p:cNvSpPr>
            <p:nvPr/>
          </p:nvSpPr>
          <p:spPr bwMode="auto">
            <a:xfrm>
              <a:off x="4368" y="3648"/>
              <a:ext cx="912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  <p:pic>
          <p:nvPicPr>
            <p:cNvPr id="48" name="Picture 20" descr="MCj03641660000[1]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2" y="3024"/>
              <a:ext cx="298" cy="5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9" name="Rectangle 21"/>
          <p:cNvSpPr>
            <a:spLocks noChangeArrowheads="1"/>
          </p:cNvSpPr>
          <p:nvPr/>
        </p:nvSpPr>
        <p:spPr bwMode="auto">
          <a:xfrm>
            <a:off x="4191000" y="5018238"/>
            <a:ext cx="1219200" cy="762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pic>
        <p:nvPicPr>
          <p:cNvPr id="50" name="Picture 22" descr="MCj03073580000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56438"/>
            <a:ext cx="9906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" name="Text Box 23"/>
          <p:cNvSpPr txBox="1">
            <a:spLocks noChangeArrowheads="1"/>
          </p:cNvSpPr>
          <p:nvPr/>
        </p:nvSpPr>
        <p:spPr bwMode="auto">
          <a:xfrm>
            <a:off x="2476500" y="6389838"/>
            <a:ext cx="1054100" cy="3667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Value=1</a:t>
            </a:r>
          </a:p>
        </p:txBody>
      </p:sp>
      <p:sp>
        <p:nvSpPr>
          <p:cNvPr id="52" name="Rectangle 24"/>
          <p:cNvSpPr>
            <a:spLocks noChangeArrowheads="1"/>
          </p:cNvSpPr>
          <p:nvPr/>
        </p:nvSpPr>
        <p:spPr bwMode="auto">
          <a:xfrm>
            <a:off x="1981200" y="5246838"/>
            <a:ext cx="990600" cy="914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pic>
        <p:nvPicPr>
          <p:cNvPr id="53" name="Picture 25" descr="MCj03073580000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56438"/>
            <a:ext cx="9906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Text Box 26"/>
          <p:cNvSpPr txBox="1">
            <a:spLocks noChangeArrowheads="1"/>
          </p:cNvSpPr>
          <p:nvPr/>
        </p:nvSpPr>
        <p:spPr bwMode="auto">
          <a:xfrm>
            <a:off x="2476500" y="6389838"/>
            <a:ext cx="1054100" cy="3667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Value=0</a:t>
            </a:r>
          </a:p>
        </p:txBody>
      </p:sp>
      <p:pic>
        <p:nvPicPr>
          <p:cNvPr id="55" name="Picture 27" descr="MCj03073580000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56438"/>
            <a:ext cx="9906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" name="Rectangle 28"/>
          <p:cNvSpPr>
            <a:spLocks noChangeArrowheads="1"/>
          </p:cNvSpPr>
          <p:nvPr/>
        </p:nvSpPr>
        <p:spPr bwMode="auto">
          <a:xfrm>
            <a:off x="0" y="5704038"/>
            <a:ext cx="990600" cy="990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57" name="Text Box 30"/>
          <p:cNvSpPr txBox="1">
            <a:spLocks noChangeArrowheads="1"/>
          </p:cNvSpPr>
          <p:nvPr/>
        </p:nvSpPr>
        <p:spPr bwMode="auto">
          <a:xfrm>
            <a:off x="2476500" y="6389838"/>
            <a:ext cx="1054100" cy="3667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Value=2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936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0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0" presetClass="path" presetSubtype="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989 -0.03422 C 0.1394 -0.02983 0.21909 -0.0252 0.26406 -0.03422 C 0.30902 -0.04324 0.29461 -0.07978 0.32985 -0.0888 C 0.36492 -0.09782 0.41996 -0.09343 0.47499 -0.0888 " pathEditMode="fixed" ptsTypes="aaaA">
                                      <p:cBhvr>
                                        <p:cTn id="4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099 -0.03076 C 0.13749 -0.0296 0.20398 -0.02822 0.24894 -0.02706 C 0.29391 -0.0259 0.31769 -0.03377 0.34078 -0.02336 C 0.36387 -0.01295 0.36353 0.02544 0.38731 0.03492 C 0.4111 0.0444 0.44721 0.03885 0.48333 0.0333 " pathEditMode="fixed" ptsTypes="aaaaA">
                                      <p:cBhvr>
                                        <p:cTn id="4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321 -0.03515 C 0.06321 -0.03515 0.13994 -0.03423 0.21667 -0.03329 " pathEditMode="fixed" rAng="0" ptsTypes="aA">
                                      <p:cBhvr>
                                        <p:cTn id="5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75 -0.08881 C 0.54583 -0.0932 0.61666 -0.09737 0.65451 -0.09066 C 0.69236 -0.08395 0.68455 -0.05736 0.70243 -0.0488 C 0.72031 -0.04024 0.71267 -0.04047 0.76232 -0.03955 C 0.81198 -0.03862 0.95104 -0.04256 1.00069 -0.04325 " pathEditMode="fixed" rAng="0" ptsTypes="aaaaa">
                                      <p:cBhvr>
                                        <p:cTn id="5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285" y="2081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667 -0.0333 C 0.23803 -0.02844 0.25938 -0.02336 0.27969 -0.0333 C 0.30001 -0.04324 0.30521 -0.08349 0.33855 -0.09343 C 0.37188 -0.10337 0.4257 -0.09852 0.47969 -0.09343 " pathEditMode="fixed" rAng="0" ptsTypes="aaaA">
                                      <p:cBhvr>
                                        <p:cTn id="6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0" presetClass="path" presetSubtype="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321 -0.03515 C 0.06321 -0.03515 0.13994 -0.03423 0.21667 -0.03329 " pathEditMode="fixed" rAng="0" ptsTypes="aA">
                                      <p:cBhvr>
                                        <p:cTn id="7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08" grpId="0" build="p" bldLvl="2"/>
      <p:bldP spid="32" grpId="0" animBg="1"/>
      <p:bldP spid="33" grpId="0" animBg="1"/>
      <p:bldP spid="34" grpId="0" animBg="1"/>
      <p:bldP spid="35" grpId="0" animBg="1"/>
      <p:bldP spid="49" grpId="0" animBg="1"/>
      <p:bldP spid="51" grpId="0" animBg="1"/>
      <p:bldP spid="52" grpId="0" animBg="1"/>
      <p:bldP spid="54" grpId="0" animBg="1"/>
      <p:bldP spid="57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Two Uses of Semaphores</a:t>
            </a:r>
            <a:endParaRPr lang="en-US" altLang="ko-KR"/>
          </a:p>
        </p:txBody>
      </p:sp>
      <p:sp>
        <p:nvSpPr>
          <p:cNvPr id="461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altLang="ko-KR" dirty="0" smtClean="0"/>
              <a:t>Mutual Exclusion (initial value = 1)</a:t>
            </a:r>
          </a:p>
          <a:p>
            <a:pPr lvl="1"/>
            <a:r>
              <a:rPr lang="en-US" altLang="ko-KR" dirty="0" smtClean="0"/>
              <a:t>Also called “Binary Semaphore”.</a:t>
            </a:r>
          </a:p>
          <a:p>
            <a:pPr lvl="1"/>
            <a:r>
              <a:rPr lang="en-US" altLang="ko-KR" dirty="0" smtClean="0"/>
              <a:t>Can be used for mutual exclusion:</a:t>
            </a:r>
          </a:p>
          <a:p>
            <a:pPr marL="914400" lvl="2" indent="0">
              <a:buNone/>
            </a:pPr>
            <a:r>
              <a:rPr lang="en-US" altLang="ko-KR" dirty="0" smtClean="0"/>
              <a:t>	</a:t>
            </a:r>
            <a:r>
              <a:rPr lang="en-US" altLang="ko-KR" dirty="0" err="1" smtClean="0">
                <a:latin typeface="Courier New"/>
                <a:cs typeface="Courier New"/>
              </a:rPr>
              <a:t>semaphore.P</a:t>
            </a:r>
            <a:r>
              <a:rPr lang="en-US" altLang="ko-KR" dirty="0" smtClean="0">
                <a:latin typeface="Courier New"/>
                <a:cs typeface="Courier New"/>
              </a:rPr>
              <a:t>();</a:t>
            </a:r>
            <a:br>
              <a:rPr lang="en-US" altLang="ko-KR" dirty="0" smtClean="0">
                <a:latin typeface="Courier New"/>
                <a:cs typeface="Courier New"/>
              </a:rPr>
            </a:br>
            <a:r>
              <a:rPr lang="en-US" altLang="ko-KR" dirty="0" smtClean="0">
                <a:latin typeface="Courier New"/>
                <a:cs typeface="Courier New"/>
              </a:rPr>
              <a:t>	// Critical section goes here</a:t>
            </a:r>
            <a:br>
              <a:rPr lang="en-US" altLang="ko-KR" dirty="0" smtClean="0">
                <a:latin typeface="Courier New"/>
                <a:cs typeface="Courier New"/>
              </a:rPr>
            </a:br>
            <a:r>
              <a:rPr lang="en-US" altLang="ko-KR" dirty="0" smtClean="0">
                <a:latin typeface="Courier New"/>
                <a:cs typeface="Courier New"/>
              </a:rPr>
              <a:t>	</a:t>
            </a:r>
            <a:r>
              <a:rPr lang="en-US" altLang="ko-KR" dirty="0" err="1" smtClean="0">
                <a:latin typeface="Courier New"/>
                <a:cs typeface="Courier New"/>
              </a:rPr>
              <a:t>semaphore.V</a:t>
            </a:r>
            <a:r>
              <a:rPr lang="en-US" altLang="ko-KR" dirty="0" smtClean="0">
                <a:latin typeface="Courier New"/>
                <a:cs typeface="Courier New"/>
              </a:rPr>
              <a:t>();</a:t>
            </a:r>
          </a:p>
          <a:p>
            <a:r>
              <a:rPr lang="en-US" altLang="ko-KR" dirty="0" smtClean="0"/>
              <a:t>Scheduling Constraints (initial value = 0)</a:t>
            </a:r>
          </a:p>
          <a:p>
            <a:pPr lvl="1"/>
            <a:r>
              <a:rPr lang="en-US" altLang="ko-KR" dirty="0" smtClean="0"/>
              <a:t>Allow thread 1 to wait for a signal from thread 2, i.e., thread 2 schedules thread 1 when a given constrained is satisfied</a:t>
            </a:r>
          </a:p>
          <a:p>
            <a:pPr lvl="1"/>
            <a:r>
              <a:rPr lang="en-US" altLang="ko-KR" dirty="0" smtClean="0"/>
              <a:t>Example: suppose you had to implement </a:t>
            </a:r>
            <a:r>
              <a:rPr lang="en-US" altLang="ko-KR" dirty="0" err="1" smtClean="0"/>
              <a:t>ThreadJoin</a:t>
            </a:r>
            <a:r>
              <a:rPr lang="en-US" altLang="ko-KR" dirty="0" smtClean="0"/>
              <a:t> which must wait for thread to </a:t>
            </a:r>
            <a:r>
              <a:rPr lang="en-US" altLang="ko-KR" dirty="0" err="1" smtClean="0"/>
              <a:t>terminiate</a:t>
            </a:r>
            <a:r>
              <a:rPr lang="en-US" altLang="ko-KR" dirty="0" smtClean="0"/>
              <a:t>:</a:t>
            </a:r>
          </a:p>
          <a:p>
            <a:pPr marL="914400" lvl="2" indent="0">
              <a:buNone/>
            </a:pPr>
            <a:r>
              <a:rPr lang="en-US" altLang="ko-KR" dirty="0" smtClean="0">
                <a:latin typeface="Courier New"/>
                <a:cs typeface="Courier New"/>
              </a:rPr>
              <a:t>	Initial value of semaphore = 0</a:t>
            </a:r>
          </a:p>
          <a:p>
            <a:pPr marL="914400" lvl="2" indent="0">
              <a:buNone/>
            </a:pPr>
            <a:r>
              <a:rPr lang="en-US" altLang="ko-KR" dirty="0" smtClean="0">
                <a:latin typeface="Courier New"/>
                <a:cs typeface="Courier New"/>
              </a:rPr>
              <a:t>	</a:t>
            </a:r>
            <a:r>
              <a:rPr lang="en-US" altLang="ko-KR" dirty="0" err="1" smtClean="0">
                <a:latin typeface="Courier New"/>
                <a:cs typeface="Courier New"/>
              </a:rPr>
              <a:t>ThreadJoin</a:t>
            </a:r>
            <a:r>
              <a:rPr lang="en-US" altLang="ko-KR" dirty="0" smtClean="0">
                <a:latin typeface="Courier New"/>
                <a:cs typeface="Courier New"/>
              </a:rPr>
              <a:t> {</a:t>
            </a:r>
            <a:br>
              <a:rPr lang="en-US" altLang="ko-KR" dirty="0" smtClean="0">
                <a:latin typeface="Courier New"/>
                <a:cs typeface="Courier New"/>
              </a:rPr>
            </a:br>
            <a:r>
              <a:rPr lang="en-US" altLang="ko-KR" dirty="0" smtClean="0">
                <a:latin typeface="Courier New"/>
                <a:cs typeface="Courier New"/>
              </a:rPr>
              <a:t>	   </a:t>
            </a:r>
            <a:r>
              <a:rPr lang="en-US" altLang="ko-KR" dirty="0" err="1" smtClean="0">
                <a:latin typeface="Courier New"/>
                <a:cs typeface="Courier New"/>
              </a:rPr>
              <a:t>semaphore.P</a:t>
            </a:r>
            <a:r>
              <a:rPr lang="en-US" altLang="ko-KR" dirty="0" smtClean="0">
                <a:latin typeface="Courier New"/>
                <a:cs typeface="Courier New"/>
              </a:rPr>
              <a:t>();</a:t>
            </a:r>
            <a:br>
              <a:rPr lang="en-US" altLang="ko-KR" dirty="0" smtClean="0">
                <a:latin typeface="Courier New"/>
                <a:cs typeface="Courier New"/>
              </a:rPr>
            </a:br>
            <a:r>
              <a:rPr lang="en-US" altLang="ko-KR" dirty="0" smtClean="0">
                <a:latin typeface="Courier New"/>
                <a:cs typeface="Courier New"/>
              </a:rPr>
              <a:t>	}</a:t>
            </a:r>
          </a:p>
          <a:p>
            <a:pPr marL="914400" lvl="2" indent="0">
              <a:buNone/>
            </a:pPr>
            <a:r>
              <a:rPr lang="en-US" altLang="ko-KR" dirty="0" smtClean="0">
                <a:latin typeface="Courier New"/>
                <a:cs typeface="Courier New"/>
              </a:rPr>
              <a:t>	</a:t>
            </a:r>
            <a:r>
              <a:rPr lang="en-US" altLang="ko-KR" dirty="0" err="1" smtClean="0">
                <a:latin typeface="Courier New"/>
                <a:cs typeface="Courier New"/>
              </a:rPr>
              <a:t>ThreadFinish</a:t>
            </a:r>
            <a:r>
              <a:rPr lang="en-US" altLang="ko-KR" dirty="0" smtClean="0">
                <a:latin typeface="Courier New"/>
                <a:cs typeface="Courier New"/>
              </a:rPr>
              <a:t> {</a:t>
            </a:r>
            <a:br>
              <a:rPr lang="en-US" altLang="ko-KR" dirty="0" smtClean="0">
                <a:latin typeface="Courier New"/>
                <a:cs typeface="Courier New"/>
              </a:rPr>
            </a:br>
            <a:r>
              <a:rPr lang="en-US" altLang="ko-KR" dirty="0" smtClean="0">
                <a:latin typeface="Courier New"/>
                <a:cs typeface="Courier New"/>
              </a:rPr>
              <a:t>	   </a:t>
            </a:r>
            <a:r>
              <a:rPr lang="en-US" altLang="ko-KR" dirty="0" err="1" smtClean="0">
                <a:latin typeface="Courier New"/>
                <a:cs typeface="Courier New"/>
              </a:rPr>
              <a:t>semaphore.V</a:t>
            </a:r>
            <a:r>
              <a:rPr lang="en-US" altLang="ko-KR" dirty="0" smtClean="0">
                <a:latin typeface="Courier New"/>
                <a:cs typeface="Courier New"/>
              </a:rPr>
              <a:t>();</a:t>
            </a:r>
            <a:br>
              <a:rPr lang="en-US" altLang="ko-KR" dirty="0" smtClean="0">
                <a:latin typeface="Courier New"/>
                <a:cs typeface="Courier New"/>
              </a:rPr>
            </a:br>
            <a:r>
              <a:rPr lang="en-US" altLang="ko-KR" dirty="0" smtClean="0">
                <a:latin typeface="Courier New"/>
                <a:cs typeface="Courier New"/>
              </a:rPr>
              <a:t>	}</a:t>
            </a:r>
            <a:endParaRPr lang="en-US" altLang="ko-KR" dirty="0">
              <a:latin typeface="Courier New"/>
              <a:cs typeface="Courier New"/>
            </a:endParaRPr>
          </a:p>
        </p:txBody>
      </p:sp>
      <p:sp>
        <p:nvSpPr>
          <p:cNvPr id="2" name="Curved Right Arrow 1"/>
          <p:cNvSpPr>
            <a:spLocks noChangeArrowheads="1"/>
          </p:cNvSpPr>
          <p:nvPr/>
        </p:nvSpPr>
        <p:spPr bwMode="auto">
          <a:xfrm flipH="1" flipV="1">
            <a:off x="4921300" y="4827139"/>
            <a:ext cx="533400" cy="990600"/>
          </a:xfrm>
          <a:prstGeom prst="curvedRightArrow">
            <a:avLst>
              <a:gd name="adj1" fmla="val 24994"/>
              <a:gd name="adj2" fmla="val 49997"/>
              <a:gd name="adj3" fmla="val 25000"/>
            </a:avLst>
          </a:prstGeom>
          <a:solidFill>
            <a:srgbClr val="FFFFAA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pPr algn="ctr"/>
            <a:endParaRPr lang="en-US" b="0">
              <a:latin typeface="Helvetica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708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1827" grpId="0" build="p"/>
      <p:bldP spid="2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683988"/>
          </a:xfrm>
        </p:spPr>
        <p:txBody>
          <a:bodyPr/>
          <a:lstStyle/>
          <a:p>
            <a:r>
              <a:rPr lang="en-US" dirty="0" err="1" smtClean="0"/>
              <a:t>nachos.thread.semaphore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96471"/>
            <a:ext cx="7620000" cy="5662705"/>
          </a:xfrm>
        </p:spPr>
        <p:txBody>
          <a:bodyPr>
            <a:noAutofit/>
          </a:bodyPr>
          <a:lstStyle/>
          <a:p>
            <a:r>
              <a:rPr lang="en-US" sz="1100" dirty="0"/>
              <a:t>public class Semaphore {</a:t>
            </a:r>
          </a:p>
          <a:p>
            <a:r>
              <a:rPr lang="en-US" sz="1100" dirty="0"/>
              <a:t>	/**</a:t>
            </a:r>
          </a:p>
          <a:p>
            <a:r>
              <a:rPr lang="en-US" sz="1100" dirty="0"/>
              <a:t>	 * Allocate a new semaphore.</a:t>
            </a:r>
          </a:p>
          <a:p>
            <a:r>
              <a:rPr lang="en-US" sz="1100" dirty="0"/>
              <a:t>	 * @</a:t>
            </a:r>
            <a:r>
              <a:rPr lang="en-US" sz="1100" dirty="0" err="1"/>
              <a:t>param</a:t>
            </a:r>
            <a:r>
              <a:rPr lang="en-US" sz="1100" dirty="0"/>
              <a:t> </a:t>
            </a:r>
            <a:r>
              <a:rPr lang="en-US" sz="1100" dirty="0" err="1" smtClean="0"/>
              <a:t>initialValue</a:t>
            </a:r>
            <a:r>
              <a:rPr lang="en-US" sz="1100" dirty="0" smtClean="0"/>
              <a:t> the </a:t>
            </a:r>
            <a:r>
              <a:rPr lang="en-US" sz="1100" dirty="0"/>
              <a:t>initial value of this semaphore.</a:t>
            </a:r>
          </a:p>
          <a:p>
            <a:r>
              <a:rPr lang="en-US" sz="1100" dirty="0"/>
              <a:t>	 */</a:t>
            </a:r>
          </a:p>
          <a:p>
            <a:r>
              <a:rPr lang="en-US" sz="1100" dirty="0"/>
              <a:t>	public Semaphore(</a:t>
            </a:r>
            <a:r>
              <a:rPr lang="en-US" sz="1100" dirty="0" err="1"/>
              <a:t>int</a:t>
            </a:r>
            <a:r>
              <a:rPr lang="en-US" sz="1100" dirty="0"/>
              <a:t> </a:t>
            </a:r>
            <a:r>
              <a:rPr lang="en-US" sz="1100" dirty="0" err="1"/>
              <a:t>initialValue</a:t>
            </a:r>
            <a:r>
              <a:rPr lang="en-US" sz="1100" dirty="0"/>
              <a:t>) {</a:t>
            </a:r>
          </a:p>
          <a:p>
            <a:r>
              <a:rPr lang="en-US" sz="1100" dirty="0"/>
              <a:t>		value = </a:t>
            </a:r>
            <a:r>
              <a:rPr lang="en-US" sz="1100" dirty="0" err="1"/>
              <a:t>initialValue</a:t>
            </a:r>
            <a:r>
              <a:rPr lang="en-US" sz="1100" dirty="0"/>
              <a:t>;</a:t>
            </a:r>
          </a:p>
          <a:p>
            <a:r>
              <a:rPr lang="en-US" sz="1100" dirty="0"/>
              <a:t>	}</a:t>
            </a:r>
          </a:p>
          <a:p>
            <a:r>
              <a:rPr lang="en-US" sz="1100" dirty="0"/>
              <a:t>	/**</a:t>
            </a:r>
          </a:p>
          <a:p>
            <a:r>
              <a:rPr lang="en-US" sz="1100" dirty="0"/>
              <a:t>	 * Atomically wait for this semaphore to become non-zero and decrement it.</a:t>
            </a:r>
          </a:p>
          <a:p>
            <a:r>
              <a:rPr lang="en-US" sz="1100" dirty="0"/>
              <a:t>	 */</a:t>
            </a:r>
          </a:p>
          <a:p>
            <a:r>
              <a:rPr lang="en-US" sz="1100" dirty="0"/>
              <a:t>	public void P() {</a:t>
            </a:r>
          </a:p>
          <a:p>
            <a:r>
              <a:rPr lang="en-US" sz="1100" dirty="0">
                <a:solidFill>
                  <a:srgbClr val="FF0000"/>
                </a:solidFill>
              </a:rPr>
              <a:t>		</a:t>
            </a:r>
            <a:r>
              <a:rPr lang="en-US" sz="1100" dirty="0" err="1">
                <a:solidFill>
                  <a:srgbClr val="FF0000"/>
                </a:solidFill>
              </a:rPr>
              <a:t>boolean</a:t>
            </a:r>
            <a:r>
              <a:rPr lang="en-US" sz="1100" dirty="0">
                <a:solidFill>
                  <a:srgbClr val="FF0000"/>
                </a:solidFill>
              </a:rPr>
              <a:t> </a:t>
            </a:r>
            <a:r>
              <a:rPr lang="en-US" sz="1100" dirty="0" err="1">
                <a:solidFill>
                  <a:srgbClr val="FF0000"/>
                </a:solidFill>
              </a:rPr>
              <a:t>intStatus</a:t>
            </a:r>
            <a:r>
              <a:rPr lang="en-US" sz="1100" dirty="0">
                <a:solidFill>
                  <a:srgbClr val="FF0000"/>
                </a:solidFill>
              </a:rPr>
              <a:t> = </a:t>
            </a:r>
            <a:r>
              <a:rPr lang="en-US" sz="1100" dirty="0" err="1">
                <a:solidFill>
                  <a:srgbClr val="FF0000"/>
                </a:solidFill>
              </a:rPr>
              <a:t>Machine.</a:t>
            </a:r>
            <a:r>
              <a:rPr lang="en-US" sz="1100" i="1" dirty="0" err="1">
                <a:solidFill>
                  <a:srgbClr val="FF0000"/>
                </a:solidFill>
              </a:rPr>
              <a:t>interrupt</a:t>
            </a:r>
            <a:r>
              <a:rPr lang="en-US" sz="1100" i="1" dirty="0">
                <a:solidFill>
                  <a:srgbClr val="FF0000"/>
                </a:solidFill>
              </a:rPr>
              <a:t>().disable();</a:t>
            </a:r>
          </a:p>
          <a:p>
            <a:r>
              <a:rPr lang="fi-FI" sz="1100" dirty="0"/>
              <a:t>		</a:t>
            </a:r>
            <a:r>
              <a:rPr lang="fi-FI" sz="1100" dirty="0" err="1"/>
              <a:t>if</a:t>
            </a:r>
            <a:r>
              <a:rPr lang="fi-FI" sz="1100" dirty="0"/>
              <a:t> (</a:t>
            </a:r>
            <a:r>
              <a:rPr lang="fi-FI" sz="1100" dirty="0" err="1"/>
              <a:t>value</a:t>
            </a:r>
            <a:r>
              <a:rPr lang="fi-FI" sz="1100" dirty="0"/>
              <a:t> == 0) {</a:t>
            </a:r>
          </a:p>
          <a:p>
            <a:r>
              <a:rPr lang="fi-FI" sz="1100" dirty="0"/>
              <a:t>			</a:t>
            </a:r>
            <a:r>
              <a:rPr lang="fi-FI" sz="1100" dirty="0" err="1"/>
              <a:t>waitQueue.waitForAccess(KThread.</a:t>
            </a:r>
            <a:r>
              <a:rPr lang="fi-FI" sz="1100" i="1" dirty="0" err="1"/>
              <a:t>currentThread</a:t>
            </a:r>
            <a:r>
              <a:rPr lang="fi-FI" sz="1100" i="1" dirty="0"/>
              <a:t>());</a:t>
            </a:r>
          </a:p>
          <a:p>
            <a:r>
              <a:rPr lang="fi-FI" sz="1100" dirty="0"/>
              <a:t>			</a:t>
            </a:r>
            <a:r>
              <a:rPr lang="fi-FI" sz="1100" dirty="0" err="1"/>
              <a:t>KThread.</a:t>
            </a:r>
            <a:r>
              <a:rPr lang="fi-FI" sz="1100" i="1" dirty="0" err="1"/>
              <a:t>sleep</a:t>
            </a:r>
            <a:r>
              <a:rPr lang="fi-FI" sz="1100" i="1" dirty="0"/>
              <a:t>();</a:t>
            </a:r>
          </a:p>
          <a:p>
            <a:r>
              <a:rPr lang="da-DK" sz="1100" dirty="0"/>
              <a:t>		} </a:t>
            </a:r>
            <a:r>
              <a:rPr lang="da-DK" sz="1100" dirty="0" err="1"/>
              <a:t>else</a:t>
            </a:r>
            <a:r>
              <a:rPr lang="da-DK" sz="1100" dirty="0"/>
              <a:t> {</a:t>
            </a:r>
          </a:p>
          <a:p>
            <a:r>
              <a:rPr lang="fi-FI" sz="1100" dirty="0"/>
              <a:t>			</a:t>
            </a:r>
            <a:r>
              <a:rPr lang="fi-FI" sz="1100" dirty="0" err="1"/>
              <a:t>value--</a:t>
            </a:r>
            <a:r>
              <a:rPr lang="fi-FI" sz="1100" dirty="0"/>
              <a:t>;</a:t>
            </a:r>
          </a:p>
          <a:p>
            <a:r>
              <a:rPr lang="fi-FI" sz="1100" dirty="0"/>
              <a:t>		}</a:t>
            </a:r>
          </a:p>
          <a:p>
            <a:r>
              <a:rPr lang="fi-FI" sz="1100" dirty="0">
                <a:solidFill>
                  <a:srgbClr val="FF0000"/>
                </a:solidFill>
              </a:rPr>
              <a:t>		</a:t>
            </a:r>
            <a:r>
              <a:rPr lang="fi-FI" sz="1100" dirty="0" err="1">
                <a:solidFill>
                  <a:srgbClr val="FF0000"/>
                </a:solidFill>
              </a:rPr>
              <a:t>Machine.</a:t>
            </a:r>
            <a:r>
              <a:rPr lang="fi-FI" sz="1100" i="1" dirty="0" err="1">
                <a:solidFill>
                  <a:srgbClr val="FF0000"/>
                </a:solidFill>
              </a:rPr>
              <a:t>interrupt().restore(intStatus</a:t>
            </a:r>
            <a:r>
              <a:rPr lang="fi-FI" sz="1100" i="1" dirty="0">
                <a:solidFill>
                  <a:srgbClr val="FF0000"/>
                </a:solidFill>
              </a:rPr>
              <a:t>);</a:t>
            </a:r>
          </a:p>
          <a:p>
            <a:r>
              <a:rPr lang="fi-FI" sz="1100" dirty="0"/>
              <a:t>	}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4666461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nachos.thread.semaphore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	public void V() {</a:t>
            </a:r>
          </a:p>
          <a:p>
            <a:r>
              <a:rPr lang="en-US" dirty="0">
                <a:solidFill>
                  <a:srgbClr val="FF0000"/>
                </a:solidFill>
              </a:rPr>
              <a:t>		</a:t>
            </a:r>
            <a:r>
              <a:rPr lang="en-US" dirty="0" err="1">
                <a:solidFill>
                  <a:srgbClr val="FF0000"/>
                </a:solidFill>
              </a:rPr>
              <a:t>boolean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intStatus</a:t>
            </a:r>
            <a:r>
              <a:rPr lang="en-US" dirty="0">
                <a:solidFill>
                  <a:srgbClr val="FF0000"/>
                </a:solidFill>
              </a:rPr>
              <a:t> = </a:t>
            </a:r>
            <a:r>
              <a:rPr lang="en-US" dirty="0" err="1">
                <a:solidFill>
                  <a:srgbClr val="FF0000"/>
                </a:solidFill>
              </a:rPr>
              <a:t>Machine.</a:t>
            </a:r>
            <a:r>
              <a:rPr lang="en-US" i="1" dirty="0" err="1">
                <a:solidFill>
                  <a:srgbClr val="FF0000"/>
                </a:solidFill>
              </a:rPr>
              <a:t>interrupt</a:t>
            </a:r>
            <a:r>
              <a:rPr lang="en-US" i="1" dirty="0">
                <a:solidFill>
                  <a:srgbClr val="FF0000"/>
                </a:solidFill>
              </a:rPr>
              <a:t>().disable();</a:t>
            </a:r>
          </a:p>
          <a:p>
            <a:endParaRPr lang="en-US" dirty="0"/>
          </a:p>
          <a:p>
            <a:r>
              <a:rPr lang="en-US" dirty="0"/>
              <a:t>		</a:t>
            </a:r>
            <a:r>
              <a:rPr lang="en-US" dirty="0" err="1"/>
              <a:t>KThread</a:t>
            </a:r>
            <a:r>
              <a:rPr lang="en-US" dirty="0"/>
              <a:t> thread = </a:t>
            </a:r>
            <a:r>
              <a:rPr lang="en-US" dirty="0" err="1"/>
              <a:t>waitQueue.nextThread</a:t>
            </a:r>
            <a:r>
              <a:rPr lang="en-US" dirty="0"/>
              <a:t>();</a:t>
            </a:r>
          </a:p>
          <a:p>
            <a:r>
              <a:rPr lang="en-US" dirty="0"/>
              <a:t>		if (thread != null) {</a:t>
            </a:r>
          </a:p>
          <a:p>
            <a:r>
              <a:rPr lang="en-US" dirty="0"/>
              <a:t>			</a:t>
            </a:r>
            <a:r>
              <a:rPr lang="en-US" dirty="0" err="1"/>
              <a:t>thread.ready</a:t>
            </a:r>
            <a:r>
              <a:rPr lang="en-US" dirty="0"/>
              <a:t>();</a:t>
            </a:r>
          </a:p>
          <a:p>
            <a:r>
              <a:rPr lang="da-DK" dirty="0"/>
              <a:t>		} </a:t>
            </a:r>
            <a:r>
              <a:rPr lang="da-DK" dirty="0" err="1"/>
              <a:t>else</a:t>
            </a:r>
            <a:r>
              <a:rPr lang="da-DK" dirty="0"/>
              <a:t> {</a:t>
            </a:r>
          </a:p>
          <a:p>
            <a:r>
              <a:rPr lang="fi-FI" dirty="0"/>
              <a:t>			</a:t>
            </a:r>
            <a:r>
              <a:rPr lang="fi-FI" dirty="0" err="1"/>
              <a:t>value</a:t>
            </a:r>
            <a:r>
              <a:rPr lang="fi-FI" dirty="0"/>
              <a:t>++;</a:t>
            </a:r>
          </a:p>
          <a:p>
            <a:r>
              <a:rPr lang="fi-FI" dirty="0"/>
              <a:t>		}</a:t>
            </a:r>
          </a:p>
          <a:p>
            <a:endParaRPr lang="fi-FI" dirty="0"/>
          </a:p>
          <a:p>
            <a:r>
              <a:rPr lang="fi-FI" dirty="0">
                <a:solidFill>
                  <a:srgbClr val="FF0000"/>
                </a:solidFill>
              </a:rPr>
              <a:t>		</a:t>
            </a:r>
            <a:r>
              <a:rPr lang="fi-FI" dirty="0" err="1">
                <a:solidFill>
                  <a:srgbClr val="FF0000"/>
                </a:solidFill>
              </a:rPr>
              <a:t>Machine.</a:t>
            </a:r>
            <a:r>
              <a:rPr lang="fi-FI" i="1" dirty="0" err="1">
                <a:solidFill>
                  <a:srgbClr val="FF0000"/>
                </a:solidFill>
              </a:rPr>
              <a:t>interrupt().restore(intStatus</a:t>
            </a:r>
            <a:r>
              <a:rPr lang="fi-FI" i="1" dirty="0">
                <a:solidFill>
                  <a:srgbClr val="FF0000"/>
                </a:solidFill>
              </a:rPr>
              <a:t>);</a:t>
            </a:r>
          </a:p>
          <a:p>
            <a:r>
              <a:rPr lang="fi-FI" dirty="0"/>
              <a:t>	}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03625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Producer-consumer using semaphore</a:t>
            </a:r>
            <a:endParaRPr lang="en-US" altLang="ko-KR" dirty="0"/>
          </a:p>
        </p:txBody>
      </p:sp>
      <p:sp>
        <p:nvSpPr>
          <p:cNvPr id="46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Problem Definition</a:t>
            </a:r>
          </a:p>
          <a:p>
            <a:pPr lvl="1"/>
            <a:r>
              <a:rPr lang="en-US" altLang="ko-KR" dirty="0" smtClean="0"/>
              <a:t>Producer puts things into a shared buffer</a:t>
            </a:r>
          </a:p>
          <a:p>
            <a:pPr lvl="1"/>
            <a:r>
              <a:rPr lang="en-US" altLang="ko-KR" dirty="0" smtClean="0"/>
              <a:t>Consumer takes them out</a:t>
            </a:r>
          </a:p>
          <a:p>
            <a:pPr lvl="1"/>
            <a:r>
              <a:rPr lang="en-US" altLang="ko-KR" dirty="0" smtClean="0"/>
              <a:t>Need synchronization to coordinate producer/consumer</a:t>
            </a:r>
          </a:p>
          <a:p>
            <a:r>
              <a:rPr lang="en-US" altLang="ko-KR" dirty="0" smtClean="0"/>
              <a:t>Correctness </a:t>
            </a:r>
            <a:r>
              <a:rPr lang="en-US" altLang="ko-KR" dirty="0"/>
              <a:t>Constraints:</a:t>
            </a:r>
          </a:p>
          <a:p>
            <a:pPr lvl="1"/>
            <a:r>
              <a:rPr lang="en-US" altLang="ko-KR" dirty="0"/>
              <a:t>Consumer must wait for producer to fill slots, if empty (</a:t>
            </a:r>
            <a:r>
              <a:rPr lang="en-US" altLang="ko-KR" dirty="0">
                <a:solidFill>
                  <a:schemeClr val="tx2"/>
                </a:solidFill>
              </a:rPr>
              <a:t>scheduling constraint</a:t>
            </a:r>
            <a:r>
              <a:rPr lang="en-US" altLang="ko-KR" dirty="0"/>
              <a:t>)</a:t>
            </a:r>
          </a:p>
          <a:p>
            <a:pPr lvl="1"/>
            <a:r>
              <a:rPr lang="en-US" altLang="ko-KR" dirty="0"/>
              <a:t>Producer must wait for consumer to make room in buffer, if all full (</a:t>
            </a:r>
            <a:r>
              <a:rPr lang="en-US" altLang="ko-KR" dirty="0">
                <a:solidFill>
                  <a:srgbClr val="D1282E"/>
                </a:solidFill>
              </a:rPr>
              <a:t>scheduling constraint</a:t>
            </a:r>
            <a:r>
              <a:rPr lang="en-US" altLang="ko-KR" dirty="0"/>
              <a:t>)</a:t>
            </a:r>
          </a:p>
          <a:p>
            <a:pPr lvl="1"/>
            <a:r>
              <a:rPr lang="en-US" altLang="ko-KR" dirty="0"/>
              <a:t>Only one thread can manipulate buffer queue at a time (</a:t>
            </a:r>
            <a:r>
              <a:rPr lang="en-US" altLang="ko-KR" dirty="0">
                <a:solidFill>
                  <a:srgbClr val="D1282E"/>
                </a:solidFill>
              </a:rPr>
              <a:t>mutual exclusion</a:t>
            </a:r>
            <a:r>
              <a:rPr lang="en-US" altLang="ko-KR" dirty="0"/>
              <a:t>)</a:t>
            </a:r>
          </a:p>
          <a:p>
            <a:endParaRPr lang="en-US" altLang="ko-KR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481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2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2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62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62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62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62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62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62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62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62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62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62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628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628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628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628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2851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mtClean="0"/>
              <a:t>Correctness constraints for solution</a:t>
            </a:r>
            <a:endParaRPr lang="en-US" altLang="ko-KR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dirty="0" smtClean="0">
              <a:solidFill>
                <a:srgbClr val="D1282E"/>
              </a:solidFill>
            </a:endParaRPr>
          </a:p>
          <a:p>
            <a:r>
              <a:rPr lang="en-US" altLang="ko-KR" dirty="0" smtClean="0"/>
              <a:t>General rule of thumb: </a:t>
            </a:r>
            <a:r>
              <a:rPr lang="en-US" altLang="ko-KR" dirty="0" smtClean="0">
                <a:solidFill>
                  <a:srgbClr val="D1282E"/>
                </a:solidFill>
              </a:rPr>
              <a:t>Use a separate semaphore for each constraint</a:t>
            </a:r>
          </a:p>
          <a:p>
            <a:pPr lvl="1"/>
            <a:r>
              <a:rPr lang="en-US" altLang="ko-KR" dirty="0" smtClean="0"/>
              <a:t>Semaphore full; // producer’s constraint</a:t>
            </a:r>
          </a:p>
          <a:p>
            <a:pPr lvl="1"/>
            <a:r>
              <a:rPr lang="en-US" altLang="ko-KR" dirty="0" smtClean="0"/>
              <a:t>Semaphore empty;// consumer’s constraint</a:t>
            </a:r>
          </a:p>
          <a:p>
            <a:pPr lvl="1"/>
            <a:r>
              <a:rPr lang="en-US" altLang="ko-KR" dirty="0" smtClean="0"/>
              <a:t>Semaphore </a:t>
            </a:r>
            <a:r>
              <a:rPr lang="en-US" altLang="ko-KR" dirty="0" err="1" smtClean="0"/>
              <a:t>mutex</a:t>
            </a:r>
            <a:r>
              <a:rPr lang="en-US" altLang="ko-KR" dirty="0" smtClean="0"/>
              <a:t>;       // mutual exclusion</a:t>
            </a:r>
            <a:endParaRPr lang="en-US" altLang="ko-K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49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814294" y="4855882"/>
            <a:ext cx="1583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Initial values?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3988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Full Solution to Bounded Buffer</a:t>
            </a:r>
            <a:endParaRPr lang="en-US" altLang="ko-KR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altLang="ko-KR" b="0" dirty="0" smtClean="0">
                <a:latin typeface="Courier New"/>
                <a:cs typeface="Courier New"/>
              </a:rPr>
              <a:t>  Semaphore empty = 0; 	// Initially, buffer empty</a:t>
            </a:r>
          </a:p>
          <a:p>
            <a:r>
              <a:rPr lang="en-US" altLang="ko-KR" b="0" dirty="0">
                <a:latin typeface="Courier New"/>
                <a:cs typeface="Courier New"/>
              </a:rPr>
              <a:t> </a:t>
            </a:r>
            <a:r>
              <a:rPr lang="en-US" altLang="ko-KR" b="0" dirty="0" smtClean="0">
                <a:latin typeface="Courier New"/>
                <a:cs typeface="Courier New"/>
              </a:rPr>
              <a:t> Semaphore full = </a:t>
            </a:r>
            <a:r>
              <a:rPr lang="en-US" altLang="ko-KR" b="0" dirty="0" err="1" smtClean="0">
                <a:latin typeface="Courier New"/>
                <a:cs typeface="Courier New"/>
              </a:rPr>
              <a:t>bufSize</a:t>
            </a:r>
            <a:r>
              <a:rPr lang="en-US" altLang="ko-KR" b="0" dirty="0" smtClean="0">
                <a:latin typeface="Courier New"/>
                <a:cs typeface="Courier New"/>
              </a:rPr>
              <a:t>; // Initially, </a:t>
            </a:r>
            <a:r>
              <a:rPr lang="en-US" altLang="ko-KR" b="0" dirty="0" err="1" smtClean="0">
                <a:latin typeface="Courier New"/>
                <a:cs typeface="Courier New"/>
              </a:rPr>
              <a:t>buffszeempty</a:t>
            </a:r>
            <a:r>
              <a:rPr lang="en-US" altLang="ko-KR" b="0" dirty="0" smtClean="0">
                <a:latin typeface="Courier New"/>
                <a:cs typeface="Courier New"/>
              </a:rPr>
              <a:t> slots</a:t>
            </a:r>
          </a:p>
          <a:p>
            <a:r>
              <a:rPr lang="en-US" altLang="ko-KR" b="0" dirty="0">
                <a:latin typeface="Courier New"/>
                <a:cs typeface="Courier New"/>
              </a:rPr>
              <a:t> </a:t>
            </a:r>
            <a:r>
              <a:rPr lang="en-US" altLang="ko-KR" b="0" dirty="0" smtClean="0">
                <a:latin typeface="Courier New"/>
                <a:cs typeface="Courier New"/>
              </a:rPr>
              <a:t> Semaphore </a:t>
            </a:r>
            <a:r>
              <a:rPr lang="en-US" altLang="ko-KR" b="0" dirty="0" err="1" smtClean="0">
                <a:latin typeface="Courier New"/>
                <a:cs typeface="Courier New"/>
              </a:rPr>
              <a:t>mutex</a:t>
            </a:r>
            <a:r>
              <a:rPr lang="en-US" altLang="ko-KR" b="0" dirty="0" smtClean="0">
                <a:latin typeface="Courier New"/>
                <a:cs typeface="Courier New"/>
              </a:rPr>
              <a:t> = 1;	// No one using machine</a:t>
            </a:r>
          </a:p>
          <a:p>
            <a:r>
              <a:rPr lang="en-US" altLang="ko-KR" b="0" dirty="0" smtClean="0">
                <a:latin typeface="Courier New"/>
                <a:cs typeface="Courier New"/>
              </a:rPr>
              <a:t/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Producer(item) {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	</a:t>
            </a:r>
            <a:r>
              <a:rPr lang="en-US" altLang="ko-KR" b="0" dirty="0" err="1" smtClean="0">
                <a:latin typeface="Courier New"/>
                <a:cs typeface="Courier New"/>
              </a:rPr>
              <a:t>full.P</a:t>
            </a:r>
            <a:r>
              <a:rPr lang="en-US" altLang="ko-KR" b="0" dirty="0" smtClean="0">
                <a:latin typeface="Courier New"/>
                <a:cs typeface="Courier New"/>
              </a:rPr>
              <a:t>();	// Wait until space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	</a:t>
            </a:r>
            <a:r>
              <a:rPr lang="en-US" altLang="ko-KR" b="0" dirty="0" err="1" smtClean="0">
                <a:latin typeface="Courier New"/>
                <a:cs typeface="Courier New"/>
              </a:rPr>
              <a:t>mutex.P</a:t>
            </a:r>
            <a:r>
              <a:rPr lang="en-US" altLang="ko-KR" b="0" dirty="0" smtClean="0">
                <a:latin typeface="Courier New"/>
                <a:cs typeface="Courier New"/>
              </a:rPr>
              <a:t>();	// Wait until machine free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	</a:t>
            </a:r>
            <a:r>
              <a:rPr lang="en-US" altLang="ko-KR" b="0" dirty="0" err="1" smtClean="0">
                <a:latin typeface="Courier New"/>
                <a:cs typeface="Courier New"/>
              </a:rPr>
              <a:t>Enqueue</a:t>
            </a:r>
            <a:r>
              <a:rPr lang="en-US" altLang="ko-KR" b="0" dirty="0" smtClean="0">
                <a:latin typeface="Courier New"/>
                <a:cs typeface="Courier New"/>
              </a:rPr>
              <a:t>(item);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	</a:t>
            </a:r>
            <a:r>
              <a:rPr lang="en-US" altLang="ko-KR" b="0" dirty="0" err="1" smtClean="0">
                <a:latin typeface="Courier New"/>
                <a:cs typeface="Courier New"/>
              </a:rPr>
              <a:t>mutex.V</a:t>
            </a:r>
            <a:r>
              <a:rPr lang="en-US" altLang="ko-KR" b="0" dirty="0" smtClean="0">
                <a:latin typeface="Courier New"/>
                <a:cs typeface="Courier New"/>
              </a:rPr>
              <a:t>();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	</a:t>
            </a:r>
            <a:r>
              <a:rPr lang="en-US" altLang="ko-KR" b="0" dirty="0" err="1" smtClean="0">
                <a:latin typeface="Courier New"/>
                <a:cs typeface="Courier New"/>
              </a:rPr>
              <a:t>empty.V</a:t>
            </a:r>
            <a:r>
              <a:rPr lang="en-US" altLang="ko-KR" b="0" dirty="0" smtClean="0">
                <a:latin typeface="Courier New"/>
                <a:cs typeface="Courier New"/>
              </a:rPr>
              <a:t>();	// Tell consumers there is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				// more coke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}</a:t>
            </a:r>
          </a:p>
          <a:p>
            <a:r>
              <a:rPr lang="en-US" altLang="ko-KR" b="0" dirty="0" smtClean="0">
                <a:latin typeface="Courier New"/>
                <a:cs typeface="Courier New"/>
              </a:rPr>
              <a:t>Consumer() {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	</a:t>
            </a:r>
            <a:r>
              <a:rPr lang="en-US" altLang="ko-KR" b="0" dirty="0" err="1" smtClean="0">
                <a:latin typeface="Courier New"/>
                <a:cs typeface="Courier New"/>
              </a:rPr>
              <a:t>empty.P</a:t>
            </a:r>
            <a:r>
              <a:rPr lang="en-US" altLang="ko-KR" b="0" dirty="0" smtClean="0">
                <a:latin typeface="Courier New"/>
                <a:cs typeface="Courier New"/>
              </a:rPr>
              <a:t>();	// Check if there’s a coke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	</a:t>
            </a:r>
            <a:r>
              <a:rPr lang="en-US" altLang="ko-KR" b="0" dirty="0" err="1" smtClean="0">
                <a:latin typeface="Courier New"/>
                <a:cs typeface="Courier New"/>
              </a:rPr>
              <a:t>mutex.P</a:t>
            </a:r>
            <a:r>
              <a:rPr lang="en-US" altLang="ko-KR" b="0" dirty="0" smtClean="0">
                <a:latin typeface="Courier New"/>
                <a:cs typeface="Courier New"/>
              </a:rPr>
              <a:t>();	// Wait until machine free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	item = </a:t>
            </a:r>
            <a:r>
              <a:rPr lang="en-US" altLang="ko-KR" b="0" dirty="0" err="1" smtClean="0">
                <a:latin typeface="Courier New"/>
                <a:cs typeface="Courier New"/>
              </a:rPr>
              <a:t>Dequeue</a:t>
            </a:r>
            <a:r>
              <a:rPr lang="en-US" altLang="ko-KR" b="0" dirty="0" smtClean="0">
                <a:latin typeface="Courier New"/>
                <a:cs typeface="Courier New"/>
              </a:rPr>
              <a:t>();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	</a:t>
            </a:r>
            <a:r>
              <a:rPr lang="en-US" altLang="ko-KR" b="0" dirty="0" err="1" smtClean="0">
                <a:latin typeface="Courier New"/>
                <a:cs typeface="Courier New"/>
              </a:rPr>
              <a:t>mutex.V</a:t>
            </a:r>
            <a:r>
              <a:rPr lang="en-US" altLang="ko-KR" b="0" dirty="0" smtClean="0">
                <a:latin typeface="Courier New"/>
                <a:cs typeface="Courier New"/>
              </a:rPr>
              <a:t>();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	</a:t>
            </a:r>
            <a:r>
              <a:rPr lang="en-US" altLang="ko-KR" b="0" dirty="0" err="1" smtClean="0">
                <a:latin typeface="Courier New"/>
                <a:cs typeface="Courier New"/>
              </a:rPr>
              <a:t>full.V</a:t>
            </a:r>
            <a:r>
              <a:rPr lang="en-US" altLang="ko-KR" b="0" dirty="0" smtClean="0">
                <a:latin typeface="Courier New"/>
                <a:cs typeface="Courier New"/>
              </a:rPr>
              <a:t>();	// tell producer need more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	return item;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}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endParaRPr lang="en-US" altLang="ko-KR" b="0" dirty="0">
              <a:latin typeface="Courier New"/>
              <a:cs typeface="Courier New"/>
            </a:endParaRPr>
          </a:p>
        </p:txBody>
      </p:sp>
      <p:sp>
        <p:nvSpPr>
          <p:cNvPr id="2" name="Curved Right Arrow 1"/>
          <p:cNvSpPr>
            <a:spLocks noChangeArrowheads="1"/>
          </p:cNvSpPr>
          <p:nvPr/>
        </p:nvSpPr>
        <p:spPr bwMode="auto">
          <a:xfrm flipH="1">
            <a:off x="2664012" y="3784600"/>
            <a:ext cx="189753" cy="847165"/>
          </a:xfrm>
          <a:prstGeom prst="curvedRight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FFFFAA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pPr algn="ctr"/>
            <a:endParaRPr lang="en-US" b="0">
              <a:latin typeface="Helvetica" charset="0"/>
            </a:endParaRPr>
          </a:p>
        </p:txBody>
      </p:sp>
      <p:sp>
        <p:nvSpPr>
          <p:cNvPr id="5" name="Curved Right Arrow 4"/>
          <p:cNvSpPr>
            <a:spLocks noChangeArrowheads="1"/>
          </p:cNvSpPr>
          <p:nvPr/>
        </p:nvSpPr>
        <p:spPr bwMode="auto">
          <a:xfrm flipV="1">
            <a:off x="829234" y="2995706"/>
            <a:ext cx="582705" cy="2323352"/>
          </a:xfrm>
          <a:prstGeom prst="curvedRightArrow">
            <a:avLst>
              <a:gd name="adj1" fmla="val 25014"/>
              <a:gd name="adj2" fmla="val 50006"/>
              <a:gd name="adj3" fmla="val 25000"/>
            </a:avLst>
          </a:prstGeom>
          <a:solidFill>
            <a:srgbClr val="FFFFAA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pPr algn="ctr"/>
            <a:endParaRPr lang="en-US" b="0">
              <a:latin typeface="Helvetica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738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build="p"/>
      <p:bldP spid="2" grpId="0" animBg="1"/>
      <p:bldP spid="5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Discussion about Solution</a:t>
            </a:r>
            <a:endParaRPr lang="en-US" altLang="ko-KR"/>
          </a:p>
        </p:txBody>
      </p:sp>
      <p:sp>
        <p:nvSpPr>
          <p:cNvPr id="465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Why asymmetry?</a:t>
            </a:r>
          </a:p>
          <a:p>
            <a:pPr lvl="1"/>
            <a:r>
              <a:rPr lang="en-US" altLang="ko-KR" dirty="0" smtClean="0"/>
              <a:t>Producer does: </a:t>
            </a:r>
            <a:r>
              <a:rPr lang="en-US" altLang="ko-KR" dirty="0" err="1" smtClean="0">
                <a:latin typeface="Courier New"/>
                <a:cs typeface="Courier New"/>
              </a:rPr>
              <a:t>full.P</a:t>
            </a:r>
            <a:r>
              <a:rPr lang="en-US" altLang="ko-KR" dirty="0" smtClean="0">
                <a:latin typeface="Courier New"/>
                <a:cs typeface="Courier New"/>
              </a:rPr>
              <a:t>(), </a:t>
            </a:r>
            <a:r>
              <a:rPr lang="en-US" altLang="ko-KR" dirty="0" err="1" smtClean="0">
                <a:latin typeface="Courier New"/>
                <a:cs typeface="Courier New"/>
              </a:rPr>
              <a:t>empty.V</a:t>
            </a:r>
            <a:r>
              <a:rPr lang="en-US" altLang="ko-KR" dirty="0" smtClean="0">
                <a:latin typeface="Courier New"/>
                <a:cs typeface="Courier New"/>
              </a:rPr>
              <a:t>()</a:t>
            </a:r>
          </a:p>
          <a:p>
            <a:pPr lvl="1"/>
            <a:r>
              <a:rPr lang="en-US" altLang="ko-KR" dirty="0" smtClean="0"/>
              <a:t>Consumer does</a:t>
            </a:r>
            <a:r>
              <a:rPr lang="en-US" altLang="ko-KR" dirty="0" smtClean="0">
                <a:latin typeface="Courier New"/>
                <a:cs typeface="Courier New"/>
              </a:rPr>
              <a:t>: </a:t>
            </a:r>
            <a:r>
              <a:rPr lang="en-US" altLang="ko-KR" dirty="0" err="1" smtClean="0">
                <a:latin typeface="Courier New"/>
                <a:cs typeface="Courier New"/>
              </a:rPr>
              <a:t>empty.P</a:t>
            </a:r>
            <a:r>
              <a:rPr lang="en-US" altLang="ko-KR" dirty="0" smtClean="0">
                <a:latin typeface="Courier New"/>
                <a:cs typeface="Courier New"/>
              </a:rPr>
              <a:t>(), </a:t>
            </a:r>
            <a:r>
              <a:rPr lang="en-US" altLang="ko-KR" dirty="0" err="1" smtClean="0">
                <a:latin typeface="Courier New"/>
                <a:cs typeface="Courier New"/>
              </a:rPr>
              <a:t>full.V</a:t>
            </a:r>
            <a:r>
              <a:rPr lang="en-US" altLang="ko-KR" dirty="0" smtClean="0">
                <a:latin typeface="Courier New"/>
                <a:cs typeface="Courier New"/>
              </a:rPr>
              <a:t>()</a:t>
            </a:r>
          </a:p>
          <a:p>
            <a:endParaRPr lang="en-US" altLang="ko-KR" dirty="0" smtClean="0"/>
          </a:p>
        </p:txBody>
      </p:sp>
      <p:sp>
        <p:nvSpPr>
          <p:cNvPr id="465925" name="Rectangle 5"/>
          <p:cNvSpPr>
            <a:spLocks noChangeArrowheads="1"/>
          </p:cNvSpPr>
          <p:nvPr/>
        </p:nvSpPr>
        <p:spPr bwMode="auto">
          <a:xfrm>
            <a:off x="609600" y="3429000"/>
            <a:ext cx="8077200" cy="381000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20485" name="Rectangular Callout 5"/>
          <p:cNvSpPr>
            <a:spLocks noChangeArrowheads="1"/>
          </p:cNvSpPr>
          <p:nvPr/>
        </p:nvSpPr>
        <p:spPr bwMode="auto">
          <a:xfrm>
            <a:off x="2936817" y="1425711"/>
            <a:ext cx="1752600" cy="68580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rgbClr val="FFFFAA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pPr algn="ctr"/>
            <a:r>
              <a:rPr lang="en-US" b="0">
                <a:latin typeface="Helvetica" charset="0"/>
              </a:rPr>
              <a:t>Decrease # of empty slots</a:t>
            </a:r>
          </a:p>
        </p:txBody>
      </p:sp>
      <p:sp>
        <p:nvSpPr>
          <p:cNvPr id="20486" name="Rectangular Callout 6"/>
          <p:cNvSpPr>
            <a:spLocks noChangeArrowheads="1"/>
          </p:cNvSpPr>
          <p:nvPr/>
        </p:nvSpPr>
        <p:spPr bwMode="auto">
          <a:xfrm>
            <a:off x="5527617" y="1425711"/>
            <a:ext cx="1752600" cy="68580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rgbClr val="FFFFAA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pPr algn="ctr"/>
            <a:r>
              <a:rPr lang="en-US" b="0">
                <a:latin typeface="Helvetica" charset="0"/>
              </a:rPr>
              <a:t>Increase # of occupied slots</a:t>
            </a:r>
          </a:p>
        </p:txBody>
      </p:sp>
      <p:sp>
        <p:nvSpPr>
          <p:cNvPr id="20487" name="Rectangular Callout 7"/>
          <p:cNvSpPr>
            <a:spLocks noChangeArrowheads="1"/>
          </p:cNvSpPr>
          <p:nvPr/>
        </p:nvSpPr>
        <p:spPr bwMode="auto">
          <a:xfrm>
            <a:off x="5680017" y="3025911"/>
            <a:ext cx="1752600" cy="685800"/>
          </a:xfrm>
          <a:prstGeom prst="wedgeRectCallout">
            <a:avLst>
              <a:gd name="adj1" fmla="val -9741"/>
              <a:gd name="adj2" fmla="val -71653"/>
            </a:avLst>
          </a:prstGeom>
          <a:solidFill>
            <a:srgbClr val="FFFFAA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pPr algn="ctr"/>
            <a:r>
              <a:rPr lang="en-US" b="0">
                <a:latin typeface="Helvetica" charset="0"/>
              </a:rPr>
              <a:t>Increase # of empty slots</a:t>
            </a:r>
          </a:p>
        </p:txBody>
      </p:sp>
      <p:sp>
        <p:nvSpPr>
          <p:cNvPr id="20488" name="Rectangular Callout 8"/>
          <p:cNvSpPr>
            <a:spLocks noChangeArrowheads="1"/>
          </p:cNvSpPr>
          <p:nvPr/>
        </p:nvSpPr>
        <p:spPr bwMode="auto">
          <a:xfrm>
            <a:off x="3698817" y="3025911"/>
            <a:ext cx="1752600" cy="685800"/>
          </a:xfrm>
          <a:prstGeom prst="wedgeRectCallout">
            <a:avLst>
              <a:gd name="adj1" fmla="val -37838"/>
              <a:gd name="adj2" fmla="val -71653"/>
            </a:avLst>
          </a:prstGeom>
          <a:solidFill>
            <a:srgbClr val="FFFFAA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pPr algn="ctr"/>
            <a:r>
              <a:rPr lang="en-US" b="0">
                <a:latin typeface="Helvetica" charset="0"/>
              </a:rPr>
              <a:t>Decrease # of occupied slots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879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5925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Discussion about Solution</a:t>
            </a:r>
            <a:endParaRPr lang="en-US" altLang="ko-KR"/>
          </a:p>
        </p:txBody>
      </p:sp>
      <p:sp>
        <p:nvSpPr>
          <p:cNvPr id="465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4919941" cy="4373563"/>
          </a:xfrm>
        </p:spPr>
        <p:txBody>
          <a:bodyPr/>
          <a:lstStyle/>
          <a:p>
            <a:r>
              <a:rPr lang="en-US" altLang="ko-KR" dirty="0" smtClean="0"/>
              <a:t>Is order of P’s important?</a:t>
            </a:r>
          </a:p>
          <a:p>
            <a:pPr lvl="1"/>
            <a:r>
              <a:rPr lang="en-US" altLang="ko-KR" dirty="0" smtClean="0"/>
              <a:t>Yes!  Can cause deadlock</a:t>
            </a:r>
          </a:p>
          <a:p>
            <a:r>
              <a:rPr lang="en-US" altLang="ko-KR" dirty="0" smtClean="0"/>
              <a:t>Is order of V’s important?</a:t>
            </a:r>
          </a:p>
          <a:p>
            <a:pPr lvl="1"/>
            <a:r>
              <a:rPr lang="en-US" altLang="ko-KR" dirty="0" smtClean="0"/>
              <a:t>No, except that it might affect scheduling efficiency</a:t>
            </a:r>
          </a:p>
          <a:p>
            <a:r>
              <a:rPr lang="en-US" altLang="ko-KR" dirty="0" smtClean="0"/>
              <a:t>What if we have 2 producers or 2 consumers?</a:t>
            </a:r>
          </a:p>
          <a:p>
            <a:pPr lvl="1"/>
            <a:r>
              <a:rPr lang="en-US" altLang="ko-KR" dirty="0" smtClean="0"/>
              <a:t>Do we need to change anything?</a:t>
            </a:r>
          </a:p>
          <a:p>
            <a:pPr lvl="1"/>
            <a:endParaRPr lang="ko-KR" altLang="en-US" dirty="0"/>
          </a:p>
        </p:txBody>
      </p:sp>
      <p:sp>
        <p:nvSpPr>
          <p:cNvPr id="21510" name="Rectangle 3"/>
          <p:cNvSpPr txBox="1">
            <a:spLocks noChangeArrowheads="1"/>
          </p:cNvSpPr>
          <p:nvPr/>
        </p:nvSpPr>
        <p:spPr bwMode="auto">
          <a:xfrm>
            <a:off x="5131953" y="1519151"/>
            <a:ext cx="38862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8" tIns="44445" rIns="90478" bIns="44445"/>
          <a:lstStyle>
            <a:lvl1pPr marL="285750" indent="-285750">
              <a:tabLst>
                <a:tab pos="801688" algn="l"/>
                <a:tab pos="1139825" algn="l"/>
                <a:tab pos="1541463" algn="l"/>
                <a:tab pos="4284663" algn="l"/>
              </a:tabLs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1pPr>
            <a:lvl2pPr marL="742950" indent="-285750">
              <a:tabLst>
                <a:tab pos="801688" algn="l"/>
                <a:tab pos="1139825" algn="l"/>
                <a:tab pos="1541463" algn="l"/>
                <a:tab pos="4284663" algn="l"/>
              </a:tabLs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2pPr>
            <a:lvl3pPr marL="1143000" indent="-228600">
              <a:tabLst>
                <a:tab pos="801688" algn="l"/>
                <a:tab pos="1139825" algn="l"/>
                <a:tab pos="1541463" algn="l"/>
                <a:tab pos="4284663" algn="l"/>
              </a:tabLs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3pPr>
            <a:lvl4pPr marL="1600200" indent="-228600">
              <a:tabLst>
                <a:tab pos="801688" algn="l"/>
                <a:tab pos="1139825" algn="l"/>
                <a:tab pos="1541463" algn="l"/>
                <a:tab pos="4284663" algn="l"/>
              </a:tabLs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4pPr>
            <a:lvl5pPr marL="2057400" indent="-228600">
              <a:tabLst>
                <a:tab pos="801688" algn="l"/>
                <a:tab pos="1139825" algn="l"/>
                <a:tab pos="1541463" algn="l"/>
                <a:tab pos="4284663" algn="l"/>
              </a:tabLs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01688" algn="l"/>
                <a:tab pos="1139825" algn="l"/>
                <a:tab pos="1541463" algn="l"/>
                <a:tab pos="4284663" algn="l"/>
              </a:tabLs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01688" algn="l"/>
                <a:tab pos="1139825" algn="l"/>
                <a:tab pos="1541463" algn="l"/>
                <a:tab pos="4284663" algn="l"/>
              </a:tabLs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01688" algn="l"/>
                <a:tab pos="1139825" algn="l"/>
                <a:tab pos="1541463" algn="l"/>
                <a:tab pos="4284663" algn="l"/>
              </a:tabLs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01688" algn="l"/>
                <a:tab pos="1139825" algn="l"/>
                <a:tab pos="1541463" algn="l"/>
                <a:tab pos="4284663" algn="l"/>
              </a:tabLst>
              <a:defRPr b="1">
                <a:solidFill>
                  <a:schemeClr val="tx1"/>
                </a:solidFill>
                <a:latin typeface="Comic Sans MS" charset="0"/>
                <a:ea typeface="MS PGothic" charset="0"/>
                <a:cs typeface="MS PGothic" charset="0"/>
              </a:defRPr>
            </a:lvl9pPr>
          </a:lstStyle>
          <a:p>
            <a:pPr>
              <a:lnSpc>
                <a:spcPct val="80000"/>
              </a:lnSpc>
              <a:spcBef>
                <a:spcPct val="30000"/>
              </a:spcBef>
              <a:buSzPct val="100000"/>
            </a:pPr>
            <a:r>
              <a:rPr lang="en-US" altLang="ko-KR" sz="2000" b="0" dirty="0">
                <a:latin typeface="Courier New" charset="0"/>
                <a:ea typeface="Gulim" charset="0"/>
                <a:cs typeface="Gulim" charset="0"/>
              </a:rPr>
              <a:t/>
            </a:r>
            <a:br>
              <a:rPr lang="en-US" altLang="ko-KR" sz="2000" b="0" dirty="0">
                <a:latin typeface="Courier New" charset="0"/>
                <a:ea typeface="Gulim" charset="0"/>
                <a:cs typeface="Gulim" charset="0"/>
              </a:rPr>
            </a:br>
            <a:r>
              <a:rPr lang="en-US" altLang="ko-KR" sz="2000" b="0" dirty="0">
                <a:latin typeface="Courier New" charset="0"/>
                <a:ea typeface="Gulim" charset="0"/>
                <a:cs typeface="Gulim" charset="0"/>
              </a:rPr>
              <a:t>Producer(item) {</a:t>
            </a:r>
            <a:br>
              <a:rPr lang="en-US" altLang="ko-KR" sz="2000" b="0" dirty="0">
                <a:latin typeface="Courier New" charset="0"/>
                <a:ea typeface="Gulim" charset="0"/>
                <a:cs typeface="Gulim" charset="0"/>
              </a:rPr>
            </a:br>
            <a:r>
              <a:rPr lang="en-US" altLang="ko-KR" sz="2000" b="0" dirty="0">
                <a:solidFill>
                  <a:srgbClr val="FF0000"/>
                </a:solidFill>
                <a:latin typeface="Courier New" charset="0"/>
                <a:ea typeface="Gulim" charset="0"/>
                <a:cs typeface="Gulim" charset="0"/>
              </a:rPr>
              <a:t>	</a:t>
            </a:r>
            <a:r>
              <a:rPr lang="en-US" altLang="ko-KR" sz="2000" b="0" dirty="0" err="1">
                <a:solidFill>
                  <a:srgbClr val="FF0000"/>
                </a:solidFill>
                <a:latin typeface="Courier New" charset="0"/>
                <a:ea typeface="Gulim" charset="0"/>
                <a:cs typeface="Gulim" charset="0"/>
              </a:rPr>
              <a:t>mutex.P</a:t>
            </a:r>
            <a:r>
              <a:rPr lang="en-US" altLang="ko-KR" sz="2000" b="0" dirty="0">
                <a:solidFill>
                  <a:srgbClr val="FF0000"/>
                </a:solidFill>
                <a:latin typeface="Courier New" charset="0"/>
                <a:ea typeface="Gulim" charset="0"/>
                <a:cs typeface="Gulim" charset="0"/>
              </a:rPr>
              <a:t>(); </a:t>
            </a:r>
            <a:r>
              <a:rPr lang="en-US" altLang="ko-KR" sz="2000" b="0" dirty="0">
                <a:solidFill>
                  <a:srgbClr val="000000"/>
                </a:solidFill>
                <a:latin typeface="Courier New" charset="0"/>
                <a:ea typeface="Gulim" charset="0"/>
                <a:cs typeface="Gulim" charset="0"/>
              </a:rPr>
              <a:t/>
            </a:r>
            <a:br>
              <a:rPr lang="en-US" altLang="ko-KR" sz="2000" b="0" dirty="0">
                <a:solidFill>
                  <a:srgbClr val="000000"/>
                </a:solidFill>
                <a:latin typeface="Courier New" charset="0"/>
                <a:ea typeface="Gulim" charset="0"/>
                <a:cs typeface="Gulim" charset="0"/>
              </a:rPr>
            </a:br>
            <a:r>
              <a:rPr lang="en-US" altLang="ko-KR" sz="2000" b="0" dirty="0">
                <a:latin typeface="Courier New" charset="0"/>
                <a:ea typeface="Gulim" charset="0"/>
                <a:cs typeface="Gulim" charset="0"/>
              </a:rPr>
              <a:t>	</a:t>
            </a:r>
            <a:r>
              <a:rPr lang="en-US" altLang="ko-KR" sz="2000" b="0" dirty="0" err="1" smtClean="0">
                <a:solidFill>
                  <a:srgbClr val="FF0000"/>
                </a:solidFill>
                <a:latin typeface="Courier New" charset="0"/>
                <a:ea typeface="Gulim" charset="0"/>
                <a:cs typeface="Gulim" charset="0"/>
              </a:rPr>
              <a:t>full.P</a:t>
            </a:r>
            <a:r>
              <a:rPr lang="en-US" altLang="ko-KR" sz="2000" b="0" dirty="0">
                <a:solidFill>
                  <a:srgbClr val="FF0000"/>
                </a:solidFill>
                <a:latin typeface="Courier New" charset="0"/>
                <a:ea typeface="Gulim" charset="0"/>
                <a:cs typeface="Gulim" charset="0"/>
              </a:rPr>
              <a:t>();</a:t>
            </a:r>
            <a:br>
              <a:rPr lang="en-US" altLang="ko-KR" sz="2000" b="0" dirty="0">
                <a:solidFill>
                  <a:srgbClr val="FF0000"/>
                </a:solidFill>
                <a:latin typeface="Courier New" charset="0"/>
                <a:ea typeface="Gulim" charset="0"/>
                <a:cs typeface="Gulim" charset="0"/>
              </a:rPr>
            </a:br>
            <a:r>
              <a:rPr lang="en-US" altLang="ko-KR" sz="2000" b="0" dirty="0">
                <a:solidFill>
                  <a:srgbClr val="000000"/>
                </a:solidFill>
                <a:latin typeface="Courier New" charset="0"/>
                <a:ea typeface="Gulim" charset="0"/>
                <a:cs typeface="Gulim" charset="0"/>
              </a:rPr>
              <a:t>	</a:t>
            </a:r>
            <a:r>
              <a:rPr lang="en-US" altLang="ko-KR" sz="2000" b="0" dirty="0" err="1">
                <a:solidFill>
                  <a:srgbClr val="000000"/>
                </a:solidFill>
                <a:latin typeface="Courier New" charset="0"/>
                <a:ea typeface="Gulim" charset="0"/>
                <a:cs typeface="Gulim" charset="0"/>
              </a:rPr>
              <a:t>Enqueue</a:t>
            </a:r>
            <a:r>
              <a:rPr lang="en-US" altLang="ko-KR" sz="2000" b="0" dirty="0">
                <a:solidFill>
                  <a:srgbClr val="000000"/>
                </a:solidFill>
                <a:latin typeface="Courier New" charset="0"/>
                <a:ea typeface="Gulim" charset="0"/>
                <a:cs typeface="Gulim" charset="0"/>
              </a:rPr>
              <a:t>(item);</a:t>
            </a:r>
            <a:br>
              <a:rPr lang="en-US" altLang="ko-KR" sz="2000" b="0" dirty="0">
                <a:solidFill>
                  <a:srgbClr val="000000"/>
                </a:solidFill>
                <a:latin typeface="Courier New" charset="0"/>
                <a:ea typeface="Gulim" charset="0"/>
                <a:cs typeface="Gulim" charset="0"/>
              </a:rPr>
            </a:br>
            <a:r>
              <a:rPr lang="en-US" altLang="ko-KR" sz="2000" b="0" dirty="0">
                <a:solidFill>
                  <a:srgbClr val="000000"/>
                </a:solidFill>
                <a:latin typeface="Courier New" charset="0"/>
                <a:ea typeface="Gulim" charset="0"/>
                <a:cs typeface="Gulim" charset="0"/>
              </a:rPr>
              <a:t>	</a:t>
            </a:r>
            <a:r>
              <a:rPr lang="en-US" altLang="ko-KR" sz="2000" b="0" dirty="0" err="1">
                <a:solidFill>
                  <a:srgbClr val="000000"/>
                </a:solidFill>
                <a:latin typeface="Courier New" charset="0"/>
                <a:ea typeface="Gulim" charset="0"/>
                <a:cs typeface="Gulim" charset="0"/>
              </a:rPr>
              <a:t>mutex.V</a:t>
            </a:r>
            <a:r>
              <a:rPr lang="en-US" altLang="ko-KR" sz="2000" b="0" dirty="0">
                <a:solidFill>
                  <a:srgbClr val="000000"/>
                </a:solidFill>
                <a:latin typeface="Courier New" charset="0"/>
                <a:ea typeface="Gulim" charset="0"/>
                <a:cs typeface="Gulim" charset="0"/>
              </a:rPr>
              <a:t>();</a:t>
            </a:r>
            <a:br>
              <a:rPr lang="en-US" altLang="ko-KR" sz="2000" b="0" dirty="0">
                <a:solidFill>
                  <a:srgbClr val="000000"/>
                </a:solidFill>
                <a:latin typeface="Courier New" charset="0"/>
                <a:ea typeface="Gulim" charset="0"/>
                <a:cs typeface="Gulim" charset="0"/>
              </a:rPr>
            </a:br>
            <a:r>
              <a:rPr lang="en-US" altLang="ko-KR" sz="2000" b="0" dirty="0">
                <a:solidFill>
                  <a:srgbClr val="000000"/>
                </a:solidFill>
                <a:latin typeface="Courier New" charset="0"/>
                <a:ea typeface="Gulim" charset="0"/>
                <a:cs typeface="Gulim" charset="0"/>
              </a:rPr>
              <a:t>	</a:t>
            </a:r>
            <a:r>
              <a:rPr lang="en-US" altLang="ko-KR" sz="2000" b="0" dirty="0" err="1" smtClean="0">
                <a:solidFill>
                  <a:srgbClr val="000000"/>
                </a:solidFill>
                <a:latin typeface="Courier New" charset="0"/>
                <a:ea typeface="Gulim" charset="0"/>
                <a:cs typeface="Gulim" charset="0"/>
              </a:rPr>
              <a:t>empty.V</a:t>
            </a:r>
            <a:r>
              <a:rPr lang="en-US" altLang="ko-KR" sz="2000" b="0" dirty="0">
                <a:solidFill>
                  <a:srgbClr val="000000"/>
                </a:solidFill>
                <a:latin typeface="Courier New" charset="0"/>
                <a:ea typeface="Gulim" charset="0"/>
                <a:cs typeface="Gulim" charset="0"/>
              </a:rPr>
              <a:t>();</a:t>
            </a:r>
          </a:p>
          <a:p>
            <a:pPr>
              <a:lnSpc>
                <a:spcPct val="80000"/>
              </a:lnSpc>
              <a:spcBef>
                <a:spcPct val="30000"/>
              </a:spcBef>
              <a:buSzPct val="100000"/>
            </a:pPr>
            <a:r>
              <a:rPr lang="en-US" altLang="ko-KR" sz="2000" b="0" dirty="0">
                <a:solidFill>
                  <a:srgbClr val="000000"/>
                </a:solidFill>
                <a:latin typeface="Courier New" charset="0"/>
                <a:ea typeface="Gulim" charset="0"/>
                <a:cs typeface="Gulim" charset="0"/>
              </a:rPr>
              <a:t> }</a:t>
            </a:r>
          </a:p>
          <a:p>
            <a:pPr>
              <a:lnSpc>
                <a:spcPct val="80000"/>
              </a:lnSpc>
              <a:spcBef>
                <a:spcPct val="30000"/>
              </a:spcBef>
              <a:buSzPct val="100000"/>
            </a:pPr>
            <a:r>
              <a:rPr lang="en-US" altLang="ko-KR" sz="2000" b="0" dirty="0">
                <a:solidFill>
                  <a:srgbClr val="000000"/>
                </a:solidFill>
                <a:latin typeface="Courier New" charset="0"/>
                <a:ea typeface="Gulim" charset="0"/>
                <a:cs typeface="Gulim" charset="0"/>
              </a:rPr>
              <a:t>	Consumer() {</a:t>
            </a:r>
            <a:br>
              <a:rPr lang="en-US" altLang="ko-KR" sz="2000" b="0" dirty="0">
                <a:solidFill>
                  <a:srgbClr val="000000"/>
                </a:solidFill>
                <a:latin typeface="Courier New" charset="0"/>
                <a:ea typeface="Gulim" charset="0"/>
                <a:cs typeface="Gulim" charset="0"/>
              </a:rPr>
            </a:br>
            <a:r>
              <a:rPr lang="en-US" altLang="ko-KR" sz="2000" b="0" dirty="0">
                <a:solidFill>
                  <a:srgbClr val="000000"/>
                </a:solidFill>
                <a:latin typeface="Courier New" charset="0"/>
                <a:ea typeface="Gulim" charset="0"/>
                <a:cs typeface="Gulim" charset="0"/>
              </a:rPr>
              <a:t>	</a:t>
            </a:r>
            <a:r>
              <a:rPr lang="en-US" altLang="ko-KR" sz="2000" b="0" dirty="0" err="1" smtClean="0">
                <a:solidFill>
                  <a:srgbClr val="000000"/>
                </a:solidFill>
                <a:latin typeface="Courier New" charset="0"/>
                <a:ea typeface="Gulim" charset="0"/>
                <a:cs typeface="Gulim" charset="0"/>
              </a:rPr>
              <a:t>empty.P</a:t>
            </a:r>
            <a:r>
              <a:rPr lang="en-US" altLang="ko-KR" sz="2000" b="0" dirty="0">
                <a:solidFill>
                  <a:srgbClr val="000000"/>
                </a:solidFill>
                <a:latin typeface="Courier New" charset="0"/>
                <a:ea typeface="Gulim" charset="0"/>
                <a:cs typeface="Gulim" charset="0"/>
              </a:rPr>
              <a:t>();</a:t>
            </a:r>
            <a:br>
              <a:rPr lang="en-US" altLang="ko-KR" sz="2000" b="0" dirty="0">
                <a:solidFill>
                  <a:srgbClr val="000000"/>
                </a:solidFill>
                <a:latin typeface="Courier New" charset="0"/>
                <a:ea typeface="Gulim" charset="0"/>
                <a:cs typeface="Gulim" charset="0"/>
              </a:rPr>
            </a:br>
            <a:r>
              <a:rPr lang="en-US" altLang="ko-KR" sz="2000" b="0" dirty="0">
                <a:solidFill>
                  <a:srgbClr val="000000"/>
                </a:solidFill>
                <a:latin typeface="Courier New" charset="0"/>
                <a:ea typeface="Gulim" charset="0"/>
                <a:cs typeface="Gulim" charset="0"/>
              </a:rPr>
              <a:t>	</a:t>
            </a:r>
            <a:r>
              <a:rPr lang="en-US" altLang="ko-KR" sz="2000" b="0" dirty="0" err="1">
                <a:solidFill>
                  <a:srgbClr val="000000"/>
                </a:solidFill>
                <a:latin typeface="Courier New" charset="0"/>
                <a:ea typeface="Gulim" charset="0"/>
                <a:cs typeface="Gulim" charset="0"/>
              </a:rPr>
              <a:t>mutex.P</a:t>
            </a:r>
            <a:r>
              <a:rPr lang="en-US" altLang="ko-KR" sz="2000" b="0" dirty="0">
                <a:solidFill>
                  <a:srgbClr val="000000"/>
                </a:solidFill>
                <a:latin typeface="Courier New" charset="0"/>
                <a:ea typeface="Gulim" charset="0"/>
                <a:cs typeface="Gulim" charset="0"/>
              </a:rPr>
              <a:t>();	item = </a:t>
            </a:r>
            <a:r>
              <a:rPr lang="en-US" altLang="ko-KR" sz="2000" b="0" dirty="0" err="1">
                <a:solidFill>
                  <a:srgbClr val="000000"/>
                </a:solidFill>
                <a:latin typeface="Courier New" charset="0"/>
                <a:ea typeface="Gulim" charset="0"/>
                <a:cs typeface="Gulim" charset="0"/>
              </a:rPr>
              <a:t>Dequeue</a:t>
            </a:r>
            <a:r>
              <a:rPr lang="en-US" altLang="ko-KR" sz="2000" b="0" dirty="0">
                <a:solidFill>
                  <a:srgbClr val="000000"/>
                </a:solidFill>
                <a:latin typeface="Courier New" charset="0"/>
                <a:ea typeface="Gulim" charset="0"/>
                <a:cs typeface="Gulim" charset="0"/>
              </a:rPr>
              <a:t>();</a:t>
            </a:r>
            <a:br>
              <a:rPr lang="en-US" altLang="ko-KR" sz="2000" b="0" dirty="0">
                <a:solidFill>
                  <a:srgbClr val="000000"/>
                </a:solidFill>
                <a:latin typeface="Courier New" charset="0"/>
                <a:ea typeface="Gulim" charset="0"/>
                <a:cs typeface="Gulim" charset="0"/>
              </a:rPr>
            </a:br>
            <a:r>
              <a:rPr lang="en-US" altLang="ko-KR" sz="2000" b="0" dirty="0">
                <a:solidFill>
                  <a:srgbClr val="000000"/>
                </a:solidFill>
                <a:latin typeface="Courier New" charset="0"/>
                <a:ea typeface="Gulim" charset="0"/>
                <a:cs typeface="Gulim" charset="0"/>
              </a:rPr>
              <a:t>	</a:t>
            </a:r>
            <a:r>
              <a:rPr lang="en-US" altLang="ko-KR" sz="2000" b="0" dirty="0" err="1">
                <a:solidFill>
                  <a:srgbClr val="000000"/>
                </a:solidFill>
                <a:latin typeface="Courier New" charset="0"/>
                <a:ea typeface="Gulim" charset="0"/>
                <a:cs typeface="Gulim" charset="0"/>
              </a:rPr>
              <a:t>mutex.V</a:t>
            </a:r>
            <a:r>
              <a:rPr lang="en-US" altLang="ko-KR" sz="2000" b="0" dirty="0">
                <a:solidFill>
                  <a:srgbClr val="000000"/>
                </a:solidFill>
                <a:latin typeface="Courier New" charset="0"/>
                <a:ea typeface="Gulim" charset="0"/>
                <a:cs typeface="Gulim" charset="0"/>
              </a:rPr>
              <a:t>();</a:t>
            </a:r>
            <a:br>
              <a:rPr lang="en-US" altLang="ko-KR" sz="2000" b="0" dirty="0">
                <a:solidFill>
                  <a:srgbClr val="000000"/>
                </a:solidFill>
                <a:latin typeface="Courier New" charset="0"/>
                <a:ea typeface="Gulim" charset="0"/>
                <a:cs typeface="Gulim" charset="0"/>
              </a:rPr>
            </a:br>
            <a:r>
              <a:rPr lang="en-US" altLang="ko-KR" sz="2000" b="0" dirty="0">
                <a:solidFill>
                  <a:srgbClr val="000000"/>
                </a:solidFill>
                <a:latin typeface="Courier New" charset="0"/>
                <a:ea typeface="Gulim" charset="0"/>
                <a:cs typeface="Gulim" charset="0"/>
              </a:rPr>
              <a:t>	</a:t>
            </a:r>
            <a:r>
              <a:rPr lang="en-US" altLang="ko-KR" sz="2000" b="0" dirty="0" err="1" smtClean="0">
                <a:solidFill>
                  <a:srgbClr val="000000"/>
                </a:solidFill>
                <a:latin typeface="Courier New" charset="0"/>
                <a:ea typeface="Gulim" charset="0"/>
                <a:cs typeface="Gulim" charset="0"/>
              </a:rPr>
              <a:t>full.V</a:t>
            </a:r>
            <a:r>
              <a:rPr lang="en-US" altLang="ko-KR" sz="2000" b="0" dirty="0">
                <a:solidFill>
                  <a:srgbClr val="000000"/>
                </a:solidFill>
                <a:latin typeface="Courier New" charset="0"/>
                <a:ea typeface="Gulim" charset="0"/>
                <a:cs typeface="Gulim" charset="0"/>
              </a:rPr>
              <a:t>();</a:t>
            </a:r>
            <a:br>
              <a:rPr lang="en-US" altLang="ko-KR" sz="2000" b="0" dirty="0">
                <a:solidFill>
                  <a:srgbClr val="000000"/>
                </a:solidFill>
                <a:latin typeface="Courier New" charset="0"/>
                <a:ea typeface="Gulim" charset="0"/>
                <a:cs typeface="Gulim" charset="0"/>
              </a:rPr>
            </a:br>
            <a:r>
              <a:rPr lang="en-US" altLang="ko-KR" sz="2000" b="0" dirty="0">
                <a:solidFill>
                  <a:srgbClr val="000000"/>
                </a:solidFill>
                <a:latin typeface="Courier New" charset="0"/>
                <a:ea typeface="Gulim" charset="0"/>
                <a:cs typeface="Gulim" charset="0"/>
              </a:rPr>
              <a:t>	return item;</a:t>
            </a:r>
            <a:br>
              <a:rPr lang="en-US" altLang="ko-KR" sz="2000" b="0" dirty="0">
                <a:solidFill>
                  <a:srgbClr val="000000"/>
                </a:solidFill>
                <a:latin typeface="Courier New" charset="0"/>
                <a:ea typeface="Gulim" charset="0"/>
                <a:cs typeface="Gulim" charset="0"/>
              </a:rPr>
            </a:br>
            <a:r>
              <a:rPr lang="en-US" altLang="ko-KR" sz="2000" b="0" dirty="0">
                <a:solidFill>
                  <a:srgbClr val="000000"/>
                </a:solidFill>
                <a:latin typeface="Courier New" charset="0"/>
                <a:ea typeface="Gulim" charset="0"/>
                <a:cs typeface="Gulim" charset="0"/>
              </a:rPr>
              <a:t>}</a:t>
            </a:r>
            <a:br>
              <a:rPr lang="en-US" altLang="ko-KR" sz="2000" b="0" dirty="0">
                <a:solidFill>
                  <a:srgbClr val="000000"/>
                </a:solidFill>
                <a:latin typeface="Courier New" charset="0"/>
                <a:ea typeface="Gulim" charset="0"/>
                <a:cs typeface="Gulim" charset="0"/>
              </a:rPr>
            </a:br>
            <a:endParaRPr lang="en-US" altLang="ko-KR" sz="2000" b="0" dirty="0">
              <a:solidFill>
                <a:srgbClr val="000000"/>
              </a:solidFill>
              <a:latin typeface="Courier New" charset="0"/>
              <a:ea typeface="Gulim" charset="0"/>
              <a:cs typeface="Gulim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523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5923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Another example of Deadlock using semaphore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2537394" cy="4373563"/>
          </a:xfrm>
        </p:spPr>
        <p:txBody>
          <a:bodyPr/>
          <a:lstStyle/>
          <a:p>
            <a:r>
              <a:rPr lang="en-US" b="0" dirty="0" smtClean="0">
                <a:latin typeface="Courier New"/>
                <a:cs typeface="Courier New"/>
              </a:rPr>
              <a:t>Thread 1</a:t>
            </a:r>
          </a:p>
          <a:p>
            <a:r>
              <a:rPr lang="en-US" b="0" dirty="0" smtClean="0">
                <a:latin typeface="Courier New"/>
                <a:cs typeface="Courier New"/>
              </a:rPr>
              <a:t>cond1.P()</a:t>
            </a:r>
          </a:p>
          <a:p>
            <a:r>
              <a:rPr lang="en-US" b="0" dirty="0" smtClean="0">
                <a:latin typeface="Courier New"/>
                <a:cs typeface="Courier New"/>
              </a:rPr>
              <a:t>cond2.P()</a:t>
            </a:r>
          </a:p>
          <a:p>
            <a:r>
              <a:rPr lang="en-US" b="0" dirty="0" smtClean="0">
                <a:latin typeface="Courier New"/>
                <a:cs typeface="Courier New"/>
              </a:rPr>
              <a:t>…</a:t>
            </a:r>
          </a:p>
          <a:p>
            <a:r>
              <a:rPr lang="en-US" b="0" dirty="0" smtClean="0">
                <a:latin typeface="Courier New"/>
                <a:cs typeface="Courier New"/>
              </a:rPr>
              <a:t>cond2.V()</a:t>
            </a:r>
          </a:p>
          <a:p>
            <a:r>
              <a:rPr lang="en-US" b="0" dirty="0" smtClean="0">
                <a:latin typeface="Courier New"/>
                <a:cs typeface="Courier New"/>
              </a:rPr>
              <a:t>cond1.V()</a:t>
            </a:r>
            <a:endParaRPr lang="en-US" b="0" dirty="0">
              <a:latin typeface="Courier New"/>
              <a:cs typeface="Courier New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53</a:t>
            </a:fld>
            <a:endParaRPr 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394456" y="1695282"/>
            <a:ext cx="2537394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 dirty="0" smtClean="0">
                <a:latin typeface="Courier New"/>
                <a:cs typeface="Courier New"/>
              </a:rPr>
              <a:t>Thread 2</a:t>
            </a:r>
          </a:p>
          <a:p>
            <a:r>
              <a:rPr lang="en-US" b="0" dirty="0" smtClean="0">
                <a:latin typeface="Courier New"/>
                <a:cs typeface="Courier New"/>
              </a:rPr>
              <a:t>cond2.P()</a:t>
            </a:r>
          </a:p>
          <a:p>
            <a:r>
              <a:rPr lang="en-US" b="0" dirty="0" smtClean="0">
                <a:latin typeface="Courier New"/>
                <a:cs typeface="Courier New"/>
              </a:rPr>
              <a:t>cond1.P()</a:t>
            </a:r>
          </a:p>
          <a:p>
            <a:r>
              <a:rPr lang="en-US" b="0" dirty="0" smtClean="0">
                <a:latin typeface="Courier New"/>
                <a:cs typeface="Courier New"/>
              </a:rPr>
              <a:t>…</a:t>
            </a:r>
          </a:p>
          <a:p>
            <a:r>
              <a:rPr lang="en-US" b="0" dirty="0" smtClean="0">
                <a:latin typeface="Courier New"/>
                <a:cs typeface="Courier New"/>
              </a:rPr>
              <a:t>cond1.V()</a:t>
            </a:r>
          </a:p>
          <a:p>
            <a:r>
              <a:rPr lang="en-US" b="0" dirty="0" smtClean="0">
                <a:latin typeface="Courier New"/>
                <a:cs typeface="Courier New"/>
              </a:rPr>
              <a:t>cond2.V()</a:t>
            </a:r>
            <a:endParaRPr lang="en-US" b="0" dirty="0">
              <a:latin typeface="Courier New"/>
              <a:cs typeface="Courier New"/>
            </a:endParaRPr>
          </a:p>
        </p:txBody>
      </p:sp>
      <p:sp>
        <p:nvSpPr>
          <p:cNvPr id="8" name="Oval 7"/>
          <p:cNvSpPr/>
          <p:nvPr/>
        </p:nvSpPr>
        <p:spPr>
          <a:xfrm>
            <a:off x="2502647" y="5124824"/>
            <a:ext cx="672353" cy="552823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T1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4627282" y="5124824"/>
            <a:ext cx="672353" cy="552823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T2</a:t>
            </a:r>
            <a:endParaRPr lang="en-US" dirty="0"/>
          </a:p>
        </p:txBody>
      </p:sp>
      <p:cxnSp>
        <p:nvCxnSpPr>
          <p:cNvPr id="11" name="Curved Connector 10"/>
          <p:cNvCxnSpPr>
            <a:stCxn id="8" idx="0"/>
            <a:endCxn id="9" idx="0"/>
          </p:cNvCxnSpPr>
          <p:nvPr/>
        </p:nvCxnSpPr>
        <p:spPr>
          <a:xfrm rot="5400000" flipH="1" flipV="1">
            <a:off x="3901141" y="4062507"/>
            <a:ext cx="12700" cy="2124635"/>
          </a:xfrm>
          <a:prstGeom prst="curvedConnector3">
            <a:avLst>
              <a:gd name="adj1" fmla="val 180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urved Connector 11"/>
          <p:cNvCxnSpPr>
            <a:stCxn id="9" idx="4"/>
            <a:endCxn id="8" idx="4"/>
          </p:cNvCxnSpPr>
          <p:nvPr/>
        </p:nvCxnSpPr>
        <p:spPr>
          <a:xfrm rot="5400000">
            <a:off x="3901142" y="4615330"/>
            <a:ext cx="12700" cy="2124635"/>
          </a:xfrm>
          <a:prstGeom prst="curvedConnector3">
            <a:avLst>
              <a:gd name="adj1" fmla="val 180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44800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Monitors and Condition Variables</a:t>
            </a:r>
            <a:endParaRPr lang="en-US" altLang="ko-KR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Semaphores are a huge step up; just think of trying to do the bounded buffer with only loads and stores</a:t>
            </a:r>
          </a:p>
          <a:p>
            <a:pPr lvl="1"/>
            <a:endParaRPr lang="en-US" altLang="ko-KR" dirty="0" smtClean="0"/>
          </a:p>
          <a:p>
            <a:r>
              <a:rPr lang="en-US" altLang="ko-KR" dirty="0" smtClean="0"/>
              <a:t>Problem is that semaphores are dual purposed:</a:t>
            </a:r>
          </a:p>
          <a:p>
            <a:pPr lvl="1"/>
            <a:r>
              <a:rPr lang="en-US" altLang="ko-KR" dirty="0" smtClean="0"/>
              <a:t>They are used for both </a:t>
            </a:r>
            <a:r>
              <a:rPr lang="en-US" altLang="ko-KR" dirty="0" err="1" smtClean="0"/>
              <a:t>mutex</a:t>
            </a:r>
            <a:r>
              <a:rPr lang="en-US" altLang="ko-KR" dirty="0" smtClean="0"/>
              <a:t> and scheduling constraints</a:t>
            </a:r>
          </a:p>
          <a:p>
            <a:pPr lvl="1"/>
            <a:r>
              <a:rPr lang="en-US" altLang="ko-KR" dirty="0" smtClean="0"/>
              <a:t>Example: the fact that flipping of P’s in bounded buffer gives deadlock is not immediately obvious.  How do you prove correctness to someone?</a:t>
            </a:r>
          </a:p>
          <a:p>
            <a:endParaRPr lang="en-US" altLang="ko-K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971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mtClean="0"/>
              <a:t>Motivation for Monitors and Condition Variables</a:t>
            </a:r>
            <a:endParaRPr lang="en-US" altLang="ko-KR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Cleaner idea: Use </a:t>
            </a:r>
            <a:r>
              <a:rPr lang="en-US" altLang="ko-KR" dirty="0" smtClean="0">
                <a:solidFill>
                  <a:srgbClr val="FF0000"/>
                </a:solidFill>
              </a:rPr>
              <a:t>locks</a:t>
            </a:r>
            <a:r>
              <a:rPr lang="en-US" altLang="ko-KR" dirty="0" smtClean="0"/>
              <a:t> for mutual exclusion and </a:t>
            </a:r>
            <a:r>
              <a:rPr lang="en-US" altLang="ko-KR" dirty="0" smtClean="0">
                <a:solidFill>
                  <a:srgbClr val="FF0000"/>
                </a:solidFill>
              </a:rPr>
              <a:t>condition variables</a:t>
            </a:r>
            <a:r>
              <a:rPr lang="en-US" altLang="ko-KR" dirty="0" smtClean="0"/>
              <a:t> for scheduling constraints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Monitor: a lock and zero or more condition variables for managing concurrent access to shared data</a:t>
            </a:r>
          </a:p>
          <a:p>
            <a:pPr lvl="1"/>
            <a:r>
              <a:rPr lang="en-US" altLang="ko-KR" dirty="0" smtClean="0"/>
              <a:t>Some languages like Java provide this natively</a:t>
            </a:r>
          </a:p>
          <a:p>
            <a:pPr lvl="1"/>
            <a:r>
              <a:rPr lang="en-US" altLang="ko-KR" dirty="0" smtClean="0"/>
              <a:t>Most others use actual locks and condition variables</a:t>
            </a:r>
            <a:endParaRPr lang="en-US" altLang="ko-K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161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mtClean="0"/>
              <a:t> </a:t>
            </a:r>
            <a:r>
              <a:rPr lang="en-US" altLang="ko-KR" smtClean="0"/>
              <a:t>Monitor with Condition Variables</a:t>
            </a:r>
            <a:endParaRPr lang="en-US" altLang="ko-KR"/>
          </a:p>
        </p:txBody>
      </p:sp>
      <p:sp>
        <p:nvSpPr>
          <p:cNvPr id="46694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4119091"/>
            <a:ext cx="7620000" cy="2540106"/>
          </a:xfrm>
        </p:spPr>
        <p:txBody>
          <a:bodyPr>
            <a:normAutofit fontScale="92500" lnSpcReduction="20000"/>
          </a:bodyPr>
          <a:lstStyle/>
          <a:p>
            <a:r>
              <a:rPr lang="en-US" altLang="ko-KR" dirty="0" smtClean="0"/>
              <a:t>Lock: the lock provides mutual exclusion to shared data</a:t>
            </a:r>
          </a:p>
          <a:p>
            <a:pPr lvl="1"/>
            <a:r>
              <a:rPr lang="en-US" altLang="ko-KR" dirty="0" smtClean="0"/>
              <a:t>Always acquire before accessing shared data structure</a:t>
            </a:r>
          </a:p>
          <a:p>
            <a:pPr lvl="1"/>
            <a:r>
              <a:rPr lang="en-US" altLang="ko-KR" dirty="0" smtClean="0"/>
              <a:t>Always release after finishing with shared data</a:t>
            </a:r>
          </a:p>
          <a:p>
            <a:pPr lvl="1"/>
            <a:r>
              <a:rPr lang="en-US" altLang="ko-KR" dirty="0" smtClean="0"/>
              <a:t>Lock initially free</a:t>
            </a:r>
          </a:p>
          <a:p>
            <a:r>
              <a:rPr lang="en-US" altLang="ko-KR" dirty="0" smtClean="0"/>
              <a:t>Condition Variable: a queue of threads waiting for something inside a critical section</a:t>
            </a:r>
          </a:p>
          <a:p>
            <a:pPr lvl="1"/>
            <a:r>
              <a:rPr lang="en-US" altLang="ko-KR" dirty="0" smtClean="0"/>
              <a:t>Key idea: make it possible to go to sleep inside critical section by atomically releasing lock at time we go to sleep</a:t>
            </a:r>
            <a:endParaRPr lang="en-US" altLang="ko-KR" dirty="0"/>
          </a:p>
        </p:txBody>
      </p:sp>
      <p:pic>
        <p:nvPicPr>
          <p:cNvPr id="2560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" t="4802" r="1059" b="4802"/>
          <a:stretch>
            <a:fillRect/>
          </a:stretch>
        </p:blipFill>
        <p:spPr bwMode="auto">
          <a:xfrm>
            <a:off x="3498687" y="1524318"/>
            <a:ext cx="5015614" cy="2473453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6949" name="Oval 5"/>
          <p:cNvSpPr>
            <a:spLocks noChangeArrowheads="1"/>
          </p:cNvSpPr>
          <p:nvPr/>
        </p:nvSpPr>
        <p:spPr bwMode="auto">
          <a:xfrm>
            <a:off x="2984083" y="1882262"/>
            <a:ext cx="3091817" cy="515310"/>
          </a:xfrm>
          <a:prstGeom prst="ellips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466950" name="Oval 6"/>
          <p:cNvSpPr>
            <a:spLocks noChangeArrowheads="1"/>
          </p:cNvSpPr>
          <p:nvPr/>
        </p:nvSpPr>
        <p:spPr bwMode="auto">
          <a:xfrm rot="-912955">
            <a:off x="6551271" y="1221758"/>
            <a:ext cx="2129918" cy="772965"/>
          </a:xfrm>
          <a:prstGeom prst="ellips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4099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69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69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669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669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669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669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669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669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66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669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669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669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669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6948" grpId="0" build="p"/>
      <p:bldP spid="466949" grpId="0" animBg="1"/>
      <p:bldP spid="466950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Simple Monitor Example</a:t>
            </a:r>
            <a:endParaRPr lang="en-US" altLang="ko-KR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altLang="ko-KR" dirty="0" smtClean="0"/>
              <a:t>Here is an (infinite) synchronized queue</a:t>
            </a:r>
          </a:p>
          <a:p>
            <a:r>
              <a:rPr lang="en-US" altLang="ko-KR" b="0" dirty="0" smtClean="0">
                <a:latin typeface="Courier New"/>
                <a:cs typeface="Courier New"/>
              </a:rPr>
              <a:t>	Lock lock;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	Queue queue;</a:t>
            </a:r>
          </a:p>
          <a:p>
            <a:endParaRPr lang="en-US" altLang="ko-KR" b="0" dirty="0" smtClean="0">
              <a:latin typeface="Courier New"/>
              <a:cs typeface="Courier New"/>
            </a:endParaRPr>
          </a:p>
          <a:p>
            <a:r>
              <a:rPr lang="en-US" altLang="ko-KR" b="0" dirty="0" smtClean="0">
                <a:latin typeface="Courier New"/>
                <a:cs typeface="Courier New"/>
              </a:rPr>
              <a:t>	</a:t>
            </a:r>
            <a:r>
              <a:rPr lang="en-US" altLang="ko-KR" b="0" dirty="0" err="1" smtClean="0">
                <a:latin typeface="Courier New"/>
                <a:cs typeface="Courier New"/>
              </a:rPr>
              <a:t>AddToQueue</a:t>
            </a:r>
            <a:r>
              <a:rPr lang="en-US" altLang="ko-KR" b="0" dirty="0" smtClean="0">
                <a:latin typeface="Courier New"/>
                <a:cs typeface="Courier New"/>
              </a:rPr>
              <a:t>(item) {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		</a:t>
            </a:r>
            <a:r>
              <a:rPr lang="en-US" altLang="ko-KR" b="0" dirty="0" err="1" smtClean="0">
                <a:latin typeface="Courier New"/>
                <a:cs typeface="Courier New"/>
              </a:rPr>
              <a:t>lock.Acquire</a:t>
            </a:r>
            <a:r>
              <a:rPr lang="en-US" altLang="ko-KR" b="0" dirty="0" smtClean="0">
                <a:latin typeface="Courier New"/>
                <a:cs typeface="Courier New"/>
              </a:rPr>
              <a:t>();	// Lock shared data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		</a:t>
            </a:r>
            <a:r>
              <a:rPr lang="en-US" altLang="ko-KR" b="0" dirty="0" err="1" smtClean="0">
                <a:latin typeface="Courier New"/>
                <a:cs typeface="Courier New"/>
              </a:rPr>
              <a:t>queue.enqueue</a:t>
            </a:r>
            <a:r>
              <a:rPr lang="en-US" altLang="ko-KR" b="0" dirty="0" smtClean="0">
                <a:latin typeface="Courier New"/>
                <a:cs typeface="Courier New"/>
              </a:rPr>
              <a:t>(item);	// Add item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		</a:t>
            </a:r>
            <a:r>
              <a:rPr lang="en-US" altLang="ko-KR" b="0" dirty="0" err="1" smtClean="0">
                <a:latin typeface="Courier New"/>
                <a:cs typeface="Courier New"/>
              </a:rPr>
              <a:t>lock.Release</a:t>
            </a:r>
            <a:r>
              <a:rPr lang="en-US" altLang="ko-KR" b="0" dirty="0" smtClean="0">
                <a:latin typeface="Courier New"/>
                <a:cs typeface="Courier New"/>
              </a:rPr>
              <a:t>();	// Release Lock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	}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endParaRPr lang="en-US" altLang="ko-KR" b="0" dirty="0" smtClean="0">
              <a:latin typeface="Courier New"/>
              <a:cs typeface="Courier New"/>
            </a:endParaRPr>
          </a:p>
          <a:p>
            <a:r>
              <a:rPr lang="en-US" altLang="ko-KR" b="0" dirty="0" smtClean="0">
                <a:latin typeface="Courier New"/>
                <a:cs typeface="Courier New"/>
              </a:rPr>
              <a:t>	</a:t>
            </a:r>
            <a:r>
              <a:rPr lang="en-US" altLang="ko-KR" b="0" dirty="0" err="1" smtClean="0">
                <a:latin typeface="Courier New"/>
                <a:cs typeface="Courier New"/>
              </a:rPr>
              <a:t>RemoveFromQueue</a:t>
            </a:r>
            <a:r>
              <a:rPr lang="en-US" altLang="ko-KR" b="0" dirty="0" smtClean="0">
                <a:latin typeface="Courier New"/>
                <a:cs typeface="Courier New"/>
              </a:rPr>
              <a:t>() {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		</a:t>
            </a:r>
            <a:r>
              <a:rPr lang="en-US" altLang="ko-KR" b="0" dirty="0" err="1" smtClean="0">
                <a:latin typeface="Courier New"/>
                <a:cs typeface="Courier New"/>
              </a:rPr>
              <a:t>lock.Acquire</a:t>
            </a:r>
            <a:r>
              <a:rPr lang="en-US" altLang="ko-KR" b="0" dirty="0" smtClean="0">
                <a:latin typeface="Courier New"/>
                <a:cs typeface="Courier New"/>
              </a:rPr>
              <a:t>();	// Lock shared data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		item = </a:t>
            </a:r>
            <a:r>
              <a:rPr lang="en-US" altLang="ko-KR" b="0" dirty="0" err="1" smtClean="0">
                <a:latin typeface="Courier New"/>
                <a:cs typeface="Courier New"/>
              </a:rPr>
              <a:t>queue.dequeue</a:t>
            </a:r>
            <a:r>
              <a:rPr lang="en-US" altLang="ko-KR" b="0" dirty="0" smtClean="0">
                <a:latin typeface="Courier New"/>
                <a:cs typeface="Courier New"/>
              </a:rPr>
              <a:t>();// Get next item or null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		</a:t>
            </a:r>
            <a:r>
              <a:rPr lang="en-US" altLang="ko-KR" b="0" dirty="0" err="1" smtClean="0">
                <a:latin typeface="Courier New"/>
                <a:cs typeface="Courier New"/>
              </a:rPr>
              <a:t>lock.Release</a:t>
            </a:r>
            <a:r>
              <a:rPr lang="en-US" altLang="ko-KR" b="0" dirty="0" smtClean="0">
                <a:latin typeface="Courier New"/>
                <a:cs typeface="Courier New"/>
              </a:rPr>
              <a:t>();	// Release Lock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		return(item);	// Might return null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	}</a:t>
            </a:r>
          </a:p>
          <a:p>
            <a:r>
              <a:rPr lang="en-US" altLang="ko-KR" dirty="0" smtClean="0"/>
              <a:t>Not very interesting use of “Monitor”</a:t>
            </a:r>
          </a:p>
          <a:p>
            <a:pPr lvl="1"/>
            <a:r>
              <a:rPr lang="en-US" altLang="ko-KR" dirty="0" smtClean="0"/>
              <a:t>It only uses a lock with no condition variables</a:t>
            </a:r>
          </a:p>
          <a:p>
            <a:pPr lvl="1"/>
            <a:r>
              <a:rPr lang="en-US" altLang="ko-KR" dirty="0" smtClean="0"/>
              <a:t>Cannot put consumer to sleep if no work!</a:t>
            </a:r>
          </a:p>
          <a:p>
            <a:endParaRPr lang="en-US" altLang="ko-K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029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3" grpId="0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Condition Variables</a:t>
            </a:r>
            <a:endParaRPr lang="en-US" altLang="ko-KR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ko-KR" dirty="0" smtClean="0"/>
              <a:t>Condition Variable: a queue of threads waiting for something inside a critical section</a:t>
            </a:r>
          </a:p>
          <a:p>
            <a:pPr lvl="1"/>
            <a:r>
              <a:rPr lang="en-US" altLang="ko-KR" dirty="0" smtClean="0"/>
              <a:t>Key idea: allow sleeping inside critical section by atomically releasing lock at time we go to sleep</a:t>
            </a:r>
          </a:p>
          <a:p>
            <a:pPr lvl="1"/>
            <a:r>
              <a:rPr lang="en-US" altLang="ko-KR" dirty="0" smtClean="0"/>
              <a:t>Contrast to semaphores: Can’t wait inside critical section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Operations:</a:t>
            </a:r>
          </a:p>
          <a:p>
            <a:pPr lvl="1"/>
            <a:r>
              <a:rPr lang="en-US" altLang="ko-KR" dirty="0" smtClean="0"/>
              <a:t>Wait(&amp;lock): </a:t>
            </a:r>
            <a:r>
              <a:rPr lang="en-US" altLang="ko-KR" dirty="0" smtClean="0">
                <a:solidFill>
                  <a:srgbClr val="D1282E"/>
                </a:solidFill>
              </a:rPr>
              <a:t>Atomically release lock </a:t>
            </a:r>
            <a:r>
              <a:rPr lang="en-US" altLang="ko-KR" dirty="0" smtClean="0"/>
              <a:t>and go to sleep. </a:t>
            </a:r>
            <a:r>
              <a:rPr lang="en-US" altLang="ko-KR" dirty="0" smtClean="0">
                <a:solidFill>
                  <a:srgbClr val="D1282E"/>
                </a:solidFill>
              </a:rPr>
              <a:t>Re-acquire lock</a:t>
            </a:r>
            <a:r>
              <a:rPr lang="en-US" altLang="ko-KR" dirty="0" smtClean="0"/>
              <a:t> later, before returning. </a:t>
            </a:r>
          </a:p>
          <a:p>
            <a:pPr lvl="1"/>
            <a:r>
              <a:rPr lang="en-US" altLang="ko-KR" dirty="0" smtClean="0"/>
              <a:t>Signal(): Wake up one waiter, if any</a:t>
            </a:r>
          </a:p>
          <a:p>
            <a:pPr lvl="1"/>
            <a:r>
              <a:rPr lang="en-US" altLang="ko-KR" dirty="0" smtClean="0"/>
              <a:t>Broadcast(): Wake up all waiters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Rule: Must hold lock when doing condition variable operations!</a:t>
            </a:r>
          </a:p>
          <a:p>
            <a:pPr lvl="1"/>
            <a:endParaRPr lang="en-US" altLang="ko-K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470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mtClean="0"/>
              <a:t>Complete Monitor Example (with condition variable)</a:t>
            </a:r>
            <a:endParaRPr lang="en-US" altLang="ko-KR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altLang="ko-KR" dirty="0" smtClean="0"/>
              <a:t>Here is an (infinite) synchronized queue</a:t>
            </a:r>
          </a:p>
          <a:p>
            <a:r>
              <a:rPr lang="en-US" altLang="ko-KR" dirty="0" smtClean="0"/>
              <a:t>	</a:t>
            </a:r>
            <a:r>
              <a:rPr lang="en-US" altLang="ko-KR" b="0" dirty="0" smtClean="0">
                <a:latin typeface="Courier New"/>
                <a:cs typeface="Courier New"/>
              </a:rPr>
              <a:t>Lock lock;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	Condition </a:t>
            </a:r>
            <a:r>
              <a:rPr lang="en-US" altLang="ko-KR" b="0" dirty="0" err="1" smtClean="0">
                <a:latin typeface="Courier New"/>
                <a:cs typeface="Courier New"/>
              </a:rPr>
              <a:t>dataready</a:t>
            </a:r>
            <a:r>
              <a:rPr lang="en-US" altLang="ko-KR" b="0" dirty="0" smtClean="0">
                <a:latin typeface="Courier New"/>
                <a:cs typeface="Courier New"/>
              </a:rPr>
              <a:t>;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	Queue queue;</a:t>
            </a:r>
          </a:p>
          <a:p>
            <a:endParaRPr lang="en-US" altLang="ko-KR" b="0" dirty="0" smtClean="0">
              <a:latin typeface="Courier New"/>
              <a:cs typeface="Courier New"/>
            </a:endParaRPr>
          </a:p>
          <a:p>
            <a:r>
              <a:rPr lang="en-US" altLang="ko-KR" b="0" dirty="0" smtClean="0">
                <a:latin typeface="Courier New"/>
                <a:cs typeface="Courier New"/>
              </a:rPr>
              <a:t>	</a:t>
            </a:r>
            <a:r>
              <a:rPr lang="en-US" altLang="ko-KR" b="0" dirty="0" err="1" smtClean="0">
                <a:latin typeface="Courier New"/>
                <a:cs typeface="Courier New"/>
              </a:rPr>
              <a:t>AddToQueue</a:t>
            </a:r>
            <a:r>
              <a:rPr lang="en-US" altLang="ko-KR" b="0" dirty="0" smtClean="0">
                <a:latin typeface="Courier New"/>
                <a:cs typeface="Courier New"/>
              </a:rPr>
              <a:t>(item) {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		</a:t>
            </a:r>
            <a:r>
              <a:rPr lang="en-US" altLang="ko-KR" b="0" dirty="0" err="1" smtClean="0">
                <a:latin typeface="Courier New"/>
                <a:cs typeface="Courier New"/>
              </a:rPr>
              <a:t>lock.Acquire</a:t>
            </a:r>
            <a:r>
              <a:rPr lang="en-US" altLang="ko-KR" b="0" dirty="0" smtClean="0">
                <a:latin typeface="Courier New"/>
                <a:cs typeface="Courier New"/>
              </a:rPr>
              <a:t>();	// Get Lock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		</a:t>
            </a:r>
            <a:r>
              <a:rPr lang="en-US" altLang="ko-KR" b="0" dirty="0" err="1" smtClean="0">
                <a:latin typeface="Courier New"/>
                <a:cs typeface="Courier New"/>
              </a:rPr>
              <a:t>queue.enqueue</a:t>
            </a:r>
            <a:r>
              <a:rPr lang="en-US" altLang="ko-KR" b="0" dirty="0" smtClean="0">
                <a:latin typeface="Courier New"/>
                <a:cs typeface="Courier New"/>
              </a:rPr>
              <a:t>(item);	// Add item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		</a:t>
            </a:r>
            <a:r>
              <a:rPr lang="en-US" altLang="ko-KR" b="0" dirty="0" err="1" smtClean="0">
                <a:latin typeface="Courier New"/>
                <a:cs typeface="Courier New"/>
              </a:rPr>
              <a:t>dataready.signal</a:t>
            </a:r>
            <a:r>
              <a:rPr lang="en-US" altLang="ko-KR" b="0" dirty="0" smtClean="0">
                <a:latin typeface="Courier New"/>
                <a:cs typeface="Courier New"/>
              </a:rPr>
              <a:t>();	// Signal any waiters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		</a:t>
            </a:r>
            <a:r>
              <a:rPr lang="en-US" altLang="ko-KR" b="0" dirty="0" err="1" smtClean="0">
                <a:latin typeface="Courier New"/>
                <a:cs typeface="Courier New"/>
              </a:rPr>
              <a:t>lock.Release</a:t>
            </a:r>
            <a:r>
              <a:rPr lang="en-US" altLang="ko-KR" b="0" dirty="0" smtClean="0">
                <a:latin typeface="Courier New"/>
                <a:cs typeface="Courier New"/>
              </a:rPr>
              <a:t>();	// Release Lock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	}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endParaRPr lang="en-US" altLang="ko-KR" b="0" dirty="0" smtClean="0">
              <a:latin typeface="Courier New"/>
              <a:cs typeface="Courier New"/>
            </a:endParaRPr>
          </a:p>
          <a:p>
            <a:r>
              <a:rPr lang="en-US" altLang="ko-KR" b="0" dirty="0" smtClean="0">
                <a:latin typeface="Courier New"/>
                <a:cs typeface="Courier New"/>
              </a:rPr>
              <a:t>	</a:t>
            </a:r>
            <a:r>
              <a:rPr lang="en-US" altLang="ko-KR" b="0" dirty="0" err="1" smtClean="0">
                <a:latin typeface="Courier New"/>
                <a:cs typeface="Courier New"/>
              </a:rPr>
              <a:t>RemoveFromQueue</a:t>
            </a:r>
            <a:r>
              <a:rPr lang="en-US" altLang="ko-KR" b="0" dirty="0" smtClean="0">
                <a:latin typeface="Courier New"/>
                <a:cs typeface="Courier New"/>
              </a:rPr>
              <a:t>() {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		</a:t>
            </a:r>
            <a:r>
              <a:rPr lang="en-US" altLang="ko-KR" b="0" dirty="0" err="1" smtClean="0">
                <a:latin typeface="Courier New"/>
                <a:cs typeface="Courier New"/>
              </a:rPr>
              <a:t>lock.Acquire</a:t>
            </a:r>
            <a:r>
              <a:rPr lang="en-US" altLang="ko-KR" b="0" dirty="0" smtClean="0">
                <a:latin typeface="Courier New"/>
                <a:cs typeface="Courier New"/>
              </a:rPr>
              <a:t>();	// Get Lock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		while (</a:t>
            </a:r>
            <a:r>
              <a:rPr lang="en-US" altLang="ko-KR" b="0" dirty="0" err="1" smtClean="0">
                <a:latin typeface="Courier New"/>
                <a:cs typeface="Courier New"/>
              </a:rPr>
              <a:t>queue.isEmpty</a:t>
            </a:r>
            <a:r>
              <a:rPr lang="en-US" altLang="ko-KR" b="0" dirty="0" smtClean="0">
                <a:latin typeface="Courier New"/>
                <a:cs typeface="Courier New"/>
              </a:rPr>
              <a:t>()) {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			</a:t>
            </a:r>
            <a:r>
              <a:rPr lang="en-US" altLang="ko-KR" b="0" dirty="0" err="1" smtClean="0">
                <a:latin typeface="Courier New"/>
                <a:cs typeface="Courier New"/>
              </a:rPr>
              <a:t>dataready.wait</a:t>
            </a:r>
            <a:r>
              <a:rPr lang="en-US" altLang="ko-KR" b="0" dirty="0" smtClean="0">
                <a:latin typeface="Courier New"/>
                <a:cs typeface="Courier New"/>
              </a:rPr>
              <a:t>(&amp;lock); // If nothing, sleep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		}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		item = </a:t>
            </a:r>
            <a:r>
              <a:rPr lang="en-US" altLang="ko-KR" b="0" dirty="0" err="1" smtClean="0">
                <a:latin typeface="Courier New"/>
                <a:cs typeface="Courier New"/>
              </a:rPr>
              <a:t>queue.dequeue</a:t>
            </a:r>
            <a:r>
              <a:rPr lang="en-US" altLang="ko-KR" b="0" dirty="0" smtClean="0">
                <a:latin typeface="Courier New"/>
                <a:cs typeface="Courier New"/>
              </a:rPr>
              <a:t>();	// Get next item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		</a:t>
            </a:r>
            <a:r>
              <a:rPr lang="en-US" altLang="ko-KR" b="0" dirty="0" err="1" smtClean="0">
                <a:latin typeface="Courier New"/>
                <a:cs typeface="Courier New"/>
              </a:rPr>
              <a:t>lock.Release</a:t>
            </a:r>
            <a:r>
              <a:rPr lang="en-US" altLang="ko-KR" b="0" dirty="0" smtClean="0">
                <a:latin typeface="Courier New"/>
                <a:cs typeface="Courier New"/>
              </a:rPr>
              <a:t>();	// Release Lock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		return(item);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	}</a:t>
            </a:r>
            <a:endParaRPr lang="en-US" altLang="ko-KR" b="0" dirty="0">
              <a:latin typeface="Courier New"/>
              <a:cs typeface="Courier New"/>
            </a:endParaRPr>
          </a:p>
        </p:txBody>
      </p:sp>
      <p:sp>
        <p:nvSpPr>
          <p:cNvPr id="2" name="Curved Right Arrow 1"/>
          <p:cNvSpPr>
            <a:spLocks noChangeArrowheads="1"/>
          </p:cNvSpPr>
          <p:nvPr/>
        </p:nvSpPr>
        <p:spPr bwMode="auto">
          <a:xfrm>
            <a:off x="685800" y="3352800"/>
            <a:ext cx="914400" cy="1828800"/>
          </a:xfrm>
          <a:prstGeom prst="curvedRight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FFFFAA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pPr algn="ctr"/>
            <a:endParaRPr lang="en-US" b="0">
              <a:latin typeface="Helvetica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517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Mesa vs. Hoare monitors</a:t>
            </a:r>
            <a:endParaRPr lang="en-US" altLang="ko-KR"/>
          </a:p>
        </p:txBody>
      </p:sp>
      <p:sp>
        <p:nvSpPr>
          <p:cNvPr id="478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ko-KR" dirty="0" smtClean="0"/>
              <a:t>Need to be careful about precise definition of signal and wait.  Consider a piece of our </a:t>
            </a:r>
            <a:r>
              <a:rPr lang="en-US" altLang="ko-KR" dirty="0" err="1" smtClean="0"/>
              <a:t>dequeue</a:t>
            </a:r>
            <a:r>
              <a:rPr lang="en-US" altLang="ko-KR" dirty="0"/>
              <a:t> </a:t>
            </a:r>
            <a:r>
              <a:rPr lang="en-US" altLang="ko-KR" dirty="0" smtClean="0"/>
              <a:t>code:</a:t>
            </a:r>
          </a:p>
          <a:p>
            <a:r>
              <a:rPr lang="en-US" altLang="ko-KR" dirty="0" smtClean="0"/>
              <a:t>	</a:t>
            </a:r>
            <a:r>
              <a:rPr lang="en-US" altLang="ko-KR" b="0" dirty="0" smtClean="0">
                <a:latin typeface="Courier New"/>
                <a:cs typeface="Courier New"/>
              </a:rPr>
              <a:t>while (</a:t>
            </a:r>
            <a:r>
              <a:rPr lang="en-US" altLang="ko-KR" b="0" dirty="0" err="1" smtClean="0">
                <a:latin typeface="Courier New"/>
                <a:cs typeface="Courier New"/>
              </a:rPr>
              <a:t>queue.isEmpty</a:t>
            </a:r>
            <a:r>
              <a:rPr lang="en-US" altLang="ko-KR" b="0" dirty="0" smtClean="0">
                <a:latin typeface="Courier New"/>
                <a:cs typeface="Courier New"/>
              </a:rPr>
              <a:t>()) {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		</a:t>
            </a:r>
            <a:r>
              <a:rPr lang="en-US" altLang="ko-KR" b="0" dirty="0" err="1" smtClean="0">
                <a:latin typeface="Courier New"/>
                <a:cs typeface="Courier New"/>
              </a:rPr>
              <a:t>dataready.wait</a:t>
            </a:r>
            <a:r>
              <a:rPr lang="en-US" altLang="ko-KR" b="0" dirty="0" smtClean="0">
                <a:latin typeface="Courier New"/>
                <a:cs typeface="Courier New"/>
              </a:rPr>
              <a:t>(&amp;lock); // If nothing, sleep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	}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	item = </a:t>
            </a:r>
            <a:r>
              <a:rPr lang="en-US" altLang="ko-KR" b="0" dirty="0" err="1" smtClean="0">
                <a:latin typeface="Courier New"/>
                <a:cs typeface="Courier New"/>
              </a:rPr>
              <a:t>queue.dequeue</a:t>
            </a:r>
            <a:r>
              <a:rPr lang="en-US" altLang="ko-KR" b="0" dirty="0" smtClean="0">
                <a:latin typeface="Courier New"/>
                <a:cs typeface="Courier New"/>
              </a:rPr>
              <a:t>();	// Get next item</a:t>
            </a:r>
          </a:p>
          <a:p>
            <a:pPr lvl="1"/>
            <a:r>
              <a:rPr lang="en-US" altLang="ko-KR" dirty="0" smtClean="0">
                <a:cs typeface="Courier New"/>
              </a:rPr>
              <a:t>Why didn’t we do this?</a:t>
            </a:r>
          </a:p>
          <a:p>
            <a:r>
              <a:rPr lang="en-US" altLang="ko-KR" b="0" dirty="0" smtClean="0">
                <a:latin typeface="Courier New"/>
                <a:cs typeface="Courier New"/>
              </a:rPr>
              <a:t>	if (</a:t>
            </a:r>
            <a:r>
              <a:rPr lang="en-US" altLang="ko-KR" b="0" dirty="0" err="1" smtClean="0">
                <a:latin typeface="Courier New"/>
                <a:cs typeface="Courier New"/>
              </a:rPr>
              <a:t>queue.isEmpty</a:t>
            </a:r>
            <a:r>
              <a:rPr lang="en-US" altLang="ko-KR" b="0" dirty="0" smtClean="0">
                <a:latin typeface="Courier New"/>
                <a:cs typeface="Courier New"/>
              </a:rPr>
              <a:t>()) {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		</a:t>
            </a:r>
            <a:r>
              <a:rPr lang="en-US" altLang="ko-KR" b="0" dirty="0" err="1" smtClean="0">
                <a:latin typeface="Courier New"/>
                <a:cs typeface="Courier New"/>
              </a:rPr>
              <a:t>dataready.wait</a:t>
            </a:r>
            <a:r>
              <a:rPr lang="en-US" altLang="ko-KR" b="0" dirty="0" smtClean="0">
                <a:latin typeface="Courier New"/>
                <a:cs typeface="Courier New"/>
              </a:rPr>
              <a:t>(&amp;lock); // If nothing, sleep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	}</a:t>
            </a:r>
            <a:br>
              <a:rPr lang="en-US" altLang="ko-KR" b="0" dirty="0" smtClean="0">
                <a:latin typeface="Courier New"/>
                <a:cs typeface="Courier New"/>
              </a:rPr>
            </a:br>
            <a:r>
              <a:rPr lang="en-US" altLang="ko-KR" b="0" dirty="0" smtClean="0">
                <a:latin typeface="Courier New"/>
                <a:cs typeface="Courier New"/>
              </a:rPr>
              <a:t>	item = </a:t>
            </a:r>
            <a:r>
              <a:rPr lang="en-US" altLang="ko-KR" b="0" dirty="0" err="1" smtClean="0">
                <a:latin typeface="Courier New"/>
                <a:cs typeface="Courier New"/>
              </a:rPr>
              <a:t>queue.dequeue</a:t>
            </a:r>
            <a:r>
              <a:rPr lang="en-US" altLang="ko-KR" b="0" dirty="0" smtClean="0">
                <a:latin typeface="Courier New"/>
                <a:cs typeface="Courier New"/>
              </a:rPr>
              <a:t>();	// Get next item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Answer: depends on the type of scheduling</a:t>
            </a:r>
          </a:p>
          <a:p>
            <a:pPr lvl="1"/>
            <a:r>
              <a:rPr lang="en-US" altLang="ko-KR" dirty="0" smtClean="0"/>
              <a:t>Hoare-style</a:t>
            </a:r>
          </a:p>
          <a:p>
            <a:pPr lvl="1"/>
            <a:r>
              <a:rPr lang="en-US" altLang="ko-KR" dirty="0" smtClean="0"/>
              <a:t>Mesa-style</a:t>
            </a:r>
            <a:endParaRPr lang="en-US" altLang="ko-K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031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8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8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78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78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78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78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78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78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78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78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782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782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782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782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8211" grpId="0" build="p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Hoare monitors</a:t>
            </a:r>
            <a:endParaRPr lang="en-US" altLang="ko-KR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Signaler gives up lock, CPU to waiter; waiter runs immediately</a:t>
            </a:r>
          </a:p>
          <a:p>
            <a:r>
              <a:rPr lang="en-US" altLang="ko-KR" dirty="0" smtClean="0"/>
              <a:t>Waiter gives up lock, processor back to signaler when it exits critical section or if it waits again</a:t>
            </a:r>
          </a:p>
          <a:p>
            <a:r>
              <a:rPr lang="en-US" altLang="ko-KR" dirty="0" smtClean="0"/>
              <a:t>Most textbooks</a:t>
            </a:r>
          </a:p>
          <a:p>
            <a:pPr lvl="1"/>
            <a:endParaRPr lang="en-US" altLang="ko-KR" dirty="0" smtClean="0"/>
          </a:p>
          <a:p>
            <a:pPr lvl="1"/>
            <a:endParaRPr lang="en-US" altLang="ko-KR" dirty="0" smtClean="0"/>
          </a:p>
          <a:p>
            <a:pPr lvl="1"/>
            <a:endParaRPr lang="en-US" altLang="ko-KR" dirty="0"/>
          </a:p>
        </p:txBody>
      </p:sp>
      <p:sp>
        <p:nvSpPr>
          <p:cNvPr id="30724" name="Rectangle 3"/>
          <p:cNvSpPr>
            <a:spLocks noChangeArrowheads="1"/>
          </p:cNvSpPr>
          <p:nvPr/>
        </p:nvSpPr>
        <p:spPr bwMode="auto">
          <a:xfrm>
            <a:off x="5334000" y="4127442"/>
            <a:ext cx="3505200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ko-KR">
                <a:solidFill>
                  <a:srgbClr val="000000"/>
                </a:solidFill>
                <a:latin typeface="Courier New" charset="0"/>
                <a:ea typeface="Gulim" charset="0"/>
                <a:cs typeface="Gulim" charset="0"/>
              </a:rPr>
              <a:t>Lock.Acquire()</a:t>
            </a:r>
          </a:p>
          <a:p>
            <a:r>
              <a:rPr lang="en-US" altLang="ko-KR">
                <a:solidFill>
                  <a:srgbClr val="000000"/>
                </a:solidFill>
                <a:latin typeface="Courier New" charset="0"/>
                <a:ea typeface="Gulim" charset="0"/>
                <a:cs typeface="Gulim" charset="0"/>
              </a:rPr>
              <a:t>…</a:t>
            </a:r>
          </a:p>
          <a:p>
            <a:r>
              <a:rPr lang="en-US" altLang="ko-KR">
                <a:solidFill>
                  <a:schemeClr val="hlink"/>
                </a:solidFill>
                <a:latin typeface="Courier New" charset="0"/>
                <a:ea typeface="Gulim" charset="0"/>
                <a:cs typeface="Gulim" charset="0"/>
              </a:rPr>
              <a:t>if (queue.isEmpty()) {</a:t>
            </a:r>
            <a:br>
              <a:rPr lang="en-US" altLang="ko-KR">
                <a:solidFill>
                  <a:schemeClr val="hlink"/>
                </a:solidFill>
                <a:latin typeface="Courier New" charset="0"/>
                <a:ea typeface="Gulim" charset="0"/>
                <a:cs typeface="Gulim" charset="0"/>
              </a:rPr>
            </a:br>
            <a:r>
              <a:rPr lang="en-US" altLang="ko-KR">
                <a:solidFill>
                  <a:schemeClr val="hlink"/>
                </a:solidFill>
                <a:latin typeface="Courier New" charset="0"/>
                <a:ea typeface="Gulim" charset="0"/>
                <a:cs typeface="Gulim" charset="0"/>
              </a:rPr>
              <a:t>  dataready.wait(&amp;lock); </a:t>
            </a:r>
            <a:br>
              <a:rPr lang="en-US" altLang="ko-KR">
                <a:solidFill>
                  <a:schemeClr val="hlink"/>
                </a:solidFill>
                <a:latin typeface="Courier New" charset="0"/>
                <a:ea typeface="Gulim" charset="0"/>
                <a:cs typeface="Gulim" charset="0"/>
              </a:rPr>
            </a:br>
            <a:r>
              <a:rPr lang="en-US" altLang="ko-KR">
                <a:solidFill>
                  <a:schemeClr val="hlink"/>
                </a:solidFill>
                <a:latin typeface="Courier New" charset="0"/>
                <a:ea typeface="Gulim" charset="0"/>
                <a:cs typeface="Gulim" charset="0"/>
              </a:rPr>
              <a:t>}</a:t>
            </a:r>
            <a:br>
              <a:rPr lang="en-US" altLang="ko-KR">
                <a:solidFill>
                  <a:schemeClr val="hlink"/>
                </a:solidFill>
                <a:latin typeface="Courier New" charset="0"/>
                <a:ea typeface="Gulim" charset="0"/>
                <a:cs typeface="Gulim" charset="0"/>
              </a:rPr>
            </a:br>
            <a:r>
              <a:rPr lang="en-US" altLang="ko-KR">
                <a:latin typeface="Courier New" charset="0"/>
                <a:ea typeface="Gulim" charset="0"/>
                <a:cs typeface="Gulim" charset="0"/>
              </a:rPr>
              <a:t>…</a:t>
            </a:r>
          </a:p>
          <a:p>
            <a:r>
              <a:rPr lang="en-US" altLang="ko-KR">
                <a:latin typeface="Courier New" charset="0"/>
                <a:ea typeface="Gulim" charset="0"/>
                <a:cs typeface="Gulim" charset="0"/>
              </a:rPr>
              <a:t>lock.Release();</a:t>
            </a:r>
            <a:endParaRPr lang="en-US">
              <a:ea typeface="Gulim" charset="0"/>
              <a:cs typeface="Gulim" charset="0"/>
            </a:endParaRPr>
          </a:p>
        </p:txBody>
      </p:sp>
      <p:sp>
        <p:nvSpPr>
          <p:cNvPr id="30725" name="Rectangle 4"/>
          <p:cNvSpPr>
            <a:spLocks noChangeArrowheads="1"/>
          </p:cNvSpPr>
          <p:nvPr/>
        </p:nvSpPr>
        <p:spPr bwMode="auto">
          <a:xfrm>
            <a:off x="609600" y="4125855"/>
            <a:ext cx="3505200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ko-KR">
                <a:solidFill>
                  <a:schemeClr val="hlink"/>
                </a:solidFill>
                <a:latin typeface="Courier New" charset="0"/>
                <a:ea typeface="Gulim" charset="0"/>
                <a:cs typeface="Gulim" charset="0"/>
              </a:rPr>
              <a:t>…</a:t>
            </a:r>
          </a:p>
          <a:p>
            <a:r>
              <a:rPr lang="en-US" altLang="ko-KR">
                <a:latin typeface="Courier New" charset="0"/>
                <a:ea typeface="Gulim" charset="0"/>
                <a:cs typeface="Gulim" charset="0"/>
              </a:rPr>
              <a:t>lock.Acquire()</a:t>
            </a:r>
          </a:p>
          <a:p>
            <a:r>
              <a:rPr lang="en-US" altLang="ko-KR">
                <a:latin typeface="Courier New" charset="0"/>
                <a:ea typeface="Gulim" charset="0"/>
                <a:cs typeface="Gulim" charset="0"/>
              </a:rPr>
              <a:t>… </a:t>
            </a:r>
            <a:endParaRPr lang="en-US" altLang="ko-KR">
              <a:solidFill>
                <a:schemeClr val="hlink"/>
              </a:solidFill>
              <a:latin typeface="Courier New" charset="0"/>
              <a:ea typeface="Gulim" charset="0"/>
              <a:cs typeface="Gulim" charset="0"/>
            </a:endParaRPr>
          </a:p>
          <a:p>
            <a:r>
              <a:rPr lang="en-US" altLang="ko-KR">
                <a:solidFill>
                  <a:schemeClr val="hlink"/>
                </a:solidFill>
                <a:latin typeface="Courier New" charset="0"/>
                <a:ea typeface="Gulim" charset="0"/>
                <a:cs typeface="Gulim" charset="0"/>
              </a:rPr>
              <a:t>dataready.signal();</a:t>
            </a:r>
            <a:endParaRPr lang="en-US" altLang="ko-KR">
              <a:latin typeface="Courier New" charset="0"/>
              <a:ea typeface="Gulim" charset="0"/>
              <a:cs typeface="Gulim" charset="0"/>
            </a:endParaRPr>
          </a:p>
          <a:p>
            <a:r>
              <a:rPr lang="en-US" altLang="ko-KR">
                <a:latin typeface="Courier New" charset="0"/>
                <a:ea typeface="Gulim" charset="0"/>
                <a:cs typeface="Gulim" charset="0"/>
              </a:rPr>
              <a:t>…</a:t>
            </a:r>
          </a:p>
          <a:p>
            <a:r>
              <a:rPr lang="en-US" altLang="ko-KR">
                <a:latin typeface="Courier New" charset="0"/>
                <a:ea typeface="Gulim" charset="0"/>
                <a:cs typeface="Gulim" charset="0"/>
              </a:rPr>
              <a:t>lock.Release();</a:t>
            </a:r>
            <a:endParaRPr lang="en-US">
              <a:ea typeface="Gulim" charset="0"/>
              <a:cs typeface="Gulim" charset="0"/>
            </a:endParaRP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3522217" y="4754667"/>
            <a:ext cx="1905000" cy="483073"/>
            <a:chOff x="3429000" y="4660369"/>
            <a:chExt cx="1905000" cy="483073"/>
          </a:xfrm>
        </p:grpSpPr>
        <p:cxnSp>
          <p:nvCxnSpPr>
            <p:cNvPr id="30733" name="Straight Arrow Connector 6"/>
            <p:cNvCxnSpPr>
              <a:cxnSpLocks noChangeShapeType="1"/>
              <a:endCxn id="30724" idx="1"/>
            </p:cNvCxnSpPr>
            <p:nvPr/>
          </p:nvCxnSpPr>
          <p:spPr bwMode="auto">
            <a:xfrm>
              <a:off x="3429000" y="5118042"/>
              <a:ext cx="1905000" cy="25400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0734" name="Rectangle 18"/>
            <p:cNvSpPr>
              <a:spLocks noChangeArrowheads="1"/>
            </p:cNvSpPr>
            <p:nvPr/>
          </p:nvSpPr>
          <p:spPr bwMode="auto">
            <a:xfrm>
              <a:off x="3657600" y="4660369"/>
              <a:ext cx="15240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altLang="ko-KR" dirty="0">
                  <a:latin typeface="Courier New" charset="0"/>
                  <a:ea typeface="Gulim" charset="0"/>
                  <a:cs typeface="Gulim" charset="0"/>
                </a:rPr>
                <a:t>Lock, CPU</a:t>
              </a:r>
              <a:endParaRPr lang="en-US" dirty="0">
                <a:ea typeface="Gulim" charset="0"/>
                <a:cs typeface="Gulim" charset="0"/>
              </a:endParaRPr>
            </a:p>
          </p:txBody>
        </p: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3429000" y="5270442"/>
            <a:ext cx="1905000" cy="685800"/>
            <a:chOff x="3429000" y="4114800"/>
            <a:chExt cx="1905000" cy="685800"/>
          </a:xfrm>
        </p:grpSpPr>
        <p:cxnSp>
          <p:nvCxnSpPr>
            <p:cNvPr id="30731" name="Straight Arrow Connector 7"/>
            <p:cNvCxnSpPr>
              <a:cxnSpLocks noChangeShapeType="1"/>
            </p:cNvCxnSpPr>
            <p:nvPr/>
          </p:nvCxnSpPr>
          <p:spPr bwMode="auto">
            <a:xfrm rot="10800000">
              <a:off x="3429000" y="4114800"/>
              <a:ext cx="1905000" cy="685800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0732" name="Rectangle 19"/>
            <p:cNvSpPr>
              <a:spLocks noChangeArrowheads="1"/>
            </p:cNvSpPr>
            <p:nvPr/>
          </p:nvSpPr>
          <p:spPr bwMode="auto">
            <a:xfrm rot="1248180">
              <a:off x="3828806" y="4135607"/>
              <a:ext cx="143511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altLang="ko-KR">
                  <a:latin typeface="Courier New" charset="0"/>
                  <a:ea typeface="Gulim" charset="0"/>
                  <a:cs typeface="Gulim" charset="0"/>
                </a:rPr>
                <a:t>Lock, CPU</a:t>
              </a:r>
              <a:endParaRPr lang="en-US">
                <a:ea typeface="Gulim" charset="0"/>
                <a:cs typeface="Gulim" charset="0"/>
              </a:endParaRPr>
            </a:p>
          </p:txBody>
        </p:sp>
      </p:grpSp>
      <p:cxnSp>
        <p:nvCxnSpPr>
          <p:cNvPr id="47114" name="Straight Arrow Connector 20"/>
          <p:cNvCxnSpPr>
            <a:cxnSpLocks noChangeShapeType="1"/>
          </p:cNvCxnSpPr>
          <p:nvPr/>
        </p:nvCxnSpPr>
        <p:spPr bwMode="auto">
          <a:xfrm rot="5400000">
            <a:off x="1486694" y="4926748"/>
            <a:ext cx="228600" cy="1588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7115" name="Straight Arrow Connector 25"/>
          <p:cNvCxnSpPr>
            <a:cxnSpLocks noChangeShapeType="1"/>
          </p:cNvCxnSpPr>
          <p:nvPr/>
        </p:nvCxnSpPr>
        <p:spPr bwMode="auto">
          <a:xfrm rot="5400000">
            <a:off x="5523707" y="5612548"/>
            <a:ext cx="534988" cy="3175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7116" name="Straight Arrow Connector 27"/>
          <p:cNvCxnSpPr>
            <a:cxnSpLocks noChangeShapeType="1"/>
          </p:cNvCxnSpPr>
          <p:nvPr/>
        </p:nvCxnSpPr>
        <p:spPr bwMode="auto">
          <a:xfrm rot="5400000">
            <a:off x="1485107" y="5460148"/>
            <a:ext cx="228600" cy="1587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015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Mesa monitors</a:t>
            </a:r>
            <a:endParaRPr lang="en-US" altLang="ko-KR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Signaler keeps lock and processor</a:t>
            </a:r>
          </a:p>
          <a:p>
            <a:r>
              <a:rPr lang="en-US" altLang="ko-KR" dirty="0" smtClean="0"/>
              <a:t>Waiter placed on a local “e” queue for the monitor</a:t>
            </a:r>
          </a:p>
          <a:p>
            <a:r>
              <a:rPr lang="en-US" altLang="ko-KR" dirty="0" smtClean="0"/>
              <a:t>Practically, need to check condition again after wait</a:t>
            </a:r>
          </a:p>
          <a:p>
            <a:r>
              <a:rPr lang="en-US" altLang="ko-KR" dirty="0" smtClean="0"/>
              <a:t>Most real operating systems (and </a:t>
            </a:r>
            <a:r>
              <a:rPr lang="en-US" altLang="ko-KR" dirty="0" smtClean="0">
                <a:solidFill>
                  <a:srgbClr val="D1282E"/>
                </a:solidFill>
              </a:rPr>
              <a:t>Nachos!</a:t>
            </a:r>
            <a:r>
              <a:rPr lang="en-US" altLang="ko-KR" dirty="0" smtClean="0"/>
              <a:t>)</a:t>
            </a:r>
          </a:p>
          <a:p>
            <a:pPr lvl="1"/>
            <a:endParaRPr lang="en-US" altLang="ko-KR" dirty="0" smtClean="0"/>
          </a:p>
          <a:p>
            <a:pPr lvl="1"/>
            <a:endParaRPr lang="en-US" altLang="ko-KR" dirty="0" smtClean="0"/>
          </a:p>
          <a:p>
            <a:pPr lvl="1"/>
            <a:endParaRPr lang="en-US" altLang="ko-KR" dirty="0" smtClean="0"/>
          </a:p>
          <a:p>
            <a:pPr lvl="1"/>
            <a:endParaRPr lang="en-US" altLang="ko-KR" dirty="0"/>
          </a:p>
        </p:txBody>
      </p:sp>
      <p:sp>
        <p:nvSpPr>
          <p:cNvPr id="31748" name="Rectangle 3"/>
          <p:cNvSpPr>
            <a:spLocks noChangeArrowheads="1"/>
          </p:cNvSpPr>
          <p:nvPr/>
        </p:nvSpPr>
        <p:spPr bwMode="auto">
          <a:xfrm>
            <a:off x="5181600" y="3951039"/>
            <a:ext cx="3810000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ko-KR">
                <a:solidFill>
                  <a:srgbClr val="000000"/>
                </a:solidFill>
                <a:latin typeface="Courier New" charset="0"/>
                <a:ea typeface="Gulim" charset="0"/>
                <a:cs typeface="Gulim" charset="0"/>
              </a:rPr>
              <a:t>Lock.Acquire()</a:t>
            </a:r>
          </a:p>
          <a:p>
            <a:r>
              <a:rPr lang="en-US" altLang="ko-KR">
                <a:solidFill>
                  <a:srgbClr val="000000"/>
                </a:solidFill>
                <a:latin typeface="Courier New" charset="0"/>
                <a:ea typeface="Gulim" charset="0"/>
                <a:cs typeface="Gulim" charset="0"/>
              </a:rPr>
              <a:t>…</a:t>
            </a:r>
          </a:p>
          <a:p>
            <a:r>
              <a:rPr lang="en-US" altLang="ko-KR">
                <a:solidFill>
                  <a:schemeClr val="hlink"/>
                </a:solidFill>
                <a:latin typeface="Courier New" charset="0"/>
                <a:ea typeface="Gulim" charset="0"/>
                <a:cs typeface="Gulim" charset="0"/>
              </a:rPr>
              <a:t>while (queue.isEmpty()) {</a:t>
            </a:r>
            <a:br>
              <a:rPr lang="en-US" altLang="ko-KR">
                <a:solidFill>
                  <a:schemeClr val="hlink"/>
                </a:solidFill>
                <a:latin typeface="Courier New" charset="0"/>
                <a:ea typeface="Gulim" charset="0"/>
                <a:cs typeface="Gulim" charset="0"/>
              </a:rPr>
            </a:br>
            <a:r>
              <a:rPr lang="en-US" altLang="ko-KR">
                <a:solidFill>
                  <a:schemeClr val="hlink"/>
                </a:solidFill>
                <a:latin typeface="Courier New" charset="0"/>
                <a:ea typeface="Gulim" charset="0"/>
                <a:cs typeface="Gulim" charset="0"/>
              </a:rPr>
              <a:t>  dataready.wait(&amp;lock); </a:t>
            </a:r>
            <a:br>
              <a:rPr lang="en-US" altLang="ko-KR">
                <a:solidFill>
                  <a:schemeClr val="hlink"/>
                </a:solidFill>
                <a:latin typeface="Courier New" charset="0"/>
                <a:ea typeface="Gulim" charset="0"/>
                <a:cs typeface="Gulim" charset="0"/>
              </a:rPr>
            </a:br>
            <a:r>
              <a:rPr lang="en-US" altLang="ko-KR">
                <a:solidFill>
                  <a:schemeClr val="hlink"/>
                </a:solidFill>
                <a:latin typeface="Courier New" charset="0"/>
                <a:ea typeface="Gulim" charset="0"/>
                <a:cs typeface="Gulim" charset="0"/>
              </a:rPr>
              <a:t>}</a:t>
            </a:r>
            <a:br>
              <a:rPr lang="en-US" altLang="ko-KR">
                <a:solidFill>
                  <a:schemeClr val="hlink"/>
                </a:solidFill>
                <a:latin typeface="Courier New" charset="0"/>
                <a:ea typeface="Gulim" charset="0"/>
                <a:cs typeface="Gulim" charset="0"/>
              </a:rPr>
            </a:br>
            <a:r>
              <a:rPr lang="en-US" altLang="ko-KR">
                <a:latin typeface="Courier New" charset="0"/>
                <a:ea typeface="Gulim" charset="0"/>
                <a:cs typeface="Gulim" charset="0"/>
              </a:rPr>
              <a:t>…</a:t>
            </a:r>
          </a:p>
          <a:p>
            <a:r>
              <a:rPr lang="en-US" altLang="ko-KR">
                <a:latin typeface="Courier New" charset="0"/>
                <a:ea typeface="Gulim" charset="0"/>
                <a:cs typeface="Gulim" charset="0"/>
              </a:rPr>
              <a:t>lock.Release();</a:t>
            </a:r>
            <a:endParaRPr lang="en-US">
              <a:ea typeface="Gulim" charset="0"/>
              <a:cs typeface="Gulim" charset="0"/>
            </a:endParaRPr>
          </a:p>
        </p:txBody>
      </p:sp>
      <p:sp>
        <p:nvSpPr>
          <p:cNvPr id="31749" name="Rectangle 4"/>
          <p:cNvSpPr>
            <a:spLocks noChangeArrowheads="1"/>
          </p:cNvSpPr>
          <p:nvPr/>
        </p:nvSpPr>
        <p:spPr bwMode="auto">
          <a:xfrm>
            <a:off x="457200" y="3949452"/>
            <a:ext cx="3505200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ko-KR">
                <a:solidFill>
                  <a:schemeClr val="hlink"/>
                </a:solidFill>
                <a:latin typeface="Courier New" charset="0"/>
                <a:ea typeface="Gulim" charset="0"/>
                <a:cs typeface="Gulim" charset="0"/>
              </a:rPr>
              <a:t>…</a:t>
            </a:r>
          </a:p>
          <a:p>
            <a:r>
              <a:rPr lang="en-US" altLang="ko-KR">
                <a:latin typeface="Courier New" charset="0"/>
                <a:ea typeface="Gulim" charset="0"/>
                <a:cs typeface="Gulim" charset="0"/>
              </a:rPr>
              <a:t>lock.Acquire()</a:t>
            </a:r>
          </a:p>
          <a:p>
            <a:r>
              <a:rPr lang="en-US" altLang="ko-KR">
                <a:latin typeface="Courier New" charset="0"/>
                <a:ea typeface="Gulim" charset="0"/>
                <a:cs typeface="Gulim" charset="0"/>
              </a:rPr>
              <a:t>… </a:t>
            </a:r>
            <a:endParaRPr lang="en-US" altLang="ko-KR">
              <a:solidFill>
                <a:schemeClr val="hlink"/>
              </a:solidFill>
              <a:latin typeface="Courier New" charset="0"/>
              <a:ea typeface="Gulim" charset="0"/>
              <a:cs typeface="Gulim" charset="0"/>
            </a:endParaRPr>
          </a:p>
          <a:p>
            <a:r>
              <a:rPr lang="en-US" altLang="ko-KR">
                <a:solidFill>
                  <a:schemeClr val="hlink"/>
                </a:solidFill>
                <a:latin typeface="Courier New" charset="0"/>
                <a:ea typeface="Gulim" charset="0"/>
                <a:cs typeface="Gulim" charset="0"/>
              </a:rPr>
              <a:t>dataready.signal();</a:t>
            </a:r>
            <a:endParaRPr lang="en-US" altLang="ko-KR">
              <a:latin typeface="Courier New" charset="0"/>
              <a:ea typeface="Gulim" charset="0"/>
              <a:cs typeface="Gulim" charset="0"/>
            </a:endParaRPr>
          </a:p>
          <a:p>
            <a:r>
              <a:rPr lang="en-US" altLang="ko-KR">
                <a:latin typeface="Courier New" charset="0"/>
                <a:ea typeface="Gulim" charset="0"/>
                <a:cs typeface="Gulim" charset="0"/>
              </a:rPr>
              <a:t>…</a:t>
            </a:r>
          </a:p>
          <a:p>
            <a:r>
              <a:rPr lang="en-US" altLang="ko-KR">
                <a:latin typeface="Courier New" charset="0"/>
                <a:ea typeface="Gulim" charset="0"/>
                <a:cs typeface="Gulim" charset="0"/>
              </a:rPr>
              <a:t>lock.Release();</a:t>
            </a:r>
            <a:endParaRPr lang="en-US">
              <a:ea typeface="Gulim" charset="0"/>
              <a:cs typeface="Gulim" charset="0"/>
            </a:endParaRPr>
          </a:p>
        </p:txBody>
      </p:sp>
      <p:cxnSp>
        <p:nvCxnSpPr>
          <p:cNvPr id="31750" name="Straight Arrow Connector 20"/>
          <p:cNvCxnSpPr>
            <a:cxnSpLocks noChangeShapeType="1"/>
          </p:cNvCxnSpPr>
          <p:nvPr/>
        </p:nvCxnSpPr>
        <p:spPr bwMode="auto">
          <a:xfrm rot="5400000">
            <a:off x="1334294" y="4750345"/>
            <a:ext cx="228600" cy="1588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51" name="Straight Arrow Connector 27"/>
          <p:cNvCxnSpPr>
            <a:cxnSpLocks noChangeShapeType="1"/>
          </p:cNvCxnSpPr>
          <p:nvPr/>
        </p:nvCxnSpPr>
        <p:spPr bwMode="auto">
          <a:xfrm rot="5400000">
            <a:off x="1332707" y="5283745"/>
            <a:ext cx="228600" cy="1587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9161" name="Rectangular Callout 16"/>
          <p:cNvSpPr>
            <a:spLocks noChangeArrowheads="1"/>
          </p:cNvSpPr>
          <p:nvPr/>
        </p:nvSpPr>
        <p:spPr bwMode="auto">
          <a:xfrm>
            <a:off x="2819400" y="3874839"/>
            <a:ext cx="1752600" cy="914400"/>
          </a:xfrm>
          <a:prstGeom prst="wedgeRectCallout">
            <a:avLst>
              <a:gd name="adj1" fmla="val -38579"/>
              <a:gd name="adj2" fmla="val 62500"/>
            </a:avLst>
          </a:prstGeom>
          <a:solidFill>
            <a:srgbClr val="FFFFAA"/>
          </a:solidFill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pPr algn="ctr"/>
            <a:r>
              <a:rPr lang="en-US" b="0">
                <a:latin typeface="Helvetica" charset="0"/>
              </a:rPr>
              <a:t>Put waiting thread on ready queue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2573338" y="4789239"/>
            <a:ext cx="2609850" cy="782638"/>
            <a:chOff x="2725738" y="3810000"/>
            <a:chExt cx="2609850" cy="782638"/>
          </a:xfrm>
        </p:grpSpPr>
        <p:cxnSp>
          <p:nvCxnSpPr>
            <p:cNvPr id="31754" name="Straight Arrow Connector 7"/>
            <p:cNvCxnSpPr>
              <a:cxnSpLocks noChangeShapeType="1"/>
            </p:cNvCxnSpPr>
            <p:nvPr/>
          </p:nvCxnSpPr>
          <p:spPr bwMode="auto">
            <a:xfrm flipV="1">
              <a:off x="2895600" y="3810000"/>
              <a:ext cx="2438400" cy="762000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1755" name="TextBox 17"/>
            <p:cNvSpPr txBox="1">
              <a:spLocks noChangeArrowheads="1"/>
            </p:cNvSpPr>
            <p:nvPr/>
          </p:nvSpPr>
          <p:spPr bwMode="auto">
            <a:xfrm rot="-1028988">
              <a:off x="2725738" y="4222750"/>
              <a:ext cx="2609850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omic Sans MS" charset="0"/>
                  <a:ea typeface="MS PGothic" charset="0"/>
                  <a:cs typeface="MS PGothic" charset="0"/>
                </a:defRPr>
              </a:lvl9pPr>
            </a:lstStyle>
            <a:p>
              <a:r>
                <a:rPr lang="en-US" b="0">
                  <a:latin typeface="Helvetica" charset="0"/>
                </a:rPr>
                <a:t>schedule waiting thread</a:t>
              </a: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103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61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nachos.threads.Condition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public class Condition {</a:t>
            </a:r>
          </a:p>
          <a:p>
            <a:r>
              <a:rPr lang="en-US" dirty="0"/>
              <a:t>	/**</a:t>
            </a:r>
          </a:p>
          <a:p>
            <a:r>
              <a:rPr lang="en-US" dirty="0"/>
              <a:t>	 * Allocate a new condition variable.</a:t>
            </a:r>
          </a:p>
          <a:p>
            <a:r>
              <a:rPr lang="en-US" dirty="0"/>
              <a:t>	 * </a:t>
            </a:r>
          </a:p>
          <a:p>
            <a:r>
              <a:rPr lang="en-US" dirty="0"/>
              <a:t>	 * @</a:t>
            </a:r>
            <a:r>
              <a:rPr lang="en-US" dirty="0" err="1"/>
              <a:t>param</a:t>
            </a:r>
            <a:r>
              <a:rPr lang="en-US" dirty="0"/>
              <a:t> </a:t>
            </a:r>
            <a:r>
              <a:rPr lang="en-US" dirty="0" err="1"/>
              <a:t>conditionLock</a:t>
            </a:r>
            <a:endParaRPr lang="en-US" dirty="0"/>
          </a:p>
          <a:p>
            <a:r>
              <a:rPr lang="en-US" dirty="0"/>
              <a:t>	 *            the lock associated with this condition variable. The current</a:t>
            </a:r>
          </a:p>
          <a:p>
            <a:r>
              <a:rPr lang="en-US" dirty="0"/>
              <a:t>	 *            thread must hold this lock whenever it uses &lt;</a:t>
            </a:r>
            <a:r>
              <a:rPr lang="en-US" dirty="0" err="1"/>
              <a:t>tt</a:t>
            </a:r>
            <a:r>
              <a:rPr lang="en-US" dirty="0"/>
              <a:t>&gt;sleep()&lt;/</a:t>
            </a:r>
            <a:r>
              <a:rPr lang="en-US" dirty="0" err="1"/>
              <a:t>tt</a:t>
            </a:r>
            <a:r>
              <a:rPr lang="en-US" dirty="0"/>
              <a:t>&gt;,</a:t>
            </a:r>
          </a:p>
          <a:p>
            <a:r>
              <a:rPr lang="en-US" dirty="0"/>
              <a:t>	 *            &lt;</a:t>
            </a:r>
            <a:r>
              <a:rPr lang="en-US" dirty="0" err="1"/>
              <a:t>tt</a:t>
            </a:r>
            <a:r>
              <a:rPr lang="en-US" dirty="0"/>
              <a:t>&gt;wake()&lt;/</a:t>
            </a:r>
            <a:r>
              <a:rPr lang="en-US" dirty="0" err="1"/>
              <a:t>tt</a:t>
            </a:r>
            <a:r>
              <a:rPr lang="en-US" dirty="0"/>
              <a:t>&gt;, or &lt;</a:t>
            </a:r>
            <a:r>
              <a:rPr lang="en-US" dirty="0" err="1"/>
              <a:t>tt</a:t>
            </a:r>
            <a:r>
              <a:rPr lang="en-US" dirty="0"/>
              <a:t>&gt;</a:t>
            </a:r>
            <a:r>
              <a:rPr lang="en-US" dirty="0" err="1"/>
              <a:t>wakeAll</a:t>
            </a:r>
            <a:r>
              <a:rPr lang="en-US" dirty="0"/>
              <a:t>()&lt;/</a:t>
            </a:r>
            <a:r>
              <a:rPr lang="en-US" dirty="0" err="1"/>
              <a:t>tt</a:t>
            </a:r>
            <a:r>
              <a:rPr lang="en-US" dirty="0"/>
              <a:t>&gt;.</a:t>
            </a:r>
          </a:p>
          <a:p>
            <a:r>
              <a:rPr lang="en-US" dirty="0"/>
              <a:t>	 */</a:t>
            </a:r>
          </a:p>
          <a:p>
            <a:r>
              <a:rPr lang="en-US" dirty="0"/>
              <a:t>	public Condition(Lock </a:t>
            </a:r>
            <a:r>
              <a:rPr lang="en-US" dirty="0" err="1"/>
              <a:t>conditionLock</a:t>
            </a:r>
            <a:r>
              <a:rPr lang="en-US" dirty="0"/>
              <a:t>) {</a:t>
            </a:r>
          </a:p>
          <a:p>
            <a:r>
              <a:rPr lang="en-US" dirty="0"/>
              <a:t>		</a:t>
            </a:r>
            <a:r>
              <a:rPr lang="en-US" dirty="0" err="1"/>
              <a:t>this.conditionLock</a:t>
            </a:r>
            <a:r>
              <a:rPr lang="en-US" dirty="0"/>
              <a:t> = </a:t>
            </a:r>
            <a:r>
              <a:rPr lang="en-US" dirty="0" err="1"/>
              <a:t>conditionLock</a:t>
            </a:r>
            <a:r>
              <a:rPr lang="en-US" dirty="0"/>
              <a:t>;</a:t>
            </a:r>
          </a:p>
          <a:p>
            <a:endParaRPr lang="en-US" dirty="0"/>
          </a:p>
          <a:p>
            <a:r>
              <a:rPr lang="en-US" dirty="0"/>
              <a:t>		</a:t>
            </a:r>
            <a:r>
              <a:rPr lang="en-US" dirty="0" err="1"/>
              <a:t>waitQueue</a:t>
            </a:r>
            <a:r>
              <a:rPr lang="en-US" dirty="0"/>
              <a:t> = new </a:t>
            </a:r>
            <a:r>
              <a:rPr lang="en-US" dirty="0" err="1"/>
              <a:t>LinkedList</a:t>
            </a:r>
            <a:r>
              <a:rPr lang="en-US" dirty="0"/>
              <a:t>&lt;Semaphore&gt;();</a:t>
            </a:r>
          </a:p>
          <a:p>
            <a:r>
              <a:rPr lang="en-US" dirty="0"/>
              <a:t>	}</a:t>
            </a:r>
          </a:p>
        </p:txBody>
      </p:sp>
    </p:spTree>
    <p:extLst>
      <p:ext uri="{BB962C8B-B14F-4D97-AF65-F5344CB8AC3E}">
        <p14:creationId xmlns:p14="http://schemas.microsoft.com/office/powerpoint/2010/main" val="367404998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nachos.threads.Condition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/* </a:t>
            </a:r>
            <a:r>
              <a:rPr lang="en-US" dirty="0">
                <a:hlinkClick r:id="rId2"/>
              </a:rPr>
              <a:t>sleep(): atomically release the lock and relinkquish the CPU until woken; then reacquire the lock</a:t>
            </a:r>
            <a:r>
              <a:rPr lang="en-US" dirty="0" smtClean="0">
                <a:hlinkClick r:id="rId2"/>
              </a:rPr>
              <a:t>.</a:t>
            </a:r>
            <a:r>
              <a:rPr lang="en-US" dirty="0" smtClean="0"/>
              <a:t>*/</a:t>
            </a:r>
          </a:p>
          <a:p>
            <a:r>
              <a:rPr lang="en-US" dirty="0" smtClean="0"/>
              <a:t>public </a:t>
            </a:r>
            <a:r>
              <a:rPr lang="en-US" dirty="0"/>
              <a:t>void sleep() </a:t>
            </a:r>
            <a:r>
              <a:rPr lang="en-US" dirty="0" smtClean="0"/>
              <a:t>{</a:t>
            </a:r>
            <a:r>
              <a:rPr lang="en-US" dirty="0"/>
              <a:t>	</a:t>
            </a:r>
            <a:r>
              <a:rPr lang="en-US" dirty="0" smtClean="0"/>
              <a:t>				</a:t>
            </a:r>
            <a:r>
              <a:rPr lang="en-US" dirty="0" err="1" smtClean="0"/>
              <a:t>Lib.</a:t>
            </a:r>
            <a:r>
              <a:rPr lang="en-US" i="1" dirty="0" err="1" smtClean="0"/>
              <a:t>assertTrue</a:t>
            </a:r>
            <a:r>
              <a:rPr lang="en-US" i="1" dirty="0"/>
              <a:t>(</a:t>
            </a:r>
            <a:r>
              <a:rPr lang="en-US" i="1" dirty="0" err="1"/>
              <a:t>conditionLock.isHeldByCurrentThread</a:t>
            </a:r>
            <a:r>
              <a:rPr lang="en-US" i="1" dirty="0"/>
              <a:t>())</a:t>
            </a:r>
            <a:r>
              <a:rPr lang="en-US" i="1" dirty="0" smtClean="0"/>
              <a:t>;</a:t>
            </a:r>
            <a:endParaRPr lang="en-US" dirty="0"/>
          </a:p>
          <a:p>
            <a:r>
              <a:rPr lang="en-US" dirty="0"/>
              <a:t>	</a:t>
            </a:r>
            <a:r>
              <a:rPr lang="en-US" dirty="0" smtClean="0"/>
              <a:t>Semaphore </a:t>
            </a:r>
            <a:r>
              <a:rPr lang="en-US" dirty="0"/>
              <a:t>waiter = new Semaphore(0);</a:t>
            </a:r>
          </a:p>
          <a:p>
            <a:r>
              <a:rPr lang="en-US" dirty="0"/>
              <a:t>	</a:t>
            </a:r>
            <a:r>
              <a:rPr lang="en-US" dirty="0" err="1" smtClean="0"/>
              <a:t>waitQueue.add</a:t>
            </a:r>
            <a:r>
              <a:rPr lang="en-US" dirty="0"/>
              <a:t>(waiter)</a:t>
            </a:r>
            <a:r>
              <a:rPr lang="en-US" dirty="0" smtClean="0"/>
              <a:t>;</a:t>
            </a:r>
            <a:endParaRPr lang="en-US" dirty="0"/>
          </a:p>
          <a:p>
            <a:r>
              <a:rPr lang="en-US" dirty="0"/>
              <a:t>	</a:t>
            </a:r>
            <a:r>
              <a:rPr lang="en-US" dirty="0" err="1" smtClean="0"/>
              <a:t>conditionLock.release</a:t>
            </a:r>
            <a:r>
              <a:rPr lang="en-US" dirty="0"/>
              <a:t>();</a:t>
            </a:r>
          </a:p>
          <a:p>
            <a:r>
              <a:rPr lang="fr-FR" dirty="0"/>
              <a:t>	</a:t>
            </a:r>
            <a:r>
              <a:rPr lang="fr-FR" dirty="0" err="1" smtClean="0"/>
              <a:t>waiter.P</a:t>
            </a:r>
            <a:r>
              <a:rPr lang="fr-FR" dirty="0"/>
              <a:t>();</a:t>
            </a:r>
          </a:p>
          <a:p>
            <a:r>
              <a:rPr lang="fr-FR" dirty="0"/>
              <a:t>	</a:t>
            </a:r>
            <a:r>
              <a:rPr lang="fr-FR" dirty="0" err="1" smtClean="0"/>
              <a:t>conditionLock.acquire</a:t>
            </a:r>
            <a:r>
              <a:rPr lang="fr-FR" dirty="0"/>
              <a:t>();</a:t>
            </a:r>
          </a:p>
          <a:p>
            <a:r>
              <a:rPr lang="fr-FR" dirty="0" smtClean="0"/>
              <a:t>}</a:t>
            </a:r>
            <a:endParaRPr lang="fr-F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612064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nachos.threads.Condition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7620000" cy="4924477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	/**</a:t>
            </a:r>
          </a:p>
          <a:p>
            <a:r>
              <a:rPr lang="en-US" dirty="0"/>
              <a:t>	 * Wake up at most one thread sleeping on this condition variable. The</a:t>
            </a:r>
          </a:p>
          <a:p>
            <a:r>
              <a:rPr lang="en-US" dirty="0"/>
              <a:t>	 * current thread must hold the associated lock.</a:t>
            </a:r>
          </a:p>
          <a:p>
            <a:r>
              <a:rPr lang="en-US" dirty="0"/>
              <a:t>	 */</a:t>
            </a:r>
          </a:p>
          <a:p>
            <a:r>
              <a:rPr lang="en-US" dirty="0"/>
              <a:t>	public void wake() {</a:t>
            </a:r>
          </a:p>
          <a:p>
            <a:r>
              <a:rPr lang="en-US" dirty="0"/>
              <a:t>		</a:t>
            </a:r>
            <a:r>
              <a:rPr lang="en-US" dirty="0" err="1"/>
              <a:t>Lib.</a:t>
            </a:r>
            <a:r>
              <a:rPr lang="en-US" i="1" dirty="0" err="1"/>
              <a:t>assertTrue</a:t>
            </a:r>
            <a:r>
              <a:rPr lang="en-US" i="1" dirty="0"/>
              <a:t>(</a:t>
            </a:r>
            <a:r>
              <a:rPr lang="en-US" i="1" dirty="0" err="1"/>
              <a:t>conditionLock.isHeldByCurrentThread</a:t>
            </a:r>
            <a:r>
              <a:rPr lang="en-US" i="1" dirty="0"/>
              <a:t>());</a:t>
            </a:r>
          </a:p>
          <a:p>
            <a:endParaRPr lang="en-US" dirty="0"/>
          </a:p>
          <a:p>
            <a:r>
              <a:rPr lang="en-US" dirty="0"/>
              <a:t>		if (!</a:t>
            </a:r>
            <a:r>
              <a:rPr lang="en-US" dirty="0" err="1"/>
              <a:t>waitQueue.isEmpty</a:t>
            </a:r>
            <a:r>
              <a:rPr lang="en-US" dirty="0"/>
              <a:t>())</a:t>
            </a:r>
          </a:p>
          <a:p>
            <a:r>
              <a:rPr lang="en-US" dirty="0"/>
              <a:t>			((Semaphore) </a:t>
            </a:r>
            <a:r>
              <a:rPr lang="en-US" dirty="0" err="1"/>
              <a:t>waitQueue.removeFirst</a:t>
            </a:r>
            <a:r>
              <a:rPr lang="en-US" dirty="0"/>
              <a:t>()).V();</a:t>
            </a:r>
          </a:p>
          <a:p>
            <a:r>
              <a:rPr lang="en-US" dirty="0"/>
              <a:t>	</a:t>
            </a:r>
            <a:r>
              <a:rPr lang="en-US" dirty="0" smtClean="0"/>
              <a:t>}</a:t>
            </a:r>
          </a:p>
          <a:p>
            <a:r>
              <a:rPr lang="en-US" dirty="0"/>
              <a:t>	public void </a:t>
            </a:r>
            <a:r>
              <a:rPr lang="en-US" dirty="0" err="1"/>
              <a:t>wakeAll</a:t>
            </a:r>
            <a:r>
              <a:rPr lang="en-US" dirty="0"/>
              <a:t>() {</a:t>
            </a:r>
          </a:p>
          <a:p>
            <a:r>
              <a:rPr lang="en-US" dirty="0"/>
              <a:t>		</a:t>
            </a:r>
            <a:r>
              <a:rPr lang="en-US" dirty="0" err="1"/>
              <a:t>Lib.</a:t>
            </a:r>
            <a:r>
              <a:rPr lang="en-US" i="1" dirty="0" err="1"/>
              <a:t>assertTrue</a:t>
            </a:r>
            <a:r>
              <a:rPr lang="en-US" i="1" dirty="0"/>
              <a:t>(</a:t>
            </a:r>
            <a:r>
              <a:rPr lang="en-US" i="1" dirty="0" err="1"/>
              <a:t>conditionLock.isHeldByCurrentThread</a:t>
            </a:r>
            <a:r>
              <a:rPr lang="en-US" i="1" dirty="0"/>
              <a:t>());</a:t>
            </a:r>
          </a:p>
          <a:p>
            <a:endParaRPr lang="en-US" dirty="0"/>
          </a:p>
          <a:p>
            <a:r>
              <a:rPr lang="en-US" dirty="0"/>
              <a:t>		while (!</a:t>
            </a:r>
            <a:r>
              <a:rPr lang="en-US" dirty="0" err="1"/>
              <a:t>waitQueue.isEmpty</a:t>
            </a:r>
            <a:r>
              <a:rPr lang="en-US" dirty="0"/>
              <a:t>())</a:t>
            </a:r>
          </a:p>
          <a:p>
            <a:r>
              <a:rPr lang="pl-PL" dirty="0"/>
              <a:t>			</a:t>
            </a:r>
            <a:r>
              <a:rPr lang="pl-PL" dirty="0" err="1"/>
              <a:t>wake</a:t>
            </a:r>
            <a:r>
              <a:rPr lang="pl-PL" dirty="0"/>
              <a:t>();</a:t>
            </a:r>
          </a:p>
          <a:p>
            <a:r>
              <a:rPr lang="pl-PL" dirty="0"/>
              <a:t>	}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214754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Producer-consumer using condition Variable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1400" b="0" dirty="0">
                <a:latin typeface="Courier New"/>
                <a:cs typeface="Courier New"/>
              </a:rPr>
              <a:t>void *Producer()</a:t>
            </a:r>
          </a:p>
          <a:p>
            <a:r>
              <a:rPr lang="en-US" sz="1400" b="0" dirty="0">
                <a:latin typeface="Courier New"/>
                <a:cs typeface="Courier New"/>
              </a:rPr>
              <a:t>{    </a:t>
            </a:r>
          </a:p>
          <a:p>
            <a:r>
              <a:rPr lang="en-US" sz="1400" b="0" dirty="0">
                <a:latin typeface="Courier New"/>
                <a:cs typeface="Courier New"/>
              </a:rPr>
              <a:t>    </a:t>
            </a:r>
            <a:r>
              <a:rPr lang="en-US" sz="1400" b="0" dirty="0" err="1">
                <a:latin typeface="Courier New"/>
                <a:cs typeface="Courier New"/>
              </a:rPr>
              <a:t>int</a:t>
            </a:r>
            <a:r>
              <a:rPr lang="en-US" sz="1400" b="0" dirty="0">
                <a:latin typeface="Courier New"/>
                <a:cs typeface="Courier New"/>
              </a:rPr>
              <a:t> </a:t>
            </a:r>
            <a:r>
              <a:rPr lang="en-US" sz="1400" b="0" dirty="0" err="1">
                <a:latin typeface="Courier New"/>
                <a:cs typeface="Courier New"/>
              </a:rPr>
              <a:t>i</a:t>
            </a:r>
            <a:r>
              <a:rPr lang="en-US" sz="1400" b="0" dirty="0">
                <a:latin typeface="Courier New"/>
                <a:cs typeface="Courier New"/>
              </a:rPr>
              <a:t>, produced=0;</a:t>
            </a:r>
          </a:p>
          <a:p>
            <a:r>
              <a:rPr lang="en-US" sz="1400" b="0" dirty="0">
                <a:latin typeface="Courier New"/>
                <a:cs typeface="Courier New"/>
              </a:rPr>
              <a:t>    for(</a:t>
            </a:r>
            <a:r>
              <a:rPr lang="en-US" sz="1400" b="0" dirty="0" err="1">
                <a:latin typeface="Courier New"/>
                <a:cs typeface="Courier New"/>
              </a:rPr>
              <a:t>i</a:t>
            </a:r>
            <a:r>
              <a:rPr lang="en-US" sz="1400" b="0" dirty="0">
                <a:latin typeface="Courier New"/>
                <a:cs typeface="Courier New"/>
              </a:rPr>
              <a:t>=0;i&lt;100000;i++</a:t>
            </a:r>
            <a:r>
              <a:rPr lang="en-US" sz="1400" b="0" dirty="0" smtClean="0">
                <a:latin typeface="Courier New"/>
                <a:cs typeface="Courier New"/>
              </a:rPr>
              <a:t>) {</a:t>
            </a:r>
            <a:endParaRPr lang="en-US" sz="1400" b="0" dirty="0">
              <a:latin typeface="Courier New"/>
              <a:cs typeface="Courier New"/>
            </a:endParaRPr>
          </a:p>
          <a:p>
            <a:r>
              <a:rPr lang="en-US" sz="1400" b="0" dirty="0">
                <a:latin typeface="Courier New"/>
                <a:cs typeface="Courier New"/>
              </a:rPr>
              <a:t>        </a:t>
            </a:r>
            <a:r>
              <a:rPr lang="en-US" sz="1400" b="0" dirty="0" err="1">
                <a:latin typeface="Courier New"/>
                <a:cs typeface="Courier New"/>
              </a:rPr>
              <a:t>pthread_mutex_lock</a:t>
            </a:r>
            <a:r>
              <a:rPr lang="en-US" sz="1400" b="0" dirty="0">
                <a:latin typeface="Courier New"/>
                <a:cs typeface="Courier New"/>
              </a:rPr>
              <a:t>(&amp;</a:t>
            </a:r>
            <a:r>
              <a:rPr lang="en-US" sz="1400" b="0" dirty="0" err="1">
                <a:latin typeface="Courier New"/>
                <a:cs typeface="Courier New"/>
              </a:rPr>
              <a:t>mVar</a:t>
            </a:r>
            <a:r>
              <a:rPr lang="en-US" sz="1400" b="0" dirty="0">
                <a:latin typeface="Courier New"/>
                <a:cs typeface="Courier New"/>
              </a:rPr>
              <a:t>);</a:t>
            </a:r>
          </a:p>
          <a:p>
            <a:r>
              <a:rPr lang="en-US" sz="1400" b="0" dirty="0">
                <a:solidFill>
                  <a:srgbClr val="D1282E"/>
                </a:solidFill>
                <a:latin typeface="Courier New"/>
                <a:cs typeface="Courier New"/>
              </a:rPr>
              <a:t>        while (count==BUFFERSIZE)</a:t>
            </a:r>
          </a:p>
          <a:p>
            <a:r>
              <a:rPr lang="en-US" sz="1400" b="0" dirty="0" smtClean="0">
                <a:latin typeface="Courier New"/>
                <a:cs typeface="Courier New"/>
              </a:rPr>
              <a:t>		</a:t>
            </a:r>
            <a:r>
              <a:rPr lang="en-US" sz="1400" b="0" dirty="0" err="1" smtClean="0">
                <a:latin typeface="Courier New"/>
                <a:cs typeface="Courier New"/>
              </a:rPr>
              <a:t>pthread_cond_wait</a:t>
            </a:r>
            <a:r>
              <a:rPr lang="en-US" sz="1400" b="0" dirty="0">
                <a:latin typeface="Courier New"/>
                <a:cs typeface="Courier New"/>
              </a:rPr>
              <a:t>(&amp;Buffer_Not_Full,&amp;</a:t>
            </a:r>
            <a:r>
              <a:rPr lang="en-US" sz="1400" b="0" dirty="0" err="1">
                <a:latin typeface="Courier New"/>
                <a:cs typeface="Courier New"/>
              </a:rPr>
              <a:t>mVar</a:t>
            </a:r>
            <a:r>
              <a:rPr lang="en-US" sz="1400" b="0" dirty="0">
                <a:latin typeface="Courier New"/>
                <a:cs typeface="Courier New"/>
              </a:rPr>
              <a:t>);</a:t>
            </a:r>
          </a:p>
          <a:p>
            <a:r>
              <a:rPr lang="en-US" sz="1400" b="0" dirty="0" smtClean="0">
                <a:latin typeface="Courier New"/>
                <a:cs typeface="Courier New"/>
              </a:rPr>
              <a:t>        buffer</a:t>
            </a:r>
            <a:r>
              <a:rPr lang="en-US" sz="1400" b="0" dirty="0">
                <a:latin typeface="Courier New"/>
                <a:cs typeface="Courier New"/>
              </a:rPr>
              <a:t>[count++]='@';</a:t>
            </a:r>
          </a:p>
          <a:p>
            <a:r>
              <a:rPr lang="en-US" sz="1400" b="0" dirty="0">
                <a:latin typeface="Courier New"/>
                <a:cs typeface="Courier New"/>
              </a:rPr>
              <a:t> </a:t>
            </a:r>
            <a:r>
              <a:rPr lang="en-US" sz="1400" b="0" dirty="0" smtClean="0">
                <a:latin typeface="Courier New"/>
                <a:cs typeface="Courier New"/>
              </a:rPr>
              <a:t>       </a:t>
            </a:r>
            <a:r>
              <a:rPr lang="en-US" sz="1400" b="0" dirty="0" err="1" smtClean="0">
                <a:latin typeface="Courier New"/>
                <a:cs typeface="Courier New"/>
              </a:rPr>
              <a:t>pthread_cond_signal</a:t>
            </a:r>
            <a:r>
              <a:rPr lang="en-US" sz="1400" b="0" dirty="0">
                <a:latin typeface="Courier New"/>
                <a:cs typeface="Courier New"/>
              </a:rPr>
              <a:t>(&amp;</a:t>
            </a:r>
            <a:r>
              <a:rPr lang="en-US" sz="1400" b="0" dirty="0" err="1">
                <a:latin typeface="Courier New"/>
                <a:cs typeface="Courier New"/>
              </a:rPr>
              <a:t>Buffer_Not_Empty</a:t>
            </a:r>
            <a:r>
              <a:rPr lang="en-US" sz="1400" b="0" dirty="0">
                <a:latin typeface="Courier New"/>
                <a:cs typeface="Courier New"/>
              </a:rPr>
              <a:t>);        		</a:t>
            </a:r>
          </a:p>
          <a:p>
            <a:r>
              <a:rPr lang="en-US" sz="1400" b="0" dirty="0">
                <a:latin typeface="Courier New"/>
                <a:cs typeface="Courier New"/>
              </a:rPr>
              <a:t>        </a:t>
            </a:r>
            <a:r>
              <a:rPr lang="en-US" sz="1400" b="0" dirty="0" err="1">
                <a:latin typeface="Courier New"/>
                <a:cs typeface="Courier New"/>
              </a:rPr>
              <a:t>pthread_mutex_unlock</a:t>
            </a:r>
            <a:r>
              <a:rPr lang="en-US" sz="1400" b="0" dirty="0">
                <a:latin typeface="Courier New"/>
                <a:cs typeface="Courier New"/>
              </a:rPr>
              <a:t>(&amp;</a:t>
            </a:r>
            <a:r>
              <a:rPr lang="en-US" sz="1400" b="0" dirty="0" err="1">
                <a:latin typeface="Courier New"/>
                <a:cs typeface="Courier New"/>
              </a:rPr>
              <a:t>mVar</a:t>
            </a:r>
            <a:r>
              <a:rPr lang="en-US" sz="1400" b="0" dirty="0">
                <a:latin typeface="Courier New"/>
                <a:cs typeface="Courier New"/>
              </a:rPr>
              <a:t>);</a:t>
            </a:r>
          </a:p>
          <a:p>
            <a:r>
              <a:rPr lang="en-US" sz="1400" b="0" dirty="0">
                <a:latin typeface="Courier New"/>
                <a:cs typeface="Courier New"/>
              </a:rPr>
              <a:t>    }    </a:t>
            </a:r>
          </a:p>
          <a:p>
            <a:r>
              <a:rPr lang="en-US" sz="1400" b="0" dirty="0" smtClean="0">
                <a:latin typeface="Courier New"/>
                <a:cs typeface="Courier New"/>
              </a:rPr>
              <a:t>}</a:t>
            </a:r>
            <a:endParaRPr lang="en-US" sz="1400" b="0" dirty="0">
              <a:latin typeface="Courier New"/>
              <a:cs typeface="Courier New"/>
            </a:endParaRPr>
          </a:p>
          <a:p>
            <a:endParaRPr lang="en-US" sz="1400" b="0" dirty="0">
              <a:latin typeface="Courier New"/>
              <a:cs typeface="Courier New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139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1600" b="0" dirty="0">
                <a:latin typeface="Courier New"/>
                <a:cs typeface="Courier New"/>
              </a:rPr>
              <a:t>void *Consumer()</a:t>
            </a:r>
          </a:p>
          <a:p>
            <a:r>
              <a:rPr lang="en-US" sz="1600" b="0" dirty="0">
                <a:latin typeface="Courier New"/>
                <a:cs typeface="Courier New"/>
              </a:rPr>
              <a:t>{</a:t>
            </a:r>
          </a:p>
          <a:p>
            <a:r>
              <a:rPr lang="da-DK" sz="1600" b="0" dirty="0">
                <a:latin typeface="Courier New"/>
                <a:cs typeface="Courier New"/>
              </a:rPr>
              <a:t>    </a:t>
            </a:r>
            <a:r>
              <a:rPr lang="da-DK" sz="1600" b="0" dirty="0" err="1">
                <a:latin typeface="Courier New"/>
                <a:cs typeface="Courier New"/>
              </a:rPr>
              <a:t>int</a:t>
            </a:r>
            <a:r>
              <a:rPr lang="da-DK" sz="1600" b="0" dirty="0">
                <a:latin typeface="Courier New"/>
                <a:cs typeface="Courier New"/>
              </a:rPr>
              <a:t> i, </a:t>
            </a:r>
            <a:r>
              <a:rPr lang="da-DK" sz="1600" b="0" dirty="0" err="1">
                <a:latin typeface="Courier New"/>
                <a:cs typeface="Courier New"/>
              </a:rPr>
              <a:t>consumed</a:t>
            </a:r>
            <a:r>
              <a:rPr lang="da-DK" sz="1600" b="0" dirty="0">
                <a:latin typeface="Courier New"/>
                <a:cs typeface="Courier New"/>
              </a:rPr>
              <a:t> = 0;</a:t>
            </a:r>
          </a:p>
          <a:p>
            <a:r>
              <a:rPr lang="da-DK" sz="1600" b="0" dirty="0">
                <a:latin typeface="Courier New"/>
                <a:cs typeface="Courier New"/>
              </a:rPr>
              <a:t>    for(i=0;i&lt;100000;i+</a:t>
            </a:r>
            <a:r>
              <a:rPr lang="da-DK" sz="1600" b="0" dirty="0" smtClean="0">
                <a:latin typeface="Courier New"/>
                <a:cs typeface="Courier New"/>
              </a:rPr>
              <a:t>+){</a:t>
            </a:r>
          </a:p>
          <a:p>
            <a:r>
              <a:rPr lang="da-DK" sz="1600" b="0" dirty="0" smtClean="0">
                <a:latin typeface="Courier New"/>
                <a:cs typeface="Courier New"/>
              </a:rPr>
              <a:t>        </a:t>
            </a:r>
            <a:r>
              <a:rPr lang="da-DK" sz="1600" b="0" dirty="0" err="1">
                <a:latin typeface="Courier New"/>
                <a:cs typeface="Courier New"/>
              </a:rPr>
              <a:t>pthread_mutex_lock</a:t>
            </a:r>
            <a:r>
              <a:rPr lang="da-DK" sz="1600" b="0" dirty="0">
                <a:latin typeface="Courier New"/>
                <a:cs typeface="Courier New"/>
              </a:rPr>
              <a:t>(&amp;</a:t>
            </a:r>
            <a:r>
              <a:rPr lang="da-DK" sz="1600" b="0" dirty="0" err="1">
                <a:latin typeface="Courier New"/>
                <a:cs typeface="Courier New"/>
              </a:rPr>
              <a:t>mVar</a:t>
            </a:r>
            <a:r>
              <a:rPr lang="da-DK" sz="1600" b="0" dirty="0">
                <a:latin typeface="Courier New"/>
                <a:cs typeface="Courier New"/>
              </a:rPr>
              <a:t>);</a:t>
            </a:r>
          </a:p>
          <a:p>
            <a:r>
              <a:rPr lang="en-US" sz="1600" b="0" dirty="0">
                <a:solidFill>
                  <a:srgbClr val="D1282E"/>
                </a:solidFill>
                <a:latin typeface="Courier New"/>
                <a:cs typeface="Courier New"/>
              </a:rPr>
              <a:t>        while(count==0)</a:t>
            </a:r>
          </a:p>
          <a:p>
            <a:r>
              <a:rPr lang="en-US" sz="1600" b="0" dirty="0">
                <a:latin typeface="Courier New"/>
                <a:cs typeface="Courier New"/>
              </a:rPr>
              <a:t> </a:t>
            </a:r>
            <a:r>
              <a:rPr lang="en-US" sz="1600" b="0" dirty="0" smtClean="0">
                <a:latin typeface="Courier New"/>
                <a:cs typeface="Courier New"/>
              </a:rPr>
              <a:t>       	</a:t>
            </a:r>
            <a:r>
              <a:rPr lang="en-US" sz="1600" b="0" dirty="0" err="1" smtClean="0">
                <a:latin typeface="Courier New"/>
                <a:cs typeface="Courier New"/>
              </a:rPr>
              <a:t>pthread_cond_wait</a:t>
            </a:r>
            <a:r>
              <a:rPr lang="en-US" sz="1600" b="0" dirty="0">
                <a:latin typeface="Courier New"/>
                <a:cs typeface="Courier New"/>
              </a:rPr>
              <a:t>(&amp;Buffer_Not_Empty,&amp;</a:t>
            </a:r>
            <a:r>
              <a:rPr lang="en-US" sz="1600" b="0" dirty="0" err="1">
                <a:latin typeface="Courier New"/>
                <a:cs typeface="Courier New"/>
              </a:rPr>
              <a:t>mVar</a:t>
            </a:r>
            <a:r>
              <a:rPr lang="en-US" sz="1600" b="0" dirty="0">
                <a:latin typeface="Courier New"/>
                <a:cs typeface="Courier New"/>
              </a:rPr>
              <a:t>);</a:t>
            </a:r>
          </a:p>
          <a:p>
            <a:r>
              <a:rPr lang="en-US" sz="1600" b="0" dirty="0">
                <a:latin typeface="Courier New"/>
                <a:cs typeface="Courier New"/>
              </a:rPr>
              <a:t> </a:t>
            </a:r>
            <a:r>
              <a:rPr lang="en-US" sz="1600" b="0" dirty="0" smtClean="0">
                <a:latin typeface="Courier New"/>
                <a:cs typeface="Courier New"/>
              </a:rPr>
              <a:t>       out </a:t>
            </a:r>
            <a:r>
              <a:rPr lang="en-US" sz="1600" b="0" dirty="0">
                <a:latin typeface="Courier New"/>
                <a:cs typeface="Courier New"/>
              </a:rPr>
              <a:t>= (out+1)%BUFFERSIZE;</a:t>
            </a:r>
          </a:p>
          <a:p>
            <a:r>
              <a:rPr lang="en-US" sz="1600" b="0" dirty="0">
                <a:latin typeface="Courier New"/>
                <a:cs typeface="Courier New"/>
              </a:rPr>
              <a:t> </a:t>
            </a:r>
            <a:r>
              <a:rPr lang="en-US" sz="1600" b="0" dirty="0" smtClean="0">
                <a:latin typeface="Courier New"/>
                <a:cs typeface="Courier New"/>
              </a:rPr>
              <a:t>       count</a:t>
            </a:r>
            <a:r>
              <a:rPr lang="en-US" sz="1600" b="0" dirty="0">
                <a:latin typeface="Courier New"/>
                <a:cs typeface="Courier New"/>
              </a:rPr>
              <a:t>--;</a:t>
            </a:r>
          </a:p>
          <a:p>
            <a:r>
              <a:rPr lang="en-US" sz="1600" b="0" dirty="0" smtClean="0">
                <a:latin typeface="Courier New"/>
                <a:cs typeface="Courier New"/>
              </a:rPr>
              <a:t>        </a:t>
            </a:r>
            <a:r>
              <a:rPr lang="en-US" sz="1600" b="0" dirty="0" err="1" smtClean="0">
                <a:latin typeface="Courier New"/>
                <a:cs typeface="Courier New"/>
              </a:rPr>
              <a:t>pthread_cond_signal</a:t>
            </a:r>
            <a:r>
              <a:rPr lang="en-US" sz="1600" b="0" dirty="0">
                <a:latin typeface="Courier New"/>
                <a:cs typeface="Courier New"/>
              </a:rPr>
              <a:t>(&amp;</a:t>
            </a:r>
            <a:r>
              <a:rPr lang="en-US" sz="1600" b="0" dirty="0" err="1">
                <a:latin typeface="Courier New"/>
                <a:cs typeface="Courier New"/>
              </a:rPr>
              <a:t>Buffer_Not_Full</a:t>
            </a:r>
            <a:r>
              <a:rPr lang="en-US" sz="1600" b="0" dirty="0">
                <a:latin typeface="Courier New"/>
                <a:cs typeface="Courier New"/>
              </a:rPr>
              <a:t>);                </a:t>
            </a:r>
          </a:p>
          <a:p>
            <a:r>
              <a:rPr lang="en-US" sz="1600" b="0" dirty="0">
                <a:latin typeface="Courier New"/>
                <a:cs typeface="Courier New"/>
              </a:rPr>
              <a:t>        </a:t>
            </a:r>
            <a:r>
              <a:rPr lang="en-US" sz="1600" b="0" dirty="0" err="1">
                <a:latin typeface="Courier New"/>
                <a:cs typeface="Courier New"/>
              </a:rPr>
              <a:t>pthread_mutex_unlock</a:t>
            </a:r>
            <a:r>
              <a:rPr lang="en-US" sz="1600" b="0" dirty="0">
                <a:latin typeface="Courier New"/>
                <a:cs typeface="Courier New"/>
              </a:rPr>
              <a:t>(&amp;</a:t>
            </a:r>
            <a:r>
              <a:rPr lang="en-US" sz="1600" b="0" dirty="0" err="1">
                <a:latin typeface="Courier New"/>
                <a:cs typeface="Courier New"/>
              </a:rPr>
              <a:t>mVar</a:t>
            </a:r>
            <a:r>
              <a:rPr lang="en-US" sz="1600" b="0" dirty="0">
                <a:latin typeface="Courier New"/>
                <a:cs typeface="Courier New"/>
              </a:rPr>
              <a:t>);        </a:t>
            </a:r>
          </a:p>
          <a:p>
            <a:r>
              <a:rPr lang="en-US" sz="1600" b="0" dirty="0">
                <a:latin typeface="Courier New"/>
                <a:cs typeface="Courier New"/>
              </a:rPr>
              <a:t>    }    </a:t>
            </a:r>
          </a:p>
          <a:p>
            <a:r>
              <a:rPr lang="en-US" sz="1600" b="0" dirty="0" smtClean="0">
                <a:latin typeface="Courier New"/>
                <a:cs typeface="Courier New"/>
              </a:rPr>
              <a:t>}</a:t>
            </a:r>
            <a:endParaRPr lang="en-US" sz="1600" b="0" dirty="0">
              <a:latin typeface="Courier New"/>
              <a:cs typeface="Courier New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3804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Dinning Philosopher </a:t>
            </a:r>
            <a:endParaRPr lang="en-US" dirty="0"/>
          </a:p>
        </p:txBody>
      </p:sp>
      <p:sp>
        <p:nvSpPr>
          <p:cNvPr id="39" name="Content Placeholder 38"/>
          <p:cNvSpPr>
            <a:spLocks noGrp="1"/>
          </p:cNvSpPr>
          <p:nvPr>
            <p:ph idx="1"/>
          </p:nvPr>
        </p:nvSpPr>
        <p:spPr>
          <a:xfrm>
            <a:off x="457200" y="4219257"/>
            <a:ext cx="7620000" cy="1906906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Correctness condition: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mutual exclusion: no </a:t>
            </a:r>
            <a:r>
              <a:rPr lang="en-US" smtClean="0"/>
              <a:t>more than one </a:t>
            </a:r>
            <a:r>
              <a:rPr lang="en-US" dirty="0" smtClean="0"/>
              <a:t>person can have access to one chopstick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progress: no deadlock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no starvation</a:t>
            </a:r>
          </a:p>
          <a:p>
            <a:r>
              <a:rPr lang="en-US" dirty="0" smtClean="0"/>
              <a:t>Note that philosophers alternate between eating &amp; thinking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1700194" y="1660444"/>
            <a:ext cx="5409281" cy="2426366"/>
            <a:chOff x="364942" y="3328985"/>
            <a:chExt cx="8337852" cy="3572549"/>
          </a:xfrm>
        </p:grpSpPr>
        <p:grpSp>
          <p:nvGrpSpPr>
            <p:cNvPr id="5" name="Group 4"/>
            <p:cNvGrpSpPr/>
            <p:nvPr/>
          </p:nvGrpSpPr>
          <p:grpSpPr>
            <a:xfrm>
              <a:off x="364942" y="3328985"/>
              <a:ext cx="3746500" cy="3572549"/>
              <a:chOff x="1663700" y="1600200"/>
              <a:chExt cx="5740400" cy="5257800"/>
            </a:xfrm>
          </p:grpSpPr>
          <p:pic>
            <p:nvPicPr>
              <p:cNvPr id="28" name="Picture 49" descr="PE03887_[1]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38825" y="1603375"/>
                <a:ext cx="790575" cy="11398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9" name="Picture 50" descr="BD05893_[1]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24600" y="3886200"/>
                <a:ext cx="1079500" cy="14128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0" name="Picture 51" descr="PE03920_[1]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38400" y="1600200"/>
                <a:ext cx="1009650" cy="126365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1" name="Picture 52" descr="PE03914_[1]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3700" y="3962400"/>
                <a:ext cx="1079500" cy="14446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2" name="Picture 53" descr="j0083519[1]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86225" y="5694363"/>
                <a:ext cx="1019175" cy="116363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3" name="AutoShape 5"/>
              <p:cNvSpPr>
                <a:spLocks noChangeArrowheads="1"/>
              </p:cNvSpPr>
              <p:nvPr/>
            </p:nvSpPr>
            <p:spPr bwMode="auto">
              <a:xfrm>
                <a:off x="2362200" y="1676400"/>
                <a:ext cx="4419600" cy="3962400"/>
              </a:xfrm>
              <a:prstGeom prst="pentagon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pic>
            <p:nvPicPr>
              <p:cNvPr id="34" name="Picture 60" descr="FD01618_[1]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52800" y="2590800"/>
                <a:ext cx="685800" cy="650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" name="Picture 61" descr="FD01618_[1]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05400" y="2590800"/>
                <a:ext cx="685800" cy="650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" name="Picture 74" descr="FD01618_[1]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86400" y="3962400"/>
                <a:ext cx="685800" cy="650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" name="Picture 75" descr="FD01618_[1]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71800" y="3962400"/>
                <a:ext cx="685800" cy="650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" name="Picture 76" descr="FD01618_[1]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29100" y="4835525"/>
                <a:ext cx="685800" cy="650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6" name="Line 18"/>
            <p:cNvSpPr>
              <a:spLocks noChangeShapeType="1"/>
            </p:cNvSpPr>
            <p:nvPr/>
          </p:nvSpPr>
          <p:spPr bwMode="auto">
            <a:xfrm rot="14581748">
              <a:off x="3406901" y="4408448"/>
              <a:ext cx="0" cy="24866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Line 27"/>
            <p:cNvSpPr>
              <a:spLocks noChangeShapeType="1"/>
            </p:cNvSpPr>
            <p:nvPr/>
          </p:nvSpPr>
          <p:spPr bwMode="auto">
            <a:xfrm rot="19604368">
              <a:off x="3009043" y="5762460"/>
              <a:ext cx="0" cy="2588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Line 24"/>
            <p:cNvSpPr>
              <a:spLocks noChangeShapeType="1"/>
            </p:cNvSpPr>
            <p:nvPr/>
          </p:nvSpPr>
          <p:spPr bwMode="auto">
            <a:xfrm rot="1995632" flipH="1">
              <a:off x="1517074" y="5762460"/>
              <a:ext cx="0" cy="2588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Line 30"/>
            <p:cNvSpPr>
              <a:spLocks noChangeShapeType="1"/>
            </p:cNvSpPr>
            <p:nvPr/>
          </p:nvSpPr>
          <p:spPr bwMode="auto">
            <a:xfrm rot="7018252" flipV="1">
              <a:off x="1144081" y="4408448"/>
              <a:ext cx="0" cy="24866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Line 15"/>
            <p:cNvSpPr>
              <a:spLocks noChangeShapeType="1"/>
            </p:cNvSpPr>
            <p:nvPr/>
          </p:nvSpPr>
          <p:spPr bwMode="auto">
            <a:xfrm rot="10800000">
              <a:off x="2263059" y="3639641"/>
              <a:ext cx="0" cy="2588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4956294" y="3328985"/>
              <a:ext cx="3746500" cy="3572549"/>
              <a:chOff x="1663700" y="1600200"/>
              <a:chExt cx="5740400" cy="5257800"/>
            </a:xfrm>
          </p:grpSpPr>
          <p:pic>
            <p:nvPicPr>
              <p:cNvPr id="17" name="Picture 49" descr="PE03887_[1]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38825" y="1603375"/>
                <a:ext cx="790575" cy="11398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8" name="Picture 50" descr="BD05893_[1]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24600" y="3886200"/>
                <a:ext cx="1079500" cy="14128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9" name="Picture 51" descr="PE03920_[1]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38400" y="1600200"/>
                <a:ext cx="1009650" cy="126365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" name="Picture 52" descr="PE03914_[1]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3700" y="3962400"/>
                <a:ext cx="1079500" cy="14446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1" name="Picture 53" descr="j0083519[1]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86225" y="5694363"/>
                <a:ext cx="1019175" cy="116363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2" name="AutoShape 5"/>
              <p:cNvSpPr>
                <a:spLocks noChangeArrowheads="1"/>
              </p:cNvSpPr>
              <p:nvPr/>
            </p:nvSpPr>
            <p:spPr bwMode="auto">
              <a:xfrm>
                <a:off x="2362200" y="1676400"/>
                <a:ext cx="4419600" cy="3962400"/>
              </a:xfrm>
              <a:prstGeom prst="pentagon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pic>
            <p:nvPicPr>
              <p:cNvPr id="23" name="Picture 60" descr="FD01618_[1]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52800" y="2590800"/>
                <a:ext cx="685800" cy="650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" name="Picture 61" descr="FD01618_[1]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05400" y="2590800"/>
                <a:ext cx="685800" cy="650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" name="Picture 74" descr="FD01618_[1]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86400" y="3962400"/>
                <a:ext cx="685800" cy="650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" name="Picture 75" descr="FD01618_[1]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71800" y="3962400"/>
                <a:ext cx="685800" cy="650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" name="Picture 76" descr="FD01618_[1]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29100" y="4835525"/>
                <a:ext cx="685800" cy="650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2" name="Line 18"/>
            <p:cNvSpPr>
              <a:spLocks noChangeShapeType="1"/>
            </p:cNvSpPr>
            <p:nvPr/>
          </p:nvSpPr>
          <p:spPr bwMode="auto">
            <a:xfrm rot="14581748">
              <a:off x="8077199" y="3981295"/>
              <a:ext cx="0" cy="24866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Line 27"/>
            <p:cNvSpPr>
              <a:spLocks noChangeShapeType="1"/>
            </p:cNvSpPr>
            <p:nvPr/>
          </p:nvSpPr>
          <p:spPr bwMode="auto">
            <a:xfrm rot="19604368">
              <a:off x="7783847" y="5397869"/>
              <a:ext cx="0" cy="2588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Line 24"/>
            <p:cNvSpPr>
              <a:spLocks noChangeShapeType="1"/>
            </p:cNvSpPr>
            <p:nvPr/>
          </p:nvSpPr>
          <p:spPr bwMode="auto">
            <a:xfrm rot="1995632" flipH="1">
              <a:off x="6608358" y="5948361"/>
              <a:ext cx="0" cy="2588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Line 30"/>
            <p:cNvSpPr>
              <a:spLocks noChangeShapeType="1"/>
            </p:cNvSpPr>
            <p:nvPr/>
          </p:nvSpPr>
          <p:spPr bwMode="auto">
            <a:xfrm rot="7018252" flipV="1">
              <a:off x="5660835" y="4866101"/>
              <a:ext cx="0" cy="24866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 rot="10800000">
              <a:off x="6257623" y="3639642"/>
              <a:ext cx="0" cy="2588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6180910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semaphore chopstick[5]; </a:t>
            </a:r>
          </a:p>
          <a:p>
            <a:endParaRPr lang="en-US" dirty="0" smtClean="0"/>
          </a:p>
          <a:p>
            <a:r>
              <a:rPr lang="en-US" dirty="0" smtClean="0"/>
              <a:t>do </a:t>
            </a:r>
            <a:r>
              <a:rPr lang="en-US" dirty="0"/>
              <a:t>{</a:t>
            </a:r>
            <a:br>
              <a:rPr lang="en-US" dirty="0"/>
            </a:br>
            <a:r>
              <a:rPr lang="en-US" dirty="0" smtClean="0"/>
              <a:t>	wait</a:t>
            </a:r>
            <a:r>
              <a:rPr lang="en-US" dirty="0"/>
              <a:t>(chopstick[</a:t>
            </a:r>
            <a:r>
              <a:rPr lang="en-US" dirty="0" err="1"/>
              <a:t>i</a:t>
            </a:r>
            <a:r>
              <a:rPr lang="en-US" dirty="0"/>
              <a:t>])</a:t>
            </a:r>
            <a:r>
              <a:rPr lang="en-US" dirty="0" smtClean="0"/>
              <a:t>;</a:t>
            </a:r>
          </a:p>
          <a:p>
            <a:r>
              <a:rPr lang="en-US" dirty="0" smtClean="0"/>
              <a:t> 	wait</a:t>
            </a:r>
            <a:r>
              <a:rPr lang="en-US" dirty="0"/>
              <a:t>(chopstick[(i+1) % 5]); </a:t>
            </a:r>
          </a:p>
          <a:p>
            <a:r>
              <a:rPr lang="en-US" dirty="0"/>
              <a:t>...</a:t>
            </a:r>
            <a:br>
              <a:rPr lang="en-US" dirty="0"/>
            </a:br>
            <a:r>
              <a:rPr lang="en-US" dirty="0"/>
              <a:t>/* eat for awhile */ </a:t>
            </a:r>
          </a:p>
          <a:p>
            <a:r>
              <a:rPr lang="en-US" dirty="0"/>
              <a:t>... </a:t>
            </a:r>
            <a:endParaRPr lang="en-US" dirty="0" smtClean="0"/>
          </a:p>
          <a:p>
            <a:r>
              <a:rPr lang="en-US" dirty="0"/>
              <a:t>	</a:t>
            </a:r>
            <a:r>
              <a:rPr lang="en-US" dirty="0" smtClean="0"/>
              <a:t>signal</a:t>
            </a:r>
            <a:r>
              <a:rPr lang="en-US" dirty="0"/>
              <a:t>(chopstick[</a:t>
            </a:r>
            <a:r>
              <a:rPr lang="en-US" dirty="0" err="1"/>
              <a:t>i</a:t>
            </a:r>
            <a:r>
              <a:rPr lang="en-US" dirty="0"/>
              <a:t>]); </a:t>
            </a:r>
            <a:endParaRPr lang="en-US" dirty="0" smtClean="0"/>
          </a:p>
          <a:p>
            <a:r>
              <a:rPr lang="en-US" dirty="0"/>
              <a:t>	</a:t>
            </a:r>
            <a:r>
              <a:rPr lang="en-US" dirty="0" smtClean="0"/>
              <a:t>signal</a:t>
            </a:r>
            <a:r>
              <a:rPr lang="en-US" dirty="0"/>
              <a:t>(chopstick[(i+1) % 5]); </a:t>
            </a:r>
          </a:p>
          <a:p>
            <a:r>
              <a:rPr lang="en-US" dirty="0"/>
              <a:t>...</a:t>
            </a:r>
            <a:br>
              <a:rPr lang="en-US" dirty="0"/>
            </a:br>
            <a:r>
              <a:rPr lang="en-US" dirty="0"/>
              <a:t>/* think for awhile */ </a:t>
            </a:r>
          </a:p>
          <a:p>
            <a:r>
              <a:rPr lang="en-US" dirty="0"/>
              <a:t>...</a:t>
            </a:r>
            <a:br>
              <a:rPr lang="en-US" dirty="0"/>
            </a:br>
            <a:r>
              <a:rPr lang="en-US" dirty="0"/>
              <a:t>} while (true); </a:t>
            </a: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semaphore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346450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Monitor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One philosopher picks two chopsticks only when both of them are available</a:t>
            </a:r>
          </a:p>
          <a:p>
            <a:endParaRPr lang="en-US" b="0" dirty="0">
              <a:latin typeface="Courier"/>
              <a:cs typeface="Courier"/>
            </a:endParaRPr>
          </a:p>
          <a:p>
            <a:r>
              <a:rPr lang="en-US" b="0" dirty="0" smtClean="0">
                <a:latin typeface="Courier"/>
                <a:cs typeface="Courier"/>
              </a:rPr>
              <a:t>monitor </a:t>
            </a:r>
            <a:r>
              <a:rPr lang="en-US" b="0" dirty="0" err="1">
                <a:latin typeface="Courier"/>
                <a:cs typeface="Courier"/>
              </a:rPr>
              <a:t>DiningPhilosophers</a:t>
            </a:r>
            <a:r>
              <a:rPr lang="en-US" b="0" dirty="0">
                <a:latin typeface="Courier"/>
                <a:cs typeface="Courier"/>
              </a:rPr>
              <a:t> { </a:t>
            </a:r>
            <a:endParaRPr lang="en-US" b="0" dirty="0" smtClean="0">
              <a:latin typeface="Courier"/>
              <a:cs typeface="Courier"/>
            </a:endParaRPr>
          </a:p>
          <a:p>
            <a:r>
              <a:rPr lang="en-US" b="0" dirty="0">
                <a:latin typeface="Courier"/>
                <a:cs typeface="Courier"/>
              </a:rPr>
              <a:t> </a:t>
            </a:r>
            <a:r>
              <a:rPr lang="en-US" b="0" dirty="0" err="1" smtClean="0">
                <a:latin typeface="Courier"/>
                <a:cs typeface="Courier"/>
              </a:rPr>
              <a:t>enum</a:t>
            </a:r>
            <a:r>
              <a:rPr lang="en-US" b="0" dirty="0" smtClean="0">
                <a:latin typeface="Courier"/>
                <a:cs typeface="Courier"/>
              </a:rPr>
              <a:t> </a:t>
            </a:r>
            <a:r>
              <a:rPr lang="en-US" b="0" dirty="0">
                <a:latin typeface="Courier"/>
                <a:cs typeface="Courier"/>
              </a:rPr>
              <a:t>{THINKING, HUNGRY, EATING} state[5]; </a:t>
            </a:r>
            <a:endParaRPr lang="en-US" b="0" dirty="0" smtClean="0">
              <a:latin typeface="Courier"/>
              <a:cs typeface="Courier"/>
            </a:endParaRPr>
          </a:p>
          <a:p>
            <a:r>
              <a:rPr lang="en-US" b="0" dirty="0">
                <a:latin typeface="Courier"/>
                <a:cs typeface="Courier"/>
              </a:rPr>
              <a:t> </a:t>
            </a:r>
            <a:r>
              <a:rPr lang="en-US" b="0" dirty="0" smtClean="0">
                <a:latin typeface="Courier"/>
                <a:cs typeface="Courier"/>
              </a:rPr>
              <a:t>condition </a:t>
            </a:r>
            <a:r>
              <a:rPr lang="en-US" b="0" dirty="0">
                <a:latin typeface="Courier"/>
                <a:cs typeface="Courier"/>
              </a:rPr>
              <a:t>self[5]; </a:t>
            </a:r>
          </a:p>
          <a:p>
            <a:r>
              <a:rPr lang="en-US" b="0" dirty="0" smtClean="0">
                <a:latin typeface="Courier"/>
                <a:cs typeface="Courier"/>
              </a:rPr>
              <a:t> void </a:t>
            </a:r>
            <a:r>
              <a:rPr lang="en-US" b="0" dirty="0">
                <a:latin typeface="Courier"/>
                <a:cs typeface="Courier"/>
              </a:rPr>
              <a:t>pickup(</a:t>
            </a:r>
            <a:r>
              <a:rPr lang="en-US" b="0" dirty="0" err="1">
                <a:latin typeface="Courier"/>
                <a:cs typeface="Courier"/>
              </a:rPr>
              <a:t>int</a:t>
            </a:r>
            <a:r>
              <a:rPr lang="en-US" b="0" dirty="0">
                <a:latin typeface="Courier"/>
                <a:cs typeface="Courier"/>
              </a:rPr>
              <a:t> </a:t>
            </a:r>
            <a:r>
              <a:rPr lang="en-US" b="0" dirty="0" err="1">
                <a:latin typeface="Courier"/>
                <a:cs typeface="Courier"/>
              </a:rPr>
              <a:t>i</a:t>
            </a:r>
            <a:r>
              <a:rPr lang="en-US" b="0" dirty="0">
                <a:latin typeface="Courier"/>
                <a:cs typeface="Courier"/>
              </a:rPr>
              <a:t>) { </a:t>
            </a:r>
            <a:endParaRPr lang="en-US" b="0" dirty="0" smtClean="0">
              <a:latin typeface="Courier"/>
              <a:cs typeface="Courier"/>
            </a:endParaRPr>
          </a:p>
          <a:p>
            <a:r>
              <a:rPr lang="en-US" b="0" dirty="0">
                <a:latin typeface="Courier"/>
                <a:cs typeface="Courier"/>
              </a:rPr>
              <a:t> </a:t>
            </a:r>
            <a:r>
              <a:rPr lang="en-US" b="0" dirty="0" smtClean="0">
                <a:latin typeface="Courier"/>
                <a:cs typeface="Courier"/>
              </a:rPr>
              <a:t> 	state</a:t>
            </a:r>
            <a:r>
              <a:rPr lang="en-US" b="0" dirty="0">
                <a:latin typeface="Courier"/>
                <a:cs typeface="Courier"/>
              </a:rPr>
              <a:t>[</a:t>
            </a:r>
            <a:r>
              <a:rPr lang="en-US" b="0" dirty="0" err="1">
                <a:latin typeface="Courier"/>
                <a:cs typeface="Courier"/>
              </a:rPr>
              <a:t>i</a:t>
            </a:r>
            <a:r>
              <a:rPr lang="en-US" b="0" dirty="0">
                <a:latin typeface="Courier"/>
                <a:cs typeface="Courier"/>
              </a:rPr>
              <a:t>] = HUNGRY; </a:t>
            </a:r>
            <a:endParaRPr lang="en-US" b="0" dirty="0" smtClean="0">
              <a:latin typeface="Courier"/>
              <a:cs typeface="Courier"/>
            </a:endParaRPr>
          </a:p>
          <a:p>
            <a:r>
              <a:rPr lang="en-US" b="0" dirty="0">
                <a:latin typeface="Courier"/>
                <a:cs typeface="Courier"/>
              </a:rPr>
              <a:t>	</a:t>
            </a:r>
            <a:r>
              <a:rPr lang="en-US" b="0" dirty="0" smtClean="0">
                <a:latin typeface="Courier"/>
                <a:cs typeface="Courier"/>
              </a:rPr>
              <a:t>test</a:t>
            </a:r>
            <a:r>
              <a:rPr lang="en-US" b="0" dirty="0">
                <a:latin typeface="Courier"/>
                <a:cs typeface="Courier"/>
              </a:rPr>
              <a:t>(</a:t>
            </a:r>
            <a:r>
              <a:rPr lang="en-US" b="0" dirty="0" err="1">
                <a:latin typeface="Courier"/>
                <a:cs typeface="Courier"/>
              </a:rPr>
              <a:t>i</a:t>
            </a:r>
            <a:r>
              <a:rPr lang="en-US" b="0" dirty="0">
                <a:latin typeface="Courier"/>
                <a:cs typeface="Courier"/>
              </a:rPr>
              <a:t>);</a:t>
            </a:r>
            <a:br>
              <a:rPr lang="en-US" b="0" dirty="0">
                <a:latin typeface="Courier"/>
                <a:cs typeface="Courier"/>
              </a:rPr>
            </a:br>
            <a:r>
              <a:rPr lang="en-US" b="0" dirty="0" smtClean="0">
                <a:latin typeface="Courier"/>
                <a:cs typeface="Courier"/>
              </a:rPr>
              <a:t>	if </a:t>
            </a:r>
            <a:r>
              <a:rPr lang="en-US" b="0" dirty="0">
                <a:latin typeface="Courier"/>
                <a:cs typeface="Courier"/>
              </a:rPr>
              <a:t>(state[</a:t>
            </a:r>
            <a:r>
              <a:rPr lang="en-US" b="0" dirty="0" err="1">
                <a:latin typeface="Courier"/>
                <a:cs typeface="Courier"/>
              </a:rPr>
              <a:t>i</a:t>
            </a:r>
            <a:r>
              <a:rPr lang="en-US" b="0" dirty="0">
                <a:latin typeface="Courier"/>
                <a:cs typeface="Courier"/>
              </a:rPr>
              <a:t>] != EATING) </a:t>
            </a:r>
          </a:p>
          <a:p>
            <a:r>
              <a:rPr lang="en-US" b="0" dirty="0" smtClean="0">
                <a:latin typeface="Courier"/>
                <a:cs typeface="Courier"/>
              </a:rPr>
              <a:t>		self</a:t>
            </a:r>
            <a:r>
              <a:rPr lang="en-US" b="0" dirty="0">
                <a:latin typeface="Courier"/>
                <a:cs typeface="Courier"/>
              </a:rPr>
              <a:t>[</a:t>
            </a:r>
            <a:r>
              <a:rPr lang="en-US" b="0" dirty="0" err="1">
                <a:latin typeface="Courier"/>
                <a:cs typeface="Courier"/>
              </a:rPr>
              <a:t>i</a:t>
            </a:r>
            <a:r>
              <a:rPr lang="en-US" b="0" dirty="0">
                <a:latin typeface="Courier"/>
                <a:cs typeface="Courier"/>
              </a:rPr>
              <a:t>]</a:t>
            </a:r>
            <a:r>
              <a:rPr lang="en-US" b="0" dirty="0" smtClean="0">
                <a:latin typeface="Courier"/>
                <a:cs typeface="Courier"/>
              </a:rPr>
              <a:t>.wait(</a:t>
            </a:r>
            <a:r>
              <a:rPr lang="en-US" b="0" dirty="0">
                <a:latin typeface="Courier"/>
                <a:cs typeface="Courier"/>
              </a:rPr>
              <a:t>); </a:t>
            </a:r>
            <a:endParaRPr lang="en-US" b="0" dirty="0" smtClean="0">
              <a:latin typeface="Courier"/>
              <a:cs typeface="Courier"/>
            </a:endParaRPr>
          </a:p>
          <a:p>
            <a:r>
              <a:rPr lang="en-US" b="0" dirty="0" smtClean="0">
                <a:latin typeface="Courier"/>
                <a:cs typeface="Courier"/>
              </a:rPr>
              <a:t>} </a:t>
            </a:r>
            <a:endParaRPr lang="en-US" b="0" dirty="0">
              <a:latin typeface="Courier"/>
              <a:cs typeface="Courier"/>
            </a:endParaRPr>
          </a:p>
          <a:p>
            <a:r>
              <a:rPr lang="en-US" b="0" dirty="0">
                <a:latin typeface="Courier"/>
                <a:cs typeface="Courier"/>
              </a:rPr>
              <a:t>void putdown(</a:t>
            </a:r>
            <a:r>
              <a:rPr lang="en-US" b="0" dirty="0" err="1">
                <a:latin typeface="Courier"/>
                <a:cs typeface="Courier"/>
              </a:rPr>
              <a:t>int</a:t>
            </a:r>
            <a:r>
              <a:rPr lang="en-US" b="0" dirty="0">
                <a:latin typeface="Courier"/>
                <a:cs typeface="Courier"/>
              </a:rPr>
              <a:t> </a:t>
            </a:r>
            <a:r>
              <a:rPr lang="en-US" b="0" dirty="0" err="1">
                <a:latin typeface="Courier"/>
                <a:cs typeface="Courier"/>
              </a:rPr>
              <a:t>i</a:t>
            </a:r>
            <a:r>
              <a:rPr lang="en-US" b="0" dirty="0">
                <a:latin typeface="Courier"/>
                <a:cs typeface="Courier"/>
              </a:rPr>
              <a:t>) { </a:t>
            </a:r>
            <a:endParaRPr lang="en-US" b="0" dirty="0" smtClean="0">
              <a:latin typeface="Courier"/>
              <a:cs typeface="Courier"/>
            </a:endParaRPr>
          </a:p>
          <a:p>
            <a:r>
              <a:rPr lang="en-US" b="0" dirty="0">
                <a:latin typeface="Courier"/>
                <a:cs typeface="Courier"/>
              </a:rPr>
              <a:t>	</a:t>
            </a:r>
            <a:r>
              <a:rPr lang="en-US" b="0" dirty="0" smtClean="0">
                <a:latin typeface="Courier"/>
                <a:cs typeface="Courier"/>
              </a:rPr>
              <a:t>state</a:t>
            </a:r>
            <a:r>
              <a:rPr lang="en-US" b="0" dirty="0">
                <a:latin typeface="Courier"/>
                <a:cs typeface="Courier"/>
              </a:rPr>
              <a:t>[</a:t>
            </a:r>
            <a:r>
              <a:rPr lang="en-US" b="0" dirty="0" err="1">
                <a:latin typeface="Courier"/>
                <a:cs typeface="Courier"/>
              </a:rPr>
              <a:t>i</a:t>
            </a:r>
            <a:r>
              <a:rPr lang="en-US" b="0" dirty="0">
                <a:latin typeface="Courier"/>
                <a:cs typeface="Courier"/>
              </a:rPr>
              <a:t>] = THINKING; </a:t>
            </a:r>
            <a:endParaRPr lang="en-US" b="0" dirty="0" smtClean="0">
              <a:latin typeface="Courier"/>
              <a:cs typeface="Courier"/>
            </a:endParaRPr>
          </a:p>
          <a:p>
            <a:r>
              <a:rPr lang="en-US" b="0" dirty="0" smtClean="0">
                <a:latin typeface="Courier"/>
                <a:cs typeface="Courier"/>
              </a:rPr>
              <a:t>	test</a:t>
            </a:r>
            <a:r>
              <a:rPr lang="en-US" b="0" dirty="0">
                <a:latin typeface="Courier"/>
                <a:cs typeface="Courier"/>
              </a:rPr>
              <a:t>((</a:t>
            </a:r>
            <a:r>
              <a:rPr lang="en-US" b="0" dirty="0" err="1">
                <a:latin typeface="Courier"/>
                <a:cs typeface="Courier"/>
              </a:rPr>
              <a:t>i</a:t>
            </a:r>
            <a:r>
              <a:rPr lang="en-US" b="0" dirty="0">
                <a:latin typeface="Courier"/>
                <a:cs typeface="Courier"/>
              </a:rPr>
              <a:t> + 4) % 5); </a:t>
            </a:r>
            <a:endParaRPr lang="en-US" b="0" dirty="0" smtClean="0">
              <a:latin typeface="Courier"/>
              <a:cs typeface="Courier"/>
            </a:endParaRPr>
          </a:p>
          <a:p>
            <a:r>
              <a:rPr lang="en-US" b="0" dirty="0">
                <a:latin typeface="Courier"/>
                <a:cs typeface="Courier"/>
              </a:rPr>
              <a:t>	</a:t>
            </a:r>
            <a:r>
              <a:rPr lang="en-US" b="0" dirty="0" smtClean="0">
                <a:latin typeface="Courier"/>
                <a:cs typeface="Courier"/>
              </a:rPr>
              <a:t>test</a:t>
            </a:r>
            <a:r>
              <a:rPr lang="en-US" b="0" dirty="0">
                <a:latin typeface="Courier"/>
                <a:cs typeface="Courier"/>
              </a:rPr>
              <a:t>((</a:t>
            </a:r>
            <a:r>
              <a:rPr lang="en-US" b="0" dirty="0" err="1">
                <a:latin typeface="Courier"/>
                <a:cs typeface="Courier"/>
              </a:rPr>
              <a:t>i</a:t>
            </a:r>
            <a:r>
              <a:rPr lang="en-US" b="0" dirty="0">
                <a:latin typeface="Courier"/>
                <a:cs typeface="Courier"/>
              </a:rPr>
              <a:t> + 1) % 5); </a:t>
            </a:r>
          </a:p>
          <a:p>
            <a:r>
              <a:rPr lang="en-US" b="0" dirty="0">
                <a:latin typeface="Courier"/>
                <a:cs typeface="Courier"/>
              </a:rPr>
              <a:t>}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975669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0" dirty="0">
                <a:latin typeface="Courier"/>
                <a:cs typeface="Courier"/>
              </a:rPr>
              <a:t>void test(</a:t>
            </a:r>
            <a:r>
              <a:rPr lang="en-US" b="0" dirty="0" err="1">
                <a:latin typeface="Courier"/>
                <a:cs typeface="Courier"/>
              </a:rPr>
              <a:t>int</a:t>
            </a:r>
            <a:r>
              <a:rPr lang="en-US" b="0" dirty="0">
                <a:latin typeface="Courier"/>
                <a:cs typeface="Courier"/>
              </a:rPr>
              <a:t> </a:t>
            </a:r>
            <a:r>
              <a:rPr lang="en-US" b="0" dirty="0" err="1">
                <a:latin typeface="Courier"/>
                <a:cs typeface="Courier"/>
              </a:rPr>
              <a:t>i</a:t>
            </a:r>
            <a:r>
              <a:rPr lang="en-US" b="0" dirty="0">
                <a:latin typeface="Courier"/>
                <a:cs typeface="Courier"/>
              </a:rPr>
              <a:t>) {</a:t>
            </a:r>
            <a:br>
              <a:rPr lang="en-US" b="0" dirty="0">
                <a:latin typeface="Courier"/>
                <a:cs typeface="Courier"/>
              </a:rPr>
            </a:br>
            <a:r>
              <a:rPr lang="en-US" b="0" dirty="0">
                <a:latin typeface="Courier"/>
                <a:cs typeface="Courier"/>
              </a:rPr>
              <a:t> </a:t>
            </a:r>
            <a:r>
              <a:rPr lang="en-US" b="0" dirty="0" smtClean="0">
                <a:latin typeface="Courier"/>
                <a:cs typeface="Courier"/>
              </a:rPr>
              <a:t> if </a:t>
            </a:r>
            <a:r>
              <a:rPr lang="en-US" b="0" dirty="0">
                <a:latin typeface="Courier"/>
                <a:cs typeface="Courier"/>
              </a:rPr>
              <a:t>((state[(</a:t>
            </a:r>
            <a:r>
              <a:rPr lang="en-US" b="0" dirty="0" err="1">
                <a:latin typeface="Courier"/>
                <a:cs typeface="Courier"/>
              </a:rPr>
              <a:t>i</a:t>
            </a:r>
            <a:r>
              <a:rPr lang="en-US" b="0" dirty="0">
                <a:latin typeface="Courier"/>
                <a:cs typeface="Courier"/>
              </a:rPr>
              <a:t> + 4) % 5] != EATING) &amp;&amp; </a:t>
            </a:r>
            <a:r>
              <a:rPr lang="en-US" b="0" dirty="0" smtClean="0">
                <a:latin typeface="Courier"/>
                <a:cs typeface="Courier"/>
              </a:rPr>
              <a:t> (</a:t>
            </a:r>
            <a:r>
              <a:rPr lang="en-US" b="0" dirty="0">
                <a:latin typeface="Courier"/>
                <a:cs typeface="Courier"/>
              </a:rPr>
              <a:t>state[</a:t>
            </a:r>
            <a:r>
              <a:rPr lang="en-US" b="0" dirty="0" err="1">
                <a:latin typeface="Courier"/>
                <a:cs typeface="Courier"/>
              </a:rPr>
              <a:t>i</a:t>
            </a:r>
            <a:r>
              <a:rPr lang="en-US" b="0" dirty="0">
                <a:latin typeface="Courier"/>
                <a:cs typeface="Courier"/>
              </a:rPr>
              <a:t>] == HUNGRY) &amp;</a:t>
            </a:r>
            <a:r>
              <a:rPr lang="en-US" b="0" dirty="0" smtClean="0">
                <a:latin typeface="Courier"/>
                <a:cs typeface="Courier"/>
              </a:rPr>
              <a:t>&amp; (</a:t>
            </a:r>
            <a:r>
              <a:rPr lang="en-US" b="0" dirty="0">
                <a:latin typeface="Courier"/>
                <a:cs typeface="Courier"/>
              </a:rPr>
              <a:t>state[(</a:t>
            </a:r>
            <a:r>
              <a:rPr lang="en-US" b="0" dirty="0" err="1">
                <a:latin typeface="Courier"/>
                <a:cs typeface="Courier"/>
              </a:rPr>
              <a:t>i</a:t>
            </a:r>
            <a:r>
              <a:rPr lang="en-US" b="0" dirty="0">
                <a:latin typeface="Courier"/>
                <a:cs typeface="Courier"/>
              </a:rPr>
              <a:t> + 1) % 5] != EATING)) { </a:t>
            </a:r>
          </a:p>
          <a:p>
            <a:r>
              <a:rPr lang="en-US" b="0" dirty="0" smtClean="0">
                <a:latin typeface="Courier"/>
                <a:cs typeface="Courier"/>
              </a:rPr>
              <a:t>	state</a:t>
            </a:r>
            <a:r>
              <a:rPr lang="en-US" b="0" dirty="0">
                <a:latin typeface="Courier"/>
                <a:cs typeface="Courier"/>
              </a:rPr>
              <a:t>[</a:t>
            </a:r>
            <a:r>
              <a:rPr lang="en-US" b="0" dirty="0" err="1">
                <a:latin typeface="Courier"/>
                <a:cs typeface="Courier"/>
              </a:rPr>
              <a:t>i</a:t>
            </a:r>
            <a:r>
              <a:rPr lang="en-US" b="0" dirty="0">
                <a:latin typeface="Courier"/>
                <a:cs typeface="Courier"/>
              </a:rPr>
              <a:t>] = EATING; </a:t>
            </a:r>
            <a:endParaRPr lang="en-US" b="0" dirty="0" smtClean="0">
              <a:latin typeface="Courier"/>
              <a:cs typeface="Courier"/>
            </a:endParaRPr>
          </a:p>
          <a:p>
            <a:r>
              <a:rPr lang="en-US" b="0" dirty="0">
                <a:latin typeface="Courier"/>
                <a:cs typeface="Courier"/>
              </a:rPr>
              <a:t>	</a:t>
            </a:r>
            <a:r>
              <a:rPr lang="en-US" b="0" dirty="0" smtClean="0">
                <a:latin typeface="Courier"/>
                <a:cs typeface="Courier"/>
              </a:rPr>
              <a:t>self</a:t>
            </a:r>
            <a:r>
              <a:rPr lang="en-US" b="0" dirty="0">
                <a:latin typeface="Courier"/>
                <a:cs typeface="Courier"/>
              </a:rPr>
              <a:t>[</a:t>
            </a:r>
            <a:r>
              <a:rPr lang="en-US" b="0" dirty="0" err="1">
                <a:latin typeface="Courier"/>
                <a:cs typeface="Courier"/>
              </a:rPr>
              <a:t>i</a:t>
            </a:r>
            <a:r>
              <a:rPr lang="en-US" b="0" dirty="0">
                <a:latin typeface="Courier"/>
                <a:cs typeface="Courier"/>
              </a:rPr>
              <a:t>]</a:t>
            </a:r>
            <a:r>
              <a:rPr lang="en-US" b="0" dirty="0" smtClean="0">
                <a:latin typeface="Courier"/>
                <a:cs typeface="Courier"/>
              </a:rPr>
              <a:t>.wake(</a:t>
            </a:r>
            <a:r>
              <a:rPr lang="en-US" b="0" dirty="0">
                <a:latin typeface="Courier"/>
                <a:cs typeface="Courier"/>
              </a:rPr>
              <a:t>); </a:t>
            </a:r>
            <a:endParaRPr lang="en-US" b="0" dirty="0" smtClean="0">
              <a:latin typeface="Courier"/>
              <a:cs typeface="Courier"/>
            </a:endParaRPr>
          </a:p>
          <a:p>
            <a:r>
              <a:rPr lang="en-US" b="0" dirty="0" smtClean="0">
                <a:latin typeface="Courier"/>
                <a:cs typeface="Courier"/>
              </a:rPr>
              <a:t>  }</a:t>
            </a:r>
          </a:p>
          <a:p>
            <a:r>
              <a:rPr lang="en-US" b="0" dirty="0" smtClean="0">
                <a:latin typeface="Courier"/>
                <a:cs typeface="Courier"/>
              </a:rPr>
              <a:t>}</a:t>
            </a:r>
            <a:endParaRPr lang="en-US" b="0" dirty="0">
              <a:latin typeface="Courier"/>
              <a:cs typeface="Courier"/>
            </a:endParaRPr>
          </a:p>
          <a:p>
            <a:r>
              <a:rPr lang="en-US" b="0" dirty="0">
                <a:latin typeface="Courier"/>
                <a:cs typeface="Courier"/>
              </a:rPr>
              <a:t>initialization code() {</a:t>
            </a:r>
            <a:br>
              <a:rPr lang="en-US" b="0" dirty="0">
                <a:latin typeface="Courier"/>
                <a:cs typeface="Courier"/>
              </a:rPr>
            </a:br>
            <a:r>
              <a:rPr lang="en-US" b="0" dirty="0">
                <a:latin typeface="Courier"/>
                <a:cs typeface="Courier"/>
              </a:rPr>
              <a:t> </a:t>
            </a:r>
            <a:r>
              <a:rPr lang="en-US" b="0" dirty="0" smtClean="0">
                <a:latin typeface="Courier"/>
                <a:cs typeface="Courier"/>
              </a:rPr>
              <a:t> for </a:t>
            </a:r>
            <a:r>
              <a:rPr lang="en-US" b="0" dirty="0">
                <a:latin typeface="Courier"/>
                <a:cs typeface="Courier"/>
              </a:rPr>
              <a:t>(</a:t>
            </a:r>
            <a:r>
              <a:rPr lang="en-US" b="0" dirty="0" err="1">
                <a:latin typeface="Courier"/>
                <a:cs typeface="Courier"/>
              </a:rPr>
              <a:t>int</a:t>
            </a:r>
            <a:r>
              <a:rPr lang="en-US" b="0" dirty="0">
                <a:latin typeface="Courier"/>
                <a:cs typeface="Courier"/>
              </a:rPr>
              <a:t> </a:t>
            </a:r>
            <a:r>
              <a:rPr lang="en-US" b="0" dirty="0" err="1">
                <a:latin typeface="Courier"/>
                <a:cs typeface="Courier"/>
              </a:rPr>
              <a:t>i</a:t>
            </a:r>
            <a:r>
              <a:rPr lang="en-US" b="0" dirty="0">
                <a:latin typeface="Courier"/>
                <a:cs typeface="Courier"/>
              </a:rPr>
              <a:t> = 0; </a:t>
            </a:r>
            <a:r>
              <a:rPr lang="en-US" b="0" dirty="0" err="1">
                <a:latin typeface="Courier"/>
                <a:cs typeface="Courier"/>
              </a:rPr>
              <a:t>i</a:t>
            </a:r>
            <a:r>
              <a:rPr lang="en-US" b="0" dirty="0">
                <a:latin typeface="Courier"/>
                <a:cs typeface="Courier"/>
              </a:rPr>
              <a:t> &lt; 5; </a:t>
            </a:r>
            <a:r>
              <a:rPr lang="en-US" b="0" dirty="0" err="1">
                <a:latin typeface="Courier"/>
                <a:cs typeface="Courier"/>
              </a:rPr>
              <a:t>i</a:t>
            </a:r>
            <a:r>
              <a:rPr lang="en-US" b="0" dirty="0">
                <a:latin typeface="Courier"/>
                <a:cs typeface="Courier"/>
              </a:rPr>
              <a:t>++) </a:t>
            </a:r>
          </a:p>
          <a:p>
            <a:r>
              <a:rPr lang="en-US" b="0" dirty="0" smtClean="0">
                <a:latin typeface="Courier"/>
                <a:cs typeface="Courier"/>
              </a:rPr>
              <a:t>	state</a:t>
            </a:r>
            <a:r>
              <a:rPr lang="en-US" b="0" dirty="0">
                <a:latin typeface="Courier"/>
                <a:cs typeface="Courier"/>
              </a:rPr>
              <a:t>[</a:t>
            </a:r>
            <a:r>
              <a:rPr lang="en-US" b="0" dirty="0" err="1">
                <a:latin typeface="Courier"/>
                <a:cs typeface="Courier"/>
              </a:rPr>
              <a:t>i</a:t>
            </a:r>
            <a:r>
              <a:rPr lang="en-US" b="0" dirty="0">
                <a:latin typeface="Courier"/>
                <a:cs typeface="Courier"/>
              </a:rPr>
              <a:t>] = THINKING; </a:t>
            </a:r>
            <a:endParaRPr lang="en-US" b="0" dirty="0" smtClean="0">
              <a:latin typeface="Courier"/>
              <a:cs typeface="Courier"/>
            </a:endParaRPr>
          </a:p>
          <a:p>
            <a:r>
              <a:rPr lang="en-US" b="0" dirty="0" smtClean="0">
                <a:latin typeface="Courier"/>
                <a:cs typeface="Courier"/>
              </a:rPr>
              <a:t>  } </a:t>
            </a:r>
          </a:p>
          <a:p>
            <a:r>
              <a:rPr lang="en-US" b="0" dirty="0" smtClean="0">
                <a:latin typeface="Courier"/>
                <a:cs typeface="Courier"/>
              </a:rPr>
              <a:t>} </a:t>
            </a:r>
            <a:endParaRPr lang="en-US" b="0" dirty="0">
              <a:latin typeface="Courier"/>
              <a:cs typeface="Courier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195559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Correct?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1124860" y="2526092"/>
            <a:ext cx="3162279" cy="303131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2094394" y="2094873"/>
            <a:ext cx="884017" cy="862438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3689885" y="2957311"/>
            <a:ext cx="884017" cy="862438"/>
          </a:xfrm>
          <a:prstGeom prst="ellipse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7" name="Oval 6"/>
          <p:cNvSpPr/>
          <p:nvPr/>
        </p:nvSpPr>
        <p:spPr>
          <a:xfrm>
            <a:off x="3400276" y="4694966"/>
            <a:ext cx="884017" cy="862438"/>
          </a:xfrm>
          <a:prstGeom prst="ellipse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8" name="Oval 7"/>
          <p:cNvSpPr/>
          <p:nvPr/>
        </p:nvSpPr>
        <p:spPr>
          <a:xfrm>
            <a:off x="1545331" y="4929294"/>
            <a:ext cx="884017" cy="862438"/>
          </a:xfrm>
          <a:prstGeom prst="ellipse">
            <a:avLst/>
          </a:prstGeom>
          <a:solidFill>
            <a:srgbClr val="D1282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861905" y="3238329"/>
            <a:ext cx="884017" cy="862438"/>
          </a:xfrm>
          <a:prstGeom prst="ellipse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0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3290952" y="2334929"/>
            <a:ext cx="412588" cy="622382"/>
          </a:xfrm>
          <a:prstGeom prst="line">
            <a:avLst/>
          </a:prstGeom>
          <a:ln>
            <a:solidFill>
              <a:srgbClr val="D3481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3918443" y="4297658"/>
            <a:ext cx="655459" cy="194690"/>
          </a:xfrm>
          <a:prstGeom prst="line">
            <a:avLst/>
          </a:prstGeom>
          <a:ln>
            <a:solidFill>
              <a:srgbClr val="D3481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3029529" y="5247751"/>
            <a:ext cx="111214" cy="622382"/>
          </a:xfrm>
          <a:prstGeom prst="line">
            <a:avLst/>
          </a:prstGeom>
          <a:ln>
            <a:solidFill>
              <a:srgbClr val="D3481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861905" y="4492349"/>
            <a:ext cx="713005" cy="436945"/>
          </a:xfrm>
          <a:prstGeom prst="line">
            <a:avLst/>
          </a:prstGeom>
          <a:ln>
            <a:solidFill>
              <a:srgbClr val="D3481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351885" y="2526092"/>
            <a:ext cx="573527" cy="546183"/>
          </a:xfrm>
          <a:prstGeom prst="line">
            <a:avLst/>
          </a:prstGeom>
          <a:ln>
            <a:solidFill>
              <a:srgbClr val="D3481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786062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320560" y="109216"/>
            <a:ext cx="2179277" cy="2156094"/>
            <a:chOff x="861905" y="2094873"/>
            <a:chExt cx="3711997" cy="3775260"/>
          </a:xfrm>
        </p:grpSpPr>
        <p:sp>
          <p:nvSpPr>
            <p:cNvPr id="4" name="Oval 3"/>
            <p:cNvSpPr/>
            <p:nvPr/>
          </p:nvSpPr>
          <p:spPr>
            <a:xfrm>
              <a:off x="1124860" y="2526092"/>
              <a:ext cx="3162279" cy="303131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/>
            <p:cNvSpPr/>
            <p:nvPr/>
          </p:nvSpPr>
          <p:spPr>
            <a:xfrm>
              <a:off x="2094394" y="2094873"/>
              <a:ext cx="884017" cy="862438"/>
            </a:xfrm>
            <a:prstGeom prst="ellipse">
              <a:avLst/>
            </a:prstGeom>
            <a:solidFill>
              <a:schemeClr val="tx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1</a:t>
              </a:r>
              <a:endParaRPr lang="en-US" dirty="0"/>
            </a:p>
          </p:txBody>
        </p:sp>
        <p:sp>
          <p:nvSpPr>
            <p:cNvPr id="6" name="Oval 5"/>
            <p:cNvSpPr/>
            <p:nvPr/>
          </p:nvSpPr>
          <p:spPr>
            <a:xfrm>
              <a:off x="3689885" y="2957311"/>
              <a:ext cx="884017" cy="862438"/>
            </a:xfrm>
            <a:prstGeom prst="ellipse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</a:p>
          </p:txBody>
        </p:sp>
        <p:sp>
          <p:nvSpPr>
            <p:cNvPr id="7" name="Oval 6"/>
            <p:cNvSpPr/>
            <p:nvPr/>
          </p:nvSpPr>
          <p:spPr>
            <a:xfrm>
              <a:off x="3400276" y="4694966"/>
              <a:ext cx="884017" cy="862438"/>
            </a:xfrm>
            <a:prstGeom prst="ellipse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3</a:t>
              </a:r>
            </a:p>
          </p:txBody>
        </p:sp>
        <p:sp>
          <p:nvSpPr>
            <p:cNvPr id="8" name="Oval 7"/>
            <p:cNvSpPr/>
            <p:nvPr/>
          </p:nvSpPr>
          <p:spPr>
            <a:xfrm>
              <a:off x="1545331" y="4929294"/>
              <a:ext cx="884017" cy="862438"/>
            </a:xfrm>
            <a:prstGeom prst="ellipse">
              <a:avLst/>
            </a:prstGeom>
            <a:solidFill>
              <a:srgbClr val="D1282E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4</a:t>
              </a:r>
              <a:endParaRPr lang="en-US" dirty="0"/>
            </a:p>
          </p:txBody>
        </p:sp>
        <p:sp>
          <p:nvSpPr>
            <p:cNvPr id="9" name="Oval 8"/>
            <p:cNvSpPr/>
            <p:nvPr/>
          </p:nvSpPr>
          <p:spPr>
            <a:xfrm>
              <a:off x="861905" y="3238329"/>
              <a:ext cx="884017" cy="862438"/>
            </a:xfrm>
            <a:prstGeom prst="ellipse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0</a:t>
              </a:r>
              <a:endParaRPr lang="en-US" dirty="0"/>
            </a:p>
          </p:txBody>
        </p:sp>
        <p:cxnSp>
          <p:nvCxnSpPr>
            <p:cNvPr id="10" name="Straight Connector 9"/>
            <p:cNvCxnSpPr/>
            <p:nvPr/>
          </p:nvCxnSpPr>
          <p:spPr>
            <a:xfrm flipV="1">
              <a:off x="3290952" y="2334929"/>
              <a:ext cx="412588" cy="622382"/>
            </a:xfrm>
            <a:prstGeom prst="line">
              <a:avLst/>
            </a:prstGeom>
            <a:ln>
              <a:solidFill>
                <a:srgbClr val="D3481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3918443" y="4297658"/>
              <a:ext cx="655459" cy="194690"/>
            </a:xfrm>
            <a:prstGeom prst="line">
              <a:avLst/>
            </a:prstGeom>
            <a:ln>
              <a:solidFill>
                <a:srgbClr val="D3481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 flipV="1">
              <a:off x="3029529" y="5247751"/>
              <a:ext cx="111214" cy="622382"/>
            </a:xfrm>
            <a:prstGeom prst="line">
              <a:avLst/>
            </a:prstGeom>
            <a:ln>
              <a:solidFill>
                <a:srgbClr val="D3481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V="1">
              <a:off x="861905" y="4492349"/>
              <a:ext cx="713005" cy="436945"/>
            </a:xfrm>
            <a:prstGeom prst="line">
              <a:avLst/>
            </a:prstGeom>
            <a:ln>
              <a:solidFill>
                <a:srgbClr val="D3481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1351885" y="2526092"/>
              <a:ext cx="573527" cy="546183"/>
            </a:xfrm>
            <a:prstGeom prst="line">
              <a:avLst/>
            </a:prstGeom>
            <a:ln>
              <a:solidFill>
                <a:srgbClr val="D3481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/>
          <p:cNvGrpSpPr/>
          <p:nvPr/>
        </p:nvGrpSpPr>
        <p:grpSpPr>
          <a:xfrm>
            <a:off x="3135763" y="83013"/>
            <a:ext cx="2179277" cy="2156094"/>
            <a:chOff x="861905" y="2094873"/>
            <a:chExt cx="3711997" cy="3775260"/>
          </a:xfrm>
        </p:grpSpPr>
        <p:sp>
          <p:nvSpPr>
            <p:cNvPr id="17" name="Oval 16"/>
            <p:cNvSpPr/>
            <p:nvPr/>
          </p:nvSpPr>
          <p:spPr>
            <a:xfrm>
              <a:off x="1124860" y="2526092"/>
              <a:ext cx="3162279" cy="303131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>
              <a:off x="2094394" y="2094873"/>
              <a:ext cx="884017" cy="862438"/>
            </a:xfrm>
            <a:prstGeom prst="ellipse">
              <a:avLst/>
            </a:prstGeom>
            <a:solidFill>
              <a:srgbClr val="008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1</a:t>
              </a:r>
              <a:endParaRPr lang="en-US" dirty="0"/>
            </a:p>
          </p:txBody>
        </p:sp>
        <p:sp>
          <p:nvSpPr>
            <p:cNvPr id="19" name="Oval 18"/>
            <p:cNvSpPr/>
            <p:nvPr/>
          </p:nvSpPr>
          <p:spPr>
            <a:xfrm>
              <a:off x="3689885" y="2957311"/>
              <a:ext cx="884017" cy="862438"/>
            </a:xfrm>
            <a:prstGeom prst="ellipse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</a:p>
          </p:txBody>
        </p:sp>
        <p:sp>
          <p:nvSpPr>
            <p:cNvPr id="20" name="Oval 19"/>
            <p:cNvSpPr/>
            <p:nvPr/>
          </p:nvSpPr>
          <p:spPr>
            <a:xfrm>
              <a:off x="3400276" y="4694966"/>
              <a:ext cx="884017" cy="862438"/>
            </a:xfrm>
            <a:prstGeom prst="ellipse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3</a:t>
              </a:r>
            </a:p>
          </p:txBody>
        </p:sp>
        <p:sp>
          <p:nvSpPr>
            <p:cNvPr id="21" name="Oval 20"/>
            <p:cNvSpPr/>
            <p:nvPr/>
          </p:nvSpPr>
          <p:spPr>
            <a:xfrm>
              <a:off x="1545331" y="4929294"/>
              <a:ext cx="884017" cy="862438"/>
            </a:xfrm>
            <a:prstGeom prst="ellipse">
              <a:avLst/>
            </a:prstGeom>
            <a:solidFill>
              <a:srgbClr val="D1282E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4</a:t>
              </a:r>
              <a:endParaRPr lang="en-US" dirty="0"/>
            </a:p>
          </p:txBody>
        </p:sp>
        <p:sp>
          <p:nvSpPr>
            <p:cNvPr id="22" name="Oval 21"/>
            <p:cNvSpPr/>
            <p:nvPr/>
          </p:nvSpPr>
          <p:spPr>
            <a:xfrm>
              <a:off x="861905" y="3238329"/>
              <a:ext cx="884017" cy="862438"/>
            </a:xfrm>
            <a:prstGeom prst="ellipse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0</a:t>
              </a:r>
              <a:endParaRPr lang="en-US" dirty="0"/>
            </a:p>
          </p:txBody>
        </p:sp>
        <p:cxnSp>
          <p:nvCxnSpPr>
            <p:cNvPr id="23" name="Straight Connector 22"/>
            <p:cNvCxnSpPr/>
            <p:nvPr/>
          </p:nvCxnSpPr>
          <p:spPr>
            <a:xfrm flipV="1">
              <a:off x="3290952" y="2334929"/>
              <a:ext cx="412588" cy="622382"/>
            </a:xfrm>
            <a:prstGeom prst="line">
              <a:avLst/>
            </a:prstGeom>
            <a:ln>
              <a:solidFill>
                <a:srgbClr val="D3481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3918443" y="4297658"/>
              <a:ext cx="655459" cy="194690"/>
            </a:xfrm>
            <a:prstGeom prst="line">
              <a:avLst/>
            </a:prstGeom>
            <a:ln>
              <a:solidFill>
                <a:srgbClr val="D3481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flipH="1" flipV="1">
              <a:off x="3029529" y="5247751"/>
              <a:ext cx="111214" cy="622382"/>
            </a:xfrm>
            <a:prstGeom prst="line">
              <a:avLst/>
            </a:prstGeom>
            <a:ln>
              <a:solidFill>
                <a:srgbClr val="D3481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V="1">
              <a:off x="861905" y="4492349"/>
              <a:ext cx="713005" cy="436945"/>
            </a:xfrm>
            <a:prstGeom prst="line">
              <a:avLst/>
            </a:prstGeom>
            <a:ln>
              <a:solidFill>
                <a:srgbClr val="D3481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1351885" y="2526092"/>
              <a:ext cx="573527" cy="546183"/>
            </a:xfrm>
            <a:prstGeom prst="line">
              <a:avLst/>
            </a:prstGeom>
            <a:ln>
              <a:solidFill>
                <a:srgbClr val="D3481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/>
          <p:cNvGrpSpPr/>
          <p:nvPr/>
        </p:nvGrpSpPr>
        <p:grpSpPr>
          <a:xfrm>
            <a:off x="5937311" y="57378"/>
            <a:ext cx="2179277" cy="2156094"/>
            <a:chOff x="861905" y="2094873"/>
            <a:chExt cx="3711997" cy="3775260"/>
          </a:xfrm>
        </p:grpSpPr>
        <p:sp>
          <p:nvSpPr>
            <p:cNvPr id="29" name="Oval 28"/>
            <p:cNvSpPr/>
            <p:nvPr/>
          </p:nvSpPr>
          <p:spPr>
            <a:xfrm>
              <a:off x="1124860" y="2526092"/>
              <a:ext cx="3162279" cy="303131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2094394" y="2094873"/>
              <a:ext cx="884017" cy="862438"/>
            </a:xfrm>
            <a:prstGeom prst="ellipse">
              <a:avLst/>
            </a:prstGeom>
            <a:solidFill>
              <a:srgbClr val="008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1</a:t>
              </a:r>
              <a:endParaRPr lang="en-US" dirty="0"/>
            </a:p>
          </p:txBody>
        </p:sp>
        <p:sp>
          <p:nvSpPr>
            <p:cNvPr id="31" name="Oval 30"/>
            <p:cNvSpPr/>
            <p:nvPr/>
          </p:nvSpPr>
          <p:spPr>
            <a:xfrm>
              <a:off x="3689885" y="2957311"/>
              <a:ext cx="884017" cy="862438"/>
            </a:xfrm>
            <a:prstGeom prst="ellipse">
              <a:avLst/>
            </a:prstGeom>
            <a:solidFill>
              <a:schemeClr val="tx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</a:p>
          </p:txBody>
        </p:sp>
        <p:sp>
          <p:nvSpPr>
            <p:cNvPr id="32" name="Oval 31"/>
            <p:cNvSpPr/>
            <p:nvPr/>
          </p:nvSpPr>
          <p:spPr>
            <a:xfrm>
              <a:off x="3400276" y="4694966"/>
              <a:ext cx="884017" cy="862438"/>
            </a:xfrm>
            <a:prstGeom prst="ellipse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3</a:t>
              </a:r>
            </a:p>
          </p:txBody>
        </p:sp>
        <p:sp>
          <p:nvSpPr>
            <p:cNvPr id="33" name="Oval 32"/>
            <p:cNvSpPr/>
            <p:nvPr/>
          </p:nvSpPr>
          <p:spPr>
            <a:xfrm>
              <a:off x="1545331" y="4929294"/>
              <a:ext cx="884017" cy="862438"/>
            </a:xfrm>
            <a:prstGeom prst="ellipse">
              <a:avLst/>
            </a:prstGeom>
            <a:solidFill>
              <a:srgbClr val="D1282E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4</a:t>
              </a:r>
              <a:endParaRPr lang="en-US" dirty="0"/>
            </a:p>
          </p:txBody>
        </p:sp>
        <p:sp>
          <p:nvSpPr>
            <p:cNvPr id="34" name="Oval 33"/>
            <p:cNvSpPr/>
            <p:nvPr/>
          </p:nvSpPr>
          <p:spPr>
            <a:xfrm>
              <a:off x="861905" y="3238329"/>
              <a:ext cx="884017" cy="862438"/>
            </a:xfrm>
            <a:prstGeom prst="ellipse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0</a:t>
              </a:r>
              <a:endParaRPr lang="en-US" dirty="0"/>
            </a:p>
          </p:txBody>
        </p:sp>
        <p:cxnSp>
          <p:nvCxnSpPr>
            <p:cNvPr id="35" name="Straight Connector 34"/>
            <p:cNvCxnSpPr/>
            <p:nvPr/>
          </p:nvCxnSpPr>
          <p:spPr>
            <a:xfrm flipV="1">
              <a:off x="3290952" y="2334929"/>
              <a:ext cx="412588" cy="622382"/>
            </a:xfrm>
            <a:prstGeom prst="line">
              <a:avLst/>
            </a:prstGeom>
            <a:ln>
              <a:solidFill>
                <a:srgbClr val="D3481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3918443" y="4297658"/>
              <a:ext cx="655459" cy="194690"/>
            </a:xfrm>
            <a:prstGeom prst="line">
              <a:avLst/>
            </a:prstGeom>
            <a:ln>
              <a:solidFill>
                <a:srgbClr val="D3481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flipH="1" flipV="1">
              <a:off x="3029529" y="5247751"/>
              <a:ext cx="111214" cy="622382"/>
            </a:xfrm>
            <a:prstGeom prst="line">
              <a:avLst/>
            </a:prstGeom>
            <a:ln>
              <a:solidFill>
                <a:srgbClr val="D3481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flipV="1">
              <a:off x="861905" y="4492349"/>
              <a:ext cx="713005" cy="436945"/>
            </a:xfrm>
            <a:prstGeom prst="line">
              <a:avLst/>
            </a:prstGeom>
            <a:ln>
              <a:solidFill>
                <a:srgbClr val="D3481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1351885" y="2526092"/>
              <a:ext cx="573527" cy="546183"/>
            </a:xfrm>
            <a:prstGeom prst="line">
              <a:avLst/>
            </a:prstGeom>
            <a:ln>
              <a:solidFill>
                <a:srgbClr val="D3481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oup 39"/>
          <p:cNvGrpSpPr/>
          <p:nvPr/>
        </p:nvGrpSpPr>
        <p:grpSpPr>
          <a:xfrm>
            <a:off x="320560" y="2594430"/>
            <a:ext cx="2179277" cy="2156094"/>
            <a:chOff x="861905" y="2094873"/>
            <a:chExt cx="3711997" cy="3775260"/>
          </a:xfrm>
        </p:grpSpPr>
        <p:sp>
          <p:nvSpPr>
            <p:cNvPr id="41" name="Oval 40"/>
            <p:cNvSpPr/>
            <p:nvPr/>
          </p:nvSpPr>
          <p:spPr>
            <a:xfrm>
              <a:off x="1124860" y="2526092"/>
              <a:ext cx="3162279" cy="303131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/>
            <p:cNvSpPr/>
            <p:nvPr/>
          </p:nvSpPr>
          <p:spPr>
            <a:xfrm>
              <a:off x="2094394" y="2094873"/>
              <a:ext cx="884017" cy="862438"/>
            </a:xfrm>
            <a:prstGeom prst="ellipse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1</a:t>
              </a:r>
              <a:endParaRPr lang="en-US" dirty="0"/>
            </a:p>
          </p:txBody>
        </p:sp>
        <p:sp>
          <p:nvSpPr>
            <p:cNvPr id="43" name="Oval 42"/>
            <p:cNvSpPr/>
            <p:nvPr/>
          </p:nvSpPr>
          <p:spPr>
            <a:xfrm>
              <a:off x="3689885" y="2957311"/>
              <a:ext cx="884017" cy="862438"/>
            </a:xfrm>
            <a:prstGeom prst="ellipse">
              <a:avLst/>
            </a:prstGeom>
            <a:solidFill>
              <a:schemeClr val="tx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</a:p>
          </p:txBody>
        </p:sp>
        <p:sp>
          <p:nvSpPr>
            <p:cNvPr id="44" name="Oval 43"/>
            <p:cNvSpPr/>
            <p:nvPr/>
          </p:nvSpPr>
          <p:spPr>
            <a:xfrm>
              <a:off x="3400276" y="4694966"/>
              <a:ext cx="884017" cy="862438"/>
            </a:xfrm>
            <a:prstGeom prst="ellipse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3</a:t>
              </a:r>
            </a:p>
          </p:txBody>
        </p:sp>
        <p:sp>
          <p:nvSpPr>
            <p:cNvPr id="45" name="Oval 44"/>
            <p:cNvSpPr/>
            <p:nvPr/>
          </p:nvSpPr>
          <p:spPr>
            <a:xfrm>
              <a:off x="1545331" y="4929294"/>
              <a:ext cx="884017" cy="862438"/>
            </a:xfrm>
            <a:prstGeom prst="ellipse">
              <a:avLst/>
            </a:prstGeom>
            <a:solidFill>
              <a:srgbClr val="008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4</a:t>
              </a:r>
              <a:endParaRPr lang="en-US" dirty="0"/>
            </a:p>
          </p:txBody>
        </p:sp>
        <p:sp>
          <p:nvSpPr>
            <p:cNvPr id="46" name="Oval 45"/>
            <p:cNvSpPr/>
            <p:nvPr/>
          </p:nvSpPr>
          <p:spPr>
            <a:xfrm>
              <a:off x="861905" y="3238329"/>
              <a:ext cx="884017" cy="862438"/>
            </a:xfrm>
            <a:prstGeom prst="ellipse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0</a:t>
              </a:r>
              <a:endParaRPr lang="en-US" dirty="0"/>
            </a:p>
          </p:txBody>
        </p:sp>
        <p:cxnSp>
          <p:nvCxnSpPr>
            <p:cNvPr id="47" name="Straight Connector 46"/>
            <p:cNvCxnSpPr/>
            <p:nvPr/>
          </p:nvCxnSpPr>
          <p:spPr>
            <a:xfrm flipV="1">
              <a:off x="3290952" y="2334929"/>
              <a:ext cx="412588" cy="622382"/>
            </a:xfrm>
            <a:prstGeom prst="line">
              <a:avLst/>
            </a:prstGeom>
            <a:ln>
              <a:solidFill>
                <a:srgbClr val="D3481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3918443" y="4297658"/>
              <a:ext cx="655459" cy="194690"/>
            </a:xfrm>
            <a:prstGeom prst="line">
              <a:avLst/>
            </a:prstGeom>
            <a:ln>
              <a:solidFill>
                <a:srgbClr val="D3481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flipH="1" flipV="1">
              <a:off x="3029529" y="5247751"/>
              <a:ext cx="111214" cy="622382"/>
            </a:xfrm>
            <a:prstGeom prst="line">
              <a:avLst/>
            </a:prstGeom>
            <a:ln>
              <a:solidFill>
                <a:srgbClr val="D3481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flipV="1">
              <a:off x="861905" y="4492349"/>
              <a:ext cx="713005" cy="436945"/>
            </a:xfrm>
            <a:prstGeom prst="line">
              <a:avLst/>
            </a:prstGeom>
            <a:ln>
              <a:solidFill>
                <a:srgbClr val="D3481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1351885" y="2526092"/>
              <a:ext cx="573527" cy="546183"/>
            </a:xfrm>
            <a:prstGeom prst="line">
              <a:avLst/>
            </a:prstGeom>
            <a:ln>
              <a:solidFill>
                <a:srgbClr val="D3481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oup 51"/>
          <p:cNvGrpSpPr/>
          <p:nvPr/>
        </p:nvGrpSpPr>
        <p:grpSpPr>
          <a:xfrm>
            <a:off x="3135763" y="2568227"/>
            <a:ext cx="2179277" cy="2156094"/>
            <a:chOff x="861905" y="2094873"/>
            <a:chExt cx="3711997" cy="3775260"/>
          </a:xfrm>
        </p:grpSpPr>
        <p:sp>
          <p:nvSpPr>
            <p:cNvPr id="53" name="Oval 52"/>
            <p:cNvSpPr/>
            <p:nvPr/>
          </p:nvSpPr>
          <p:spPr>
            <a:xfrm>
              <a:off x="1124860" y="2526092"/>
              <a:ext cx="3162279" cy="303131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Oval 53"/>
            <p:cNvSpPr/>
            <p:nvPr/>
          </p:nvSpPr>
          <p:spPr>
            <a:xfrm>
              <a:off x="2094394" y="2094873"/>
              <a:ext cx="884017" cy="862438"/>
            </a:xfrm>
            <a:prstGeom prst="ellipse">
              <a:avLst/>
            </a:prstGeom>
            <a:solidFill>
              <a:srgbClr val="F5C20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1</a:t>
              </a:r>
              <a:endParaRPr lang="en-US" dirty="0"/>
            </a:p>
          </p:txBody>
        </p:sp>
        <p:sp>
          <p:nvSpPr>
            <p:cNvPr id="55" name="Oval 54"/>
            <p:cNvSpPr/>
            <p:nvPr/>
          </p:nvSpPr>
          <p:spPr>
            <a:xfrm>
              <a:off x="3689885" y="2957311"/>
              <a:ext cx="884017" cy="862438"/>
            </a:xfrm>
            <a:prstGeom prst="ellipse">
              <a:avLst/>
            </a:prstGeom>
            <a:solidFill>
              <a:schemeClr val="tx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</a:p>
          </p:txBody>
        </p:sp>
        <p:sp>
          <p:nvSpPr>
            <p:cNvPr id="56" name="Oval 55"/>
            <p:cNvSpPr/>
            <p:nvPr/>
          </p:nvSpPr>
          <p:spPr>
            <a:xfrm>
              <a:off x="3400276" y="4694966"/>
              <a:ext cx="884017" cy="862438"/>
            </a:xfrm>
            <a:prstGeom prst="ellipse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3</a:t>
              </a:r>
            </a:p>
          </p:txBody>
        </p:sp>
        <p:sp>
          <p:nvSpPr>
            <p:cNvPr id="57" name="Oval 56"/>
            <p:cNvSpPr/>
            <p:nvPr/>
          </p:nvSpPr>
          <p:spPr>
            <a:xfrm>
              <a:off x="1545331" y="4929294"/>
              <a:ext cx="884017" cy="862438"/>
            </a:xfrm>
            <a:prstGeom prst="ellipse">
              <a:avLst/>
            </a:prstGeom>
            <a:solidFill>
              <a:srgbClr val="F5C20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4</a:t>
              </a:r>
              <a:endParaRPr lang="en-US" dirty="0"/>
            </a:p>
          </p:txBody>
        </p:sp>
        <p:sp>
          <p:nvSpPr>
            <p:cNvPr id="58" name="Oval 57"/>
            <p:cNvSpPr/>
            <p:nvPr/>
          </p:nvSpPr>
          <p:spPr>
            <a:xfrm>
              <a:off x="861905" y="3238329"/>
              <a:ext cx="884017" cy="862438"/>
            </a:xfrm>
            <a:prstGeom prst="ellipse">
              <a:avLst/>
            </a:prstGeom>
            <a:solidFill>
              <a:schemeClr val="tx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0</a:t>
              </a:r>
              <a:endParaRPr lang="en-US" dirty="0"/>
            </a:p>
          </p:txBody>
        </p:sp>
        <p:cxnSp>
          <p:nvCxnSpPr>
            <p:cNvPr id="59" name="Straight Connector 58"/>
            <p:cNvCxnSpPr/>
            <p:nvPr/>
          </p:nvCxnSpPr>
          <p:spPr>
            <a:xfrm flipV="1">
              <a:off x="3290952" y="2334929"/>
              <a:ext cx="412588" cy="622382"/>
            </a:xfrm>
            <a:prstGeom prst="line">
              <a:avLst/>
            </a:prstGeom>
            <a:ln>
              <a:solidFill>
                <a:srgbClr val="D3481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>
              <a:off x="3918443" y="4297658"/>
              <a:ext cx="655459" cy="194690"/>
            </a:xfrm>
            <a:prstGeom prst="line">
              <a:avLst/>
            </a:prstGeom>
            <a:ln>
              <a:solidFill>
                <a:srgbClr val="D3481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flipH="1" flipV="1">
              <a:off x="3029529" y="5247751"/>
              <a:ext cx="111214" cy="622382"/>
            </a:xfrm>
            <a:prstGeom prst="line">
              <a:avLst/>
            </a:prstGeom>
            <a:ln>
              <a:solidFill>
                <a:srgbClr val="D3481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flipV="1">
              <a:off x="861905" y="4492349"/>
              <a:ext cx="713005" cy="436945"/>
            </a:xfrm>
            <a:prstGeom prst="line">
              <a:avLst/>
            </a:prstGeom>
            <a:ln>
              <a:solidFill>
                <a:srgbClr val="D3481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>
              <a:off x="1351885" y="2526092"/>
              <a:ext cx="573527" cy="546183"/>
            </a:xfrm>
            <a:prstGeom prst="line">
              <a:avLst/>
            </a:prstGeom>
            <a:ln>
              <a:solidFill>
                <a:srgbClr val="D3481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63"/>
          <p:cNvGrpSpPr/>
          <p:nvPr/>
        </p:nvGrpSpPr>
        <p:grpSpPr>
          <a:xfrm>
            <a:off x="5937311" y="2542592"/>
            <a:ext cx="2179277" cy="2156094"/>
            <a:chOff x="861905" y="2094873"/>
            <a:chExt cx="3711997" cy="3775260"/>
          </a:xfrm>
        </p:grpSpPr>
        <p:sp>
          <p:nvSpPr>
            <p:cNvPr id="65" name="Oval 64"/>
            <p:cNvSpPr/>
            <p:nvPr/>
          </p:nvSpPr>
          <p:spPr>
            <a:xfrm>
              <a:off x="1124860" y="2526092"/>
              <a:ext cx="3162279" cy="303131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Oval 65"/>
            <p:cNvSpPr/>
            <p:nvPr/>
          </p:nvSpPr>
          <p:spPr>
            <a:xfrm>
              <a:off x="2094394" y="2094873"/>
              <a:ext cx="884017" cy="862438"/>
            </a:xfrm>
            <a:prstGeom prst="ellipse">
              <a:avLst/>
            </a:prstGeom>
            <a:solidFill>
              <a:srgbClr val="F5C20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1</a:t>
              </a:r>
              <a:endParaRPr lang="en-US" dirty="0"/>
            </a:p>
          </p:txBody>
        </p:sp>
        <p:sp>
          <p:nvSpPr>
            <p:cNvPr id="67" name="Oval 66"/>
            <p:cNvSpPr/>
            <p:nvPr/>
          </p:nvSpPr>
          <p:spPr>
            <a:xfrm>
              <a:off x="3689885" y="2957311"/>
              <a:ext cx="884017" cy="862438"/>
            </a:xfrm>
            <a:prstGeom prst="ellipse">
              <a:avLst/>
            </a:prstGeom>
            <a:solidFill>
              <a:schemeClr val="tx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</a:p>
          </p:txBody>
        </p:sp>
        <p:sp>
          <p:nvSpPr>
            <p:cNvPr id="68" name="Oval 67"/>
            <p:cNvSpPr/>
            <p:nvPr/>
          </p:nvSpPr>
          <p:spPr>
            <a:xfrm>
              <a:off x="3400276" y="4694966"/>
              <a:ext cx="884017" cy="862438"/>
            </a:xfrm>
            <a:prstGeom prst="ellipse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3</a:t>
              </a:r>
            </a:p>
          </p:txBody>
        </p:sp>
        <p:sp>
          <p:nvSpPr>
            <p:cNvPr id="69" name="Oval 68"/>
            <p:cNvSpPr/>
            <p:nvPr/>
          </p:nvSpPr>
          <p:spPr>
            <a:xfrm>
              <a:off x="1545331" y="4929294"/>
              <a:ext cx="884017" cy="862438"/>
            </a:xfrm>
            <a:prstGeom prst="ellipse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4</a:t>
              </a:r>
              <a:endParaRPr lang="en-US" dirty="0"/>
            </a:p>
          </p:txBody>
        </p:sp>
        <p:sp>
          <p:nvSpPr>
            <p:cNvPr id="70" name="Oval 69"/>
            <p:cNvSpPr/>
            <p:nvPr/>
          </p:nvSpPr>
          <p:spPr>
            <a:xfrm>
              <a:off x="861905" y="3238329"/>
              <a:ext cx="884017" cy="862438"/>
            </a:xfrm>
            <a:prstGeom prst="ellipse">
              <a:avLst/>
            </a:prstGeom>
            <a:solidFill>
              <a:srgbClr val="008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0</a:t>
              </a:r>
              <a:endParaRPr lang="en-US" dirty="0"/>
            </a:p>
          </p:txBody>
        </p:sp>
        <p:cxnSp>
          <p:nvCxnSpPr>
            <p:cNvPr id="71" name="Straight Connector 70"/>
            <p:cNvCxnSpPr/>
            <p:nvPr/>
          </p:nvCxnSpPr>
          <p:spPr>
            <a:xfrm flipV="1">
              <a:off x="3290952" y="2334929"/>
              <a:ext cx="412588" cy="622382"/>
            </a:xfrm>
            <a:prstGeom prst="line">
              <a:avLst/>
            </a:prstGeom>
            <a:ln>
              <a:solidFill>
                <a:srgbClr val="D3481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>
              <a:off x="3918443" y="4297658"/>
              <a:ext cx="655459" cy="194690"/>
            </a:xfrm>
            <a:prstGeom prst="line">
              <a:avLst/>
            </a:prstGeom>
            <a:ln>
              <a:solidFill>
                <a:srgbClr val="D3481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flipH="1" flipV="1">
              <a:off x="3029529" y="5247751"/>
              <a:ext cx="111214" cy="622382"/>
            </a:xfrm>
            <a:prstGeom prst="line">
              <a:avLst/>
            </a:prstGeom>
            <a:ln>
              <a:solidFill>
                <a:srgbClr val="D3481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flipV="1">
              <a:off x="861905" y="4492349"/>
              <a:ext cx="713005" cy="436945"/>
            </a:xfrm>
            <a:prstGeom prst="line">
              <a:avLst/>
            </a:prstGeom>
            <a:ln>
              <a:solidFill>
                <a:srgbClr val="D3481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>
              <a:off x="1351885" y="2526092"/>
              <a:ext cx="573527" cy="546183"/>
            </a:xfrm>
            <a:prstGeom prst="line">
              <a:avLst/>
            </a:prstGeom>
            <a:ln>
              <a:solidFill>
                <a:srgbClr val="D3481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Group 75"/>
          <p:cNvGrpSpPr/>
          <p:nvPr/>
        </p:nvGrpSpPr>
        <p:grpSpPr>
          <a:xfrm>
            <a:off x="1746630" y="4679545"/>
            <a:ext cx="2179277" cy="2156094"/>
            <a:chOff x="861905" y="2094873"/>
            <a:chExt cx="3711997" cy="3775260"/>
          </a:xfrm>
        </p:grpSpPr>
        <p:sp>
          <p:nvSpPr>
            <p:cNvPr id="77" name="Oval 76"/>
            <p:cNvSpPr/>
            <p:nvPr/>
          </p:nvSpPr>
          <p:spPr>
            <a:xfrm>
              <a:off x="1124860" y="2526092"/>
              <a:ext cx="3162279" cy="303131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Oval 77"/>
            <p:cNvSpPr/>
            <p:nvPr/>
          </p:nvSpPr>
          <p:spPr>
            <a:xfrm>
              <a:off x="2094394" y="2094873"/>
              <a:ext cx="884017" cy="862438"/>
            </a:xfrm>
            <a:prstGeom prst="ellipse">
              <a:avLst/>
            </a:prstGeom>
            <a:solidFill>
              <a:srgbClr val="F5C20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1</a:t>
              </a:r>
              <a:endParaRPr lang="en-US" dirty="0"/>
            </a:p>
          </p:txBody>
        </p:sp>
        <p:sp>
          <p:nvSpPr>
            <p:cNvPr id="79" name="Oval 78"/>
            <p:cNvSpPr/>
            <p:nvPr/>
          </p:nvSpPr>
          <p:spPr>
            <a:xfrm>
              <a:off x="3689885" y="2957311"/>
              <a:ext cx="884017" cy="862438"/>
            </a:xfrm>
            <a:prstGeom prst="ellipse">
              <a:avLst/>
            </a:prstGeom>
            <a:solidFill>
              <a:schemeClr val="tx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</a:p>
          </p:txBody>
        </p:sp>
        <p:sp>
          <p:nvSpPr>
            <p:cNvPr id="80" name="Oval 79"/>
            <p:cNvSpPr/>
            <p:nvPr/>
          </p:nvSpPr>
          <p:spPr>
            <a:xfrm>
              <a:off x="3400276" y="4694966"/>
              <a:ext cx="884017" cy="862438"/>
            </a:xfrm>
            <a:prstGeom prst="ellipse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3</a:t>
              </a:r>
            </a:p>
          </p:txBody>
        </p:sp>
        <p:sp>
          <p:nvSpPr>
            <p:cNvPr id="81" name="Oval 80"/>
            <p:cNvSpPr/>
            <p:nvPr/>
          </p:nvSpPr>
          <p:spPr>
            <a:xfrm>
              <a:off x="1545331" y="4929294"/>
              <a:ext cx="884017" cy="862438"/>
            </a:xfrm>
            <a:prstGeom prst="ellipse">
              <a:avLst/>
            </a:prstGeom>
            <a:solidFill>
              <a:schemeClr val="tx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4</a:t>
              </a:r>
              <a:endParaRPr lang="en-US" dirty="0"/>
            </a:p>
          </p:txBody>
        </p:sp>
        <p:sp>
          <p:nvSpPr>
            <p:cNvPr id="82" name="Oval 81"/>
            <p:cNvSpPr/>
            <p:nvPr/>
          </p:nvSpPr>
          <p:spPr>
            <a:xfrm>
              <a:off x="861905" y="3238329"/>
              <a:ext cx="884017" cy="862438"/>
            </a:xfrm>
            <a:prstGeom prst="ellipse">
              <a:avLst/>
            </a:prstGeom>
            <a:solidFill>
              <a:srgbClr val="008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0</a:t>
              </a:r>
              <a:endParaRPr lang="en-US" dirty="0"/>
            </a:p>
          </p:txBody>
        </p:sp>
        <p:cxnSp>
          <p:nvCxnSpPr>
            <p:cNvPr id="83" name="Straight Connector 82"/>
            <p:cNvCxnSpPr/>
            <p:nvPr/>
          </p:nvCxnSpPr>
          <p:spPr>
            <a:xfrm flipV="1">
              <a:off x="3290952" y="2334929"/>
              <a:ext cx="412588" cy="622382"/>
            </a:xfrm>
            <a:prstGeom prst="line">
              <a:avLst/>
            </a:prstGeom>
            <a:ln>
              <a:solidFill>
                <a:srgbClr val="D3481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>
              <a:off x="3918443" y="4297658"/>
              <a:ext cx="655459" cy="194690"/>
            </a:xfrm>
            <a:prstGeom prst="line">
              <a:avLst/>
            </a:prstGeom>
            <a:ln>
              <a:solidFill>
                <a:srgbClr val="D3481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flipH="1" flipV="1">
              <a:off x="3029529" y="5247751"/>
              <a:ext cx="111214" cy="622382"/>
            </a:xfrm>
            <a:prstGeom prst="line">
              <a:avLst/>
            </a:prstGeom>
            <a:ln>
              <a:solidFill>
                <a:srgbClr val="D3481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flipV="1">
              <a:off x="861905" y="4492349"/>
              <a:ext cx="713005" cy="436945"/>
            </a:xfrm>
            <a:prstGeom prst="line">
              <a:avLst/>
            </a:prstGeom>
            <a:ln>
              <a:solidFill>
                <a:srgbClr val="D3481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>
              <a:off x="1351885" y="2526092"/>
              <a:ext cx="573527" cy="546183"/>
            </a:xfrm>
            <a:prstGeom prst="line">
              <a:avLst/>
            </a:prstGeom>
            <a:ln>
              <a:solidFill>
                <a:srgbClr val="D3481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5276546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/>
              <a:buChar char="•"/>
            </a:pPr>
            <a:r>
              <a:rPr lang="en-US" dirty="0" smtClean="0"/>
              <a:t>Lock, semaphore, monitor can all be used for achieving mutual exclusion of critical section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Semaphore and condition variables useful for scheduling/synchronization among multiple processes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/>
              <a:t>If implemented using Lock will have to use BUSY WAIT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/>
              <a:t>Semaphore is good for multiple resources </a:t>
            </a:r>
            <a:endParaRPr lang="en-US" dirty="0"/>
          </a:p>
          <a:p>
            <a:pPr marL="342900" indent="-342900">
              <a:buFont typeface="Arial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776814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75</a:t>
            </a:fld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457200" y="2816151"/>
            <a:ext cx="8102665" cy="1972361"/>
            <a:chOff x="147035" y="3730819"/>
            <a:chExt cx="8686800" cy="2971800"/>
          </a:xfrm>
        </p:grpSpPr>
        <p:sp>
          <p:nvSpPr>
            <p:cNvPr id="6" name="Rectangle 10"/>
            <p:cNvSpPr>
              <a:spLocks noChangeArrowheads="1"/>
            </p:cNvSpPr>
            <p:nvPr/>
          </p:nvSpPr>
          <p:spPr bwMode="auto">
            <a:xfrm>
              <a:off x="1671035" y="6016819"/>
              <a:ext cx="7162800" cy="68580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>
                <a:lnSpc>
                  <a:spcPct val="90000"/>
                </a:lnSpc>
                <a:spcBef>
                  <a:spcPct val="30000"/>
                </a:spcBef>
                <a:buSzPct val="100000"/>
              </a:pPr>
              <a:r>
                <a:rPr lang="en-US" sz="2000">
                  <a:latin typeface="Helvetica" charset="0"/>
                </a:rPr>
                <a:t>Load/Store    Disable Ints   Test&amp;Set   Comp&amp;Swap</a:t>
              </a:r>
            </a:p>
          </p:txBody>
        </p:sp>
        <p:sp>
          <p:nvSpPr>
            <p:cNvPr id="7" name="Rectangle 8"/>
            <p:cNvSpPr>
              <a:spLocks noChangeArrowheads="1"/>
            </p:cNvSpPr>
            <p:nvPr/>
          </p:nvSpPr>
          <p:spPr bwMode="auto">
            <a:xfrm>
              <a:off x="1671035" y="4569019"/>
              <a:ext cx="7162800" cy="1447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>
                <a:lnSpc>
                  <a:spcPct val="90000"/>
                </a:lnSpc>
                <a:spcBef>
                  <a:spcPct val="30000"/>
                </a:spcBef>
                <a:buSzPct val="100000"/>
              </a:pPr>
              <a:r>
                <a:rPr lang="en-US" sz="2000" dirty="0">
                  <a:latin typeface="Helvetica" charset="0"/>
                </a:rPr>
                <a:t>Locks   Semaphores   Monitors   Send/Receive</a:t>
              </a:r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1671035" y="3730819"/>
              <a:ext cx="7162800" cy="838200"/>
            </a:xfrm>
            <a:prstGeom prst="rect">
              <a:avLst/>
            </a:prstGeom>
            <a:solidFill>
              <a:srgbClr val="53FB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>
                <a:lnSpc>
                  <a:spcPct val="90000"/>
                </a:lnSpc>
                <a:spcBef>
                  <a:spcPct val="30000"/>
                </a:spcBef>
                <a:buSzPct val="100000"/>
              </a:pPr>
              <a:r>
                <a:rPr lang="en-US" sz="2000">
                  <a:latin typeface="Helvetica" charset="0"/>
                </a:rPr>
                <a:t>Shared </a:t>
              </a:r>
              <a:r>
                <a:rPr lang="en-US" sz="2000" smtClean="0">
                  <a:latin typeface="Helvetica" charset="0"/>
                </a:rPr>
                <a:t>Programs</a:t>
              </a:r>
              <a:endParaRPr lang="en-US" sz="2000" dirty="0">
                <a:latin typeface="Helvetica" charset="0"/>
              </a:endParaRPr>
            </a:p>
          </p:txBody>
        </p:sp>
        <p:grpSp>
          <p:nvGrpSpPr>
            <p:cNvPr id="9" name="Group 37"/>
            <p:cNvGrpSpPr>
              <a:grpSpLocks/>
            </p:cNvGrpSpPr>
            <p:nvPr/>
          </p:nvGrpSpPr>
          <p:grpSpPr bwMode="auto">
            <a:xfrm>
              <a:off x="147035" y="3730819"/>
              <a:ext cx="8686800" cy="2971800"/>
              <a:chOff x="144" y="480"/>
              <a:chExt cx="5472" cy="1872"/>
            </a:xfrm>
          </p:grpSpPr>
          <p:grpSp>
            <p:nvGrpSpPr>
              <p:cNvPr id="10" name="Group 35"/>
              <p:cNvGrpSpPr>
                <a:grpSpLocks/>
              </p:cNvGrpSpPr>
              <p:nvPr/>
            </p:nvGrpSpPr>
            <p:grpSpPr bwMode="auto">
              <a:xfrm>
                <a:off x="144" y="480"/>
                <a:ext cx="960" cy="1872"/>
                <a:chOff x="144" y="768"/>
                <a:chExt cx="960" cy="1872"/>
              </a:xfrm>
            </p:grpSpPr>
            <p:sp>
              <p:nvSpPr>
                <p:cNvPr id="18" name="Rectangle 9"/>
                <p:cNvSpPr>
                  <a:spLocks noChangeArrowheads="1"/>
                </p:cNvSpPr>
                <p:nvPr/>
              </p:nvSpPr>
              <p:spPr bwMode="auto">
                <a:xfrm>
                  <a:off x="144" y="2208"/>
                  <a:ext cx="960" cy="432"/>
                </a:xfrm>
                <a:prstGeom prst="rect">
                  <a:avLst/>
                </a:prstGeom>
                <a:solidFill>
                  <a:srgbClr val="FF66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81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</a:pPr>
                  <a:r>
                    <a:rPr lang="en-US" sz="2000">
                      <a:latin typeface="Helvetica" charset="0"/>
                    </a:rPr>
                    <a:t>Hardware</a:t>
                  </a:r>
                </a:p>
              </p:txBody>
            </p:sp>
            <p:sp>
              <p:nvSpPr>
                <p:cNvPr id="19" name="Rectangle 7"/>
                <p:cNvSpPr>
                  <a:spLocks noChangeArrowheads="1"/>
                </p:cNvSpPr>
                <p:nvPr/>
              </p:nvSpPr>
              <p:spPr bwMode="auto">
                <a:xfrm>
                  <a:off x="144" y="1296"/>
                  <a:ext cx="960" cy="912"/>
                </a:xfrm>
                <a:prstGeom prst="rect">
                  <a:avLst/>
                </a:prstGeom>
                <a:solidFill>
                  <a:srgbClr val="FF66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81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</a:pPr>
                  <a:r>
                    <a:rPr lang="en-US" sz="2000">
                      <a:latin typeface="Helvetica" charset="0"/>
                    </a:rPr>
                    <a:t>Higher-level </a:t>
                  </a:r>
                </a:p>
                <a:p>
                  <a:pPr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</a:pPr>
                  <a:r>
                    <a:rPr lang="en-US" sz="2000">
                      <a:latin typeface="Helvetica" charset="0"/>
                    </a:rPr>
                    <a:t>API</a:t>
                  </a:r>
                </a:p>
              </p:txBody>
            </p:sp>
            <p:sp>
              <p:nvSpPr>
                <p:cNvPr id="20" name="Rectangle 5"/>
                <p:cNvSpPr>
                  <a:spLocks noChangeArrowheads="1"/>
                </p:cNvSpPr>
                <p:nvPr/>
              </p:nvSpPr>
              <p:spPr bwMode="auto">
                <a:xfrm>
                  <a:off x="144" y="768"/>
                  <a:ext cx="960" cy="528"/>
                </a:xfrm>
                <a:prstGeom prst="rect">
                  <a:avLst/>
                </a:prstGeom>
                <a:solidFill>
                  <a:srgbClr val="FF66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81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</a:pPr>
                  <a:r>
                    <a:rPr lang="en-US" sz="2000">
                      <a:latin typeface="Helvetica" charset="0"/>
                    </a:rPr>
                    <a:t>Programs</a:t>
                  </a:r>
                </a:p>
              </p:txBody>
            </p:sp>
          </p:grpSp>
          <p:sp>
            <p:nvSpPr>
              <p:cNvPr id="11" name="Line 11"/>
              <p:cNvSpPr>
                <a:spLocks noChangeShapeType="1"/>
              </p:cNvSpPr>
              <p:nvPr/>
            </p:nvSpPr>
            <p:spPr bwMode="auto">
              <a:xfrm>
                <a:off x="144" y="480"/>
                <a:ext cx="547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12" name="Line 12"/>
              <p:cNvSpPr>
                <a:spLocks noChangeShapeType="1"/>
              </p:cNvSpPr>
              <p:nvPr/>
            </p:nvSpPr>
            <p:spPr bwMode="auto">
              <a:xfrm>
                <a:off x="144" y="1008"/>
                <a:ext cx="547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13" name="Line 13"/>
              <p:cNvSpPr>
                <a:spLocks noChangeShapeType="1"/>
              </p:cNvSpPr>
              <p:nvPr/>
            </p:nvSpPr>
            <p:spPr bwMode="auto">
              <a:xfrm>
                <a:off x="144" y="1920"/>
                <a:ext cx="547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14" name="Line 14"/>
              <p:cNvSpPr>
                <a:spLocks noChangeShapeType="1"/>
              </p:cNvSpPr>
              <p:nvPr/>
            </p:nvSpPr>
            <p:spPr bwMode="auto">
              <a:xfrm>
                <a:off x="144" y="2352"/>
                <a:ext cx="547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15" name="Line 15"/>
              <p:cNvSpPr>
                <a:spLocks noChangeShapeType="1"/>
              </p:cNvSpPr>
              <p:nvPr/>
            </p:nvSpPr>
            <p:spPr bwMode="auto">
              <a:xfrm>
                <a:off x="144" y="480"/>
                <a:ext cx="0" cy="1872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16" name="Line 16"/>
              <p:cNvSpPr>
                <a:spLocks noChangeShapeType="1"/>
              </p:cNvSpPr>
              <p:nvPr/>
            </p:nvSpPr>
            <p:spPr bwMode="auto">
              <a:xfrm>
                <a:off x="1104" y="480"/>
                <a:ext cx="0" cy="187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17" name="Line 17"/>
              <p:cNvSpPr>
                <a:spLocks noChangeShapeType="1"/>
              </p:cNvSpPr>
              <p:nvPr/>
            </p:nvSpPr>
            <p:spPr bwMode="auto">
              <a:xfrm>
                <a:off x="5616" y="480"/>
                <a:ext cx="0" cy="1872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6674367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sential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17798</TotalTime>
  <Words>3775</Words>
  <Application>Microsoft Macintosh PowerPoint</Application>
  <PresentationFormat>On-screen Show (4:3)</PresentationFormat>
  <Paragraphs>988</Paragraphs>
  <Slides>75</Slides>
  <Notes>47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75</vt:i4>
      </vt:variant>
    </vt:vector>
  </HeadingPairs>
  <TitlesOfParts>
    <vt:vector size="76" baseType="lpstr">
      <vt:lpstr>Essential</vt:lpstr>
      <vt:lpstr>Process Synchronization</vt:lpstr>
      <vt:lpstr>Issues in coopering processes and Threads – data sharing</vt:lpstr>
      <vt:lpstr>Example 1: Producer - Consumer</vt:lpstr>
      <vt:lpstr>Race condition</vt:lpstr>
      <vt:lpstr>Example 2: Banking problem</vt:lpstr>
      <vt:lpstr>Example 2: Dinning Philosopher’s problem </vt:lpstr>
      <vt:lpstr>Example 3: Sojourner Rover</vt:lpstr>
      <vt:lpstr>Definitions</vt:lpstr>
      <vt:lpstr>Requirements</vt:lpstr>
      <vt:lpstr>Motivation: “Too much milk”</vt:lpstr>
      <vt:lpstr>Lock</vt:lpstr>
      <vt:lpstr>Too Much Milk: Correctness Properties</vt:lpstr>
      <vt:lpstr>Too Much Milk: Solution #1</vt:lpstr>
      <vt:lpstr>Too Much Milk: Solution #1</vt:lpstr>
      <vt:lpstr>Too Much Milk: Solution #1½ </vt:lpstr>
      <vt:lpstr>Too Much Milk Solution #2</vt:lpstr>
      <vt:lpstr>Too Much Milk Solution #2</vt:lpstr>
      <vt:lpstr>Too Much Milk Solution #2: problem!</vt:lpstr>
      <vt:lpstr>Too Much Milk Solution #3</vt:lpstr>
      <vt:lpstr>Solution #3 discussion</vt:lpstr>
      <vt:lpstr>High-Level Picture</vt:lpstr>
      <vt:lpstr>Too Much Milk: Solution #4</vt:lpstr>
      <vt:lpstr>How to Implement Lock?</vt:lpstr>
      <vt:lpstr>Roadmap</vt:lpstr>
      <vt:lpstr>Naïve use of Interrupt Enable/Disable</vt:lpstr>
      <vt:lpstr>Naïve use of Interrupt Enable/Disable: Problems</vt:lpstr>
      <vt:lpstr>Better Implementation of Locks by Disabling Interrupts</vt:lpstr>
      <vt:lpstr>New Lock Implementation: Discussion</vt:lpstr>
      <vt:lpstr>Interrupt re-enable in going to sleep</vt:lpstr>
      <vt:lpstr>How to Re-enable After Sleep()?</vt:lpstr>
      <vt:lpstr>nachos.thread.lock</vt:lpstr>
      <vt:lpstr>nachos.thread.lock</vt:lpstr>
      <vt:lpstr>Roadmap</vt:lpstr>
      <vt:lpstr>Atomic Read-Modify-Write instructions</vt:lpstr>
      <vt:lpstr>Examples of Read-Modify-Write </vt:lpstr>
      <vt:lpstr>Implementing Locks with test&amp;set</vt:lpstr>
      <vt:lpstr>Problem: Busy-Waiting for Lock</vt:lpstr>
      <vt:lpstr>Better Locks using test&amp;set</vt:lpstr>
      <vt:lpstr>Locks using test&amp;set vs. Interrupts</vt:lpstr>
      <vt:lpstr>Producer-consumer with Mutex lock</vt:lpstr>
      <vt:lpstr>Producer-consumer with Mutex lock</vt:lpstr>
      <vt:lpstr>Roadmap</vt:lpstr>
      <vt:lpstr>Semaphores</vt:lpstr>
      <vt:lpstr>Semaphores Like Integers Except</vt:lpstr>
      <vt:lpstr>Two Uses of Semaphores</vt:lpstr>
      <vt:lpstr>nachos.thread.semaphore</vt:lpstr>
      <vt:lpstr>nachos.thread.semaphore</vt:lpstr>
      <vt:lpstr>Producer-consumer using semaphore</vt:lpstr>
      <vt:lpstr>Correctness constraints for solution</vt:lpstr>
      <vt:lpstr>Full Solution to Bounded Buffer</vt:lpstr>
      <vt:lpstr>Discussion about Solution</vt:lpstr>
      <vt:lpstr>Discussion about Solution</vt:lpstr>
      <vt:lpstr>Another example of Deadlock using semaphore</vt:lpstr>
      <vt:lpstr>Monitors and Condition Variables</vt:lpstr>
      <vt:lpstr>Motivation for Monitors and Condition Variables</vt:lpstr>
      <vt:lpstr> Monitor with Condition Variables</vt:lpstr>
      <vt:lpstr>Simple Monitor Example</vt:lpstr>
      <vt:lpstr>Condition Variables</vt:lpstr>
      <vt:lpstr>Complete Monitor Example (with condition variable)</vt:lpstr>
      <vt:lpstr>Mesa vs. Hoare monitors</vt:lpstr>
      <vt:lpstr>Hoare monitors</vt:lpstr>
      <vt:lpstr>Mesa monitors</vt:lpstr>
      <vt:lpstr>nachos.threads.Condition</vt:lpstr>
      <vt:lpstr>nachos.threads.Condition</vt:lpstr>
      <vt:lpstr>nachos.threads.Condition</vt:lpstr>
      <vt:lpstr>Producer-consumer using condition Variable</vt:lpstr>
      <vt:lpstr>PowerPoint Presentation</vt:lpstr>
      <vt:lpstr>Dinning Philosopher </vt:lpstr>
      <vt:lpstr>Using semaphore</vt:lpstr>
      <vt:lpstr>Using Monitor</vt:lpstr>
      <vt:lpstr>PowerPoint Presentation</vt:lpstr>
      <vt:lpstr>Correct?</vt:lpstr>
      <vt:lpstr>PowerPoint Presentation</vt:lpstr>
      <vt:lpstr>Comparison</vt:lpstr>
      <vt:lpstr>Summary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Operating SYstems</dc:title>
  <dc:creator>Lisa Zheng</dc:creator>
  <cp:lastModifiedBy>Rong Zheng</cp:lastModifiedBy>
  <cp:revision>97</cp:revision>
  <cp:lastPrinted>2015-01-07T16:29:37Z</cp:lastPrinted>
  <dcterms:created xsi:type="dcterms:W3CDTF">2014-01-02T22:00:07Z</dcterms:created>
  <dcterms:modified xsi:type="dcterms:W3CDTF">2015-02-06T14:18:13Z</dcterms:modified>
</cp:coreProperties>
</file>