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embeddings/oleObject1.bin" ContentType="application/vnd.openxmlformats-officedocument.oleObject"/>
  <Override PartName="/ppt/notesSlides/notesSlide4.xml" ContentType="application/vnd.openxmlformats-officedocument.presentationml.notesSlide+xml"/>
  <Override PartName="/ppt/tags/tag1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57" r:id="rId1"/>
  </p:sldMasterIdLst>
  <p:notesMasterIdLst>
    <p:notesMasterId r:id="rId58"/>
  </p:notesMasterIdLst>
  <p:sldIdLst>
    <p:sldId id="256" r:id="rId2"/>
    <p:sldId id="262" r:id="rId3"/>
    <p:sldId id="263" r:id="rId4"/>
    <p:sldId id="264" r:id="rId5"/>
    <p:sldId id="265" r:id="rId6"/>
    <p:sldId id="266" r:id="rId7"/>
    <p:sldId id="268" r:id="rId8"/>
    <p:sldId id="270" r:id="rId9"/>
    <p:sldId id="271" r:id="rId10"/>
    <p:sldId id="272" r:id="rId11"/>
    <p:sldId id="273" r:id="rId12"/>
    <p:sldId id="274" r:id="rId13"/>
    <p:sldId id="275" r:id="rId14"/>
    <p:sldId id="257" r:id="rId15"/>
    <p:sldId id="258" r:id="rId16"/>
    <p:sldId id="276" r:id="rId17"/>
    <p:sldId id="259" r:id="rId18"/>
    <p:sldId id="281" r:id="rId19"/>
    <p:sldId id="280" r:id="rId20"/>
    <p:sldId id="260" r:id="rId21"/>
    <p:sldId id="261" r:id="rId22"/>
    <p:sldId id="279" r:id="rId23"/>
    <p:sldId id="277" r:id="rId24"/>
    <p:sldId id="278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0" r:id="rId44"/>
    <p:sldId id="301" r:id="rId45"/>
    <p:sldId id="302" r:id="rId46"/>
    <p:sldId id="303" r:id="rId47"/>
    <p:sldId id="304" r:id="rId48"/>
    <p:sldId id="305" r:id="rId49"/>
    <p:sldId id="306" r:id="rId50"/>
    <p:sldId id="307" r:id="rId51"/>
    <p:sldId id="308" r:id="rId52"/>
    <p:sldId id="309" r:id="rId53"/>
    <p:sldId id="310" r:id="rId54"/>
    <p:sldId id="311" r:id="rId55"/>
    <p:sldId id="312" r:id="rId56"/>
    <p:sldId id="313" r:id="rId5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 snapToGrid="0" snapToObjects="1">
      <p:cViewPr varScale="1">
        <p:scale>
          <a:sx n="115" d="100"/>
          <a:sy n="115" d="100"/>
        </p:scale>
        <p:origin x="-1432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tableStyles" Target="tableStyles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notesMaster" Target="notesMasters/notesMaster1.xml"/><Relationship Id="rId59" Type="http://schemas.openxmlformats.org/officeDocument/2006/relationships/printerSettings" Target="printerSettings/printerSettings1.bin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presProps" Target="presProps.xml"/><Relationship Id="rId61" Type="http://schemas.openxmlformats.org/officeDocument/2006/relationships/viewProps" Target="viewProps.xml"/><Relationship Id="rId62" Type="http://schemas.openxmlformats.org/officeDocument/2006/relationships/theme" Target="theme/theme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8D8A2E-D104-A44F-8B7E-765B34A08C91}" type="datetimeFigureOut">
              <a:rPr lang="en-US" smtClean="0"/>
              <a:t>15-01-13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A37EBA-65C6-9245-8534-C6E2CAC7A7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4933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John_Harper_(computer_engineer)" TargetMode="External"/><Relationship Id="rId4" Type="http://schemas.openxmlformats.org/officeDocument/2006/relationships/hyperlink" Target="http://en.wikipedia.org/wiki/Prince_Edward,_Duke_of_Kent" TargetMode="External"/><Relationship Id="rId5" Type="http://schemas.openxmlformats.org/officeDocument/2006/relationships/hyperlink" Target="http://en.wikipedia.org/wiki/British_Computer_Society" TargetMode="External"/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12290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14338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Each of the rotating drums simulates the action of an Enigma rotor. There are 36 Enigma-equivalents and, on the right-hand end of the middle row, three </a:t>
            </a:r>
            <a:r>
              <a:rPr lang="en-US" sz="1200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indicator</a:t>
            </a:r>
            <a:r>
              <a:rPr lang="en-US" sz="120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drums. </a:t>
            </a:r>
            <a:r>
              <a:rPr lang="en-US" sz="1200" i="0" kern="120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3"/>
              </a:rPr>
              <a:t>John Harper led the "Phoenix" team that built this.</a:t>
            </a:r>
            <a:r>
              <a:rPr lang="en-US" sz="1200" i="0" kern="1200" baseline="3000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3"/>
              </a:rPr>
              <a:t>[1]</a:t>
            </a:r>
            <a:r>
              <a:rPr lang="en-US" sz="1200" i="0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3"/>
              </a:rPr>
              <a:t> It was officially switched on by </a:t>
            </a:r>
            <a:r>
              <a:rPr lang="en-US" sz="1200" i="0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4"/>
              </a:rPr>
              <a:t>the Duke of Kent, patron of the </a:t>
            </a:r>
            <a:r>
              <a:rPr lang="en-US" sz="1200" i="0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5"/>
              </a:rPr>
              <a:t>British Computer Society on 17 July 2008.</a:t>
            </a:r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16386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>
                <a:ea typeface="ＭＳ Ｐゴシック" charset="0"/>
                <a:cs typeface="ＭＳ Ｐゴシック" charset="0"/>
              </a:rPr>
              <a:t>What</a:t>
            </a:r>
            <a:r>
              <a:rPr lang="ja-JP" altLang="en-US">
                <a:ea typeface="ＭＳ Ｐゴシック" charset="0"/>
                <a:cs typeface="ＭＳ Ｐゴシック" charset="0"/>
              </a:rPr>
              <a:t>’</a:t>
            </a:r>
            <a:r>
              <a:rPr lang="en-US" altLang="ja-JP">
                <a:ea typeface="ＭＳ Ｐゴシック" charset="0"/>
                <a:cs typeface="ＭＳ Ｐゴシック" charset="0"/>
              </a:rPr>
              <a:t>s the largest single use of microprocessors? Not computers – Embedded computers (10 billion versus 400 million)</a:t>
            </a:r>
          </a:p>
          <a:p>
            <a:r>
              <a:rPr lang="en-US">
                <a:ea typeface="ＭＳ Ｐゴシック" charset="0"/>
                <a:cs typeface="ＭＳ Ｐゴシック" charset="0"/>
              </a:rPr>
              <a:t>Example: Cellphones. Second largest? Automobiles.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4" name="Notes Placeholder 2"/>
          <p:cNvSpPr>
            <a:spLocks noGrp="1"/>
          </p:cNvSpPr>
          <p:nvPr>
            <p:ph type="body" idx="1"/>
          </p:nvPr>
        </p:nvSpPr>
        <p:spPr>
          <a:xfrm>
            <a:off x="916215" y="4343798"/>
            <a:ext cx="5025571" cy="4115594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670" tIns="46996" rIns="95670" bIns="46996"/>
          <a:lstStyle/>
          <a:p>
            <a:r>
              <a:rPr lang="en-US">
                <a:ea typeface="ＭＳ Ｐゴシック" charset="0"/>
                <a:cs typeface="ＭＳ Ｐゴシック" charset="0"/>
              </a:rPr>
              <a:t>Change the system design: the way they are used.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 Narrow" charset="0"/>
                <a:ea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 Narrow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 Narrow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 Narrow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 Narrow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charset="0"/>
                <a:ea typeface="ＭＳ Ｐゴシック" charset="0"/>
              </a:defRPr>
            </a:lvl9pPr>
          </a:lstStyle>
          <a:p>
            <a:fld id="{F48CFB2D-424B-2A42-8D35-62F213F1AB36}" type="slidenum">
              <a:rPr lang="en-US" sz="1200">
                <a:latin typeface="Arial" charset="0"/>
              </a:rPr>
              <a:pPr/>
              <a:t>30</a:t>
            </a:fld>
            <a:endParaRPr lang="en-US" sz="1200">
              <a:latin typeface="Arial" charset="0"/>
            </a:endParaRPr>
          </a:p>
        </p:txBody>
      </p:sp>
      <p:sp>
        <p:nvSpPr>
          <p:cNvPr id="130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05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 Narrow" charset="0"/>
                <a:ea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 Narrow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 Narrow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 Narrow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 Narrow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charset="0"/>
                <a:ea typeface="ＭＳ Ｐゴシック" charset="0"/>
              </a:defRPr>
            </a:lvl9pPr>
          </a:lstStyle>
          <a:p>
            <a:fld id="{097C2107-98CE-8741-AA54-91AB0ECDC133}" type="slidenum">
              <a:rPr lang="en-US" sz="1200">
                <a:latin typeface="Arial" charset="0"/>
              </a:rPr>
              <a:pPr/>
              <a:t>31</a:t>
            </a:fld>
            <a:endParaRPr lang="en-US" sz="1200">
              <a:latin typeface="Arial" charset="0"/>
            </a:endParaRPr>
          </a:p>
        </p:txBody>
      </p:sp>
      <p:sp>
        <p:nvSpPr>
          <p:cNvPr id="131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107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 Narrow" charset="0"/>
                <a:ea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 Narrow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 Narrow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 Narrow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 Narrow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charset="0"/>
                <a:ea typeface="ＭＳ Ｐゴシック" charset="0"/>
              </a:defRPr>
            </a:lvl9pPr>
          </a:lstStyle>
          <a:p>
            <a:fld id="{0AB2E88F-468F-974A-8A15-899C6D4D57A8}" type="slidenum">
              <a:rPr lang="en-US" sz="1200">
                <a:latin typeface="Arial" charset="0"/>
              </a:rPr>
              <a:pPr/>
              <a:t>33</a:t>
            </a:fld>
            <a:endParaRPr lang="en-US" sz="1200">
              <a:latin typeface="Arial" charset="0"/>
            </a:endParaRPr>
          </a:p>
        </p:txBody>
      </p:sp>
      <p:sp>
        <p:nvSpPr>
          <p:cNvPr id="132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2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communication in microkernels is done via message passing. Only the very important parts like IPC(Inter process Communication), basic scheduler, basic memory handling, basic I/O primitives etc., are put into the kernel.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413C99-BEFB-4041-AEE4-5EBDE87DA83F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8003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413C99-BEFB-4041-AEE4-5EBDE87DA83F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54331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 Narrow" charset="0"/>
                <a:ea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 Narrow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 Narrow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 Narrow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 Narrow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charset="0"/>
                <a:ea typeface="ＭＳ Ｐゴシック" charset="0"/>
              </a:defRPr>
            </a:lvl9pPr>
          </a:lstStyle>
          <a:p>
            <a:fld id="{4C8B7CB2-500F-0B4C-B747-E66BAD52C802}" type="slidenum">
              <a:rPr lang="en-US" sz="1200">
                <a:latin typeface="Arial" charset="0"/>
              </a:rPr>
              <a:pPr/>
              <a:t>50</a:t>
            </a:fld>
            <a:endParaRPr lang="en-US" sz="1200">
              <a:latin typeface="Arial" charset="0"/>
            </a:endParaRPr>
          </a:p>
        </p:txBody>
      </p:sp>
      <p:sp>
        <p:nvSpPr>
          <p:cNvPr id="166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6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 Narrow" charset="0"/>
                <a:ea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 Narrow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 Narrow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 Narrow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 Narrow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charset="0"/>
                <a:ea typeface="ＭＳ Ｐゴシック" charset="0"/>
              </a:defRPr>
            </a:lvl9pPr>
          </a:lstStyle>
          <a:p>
            <a:fld id="{98808E41-0B6D-4C4F-8B0B-F4A014EFACB6}" type="slidenum">
              <a:rPr lang="en-US" sz="1200">
                <a:latin typeface="Arial" charset="0"/>
              </a:rPr>
              <a:pPr/>
              <a:t>51</a:t>
            </a:fld>
            <a:endParaRPr lang="en-US" sz="1200">
              <a:latin typeface="Arial" charset="0"/>
            </a:endParaRPr>
          </a:p>
        </p:txBody>
      </p:sp>
      <p:sp>
        <p:nvSpPr>
          <p:cNvPr id="172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2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 Narrow" charset="0"/>
                <a:ea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 Narrow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 Narrow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 Narrow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 Narrow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charset="0"/>
                <a:ea typeface="ＭＳ Ｐゴシック" charset="0"/>
              </a:defRPr>
            </a:lvl9pPr>
          </a:lstStyle>
          <a:p>
            <a:fld id="{379A9B46-A5D2-C74F-B8BF-5CB56C8F12D0}" type="slidenum">
              <a:rPr lang="en-US" sz="1200">
                <a:latin typeface="Arial" charset="0"/>
              </a:rPr>
              <a:pPr/>
              <a:t>52</a:t>
            </a:fld>
            <a:endParaRPr lang="en-US" sz="1200">
              <a:latin typeface="Arial" charset="0"/>
            </a:endParaRPr>
          </a:p>
        </p:txBody>
      </p:sp>
      <p:sp>
        <p:nvSpPr>
          <p:cNvPr id="185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5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2226" name="Notes Placeholder 2"/>
          <p:cNvSpPr>
            <a:spLocks noGrp="1"/>
          </p:cNvSpPr>
          <p:nvPr>
            <p:ph type="body" idx="1"/>
          </p:nvPr>
        </p:nvSpPr>
        <p:spPr>
          <a:xfrm>
            <a:off x="916215" y="4343798"/>
            <a:ext cx="5025571" cy="4115594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lIns="95670" tIns="46996" rIns="95670" bIns="46996"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>
                <a:ea typeface="MS PGothic" charset="0"/>
              </a:rPr>
              <a:t>Multics: MIT, GE, Bell Labs, 1969</a:t>
            </a:r>
          </a:p>
          <a:p>
            <a:r>
              <a:rPr lang="en-US">
                <a:ea typeface="MS PGothic" charset="0"/>
              </a:rPr>
              <a:t>Revolutionary but </a:t>
            </a:r>
            <a:r>
              <a:rPr lang="ja-JP" altLang="en-US">
                <a:ea typeface="MS PGothic" charset="0"/>
              </a:rPr>
              <a:t>“</a:t>
            </a:r>
            <a:r>
              <a:rPr lang="en-US">
                <a:ea typeface="MS PGothic" charset="0"/>
              </a:rPr>
              <a:t>bloated</a:t>
            </a:r>
            <a:r>
              <a:rPr lang="ja-JP" altLang="en-US">
                <a:ea typeface="MS PGothic" charset="0"/>
              </a:rPr>
              <a:t>”</a:t>
            </a:r>
            <a:r>
              <a:rPr lang="en-US">
                <a:ea typeface="MS PGothic" charset="0"/>
              </a:rPr>
              <a:t> at 135kB</a:t>
            </a:r>
          </a:p>
          <a:p>
            <a:endParaRPr lang="en-US">
              <a:ea typeface="MS PGothic" charset="0"/>
            </a:endParaRPr>
          </a:p>
          <a:p>
            <a:r>
              <a:rPr lang="en-US">
                <a:ea typeface="MS PGothic" charset="0"/>
              </a:rPr>
              <a:t>Famous </a:t>
            </a:r>
            <a:r>
              <a:rPr lang="ja-JP" altLang="en-US">
                <a:ea typeface="MS PGothic" charset="0"/>
              </a:rPr>
              <a:t>“</a:t>
            </a:r>
            <a:r>
              <a:rPr lang="en-US">
                <a:ea typeface="MS PGothic" charset="0"/>
              </a:rPr>
              <a:t>failures</a:t>
            </a:r>
            <a:r>
              <a:rPr lang="ja-JP" altLang="en-US">
                <a:ea typeface="MS PGothic" charset="0"/>
              </a:rPr>
              <a:t>”</a:t>
            </a:r>
            <a:r>
              <a:rPr lang="en-US">
                <a:ea typeface="MS PGothic" charset="0"/>
              </a:rPr>
              <a:t>: Multics, Mach, NextStep: innovative but too flawed to succeed.</a:t>
            </a:r>
          </a:p>
          <a:p>
            <a:endParaRPr lang="en-US">
              <a:ea typeface="MS PGothic" charset="0"/>
            </a:endParaRPr>
          </a:p>
          <a:p>
            <a:r>
              <a:rPr lang="en-US">
                <a:ea typeface="MS PGothic" charset="0"/>
              </a:rPr>
              <a:t>Microsoft established itself by writing an OS to compete with CP/M which IBM couldn</a:t>
            </a:r>
            <a:r>
              <a:rPr lang="ja-JP" altLang="en-US">
                <a:ea typeface="MS PGothic" charset="0"/>
              </a:rPr>
              <a:t>’</a:t>
            </a:r>
            <a:r>
              <a:rPr lang="en-US">
                <a:ea typeface="MS PGothic" charset="0"/>
              </a:rPr>
              <a:t>t negotiate with its author. They instead bought QDOS from a small code author who had written it from the CP/M manual. </a:t>
            </a:r>
          </a:p>
          <a:p>
            <a:endParaRPr lang="en-US">
              <a:ea typeface="MS PGothic" charset="0"/>
            </a:endParaRPr>
          </a:p>
          <a:p>
            <a:r>
              <a:rPr lang="en-US">
                <a:ea typeface="MS PGothic" charset="0"/>
              </a:rPr>
              <a:t>Interestingly, there were some other OSes that didn</a:t>
            </a:r>
            <a:r>
              <a:rPr lang="ja-JP" altLang="en-US">
                <a:ea typeface="MS PGothic" charset="0"/>
              </a:rPr>
              <a:t>’</a:t>
            </a:r>
            <a:r>
              <a:rPr lang="en-US">
                <a:ea typeface="MS PGothic" charset="0"/>
              </a:rPr>
              <a:t>t have such a long lineage (e.g. IBM OS/2)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0"/>
            <a:ext cx="7772400" cy="4571999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8800" spc="-80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800600"/>
            <a:ext cx="6858000" cy="914400"/>
          </a:xfrm>
        </p:spPr>
        <p:txBody>
          <a:bodyPr/>
          <a:lstStyle>
            <a:lvl1pPr marL="0" indent="0" algn="l">
              <a:buNone/>
              <a:defRPr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282C8-CBA7-B54F-8068-24A73CF2C7E9}" type="datetimeFigureOut">
              <a:rPr lang="en-US" smtClean="0"/>
              <a:t>15-01-13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282C8-CBA7-B54F-8068-24A73CF2C7E9}" type="datetimeFigureOut">
              <a:rPr lang="en-US" smtClean="0"/>
              <a:t>15-01-13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44F4A-81AA-CE4C-955B-E0FAEF2290E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7772400" cy="4321175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8800" b="0" cap="all" spc="-80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8601"/>
            <a:ext cx="7772400" cy="1066800"/>
          </a:xfrm>
        </p:spPr>
        <p:txBody>
          <a:bodyPr anchor="b"/>
          <a:lstStyle>
            <a:lvl1pPr marL="0" indent="0">
              <a:buNone/>
              <a:defRPr sz="2000"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282C8-CBA7-B54F-8068-24A73CF2C7E9}" type="datetimeFigureOut">
              <a:rPr lang="en-US" smtClean="0"/>
              <a:t>15-01-13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744F4A-81AA-CE4C-955B-E0FAEF2290EF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3068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016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282C8-CBA7-B54F-8068-24A73CF2C7E9}" type="datetimeFigureOut">
              <a:rPr lang="en-US" smtClean="0"/>
              <a:t>15-01-13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44F4A-81AA-CE4C-955B-E0FAEF2290E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7632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sz="1800" b="0" cap="all" spc="1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7632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3208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lang="en-US" sz="1800" b="0" kern="1200" cap="all" spc="1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3208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282C8-CBA7-B54F-8068-24A73CF2C7E9}" type="datetimeFigureOut">
              <a:rPr lang="en-US" smtClean="0"/>
              <a:t>15-01-13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44F4A-81AA-CE4C-955B-E0FAEF2290E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282C8-CBA7-B54F-8068-24A73CF2C7E9}" type="datetimeFigureOut">
              <a:rPr lang="en-US" smtClean="0"/>
              <a:t>15-01-13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44F4A-81AA-CE4C-955B-E0FAEF2290E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282C8-CBA7-B54F-8068-24A73CF2C7E9}" type="datetimeFigureOut">
              <a:rPr lang="en-US" smtClean="0"/>
              <a:t>15-01-13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44F4A-81AA-CE4C-955B-E0FAEF2290E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600200"/>
            <a:ext cx="5111750" cy="44805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3008313" cy="44805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282C8-CBA7-B54F-8068-24A73CF2C7E9}" type="datetimeFigureOut">
              <a:rPr lang="en-US" smtClean="0"/>
              <a:t>15-01-13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9000877" cy="484632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715000"/>
            <a:ext cx="8153400" cy="457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282C8-CBA7-B54F-8068-24A73CF2C7E9}" type="datetimeFigureOut">
              <a:rPr lang="en-US" smtClean="0"/>
              <a:t>15-01-13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2744F4A-81AA-CE4C-955B-E0FAEF2290E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4953000"/>
            <a:ext cx="8153400" cy="7620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282C8-CBA7-B54F-8068-24A73CF2C7E9}" type="datetimeFigureOut">
              <a:rPr lang="en-US" smtClean="0"/>
              <a:t>15-01-13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44F4A-81AA-CE4C-955B-E0FAEF2290E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282C8-CBA7-B54F-8068-24A73CF2C7E9}" type="datetimeFigureOut">
              <a:rPr lang="en-US" smtClean="0"/>
              <a:t>15-01-13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44F4A-81AA-CE4C-955B-E0FAEF2290E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76200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172201"/>
            <a:ext cx="3429000" cy="304800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283282C8-CBA7-B54F-8068-24A73CF2C7E9}" type="datetimeFigureOut">
              <a:rPr lang="en-US" smtClean="0"/>
              <a:t>15-01-13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492875"/>
            <a:ext cx="3429000" cy="28384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16200000">
            <a:off x="8227377" y="5885497"/>
            <a:ext cx="13157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 b="1">
                <a:solidFill>
                  <a:schemeClr val="tx2"/>
                </a:solidFill>
              </a:defRPr>
            </a:lvl1pPr>
          </a:lstStyle>
          <a:p>
            <a:fld id="{32744F4A-81AA-CE4C-955B-E0FAEF2290E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9001124" y="0"/>
            <a:ext cx="142876" cy="1371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001124" y="1371600"/>
            <a:ext cx="142876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61" r:id="rId4"/>
    <p:sldLayoutId id="2147483762" r:id="rId5"/>
    <p:sldLayoutId id="2147483763" r:id="rId6"/>
    <p:sldLayoutId id="2147483764" r:id="rId7"/>
    <p:sldLayoutId id="2147483765" r:id="rId8"/>
    <p:sldLayoutId id="2147483766" r:id="rId9"/>
    <p:sldLayoutId id="2147483767" r:id="rId10"/>
    <p:sldLayoutId id="2147483768" r:id="rId11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2800" b="1" kern="1200" cap="all" spc="-60" baseline="0">
          <a:solidFill>
            <a:schemeClr val="tx2"/>
          </a:solidFill>
          <a:latin typeface="+mn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spcAft>
          <a:spcPts val="600"/>
        </a:spcAft>
        <a:buFont typeface="Arial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4" Type="http://schemas.openxmlformats.org/officeDocument/2006/relationships/oleObject" Target="../embeddings/oleObject1.bin"/><Relationship Id="rId5" Type="http://schemas.openxmlformats.org/officeDocument/2006/relationships/image" Target="../media/image4.wmf"/><Relationship Id="rId6" Type="http://schemas.openxmlformats.org/officeDocument/2006/relationships/image" Target="../media/image5.jpeg"/><Relationship Id="rId7" Type="http://schemas.openxmlformats.org/officeDocument/2006/relationships/image" Target="../media/image6.jpe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image" Target="../media/image10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4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Relationship Id="rId3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digitaltonto.com/2011/our-emergent-digital-future/" TargetMode="External"/><Relationship Id="rId3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ospmag.com/issue/article/Time-Is-Not-Always-On-Our-Side" TargetMode="External"/><Relationship Id="rId3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isc.org/solutions/survey" TargetMode="External"/><Relationship Id="rId3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internetworldstats.com/stats.htm" TargetMode="External"/><Relationship Id="rId3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Relationship Id="rId3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mailto:yhyu.mail@gmail.com" TargetMode="External"/><Relationship Id="rId4" Type="http://schemas.openxmlformats.org/officeDocument/2006/relationships/hyperlink" Target="mailto:xuq22@mcmaster.ca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mailto:shaabaa@mcmaster.ca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as.mcmaster.ca/~rzheng/course/CAS3SH3w15/" TargetMode="External"/><Relationship Id="rId4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cas.mcmaster.ca/~rzheng/Nachos_Tutorial/" TargetMode="Externa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Relationship Id="rId3" Type="http://schemas.openxmlformats.org/officeDocument/2006/relationships/image" Target="../media/image27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4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mailto:rzheng@mcmaster.ca" TargetMode="Externa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wmf"/><Relationship Id="rId4" Type="http://schemas.openxmlformats.org/officeDocument/2006/relationships/image" Target="../media/image34.jpeg"/><Relationship Id="rId5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jpe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jpe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4" Type="http://schemas.openxmlformats.org/officeDocument/2006/relationships/image" Target="../media/image41.png"/><Relationship Id="rId5" Type="http://schemas.openxmlformats.org/officeDocument/2006/relationships/image" Target="../media/image42.png"/><Relationship Id="rId6" Type="http://schemas.openxmlformats.org/officeDocument/2006/relationships/image" Target="../media/image43.png"/><Relationship Id="rId7" Type="http://schemas.openxmlformats.org/officeDocument/2006/relationships/image" Target="../media/image44.png"/><Relationship Id="rId8" Type="http://schemas.openxmlformats.org/officeDocument/2006/relationships/image" Target="../media/image45.png"/><Relationship Id="rId9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7.pn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48.pn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5400" dirty="0" smtClean="0">
                <a:latin typeface="+mj-lt"/>
              </a:rPr>
              <a:t>Operating Systems</a:t>
            </a:r>
            <a:endParaRPr lang="en-US" sz="5400" dirty="0">
              <a:latin typeface="+mj-l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Rong Zheng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86444" y="6155752"/>
            <a:ext cx="82487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Disclaimer: Many materials used in the slides are adopted from those of other colleagues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23128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Goal of This Course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Learn how “systems” work</a:t>
            </a:r>
          </a:p>
          <a:p>
            <a:endParaRPr lang="en-US" dirty="0" smtClean="0"/>
          </a:p>
          <a:p>
            <a:r>
              <a:rPr lang="en-US" dirty="0" smtClean="0"/>
              <a:t>Main challenges in building systems</a:t>
            </a:r>
          </a:p>
          <a:p>
            <a:endParaRPr lang="en-US" dirty="0" smtClean="0"/>
          </a:p>
          <a:p>
            <a:r>
              <a:rPr lang="en-US" dirty="0" smtClean="0"/>
              <a:t>Principles of system design, i.e., how to address these challenges</a:t>
            </a:r>
          </a:p>
          <a:p>
            <a:endParaRPr lang="en-US" dirty="0" smtClean="0"/>
          </a:p>
          <a:p>
            <a:r>
              <a:rPr lang="en-US" dirty="0" smtClean="0"/>
              <a:t>Learn how to apply these principles to building systems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7609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ea typeface="ＭＳ Ｐゴシック" charset="0"/>
                <a:cs typeface="ＭＳ Ｐゴシック" charset="0"/>
              </a:rPr>
              <a:t>What Do Turing’s BOMBE machine and today’s computer have in common?</a:t>
            </a:r>
            <a:endParaRPr lang="en-US" dirty="0">
              <a:ea typeface="ＭＳ Ｐゴシック" charset="0"/>
              <a:cs typeface="ＭＳ Ｐゴシック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93668" y="2719510"/>
            <a:ext cx="4964206" cy="344970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805" y="1673411"/>
            <a:ext cx="3707836" cy="4945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2252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charset="0"/>
                <a:cs typeface="ＭＳ Ｐゴシック" charset="0"/>
              </a:rPr>
              <a:t>Computing Devices Everywhere</a:t>
            </a:r>
          </a:p>
        </p:txBody>
      </p:sp>
      <p:graphicFrame>
        <p:nvGraphicFramePr>
          <p:cNvPr id="7" name="Object 15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09104719"/>
              </p:ext>
            </p:extLst>
          </p:nvPr>
        </p:nvGraphicFramePr>
        <p:xfrm>
          <a:off x="487363" y="3595688"/>
          <a:ext cx="2071687" cy="1450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6" name="Clip" r:id="rId4" imgW="5680845" imgH="3977862" progId="MS_ClipArt_Gallery.2">
                  <p:embed/>
                </p:oleObj>
              </mc:Choice>
              <mc:Fallback>
                <p:oleObj name="Clip" r:id="rId4" imgW="5680845" imgH="3977862" progId="MS_ClipArt_Gallery.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7363" y="3595688"/>
                        <a:ext cx="2071687" cy="1450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Picture 4" descr="macpictur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517172"/>
            <a:ext cx="3486150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5" descr="millennium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609600"/>
            <a:ext cx="2868613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</p:pic>
      <p:pic>
        <p:nvPicPr>
          <p:cNvPr id="6" name="Picture 11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5403372"/>
            <a:ext cx="2314575" cy="1354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8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5174772"/>
            <a:ext cx="2057400" cy="163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9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2888772"/>
            <a:ext cx="2619375" cy="195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8" name="Picture 1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4495800"/>
            <a:ext cx="1079500" cy="201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68383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3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6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9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2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4"/>
          <p:cNvSpPr>
            <a:spLocks noGrp="1"/>
          </p:cNvSpPr>
          <p:nvPr>
            <p:ph type="title"/>
          </p:nvPr>
        </p:nvSpPr>
        <p:spPr>
          <a:xfrm>
            <a:off x="661410" y="-423360"/>
            <a:ext cx="7055321" cy="1371600"/>
          </a:xfrm>
        </p:spPr>
        <p:txBody>
          <a:bodyPr/>
          <a:lstStyle/>
          <a:p>
            <a:r>
              <a:rPr lang="en-US" dirty="0">
                <a:ea typeface="ＭＳ Ｐゴシック" charset="0"/>
                <a:cs typeface="ＭＳ Ｐゴシック" charset="0"/>
              </a:rPr>
              <a:t>People-to-</a:t>
            </a:r>
            <a:r>
              <a:rPr lang="en-US" dirty="0" smtClean="0">
                <a:ea typeface="ＭＳ Ｐゴシック" charset="0"/>
                <a:cs typeface="ＭＳ Ｐゴシック" charset="0"/>
              </a:rPr>
              <a:t>CPU </a:t>
            </a:r>
            <a:r>
              <a:rPr lang="en-US" dirty="0">
                <a:ea typeface="ＭＳ Ｐゴシック" charset="0"/>
                <a:cs typeface="ＭＳ Ｐゴシック" charset="0"/>
              </a:rPr>
              <a:t>Ratio </a:t>
            </a:r>
            <a:r>
              <a:rPr lang="en-US" dirty="0" smtClean="0">
                <a:ea typeface="ＭＳ Ｐゴシック" charset="0"/>
                <a:cs typeface="ＭＳ Ｐゴシック" charset="0"/>
              </a:rPr>
              <a:t>Over Time</a:t>
            </a:r>
            <a:endParaRPr lang="en-US" dirty="0">
              <a:ea typeface="ＭＳ Ｐゴシック" charset="0"/>
              <a:cs typeface="ＭＳ Ｐゴシック" charset="0"/>
            </a:endParaRPr>
          </a:p>
        </p:txBody>
      </p:sp>
      <p:pic>
        <p:nvPicPr>
          <p:cNvPr id="17411" name="Content Placeholder 6" descr="Ratio - Culler.pn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1" t="18130" r="6715" b="16199"/>
          <a:stretch>
            <a:fillRect/>
          </a:stretch>
        </p:blipFill>
        <p:spPr>
          <a:xfrm>
            <a:off x="304800" y="1021272"/>
            <a:ext cx="8382000" cy="4749800"/>
          </a:xfrm>
        </p:spPr>
      </p:pic>
      <p:sp>
        <p:nvSpPr>
          <p:cNvPr id="17410" name="Rectangle 6"/>
          <p:cNvSpPr>
            <a:spLocks noGrp="1" noChangeArrowheads="1"/>
          </p:cNvSpPr>
          <p:nvPr>
            <p:ph type="body" idx="4294967295"/>
          </p:nvPr>
        </p:nvSpPr>
        <p:spPr>
          <a:xfrm>
            <a:off x="1219200" y="5745163"/>
            <a:ext cx="7924800" cy="838200"/>
          </a:xfrm>
        </p:spPr>
        <p:txBody>
          <a:bodyPr/>
          <a:lstStyle/>
          <a:p>
            <a:r>
              <a:rPr lang="en-US">
                <a:solidFill>
                  <a:schemeClr val="hlink"/>
                </a:solidFill>
                <a:latin typeface="Helvetica" charset="0"/>
                <a:ea typeface="ＭＳ Ｐゴシック" charset="0"/>
                <a:cs typeface="ＭＳ Ｐゴシック" charset="0"/>
              </a:rPr>
              <a:t>Today: Multiple CPUs/person!</a:t>
            </a:r>
          </a:p>
          <a:p>
            <a:pPr lvl="1"/>
            <a:r>
              <a:rPr lang="en-US">
                <a:solidFill>
                  <a:schemeClr val="hlink"/>
                </a:solidFill>
                <a:latin typeface="Helvetica" charset="0"/>
                <a:ea typeface="ＭＳ Ｐゴシック" charset="0"/>
              </a:rPr>
              <a:t>Approaching 100s?</a:t>
            </a:r>
          </a:p>
        </p:txBody>
      </p:sp>
      <p:sp>
        <p:nvSpPr>
          <p:cNvPr id="17412" name="Rectangle 8"/>
          <p:cNvSpPr>
            <a:spLocks noChangeArrowheads="1"/>
          </p:cNvSpPr>
          <p:nvPr/>
        </p:nvSpPr>
        <p:spPr bwMode="auto">
          <a:xfrm>
            <a:off x="3886200" y="1021272"/>
            <a:ext cx="1371600" cy="609600"/>
          </a:xfrm>
          <a:prstGeom prst="rect">
            <a:avLst/>
          </a:prstGeom>
          <a:solidFill>
            <a:schemeClr val="bg1"/>
          </a:solidFill>
          <a:ln w="571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3569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41300"/>
            <a:ext cx="8229600" cy="368300"/>
          </a:xfrm>
          <a:noFill/>
        </p:spPr>
        <p:txBody>
          <a:bodyPr lIns="90487" tIns="44450" rIns="90487" bIns="44450">
            <a:normAutofit fontScale="90000"/>
          </a:bodyPr>
          <a:lstStyle/>
          <a:p>
            <a:r>
              <a:rPr lang="en-US" dirty="0">
                <a:ea typeface="ＭＳ Ｐゴシック" charset="0"/>
                <a:cs typeface="ＭＳ Ｐゴシック" charset="0"/>
              </a:rPr>
              <a:t>Technology Trends: Moore’s Law</a:t>
            </a:r>
          </a:p>
        </p:txBody>
      </p:sp>
      <p:grpSp>
        <p:nvGrpSpPr>
          <p:cNvPr id="19458" name="Group 3"/>
          <p:cNvGrpSpPr>
            <a:grpSpLocks/>
          </p:cNvGrpSpPr>
          <p:nvPr/>
        </p:nvGrpSpPr>
        <p:grpSpPr bwMode="auto">
          <a:xfrm>
            <a:off x="4724400" y="1676400"/>
            <a:ext cx="4419600" cy="4629150"/>
            <a:chOff x="0" y="1008"/>
            <a:chExt cx="2784" cy="2916"/>
          </a:xfrm>
        </p:grpSpPr>
        <p:sp>
          <p:nvSpPr>
            <p:cNvPr id="19463" name="Rectangle 4"/>
            <p:cNvSpPr>
              <a:spLocks noChangeArrowheads="1"/>
            </p:cNvSpPr>
            <p:nvPr/>
          </p:nvSpPr>
          <p:spPr bwMode="auto">
            <a:xfrm>
              <a:off x="144" y="2544"/>
              <a:ext cx="2640" cy="12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487" tIns="44450" rIns="90487" bIns="44450">
              <a:spAutoFit/>
            </a:bodyPr>
            <a:lstStyle/>
            <a:p>
              <a:r>
                <a:rPr lang="en-US" b="0">
                  <a:latin typeface="Arial" charset="0"/>
                </a:rPr>
                <a:t>2X transistors/Chip Every 1.5 years</a:t>
              </a:r>
            </a:p>
            <a:p>
              <a:r>
                <a:rPr lang="en-US" sz="2400" b="0">
                  <a:latin typeface="Arial" charset="0"/>
                </a:rPr>
                <a:t>Called “</a:t>
              </a:r>
              <a:r>
                <a:rPr lang="en-US" altLang="ja-JP" sz="2400" b="0" u="sng">
                  <a:solidFill>
                    <a:schemeClr val="hlink"/>
                  </a:solidFill>
                  <a:latin typeface="Arial" charset="0"/>
                </a:rPr>
                <a:t>Moore</a:t>
              </a:r>
              <a:r>
                <a:rPr lang="ja-JP" altLang="en-US" sz="2400" b="0" u="sng">
                  <a:solidFill>
                    <a:schemeClr val="hlink"/>
                  </a:solidFill>
                  <a:latin typeface="Arial" charset="0"/>
                </a:rPr>
                <a:t>’</a:t>
              </a:r>
              <a:r>
                <a:rPr lang="en-US" altLang="ja-JP" sz="2400" b="0" u="sng">
                  <a:solidFill>
                    <a:schemeClr val="hlink"/>
                  </a:solidFill>
                  <a:latin typeface="Arial" charset="0"/>
                </a:rPr>
                <a:t>s Law</a:t>
              </a:r>
              <a:r>
                <a:rPr lang="en-US" sz="2400" b="0" u="sng">
                  <a:solidFill>
                    <a:schemeClr val="hlink"/>
                  </a:solidFill>
                  <a:latin typeface="Arial" charset="0"/>
                </a:rPr>
                <a:t>”</a:t>
              </a:r>
              <a:endParaRPr lang="en-US" altLang="ja-JP" sz="2400" b="0">
                <a:latin typeface="Arial" charset="0"/>
              </a:endParaRPr>
            </a:p>
            <a:p>
              <a:endParaRPr kumimoji="1" lang="en-US" sz="2000" b="0">
                <a:latin typeface="Arial" charset="0"/>
              </a:endParaRPr>
            </a:p>
            <a:p>
              <a:endParaRPr lang="en-US" b="0">
                <a:latin typeface="Arial" charset="0"/>
              </a:endParaRPr>
            </a:p>
            <a:p>
              <a:endParaRPr lang="en-US" sz="2400" b="0">
                <a:latin typeface="Arial" charset="0"/>
              </a:endParaRPr>
            </a:p>
            <a:p>
              <a:r>
                <a:rPr lang="en-US" sz="2400" b="0">
                  <a:latin typeface="Arial" charset="0"/>
                </a:rPr>
                <a:t> </a:t>
              </a:r>
            </a:p>
          </p:txBody>
        </p:sp>
        <p:sp>
          <p:nvSpPr>
            <p:cNvPr id="19464" name="Rectangle 5"/>
            <p:cNvSpPr>
              <a:spLocks noChangeArrowheads="1"/>
            </p:cNvSpPr>
            <p:nvPr/>
          </p:nvSpPr>
          <p:spPr bwMode="auto">
            <a:xfrm>
              <a:off x="1491" y="1690"/>
              <a:ext cx="986" cy="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r>
                <a:rPr lang="en-US">
                  <a:latin typeface="Arial" charset="0"/>
                </a:rPr>
                <a:t>Moore</a:t>
              </a:r>
              <a:r>
                <a:rPr lang="ja-JP" altLang="en-US">
                  <a:latin typeface="Arial" charset="0"/>
                </a:rPr>
                <a:t>’</a:t>
              </a:r>
              <a:r>
                <a:rPr lang="en-US" altLang="ja-JP">
                  <a:latin typeface="Arial" charset="0"/>
                </a:rPr>
                <a:t>s Law</a:t>
              </a:r>
              <a:endParaRPr lang="en-US">
                <a:latin typeface="Arial" charset="0"/>
              </a:endParaRPr>
            </a:p>
          </p:txBody>
        </p:sp>
        <p:pic>
          <p:nvPicPr>
            <p:cNvPr id="19465" name="Picture 6" descr="moores-law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008"/>
              <a:ext cx="2688" cy="15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466" name="Rectangle 7"/>
            <p:cNvSpPr>
              <a:spLocks noChangeArrowheads="1"/>
            </p:cNvSpPr>
            <p:nvPr/>
          </p:nvSpPr>
          <p:spPr bwMode="auto">
            <a:xfrm>
              <a:off x="288" y="3168"/>
              <a:ext cx="2408" cy="7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en-US" sz="2400" b="0">
                  <a:latin typeface="Arial" charset="0"/>
                </a:rPr>
                <a:t>Microprocessors have become smaller, denser, and more powerful.</a:t>
              </a:r>
            </a:p>
          </p:txBody>
        </p:sp>
      </p:grpSp>
      <p:grpSp>
        <p:nvGrpSpPr>
          <p:cNvPr id="19459" name="Group 8"/>
          <p:cNvGrpSpPr>
            <a:grpSpLocks/>
          </p:cNvGrpSpPr>
          <p:nvPr/>
        </p:nvGrpSpPr>
        <p:grpSpPr bwMode="auto">
          <a:xfrm>
            <a:off x="123825" y="809625"/>
            <a:ext cx="4724400" cy="5133975"/>
            <a:chOff x="2784" y="528"/>
            <a:chExt cx="2976" cy="3234"/>
          </a:xfrm>
        </p:grpSpPr>
        <p:sp>
          <p:nvSpPr>
            <p:cNvPr id="19460" name="Rectangle 9"/>
            <p:cNvSpPr>
              <a:spLocks noChangeArrowheads="1"/>
            </p:cNvSpPr>
            <p:nvPr/>
          </p:nvSpPr>
          <p:spPr bwMode="auto">
            <a:xfrm>
              <a:off x="2946" y="2928"/>
              <a:ext cx="2814" cy="8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kumimoji="1" lang="en-US" sz="2000" b="0">
                  <a:latin typeface="Arial" charset="0"/>
                </a:rPr>
                <a:t>Gordon Moore (co-founder of Intel) predicted in 1965 that the transistor density of semiconductor chips would double roughly every 18 months. </a:t>
              </a:r>
            </a:p>
          </p:txBody>
        </p:sp>
        <p:pic>
          <p:nvPicPr>
            <p:cNvPr id="19461" name="Picture 10" descr="moore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84" y="1632"/>
              <a:ext cx="1200" cy="11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9462" name="Picture 11" descr="moore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48" y="528"/>
              <a:ext cx="1920" cy="15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841367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76200"/>
            <a:ext cx="7504113" cy="584200"/>
          </a:xfrm>
        </p:spPr>
        <p:txBody>
          <a:bodyPr>
            <a:normAutofit/>
          </a:bodyPr>
          <a:lstStyle/>
          <a:p>
            <a:r>
              <a:rPr lang="en-US" dirty="0" err="1">
                <a:latin typeface="Helvetica" charset="0"/>
                <a:ea typeface="ＭＳ Ｐゴシック" charset="0"/>
                <a:cs typeface="ＭＳ Ｐゴシック" charset="0"/>
              </a:rPr>
              <a:t>ManyCore</a:t>
            </a:r>
            <a:r>
              <a:rPr lang="en-US" dirty="0">
                <a:latin typeface="Helvetica" charset="0"/>
                <a:ea typeface="ＭＳ Ｐゴシック" charset="0"/>
                <a:cs typeface="ＭＳ Ｐゴシック" charset="0"/>
              </a:rPr>
              <a:t> </a:t>
            </a:r>
            <a:r>
              <a:rPr lang="en-US" dirty="0" smtClean="0">
                <a:latin typeface="Helvetica" charset="0"/>
                <a:ea typeface="ＭＳ Ｐゴシック" charset="0"/>
                <a:cs typeface="ＭＳ Ｐゴシック" charset="0"/>
              </a:rPr>
              <a:t>Chips</a:t>
            </a:r>
            <a:endParaRPr lang="en-US" dirty="0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960387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4191000"/>
            <a:ext cx="8915400" cy="2362200"/>
          </a:xfrm>
        </p:spPr>
        <p:txBody>
          <a:bodyPr/>
          <a:lstStyle/>
          <a:p>
            <a:pPr>
              <a:lnSpc>
                <a:spcPct val="70000"/>
              </a:lnSpc>
            </a:pPr>
            <a:r>
              <a:rPr lang="en-US" sz="2200">
                <a:latin typeface="Helvetica" charset="0"/>
                <a:ea typeface="ＭＳ Ｐゴシック" charset="0"/>
                <a:cs typeface="ＭＳ Ｐゴシック" charset="0"/>
              </a:rPr>
              <a:t>“</a:t>
            </a:r>
            <a:r>
              <a:rPr lang="en-US" altLang="ja-JP" sz="2200">
                <a:latin typeface="Helvetica" charset="0"/>
                <a:ea typeface="ＭＳ Ｐゴシック" charset="0"/>
                <a:cs typeface="ＭＳ Ｐゴシック" charset="0"/>
              </a:rPr>
              <a:t>ManyCore</a:t>
            </a:r>
            <a:r>
              <a:rPr lang="en-US" sz="2200">
                <a:latin typeface="Helvetica" charset="0"/>
                <a:ea typeface="ＭＳ Ｐゴシック" charset="0"/>
                <a:cs typeface="ＭＳ Ｐゴシック" charset="0"/>
              </a:rPr>
              <a:t>”</a:t>
            </a:r>
            <a:r>
              <a:rPr lang="en-US" altLang="ja-JP" sz="2200">
                <a:latin typeface="Helvetica" charset="0"/>
                <a:ea typeface="ＭＳ Ｐゴシック" charset="0"/>
                <a:cs typeface="ＭＳ Ｐゴシック" charset="0"/>
              </a:rPr>
              <a:t> refers to many processors/chip</a:t>
            </a:r>
          </a:p>
          <a:p>
            <a:pPr lvl="1">
              <a:lnSpc>
                <a:spcPct val="70000"/>
              </a:lnSpc>
            </a:pPr>
            <a:r>
              <a:rPr lang="en-US" sz="2000">
                <a:latin typeface="Helvetica" charset="0"/>
                <a:ea typeface="ＭＳ Ｐゴシック" charset="0"/>
              </a:rPr>
              <a:t>64?  128?  Hard to say exact boundary</a:t>
            </a:r>
          </a:p>
          <a:p>
            <a:pPr>
              <a:lnSpc>
                <a:spcPct val="70000"/>
              </a:lnSpc>
            </a:pPr>
            <a:r>
              <a:rPr lang="en-US" sz="2200">
                <a:latin typeface="Helvetica" charset="0"/>
                <a:ea typeface="ＭＳ Ｐゴシック" charset="0"/>
                <a:cs typeface="ＭＳ Ｐゴシック" charset="0"/>
              </a:rPr>
              <a:t>How to program these?</a:t>
            </a:r>
          </a:p>
          <a:p>
            <a:pPr lvl="1">
              <a:lnSpc>
                <a:spcPct val="70000"/>
              </a:lnSpc>
            </a:pPr>
            <a:r>
              <a:rPr lang="en-US" sz="2000">
                <a:latin typeface="Helvetica" charset="0"/>
                <a:ea typeface="ＭＳ Ｐゴシック" charset="0"/>
              </a:rPr>
              <a:t>Use 2 CPUs for video/audio</a:t>
            </a:r>
          </a:p>
          <a:p>
            <a:pPr lvl="1">
              <a:lnSpc>
                <a:spcPct val="70000"/>
              </a:lnSpc>
            </a:pPr>
            <a:r>
              <a:rPr lang="en-US" sz="2000">
                <a:latin typeface="Helvetica" charset="0"/>
                <a:ea typeface="ＭＳ Ｐゴシック" charset="0"/>
              </a:rPr>
              <a:t>Use 1 for word processor, 1 for browser</a:t>
            </a:r>
          </a:p>
          <a:p>
            <a:pPr lvl="1">
              <a:lnSpc>
                <a:spcPct val="70000"/>
              </a:lnSpc>
            </a:pPr>
            <a:r>
              <a:rPr lang="en-US" sz="2000">
                <a:latin typeface="Helvetica" charset="0"/>
                <a:ea typeface="ＭＳ Ｐゴシック" charset="0"/>
              </a:rPr>
              <a:t>76 for virus checking???</a:t>
            </a:r>
          </a:p>
          <a:p>
            <a:pPr>
              <a:lnSpc>
                <a:spcPct val="70000"/>
              </a:lnSpc>
            </a:pPr>
            <a:r>
              <a:rPr lang="en-US" sz="2200">
                <a:solidFill>
                  <a:schemeClr val="hlink"/>
                </a:solidFill>
                <a:latin typeface="Helvetica" charset="0"/>
                <a:ea typeface="ＭＳ Ｐゴシック" charset="0"/>
                <a:cs typeface="ＭＳ Ｐゴシック" charset="0"/>
              </a:rPr>
              <a:t>Parallelism must be exploited at all levels</a:t>
            </a:r>
          </a:p>
        </p:txBody>
      </p:sp>
      <p:sp>
        <p:nvSpPr>
          <p:cNvPr id="16" name="Content Placeholder 2"/>
          <p:cNvSpPr txBox="1">
            <a:spLocks/>
          </p:cNvSpPr>
          <p:nvPr/>
        </p:nvSpPr>
        <p:spPr bwMode="auto">
          <a:xfrm>
            <a:off x="1828800" y="685800"/>
            <a:ext cx="6248400" cy="39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285750" indent="-285750"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indent="-228600"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lnSpc>
                <a:spcPct val="85000"/>
              </a:lnSpc>
              <a:spcBef>
                <a:spcPts val="300"/>
              </a:spcBef>
              <a:buSzPct val="100000"/>
              <a:buFontTx/>
              <a:buChar char="•"/>
            </a:pPr>
            <a:r>
              <a:rPr lang="en-US" b="0">
                <a:latin typeface="Helvetica" charset="0"/>
                <a:cs typeface="Helvetica" charset="0"/>
              </a:rPr>
              <a:t>Intel 80-core multicore chip (Feb 2007)</a:t>
            </a:r>
          </a:p>
          <a:p>
            <a:pPr lvl="1">
              <a:lnSpc>
                <a:spcPct val="85000"/>
              </a:lnSpc>
              <a:spcBef>
                <a:spcPts val="300"/>
              </a:spcBef>
              <a:buSzPct val="100000"/>
              <a:buFontTx/>
              <a:buChar char="–"/>
            </a:pPr>
            <a:r>
              <a:rPr lang="en-US" sz="1800" b="0">
                <a:latin typeface="Helvetica" charset="0"/>
                <a:cs typeface="Helvetica" charset="0"/>
              </a:rPr>
              <a:t>80 simple cores</a:t>
            </a:r>
          </a:p>
          <a:p>
            <a:pPr lvl="1">
              <a:lnSpc>
                <a:spcPct val="85000"/>
              </a:lnSpc>
              <a:spcBef>
                <a:spcPts val="300"/>
              </a:spcBef>
              <a:buSzPct val="100000"/>
              <a:buFontTx/>
              <a:buChar char="–"/>
            </a:pPr>
            <a:r>
              <a:rPr lang="en-US" sz="1800" b="0">
                <a:latin typeface="Helvetica" charset="0"/>
                <a:cs typeface="Helvetica" charset="0"/>
              </a:rPr>
              <a:t>Two FP-engines / core</a:t>
            </a:r>
          </a:p>
          <a:p>
            <a:pPr lvl="1">
              <a:lnSpc>
                <a:spcPct val="85000"/>
              </a:lnSpc>
              <a:spcBef>
                <a:spcPts val="300"/>
              </a:spcBef>
              <a:buSzPct val="100000"/>
              <a:buFontTx/>
              <a:buChar char="–"/>
            </a:pPr>
            <a:r>
              <a:rPr lang="en-US" sz="1800" b="0">
                <a:latin typeface="Helvetica" charset="0"/>
                <a:cs typeface="Helvetica" charset="0"/>
              </a:rPr>
              <a:t>Mesh-like network</a:t>
            </a:r>
          </a:p>
          <a:p>
            <a:pPr lvl="1">
              <a:lnSpc>
                <a:spcPct val="85000"/>
              </a:lnSpc>
              <a:spcBef>
                <a:spcPts val="300"/>
              </a:spcBef>
              <a:buSzPct val="100000"/>
              <a:buFontTx/>
              <a:buChar char="–"/>
            </a:pPr>
            <a:r>
              <a:rPr lang="en-US" sz="1800" b="0">
                <a:latin typeface="Helvetica" charset="0"/>
                <a:cs typeface="Helvetica" charset="0"/>
              </a:rPr>
              <a:t>100 million transistors</a:t>
            </a:r>
          </a:p>
          <a:p>
            <a:pPr lvl="2">
              <a:lnSpc>
                <a:spcPct val="85000"/>
              </a:lnSpc>
              <a:spcBef>
                <a:spcPts val="300"/>
              </a:spcBef>
              <a:buSzPct val="100000"/>
              <a:buFontTx/>
              <a:buChar char="•"/>
            </a:pPr>
            <a:endParaRPr lang="en-US" sz="2200" b="0">
              <a:latin typeface="Helvetica" charset="0"/>
              <a:cs typeface="Helvetica" charset="0"/>
            </a:endParaRPr>
          </a:p>
          <a:p>
            <a:pPr>
              <a:lnSpc>
                <a:spcPct val="85000"/>
              </a:lnSpc>
              <a:spcBef>
                <a:spcPts val="300"/>
              </a:spcBef>
              <a:buSzPct val="100000"/>
              <a:buFontTx/>
              <a:buChar char="•"/>
            </a:pPr>
            <a:r>
              <a:rPr lang="en-US" sz="2200" b="0">
                <a:latin typeface="Helvetica" charset="0"/>
                <a:cs typeface="Helvetica" charset="0"/>
              </a:rPr>
              <a:t>Intel Single-Chip Cloud </a:t>
            </a:r>
            <a:br>
              <a:rPr lang="en-US" sz="2200" b="0">
                <a:latin typeface="Helvetica" charset="0"/>
                <a:cs typeface="Helvetica" charset="0"/>
              </a:rPr>
            </a:br>
            <a:r>
              <a:rPr lang="en-US" sz="2200" b="0">
                <a:latin typeface="Helvetica" charset="0"/>
                <a:cs typeface="Helvetica" charset="0"/>
              </a:rPr>
              <a:t>Computer  (August 2010)</a:t>
            </a:r>
          </a:p>
          <a:p>
            <a:pPr lvl="1">
              <a:lnSpc>
                <a:spcPct val="85000"/>
              </a:lnSpc>
              <a:spcBef>
                <a:spcPts val="300"/>
              </a:spcBef>
              <a:buSzPct val="100000"/>
              <a:buFontTx/>
              <a:buChar char="–"/>
            </a:pPr>
            <a:r>
              <a:rPr lang="en-US" sz="1800" b="0">
                <a:latin typeface="Helvetica" charset="0"/>
                <a:cs typeface="Helvetica" charset="0"/>
              </a:rPr>
              <a:t>24 </a:t>
            </a:r>
            <a:r>
              <a:rPr lang="ja-JP" altLang="en-US" sz="1800" b="0">
                <a:latin typeface="Helvetica" charset="0"/>
                <a:cs typeface="Helvetica" charset="0"/>
              </a:rPr>
              <a:t>“</a:t>
            </a:r>
            <a:r>
              <a:rPr lang="en-US" altLang="ja-JP" sz="1800" b="0">
                <a:latin typeface="Helvetica" charset="0"/>
                <a:cs typeface="Helvetica" charset="0"/>
              </a:rPr>
              <a:t>tiles</a:t>
            </a:r>
            <a:r>
              <a:rPr lang="ja-JP" altLang="en-US" sz="1800" b="0">
                <a:latin typeface="Helvetica" charset="0"/>
                <a:cs typeface="Helvetica" charset="0"/>
              </a:rPr>
              <a:t>”</a:t>
            </a:r>
            <a:r>
              <a:rPr lang="en-US" altLang="ja-JP" sz="1800" b="0">
                <a:latin typeface="Helvetica" charset="0"/>
                <a:cs typeface="Helvetica" charset="0"/>
              </a:rPr>
              <a:t> with two cores/tile </a:t>
            </a:r>
          </a:p>
          <a:p>
            <a:pPr lvl="1">
              <a:lnSpc>
                <a:spcPct val="85000"/>
              </a:lnSpc>
              <a:spcBef>
                <a:spcPts val="300"/>
              </a:spcBef>
              <a:buSzPct val="100000"/>
              <a:buFontTx/>
              <a:buChar char="–"/>
            </a:pPr>
            <a:r>
              <a:rPr lang="en-US" sz="1800" b="0">
                <a:latin typeface="Helvetica" charset="0"/>
                <a:cs typeface="Helvetica" charset="0"/>
              </a:rPr>
              <a:t>24-router mesh network </a:t>
            </a:r>
          </a:p>
          <a:p>
            <a:pPr lvl="1">
              <a:lnSpc>
                <a:spcPct val="85000"/>
              </a:lnSpc>
              <a:spcBef>
                <a:spcPts val="300"/>
              </a:spcBef>
              <a:buSzPct val="100000"/>
              <a:buFontTx/>
              <a:buChar char="–"/>
            </a:pPr>
            <a:r>
              <a:rPr lang="en-US" sz="1800" b="0">
                <a:latin typeface="Helvetica" charset="0"/>
                <a:cs typeface="Helvetica" charset="0"/>
              </a:rPr>
              <a:t>4 DDR3 memory controllers</a:t>
            </a:r>
          </a:p>
          <a:p>
            <a:pPr lvl="1">
              <a:lnSpc>
                <a:spcPct val="85000"/>
              </a:lnSpc>
              <a:spcBef>
                <a:spcPts val="300"/>
              </a:spcBef>
              <a:buSzPct val="100000"/>
              <a:buFontTx/>
              <a:buChar char="–"/>
            </a:pPr>
            <a:r>
              <a:rPr lang="en-US" sz="1800" b="0">
                <a:latin typeface="Helvetica" charset="0"/>
                <a:cs typeface="Helvetica" charset="0"/>
              </a:rPr>
              <a:t>Hardware support for message-passing </a:t>
            </a:r>
          </a:p>
          <a:p>
            <a:pPr>
              <a:lnSpc>
                <a:spcPct val="85000"/>
              </a:lnSpc>
              <a:spcBef>
                <a:spcPts val="300"/>
              </a:spcBef>
              <a:buSzPct val="100000"/>
              <a:buFontTx/>
              <a:buChar char="•"/>
            </a:pPr>
            <a:endParaRPr lang="en-US" b="0">
              <a:latin typeface="Helvetica" charset="0"/>
              <a:cs typeface="Helvetica" charset="0"/>
            </a:endParaRPr>
          </a:p>
          <a:p>
            <a:pPr lvl="1">
              <a:lnSpc>
                <a:spcPct val="85000"/>
              </a:lnSpc>
              <a:spcBef>
                <a:spcPts val="300"/>
              </a:spcBef>
              <a:buSzPct val="100000"/>
              <a:buFontTx/>
              <a:buChar char="–"/>
            </a:pPr>
            <a:endParaRPr lang="en-US" sz="1800" b="0">
              <a:latin typeface="Helvetica" charset="0"/>
              <a:cs typeface="Helvetica" charset="0"/>
            </a:endParaRPr>
          </a:p>
        </p:txBody>
      </p:sp>
      <p:grpSp>
        <p:nvGrpSpPr>
          <p:cNvPr id="2" name="Group 18"/>
          <p:cNvGrpSpPr>
            <a:grpSpLocks/>
          </p:cNvGrpSpPr>
          <p:nvPr/>
        </p:nvGrpSpPr>
        <p:grpSpPr bwMode="auto">
          <a:xfrm>
            <a:off x="131763" y="1273175"/>
            <a:ext cx="1979612" cy="2492375"/>
            <a:chOff x="132522" y="1146930"/>
            <a:chExt cx="1979302" cy="2491620"/>
          </a:xfrm>
        </p:grpSpPr>
        <p:pic>
          <p:nvPicPr>
            <p:cNvPr id="22536" name="Picture 5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2522" y="1600200"/>
              <a:ext cx="1772478" cy="2038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537" name="Left Arrow 16"/>
            <p:cNvSpPr>
              <a:spLocks noChangeArrowheads="1"/>
            </p:cNvSpPr>
            <p:nvPr/>
          </p:nvSpPr>
          <p:spPr bwMode="auto">
            <a:xfrm rot="-2552662">
              <a:off x="1197424" y="1146930"/>
              <a:ext cx="914400" cy="516975"/>
            </a:xfrm>
            <a:prstGeom prst="leftArrow">
              <a:avLst>
                <a:gd name="adj1" fmla="val 50000"/>
                <a:gd name="adj2" fmla="val 50000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>
                <a:spcBef>
                  <a:spcPct val="50000"/>
                </a:spcBef>
              </a:pPr>
              <a:endParaRPr lang="en-US" sz="2000" b="0"/>
            </a:p>
          </p:txBody>
        </p:sp>
      </p:grpSp>
      <p:grpSp>
        <p:nvGrpSpPr>
          <p:cNvPr id="3" name="Group 19"/>
          <p:cNvGrpSpPr>
            <a:grpSpLocks/>
          </p:cNvGrpSpPr>
          <p:nvPr/>
        </p:nvGrpSpPr>
        <p:grpSpPr bwMode="auto">
          <a:xfrm>
            <a:off x="5021263" y="1066800"/>
            <a:ext cx="4122737" cy="2605088"/>
            <a:chOff x="5020666" y="975827"/>
            <a:chExt cx="4123334" cy="2605573"/>
          </a:xfrm>
        </p:grpSpPr>
        <p:pic>
          <p:nvPicPr>
            <p:cNvPr id="22534" name="Picture 2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38800" y="975827"/>
              <a:ext cx="3505200" cy="26055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535" name="Left Arrow 17"/>
            <p:cNvSpPr>
              <a:spLocks noChangeArrowheads="1"/>
            </p:cNvSpPr>
            <p:nvPr/>
          </p:nvSpPr>
          <p:spPr bwMode="auto">
            <a:xfrm rot="8906187">
              <a:off x="5020666" y="1725078"/>
              <a:ext cx="914400" cy="516975"/>
            </a:xfrm>
            <a:prstGeom prst="leftArrow">
              <a:avLst>
                <a:gd name="adj1" fmla="val 50000"/>
                <a:gd name="adj2" fmla="val 50000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>
                <a:spcBef>
                  <a:spcPct val="50000"/>
                </a:spcBef>
              </a:pPr>
              <a:endParaRPr lang="en-US" sz="2000" b="0"/>
            </a:p>
          </p:txBody>
        </p:sp>
      </p:grpSp>
    </p:spTree>
    <p:extLst>
      <p:ext uri="{BB962C8B-B14F-4D97-AF65-F5344CB8AC3E}">
        <p14:creationId xmlns:p14="http://schemas.microsoft.com/office/powerpoint/2010/main" val="3384081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0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960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960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0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960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960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0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960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960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0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960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960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0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960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960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0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960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960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03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9603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9603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0387" grpId="0" build="p"/>
      <p:bldP spid="16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le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533082"/>
          </a:xfrm>
        </p:spPr>
        <p:txBody>
          <a:bodyPr>
            <a:normAutofit/>
          </a:bodyPr>
          <a:lstStyle/>
          <a:p>
            <a:r>
              <a:rPr lang="en-US" dirty="0">
                <a:latin typeface="Helvetica" charset="0"/>
                <a:ea typeface="ＭＳ Ｐゴシック" charset="0"/>
                <a:cs typeface="ＭＳ Ｐゴシック" charset="0"/>
              </a:rPr>
              <a:t>Storage Capacity</a:t>
            </a:r>
          </a:p>
        </p:txBody>
      </p:sp>
      <p:sp>
        <p:nvSpPr>
          <p:cNvPr id="24578" name="Content Placeholder 2"/>
          <p:cNvSpPr>
            <a:spLocks noGrp="1"/>
          </p:cNvSpPr>
          <p:nvPr>
            <p:ph idx="1"/>
          </p:nvPr>
        </p:nvSpPr>
        <p:spPr>
          <a:xfrm>
            <a:off x="685800" y="5715000"/>
            <a:ext cx="7924800" cy="838200"/>
          </a:xfrm>
        </p:spPr>
        <p:txBody>
          <a:bodyPr/>
          <a:lstStyle/>
          <a:p>
            <a:r>
              <a:rPr lang="en-US" i="1">
                <a:latin typeface="Helvetica" charset="0"/>
                <a:ea typeface="ＭＳ Ｐゴシック" charset="0"/>
                <a:cs typeface="ＭＳ Ｐゴシック" charset="0"/>
              </a:rPr>
              <a:t>Retail </a:t>
            </a:r>
            <a:r>
              <a:rPr lang="en-US">
                <a:latin typeface="Helvetica" charset="0"/>
                <a:ea typeface="ＭＳ Ｐゴシック" charset="0"/>
                <a:cs typeface="ＭＳ Ｐゴシック" charset="0"/>
              </a:rPr>
              <a:t>hard disk capacity in GB</a:t>
            </a:r>
            <a:r>
              <a:rPr lang="en-US" sz="1600">
                <a:latin typeface="Helvetica" charset="0"/>
                <a:ea typeface="ＭＳ Ｐゴシック" charset="0"/>
                <a:cs typeface="ＭＳ Ｐゴシック" charset="0"/>
              </a:rPr>
              <a:t> </a:t>
            </a:r>
            <a:br>
              <a:rPr lang="en-US" sz="1600">
                <a:latin typeface="Helvetica" charset="0"/>
                <a:ea typeface="ＭＳ Ｐゴシック" charset="0"/>
                <a:cs typeface="ＭＳ Ｐゴシック" charset="0"/>
              </a:rPr>
            </a:br>
            <a:r>
              <a:rPr lang="en-US" sz="1600">
                <a:latin typeface="Helvetica" charset="0"/>
                <a:ea typeface="ＭＳ Ｐゴシック" charset="0"/>
                <a:cs typeface="ＭＳ Ｐゴシック" charset="0"/>
              </a:rPr>
              <a:t>(source: </a:t>
            </a:r>
            <a:r>
              <a:rPr lang="en-US" sz="1600">
                <a:latin typeface="Helvetica" charset="0"/>
                <a:ea typeface="ＭＳ Ｐゴシック" charset="0"/>
                <a:cs typeface="ＭＳ Ｐゴシック" charset="0"/>
                <a:hlinkClick r:id="rId2"/>
              </a:rPr>
              <a:t>http://www.digitaltonto.com/2011/our-emergent-digital-future/</a:t>
            </a:r>
            <a:r>
              <a:rPr lang="en-US" sz="1600">
                <a:latin typeface="Helvetica" charset="0"/>
                <a:ea typeface="ＭＳ Ｐゴシック" charset="0"/>
                <a:cs typeface="ＭＳ Ｐゴシック" charset="0"/>
              </a:rPr>
              <a:t> ) </a:t>
            </a:r>
          </a:p>
        </p:txBody>
      </p:sp>
      <p:pic>
        <p:nvPicPr>
          <p:cNvPr id="24579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685800"/>
            <a:ext cx="7620000" cy="50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9755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itle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685482"/>
          </a:xfrm>
        </p:spPr>
        <p:txBody>
          <a:bodyPr/>
          <a:lstStyle/>
          <a:p>
            <a:r>
              <a:rPr lang="en-US" dirty="0">
                <a:latin typeface="Helvetica" charset="0"/>
                <a:ea typeface="ＭＳ Ｐゴシック" charset="0"/>
                <a:cs typeface="ＭＳ Ｐゴシック" charset="0"/>
              </a:rPr>
              <a:t>Network Capacity</a:t>
            </a:r>
          </a:p>
        </p:txBody>
      </p:sp>
      <p:sp>
        <p:nvSpPr>
          <p:cNvPr id="25603" name="Rectangle 4"/>
          <p:cNvSpPr>
            <a:spLocks noChangeArrowheads="1"/>
          </p:cNvSpPr>
          <p:nvPr/>
        </p:nvSpPr>
        <p:spPr bwMode="auto">
          <a:xfrm>
            <a:off x="838200" y="6096000"/>
            <a:ext cx="79248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600" b="0" dirty="0">
                <a:latin typeface="Helvetica" charset="0"/>
                <a:cs typeface="Helvetica" charset="0"/>
              </a:rPr>
              <a:t>(source: </a:t>
            </a:r>
            <a:r>
              <a:rPr lang="en-US" sz="1600" b="0" dirty="0">
                <a:latin typeface="Helvetica" charset="0"/>
                <a:cs typeface="Helvetica" charset="0"/>
                <a:hlinkClick r:id="rId2"/>
              </a:rPr>
              <a:t>http://www.ospmag.com/issue/article/Time-Is-Not-Always-On-Our-Side</a:t>
            </a:r>
            <a:r>
              <a:rPr lang="en-US" sz="1600" b="0" dirty="0">
                <a:latin typeface="Helvetica" charset="0"/>
                <a:cs typeface="Helvetica" charset="0"/>
              </a:rPr>
              <a:t> )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0470" y="958194"/>
            <a:ext cx="5227101" cy="5052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5307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Helvetica" charset="0"/>
                <a:ea typeface="ＭＳ Ｐゴシック" charset="0"/>
                <a:cs typeface="ＭＳ Ｐゴシック" charset="0"/>
              </a:rPr>
              <a:t>Internet Scale: .96 Billion Hosts</a:t>
            </a:r>
          </a:p>
        </p:txBody>
      </p:sp>
      <p:sp>
        <p:nvSpPr>
          <p:cNvPr id="26626" name="TextBox 2"/>
          <p:cNvSpPr txBox="1">
            <a:spLocks noChangeArrowheads="1"/>
          </p:cNvSpPr>
          <p:nvPr/>
        </p:nvSpPr>
        <p:spPr bwMode="auto">
          <a:xfrm>
            <a:off x="2819400" y="6462384"/>
            <a:ext cx="42497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r>
              <a:rPr lang="en-US" sz="2000" b="0">
                <a:latin typeface="Helvetica" charset="0"/>
                <a:cs typeface="Helvetica" charset="0"/>
                <a:hlinkClick r:id="rId2"/>
              </a:rPr>
              <a:t>https://www.isc.org/solutions/survey</a:t>
            </a:r>
            <a:r>
              <a:rPr lang="en-US" sz="2000" b="0">
                <a:latin typeface="Helvetica" charset="0"/>
                <a:cs typeface="Helvetica" charset="0"/>
              </a:rPr>
              <a:t> </a:t>
            </a:r>
          </a:p>
        </p:txBody>
      </p:sp>
      <p:pic>
        <p:nvPicPr>
          <p:cNvPr id="26627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500" y="1458584"/>
            <a:ext cx="7480300" cy="513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6248400" y="1371600"/>
            <a:ext cx="2895600" cy="457200"/>
            <a:chOff x="6248400" y="1371600"/>
            <a:chExt cx="2895600" cy="457200"/>
          </a:xfrm>
        </p:grpSpPr>
        <p:sp>
          <p:nvSpPr>
            <p:cNvPr id="26630" name="Rectangular Callout 5"/>
            <p:cNvSpPr>
              <a:spLocks noChangeArrowheads="1"/>
            </p:cNvSpPr>
            <p:nvPr/>
          </p:nvSpPr>
          <p:spPr bwMode="auto">
            <a:xfrm>
              <a:off x="6248400" y="1371600"/>
              <a:ext cx="1600200" cy="457200"/>
            </a:xfrm>
            <a:prstGeom prst="wedgeRectCallout">
              <a:avLst>
                <a:gd name="adj1" fmla="val 65208"/>
                <a:gd name="adj2" fmla="val 93676"/>
              </a:avLst>
            </a:prstGeom>
            <a:solidFill>
              <a:schemeClr val="bg1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r>
                <a:rPr lang="en-US">
                  <a:latin typeface="Helvetica" charset="0"/>
                  <a:cs typeface="Helvetica" charset="0"/>
                </a:rPr>
                <a:t>996,230,757</a:t>
              </a:r>
            </a:p>
          </p:txBody>
        </p:sp>
        <p:sp>
          <p:nvSpPr>
            <p:cNvPr id="26631" name="TextBox 2"/>
            <p:cNvSpPr txBox="1">
              <a:spLocks noChangeArrowheads="1"/>
            </p:cNvSpPr>
            <p:nvPr/>
          </p:nvSpPr>
          <p:spPr bwMode="auto">
            <a:xfrm>
              <a:off x="7861402" y="1371600"/>
              <a:ext cx="1282598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r>
                <a:rPr lang="en-US" sz="2000" b="0">
                  <a:latin typeface="Helvetica" charset="0"/>
                  <a:cs typeface="Helvetica" charset="0"/>
                </a:rPr>
                <a:t>July 2013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0185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153400" cy="533400"/>
          </a:xfrm>
        </p:spPr>
        <p:txBody>
          <a:bodyPr>
            <a:normAutofit/>
          </a:bodyPr>
          <a:lstStyle/>
          <a:p>
            <a:r>
              <a:rPr lang="en-US" dirty="0">
                <a:latin typeface="Helvetica" charset="0"/>
                <a:ea typeface="ＭＳ Ｐゴシック" charset="0"/>
                <a:cs typeface="ＭＳ Ｐゴシック" charset="0"/>
              </a:rPr>
              <a:t>Internet Scale: </a:t>
            </a:r>
            <a:r>
              <a:rPr lang="en-US" dirty="0" smtClean="0">
                <a:latin typeface="Helvetica" charset="0"/>
                <a:ea typeface="ＭＳ Ｐゴシック" charset="0"/>
                <a:cs typeface="ＭＳ Ｐゴシック" charset="0"/>
              </a:rPr>
              <a:t>~2.5 </a:t>
            </a:r>
            <a:r>
              <a:rPr lang="en-US" dirty="0">
                <a:latin typeface="Helvetica" charset="0"/>
                <a:ea typeface="ＭＳ Ｐゴシック" charset="0"/>
                <a:cs typeface="ＭＳ Ｐゴシック" charset="0"/>
              </a:rPr>
              <a:t>Billion Users!</a:t>
            </a:r>
          </a:p>
        </p:txBody>
      </p:sp>
      <p:sp>
        <p:nvSpPr>
          <p:cNvPr id="27650" name="TextBox 5"/>
          <p:cNvSpPr txBox="1">
            <a:spLocks noChangeArrowheads="1"/>
          </p:cNvSpPr>
          <p:nvPr/>
        </p:nvSpPr>
        <p:spPr bwMode="auto">
          <a:xfrm>
            <a:off x="1676400" y="6019800"/>
            <a:ext cx="55975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r>
              <a:rPr lang="en-US" sz="1800" b="0">
                <a:latin typeface="Helvetica" charset="0"/>
                <a:cs typeface="Helvetica" charset="0"/>
              </a:rPr>
              <a:t>(</a:t>
            </a:r>
            <a:r>
              <a:rPr lang="en-US" sz="1600" b="0">
                <a:latin typeface="Helvetica" charset="0"/>
                <a:cs typeface="Helvetica" charset="0"/>
              </a:rPr>
              <a:t>source</a:t>
            </a:r>
            <a:r>
              <a:rPr lang="en-US" sz="1800" b="0">
                <a:latin typeface="Helvetica" charset="0"/>
                <a:cs typeface="Helvetica" charset="0"/>
              </a:rPr>
              <a:t>: </a:t>
            </a:r>
            <a:r>
              <a:rPr lang="en-US" sz="1800" b="0">
                <a:latin typeface="Helvetica" charset="0"/>
                <a:cs typeface="Helvetica" charset="0"/>
                <a:hlinkClick r:id="rId2"/>
              </a:rPr>
              <a:t>http://www.internetworldstats.com/stats.htm</a:t>
            </a:r>
            <a:r>
              <a:rPr lang="en-US" sz="1800" b="0">
                <a:latin typeface="Helvetica" charset="0"/>
                <a:cs typeface="Helvetica" charset="0"/>
              </a:rPr>
              <a:t>) </a:t>
            </a:r>
          </a:p>
        </p:txBody>
      </p:sp>
      <p:pic>
        <p:nvPicPr>
          <p:cNvPr id="27651" name="Picture 1" descr="World Internet Users Statistics Usage and World Population Stats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71" t="55927" r="8755" b="10556"/>
          <a:stretch>
            <a:fillRect/>
          </a:stretch>
        </p:blipFill>
        <p:spPr bwMode="auto">
          <a:xfrm>
            <a:off x="76200" y="1066800"/>
            <a:ext cx="8918575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09432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itle 1"/>
          <p:cNvSpPr>
            <a:spLocks noGrp="1"/>
          </p:cNvSpPr>
          <p:nvPr>
            <p:ph type="title"/>
          </p:nvPr>
        </p:nvSpPr>
        <p:spPr>
          <a:xfrm>
            <a:off x="460867" y="823579"/>
            <a:ext cx="7924800" cy="533400"/>
          </a:xfrm>
          <a:solidFill>
            <a:srgbClr val="FFFFFF"/>
          </a:solidFill>
        </p:spPr>
        <p:txBody>
          <a:bodyPr>
            <a:normAutofit fontScale="90000"/>
          </a:bodyPr>
          <a:lstStyle/>
          <a:p>
            <a:r>
              <a:rPr lang="en-US" dirty="0">
                <a:latin typeface="Helvetica" charset="0"/>
                <a:ea typeface="ＭＳ Ｐゴシック" charset="0"/>
                <a:cs typeface="ＭＳ Ｐゴシック" charset="0"/>
              </a:rPr>
              <a:t>Not Only PCs connected to the Internet</a:t>
            </a:r>
          </a:p>
        </p:txBody>
      </p:sp>
      <p:sp>
        <p:nvSpPr>
          <p:cNvPr id="23555" name="Content Placeholder 2"/>
          <p:cNvSpPr>
            <a:spLocks noGrp="1"/>
          </p:cNvSpPr>
          <p:nvPr>
            <p:ph idx="1"/>
          </p:nvPr>
        </p:nvSpPr>
        <p:spPr>
          <a:xfrm>
            <a:off x="381000" y="1291986"/>
            <a:ext cx="8534400" cy="5257800"/>
          </a:xfrm>
        </p:spPr>
        <p:txBody>
          <a:bodyPr>
            <a:normAutofit fontScale="92500"/>
          </a:bodyPr>
          <a:lstStyle/>
          <a:p>
            <a:pPr>
              <a:defRPr/>
            </a:pPr>
            <a:r>
              <a:rPr lang="en-US" sz="2800" dirty="0" smtClean="0">
                <a:latin typeface="Helvetica" charset="0"/>
                <a:ea typeface="ＭＳ Ｐゴシック" charset="0"/>
                <a:cs typeface="ＭＳ Ｐゴシック" charset="0"/>
              </a:rPr>
              <a:t>Smartphone shipments now exceed PC shipments!</a:t>
            </a:r>
          </a:p>
          <a:p>
            <a:pPr>
              <a:defRPr/>
            </a:pPr>
            <a:endParaRPr lang="en-US" dirty="0" smtClean="0">
              <a:latin typeface="Helvetica" charset="0"/>
              <a:ea typeface="ＭＳ Ｐゴシック" charset="0"/>
              <a:cs typeface="ＭＳ Ｐゴシック" charset="0"/>
            </a:endParaRPr>
          </a:p>
          <a:p>
            <a:pPr>
              <a:defRPr/>
            </a:pPr>
            <a:r>
              <a:rPr lang="en-US" sz="2800" dirty="0" smtClean="0">
                <a:latin typeface="Helvetica" charset="0"/>
                <a:ea typeface="ＭＳ Ｐゴシック" charset="0"/>
                <a:cs typeface="ＭＳ Ｐゴシック" charset="0"/>
              </a:rPr>
              <a:t>2011 </a:t>
            </a:r>
            <a:r>
              <a:rPr lang="en-US" sz="2800" dirty="0">
                <a:latin typeface="Helvetica" charset="0"/>
                <a:ea typeface="ＭＳ Ｐゴシック" charset="0"/>
                <a:cs typeface="ＭＳ Ｐゴシック" charset="0"/>
              </a:rPr>
              <a:t>shipments:</a:t>
            </a:r>
          </a:p>
          <a:p>
            <a:pPr lvl="1">
              <a:defRPr/>
            </a:pPr>
            <a:r>
              <a:rPr lang="en-US" sz="2400" dirty="0" smtClean="0">
                <a:latin typeface="Helvetica" charset="0"/>
                <a:ea typeface="ＭＳ Ｐゴシック" charset="0"/>
              </a:rPr>
              <a:t>487M </a:t>
            </a:r>
            <a:r>
              <a:rPr lang="en-US" sz="2400" dirty="0">
                <a:latin typeface="Helvetica" charset="0"/>
                <a:ea typeface="ＭＳ Ｐゴシック" charset="0"/>
              </a:rPr>
              <a:t>smartphones</a:t>
            </a:r>
          </a:p>
          <a:p>
            <a:pPr lvl="1">
              <a:defRPr/>
            </a:pPr>
            <a:r>
              <a:rPr lang="en-US" sz="2400" dirty="0" smtClean="0">
                <a:latin typeface="Helvetica" charset="0"/>
                <a:ea typeface="ＭＳ Ｐゴシック" charset="0"/>
              </a:rPr>
              <a:t>414M PC clients</a:t>
            </a:r>
            <a:endParaRPr lang="en-US" sz="2400" dirty="0">
              <a:latin typeface="Helvetica" charset="0"/>
              <a:ea typeface="ＭＳ Ｐゴシック" charset="0"/>
            </a:endParaRPr>
          </a:p>
          <a:p>
            <a:pPr lvl="2">
              <a:defRPr/>
            </a:pPr>
            <a:r>
              <a:rPr lang="en-US" sz="2200" dirty="0" smtClean="0">
                <a:latin typeface="Helvetica" charset="0"/>
                <a:ea typeface="ＭＳ Ｐゴシック" charset="0"/>
              </a:rPr>
              <a:t>210M notebooks</a:t>
            </a:r>
          </a:p>
          <a:p>
            <a:pPr lvl="2">
              <a:defRPr/>
            </a:pPr>
            <a:r>
              <a:rPr lang="en-US" sz="2200" dirty="0" smtClean="0">
                <a:latin typeface="Helvetica" charset="0"/>
                <a:ea typeface="ＭＳ Ｐゴシック" charset="0"/>
              </a:rPr>
              <a:t>112M desktops</a:t>
            </a:r>
          </a:p>
          <a:p>
            <a:pPr lvl="2">
              <a:defRPr/>
            </a:pPr>
            <a:r>
              <a:rPr lang="en-US" sz="2200" dirty="0" smtClean="0">
                <a:latin typeface="Helvetica" charset="0"/>
                <a:ea typeface="ＭＳ Ｐゴシック" charset="0"/>
              </a:rPr>
              <a:t>63M </a:t>
            </a:r>
            <a:r>
              <a:rPr lang="en-US" sz="2200" dirty="0">
                <a:latin typeface="Helvetica" charset="0"/>
                <a:ea typeface="ＭＳ Ｐゴシック" charset="0"/>
              </a:rPr>
              <a:t>tablet</a:t>
            </a:r>
            <a:r>
              <a:rPr lang="en-US" dirty="0">
                <a:latin typeface="Helvetica" charset="0"/>
                <a:ea typeface="ＭＳ Ｐゴシック" charset="0"/>
              </a:rPr>
              <a:t>s</a:t>
            </a:r>
          </a:p>
          <a:p>
            <a:pPr lvl="1">
              <a:defRPr/>
            </a:pPr>
            <a:r>
              <a:rPr lang="en-US" sz="2400" dirty="0" smtClean="0">
                <a:latin typeface="Helvetica" charset="0"/>
                <a:ea typeface="ＭＳ Ｐゴシック" charset="0"/>
              </a:rPr>
              <a:t>25M </a:t>
            </a:r>
            <a:r>
              <a:rPr lang="en-US" sz="2400" dirty="0">
                <a:latin typeface="Helvetica" charset="0"/>
                <a:ea typeface="ＭＳ Ｐゴシック" charset="0"/>
              </a:rPr>
              <a:t>smart TVs</a:t>
            </a:r>
          </a:p>
          <a:p>
            <a:pPr marL="457200" lvl="1" indent="0">
              <a:buFontTx/>
              <a:buNone/>
              <a:defRPr/>
            </a:pPr>
            <a:endParaRPr lang="en-US" dirty="0">
              <a:latin typeface="Helvetica" charset="0"/>
              <a:ea typeface="ＭＳ Ｐゴシック" charset="0"/>
            </a:endParaRPr>
          </a:p>
          <a:p>
            <a:pPr>
              <a:defRPr/>
            </a:pPr>
            <a:r>
              <a:rPr lang="en-US" sz="2800" dirty="0">
                <a:latin typeface="Helvetica" charset="0"/>
                <a:ea typeface="ＭＳ Ｐゴシック" charset="0"/>
                <a:cs typeface="ＭＳ Ｐゴシック" charset="0"/>
              </a:rPr>
              <a:t>4 billion phones in the world </a:t>
            </a:r>
            <a:r>
              <a:rPr lang="en-US" sz="2800" dirty="0">
                <a:latin typeface="Helvetica" charset="0"/>
                <a:ea typeface="ＭＳ Ｐゴシック" charset="0"/>
                <a:cs typeface="ＭＳ Ｐゴシック" charset="0"/>
                <a:sym typeface="Wingdings" charset="0"/>
              </a:rPr>
              <a:t> smartphone over next decade</a:t>
            </a:r>
            <a:endParaRPr lang="en-US" sz="2800" dirty="0">
              <a:latin typeface="Helvetica" charset="0"/>
              <a:ea typeface="ＭＳ Ｐゴシック" charset="0"/>
              <a:cs typeface="ＭＳ Ｐゴシック" charset="0"/>
            </a:endParaRPr>
          </a:p>
          <a:p>
            <a:pPr>
              <a:defRPr/>
            </a:pPr>
            <a:endParaRPr lang="en-US" dirty="0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28675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2057400"/>
            <a:ext cx="3733800" cy="233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4961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to program/manage such complexity?</a:t>
            </a:r>
          </a:p>
          <a:p>
            <a:pPr marL="342900" indent="-342900">
              <a:buFont typeface="Arial"/>
              <a:buChar char="•"/>
            </a:pPr>
            <a:r>
              <a:rPr lang="en-US" dirty="0" smtClean="0"/>
              <a:t>Abstractions!</a:t>
            </a:r>
            <a:endParaRPr lang="en-US" dirty="0"/>
          </a:p>
        </p:txBody>
      </p:sp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866" y="2719244"/>
            <a:ext cx="4228602" cy="2832674"/>
          </a:xfrm>
          <a:prstGeom prst="rect">
            <a:avLst/>
          </a:prstGeom>
          <a:noFill/>
          <a:extLst>
            <a:ext uri="{91240B29-F687-4f45-9708-019B960494DF}">
              <a14:hiddenLine xmlns:a14="http://schemas.microsoft.com/office/drawing/2010/main" w="12700" cap="sq" cmpd="sng">
                <a:solidFill>
                  <a:schemeClr val="tx1"/>
                </a:solidFill>
                <a:prstDash val="solid"/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1425" y="4056597"/>
            <a:ext cx="5558603" cy="2501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1566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instructor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Rong Zheng</a:t>
            </a:r>
          </a:p>
          <a:p>
            <a:pPr marL="342900" indent="-342900">
              <a:buFont typeface="Arial"/>
              <a:buChar char="•"/>
            </a:pPr>
            <a:r>
              <a:rPr lang="en-US" dirty="0" smtClean="0"/>
              <a:t>Office: ITB 121</a:t>
            </a:r>
          </a:p>
          <a:p>
            <a:pPr marL="342900" indent="-342900">
              <a:buFont typeface="Arial"/>
              <a:buChar char="•"/>
            </a:pPr>
            <a:r>
              <a:rPr lang="en-US" dirty="0" smtClean="0"/>
              <a:t>Office </a:t>
            </a:r>
            <a:r>
              <a:rPr lang="en-US" dirty="0" err="1" smtClean="0"/>
              <a:t>hr</a:t>
            </a:r>
            <a:r>
              <a:rPr lang="en-US" dirty="0" smtClean="0"/>
              <a:t>: Tue. 4:30 – 6:30pm</a:t>
            </a:r>
          </a:p>
          <a:p>
            <a:pPr marL="342900" indent="-342900">
              <a:buFont typeface="Arial"/>
              <a:buChar char="•"/>
            </a:pPr>
            <a:r>
              <a:rPr lang="en-US" dirty="0" smtClean="0"/>
              <a:t>Research areas:</a:t>
            </a:r>
          </a:p>
          <a:p>
            <a:pPr marL="800100" lvl="1" indent="-342900">
              <a:buFont typeface="Arial"/>
              <a:buChar char="•"/>
            </a:pPr>
            <a:r>
              <a:rPr lang="en-US" dirty="0" smtClean="0"/>
              <a:t>Mobile &amp; pervasive computing</a:t>
            </a:r>
          </a:p>
          <a:p>
            <a:pPr marL="800100" lvl="1" indent="-342900">
              <a:buFont typeface="Arial"/>
              <a:buChar char="•"/>
            </a:pPr>
            <a:r>
              <a:rPr lang="en-US" dirty="0" smtClean="0"/>
              <a:t>Wireless networking</a:t>
            </a:r>
          </a:p>
        </p:txBody>
      </p:sp>
    </p:spTree>
    <p:extLst>
      <p:ext uri="{BB962C8B-B14F-4D97-AF65-F5344CB8AC3E}">
        <p14:creationId xmlns:p14="http://schemas.microsoft.com/office/powerpoint/2010/main" val="37388011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TAs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/>
              <a:buChar char="•"/>
            </a:pPr>
            <a:r>
              <a:rPr lang="en-US" dirty="0" err="1" smtClean="0"/>
              <a:t>Ala</a:t>
            </a:r>
            <a:r>
              <a:rPr lang="en-US" dirty="0" smtClean="0"/>
              <a:t> </a:t>
            </a:r>
            <a:r>
              <a:rPr lang="en-US" dirty="0" err="1" smtClean="0"/>
              <a:t>Shaabana</a:t>
            </a:r>
            <a:r>
              <a:rPr lang="en-US" dirty="0" smtClean="0"/>
              <a:t>  (</a:t>
            </a:r>
            <a:r>
              <a:rPr lang="nl-NL" dirty="0">
                <a:hlinkClick r:id="rId2"/>
              </a:rPr>
              <a:t>shaabaa@</a:t>
            </a:r>
            <a:r>
              <a:rPr lang="nl-NL" dirty="0" smtClean="0">
                <a:hlinkClick r:id="rId2"/>
              </a:rPr>
              <a:t>mcmaster.ca</a:t>
            </a:r>
            <a:r>
              <a:rPr lang="nl-NL" dirty="0" smtClean="0"/>
              <a:t>)</a:t>
            </a:r>
          </a:p>
          <a:p>
            <a:pPr marL="800100" lvl="1" indent="-342900">
              <a:buFont typeface="Arial"/>
              <a:buChar char="•"/>
            </a:pPr>
            <a:r>
              <a:rPr lang="nl-NL" dirty="0" err="1"/>
              <a:t>January</a:t>
            </a:r>
            <a:endParaRPr lang="nl-NL" dirty="0" smtClean="0"/>
          </a:p>
          <a:p>
            <a:pPr marL="342900" indent="-342900">
              <a:buFont typeface="Arial"/>
              <a:buChar char="•"/>
            </a:pPr>
            <a:r>
              <a:rPr lang="en-US" dirty="0" err="1" smtClean="0"/>
              <a:t>Yuanhao</a:t>
            </a:r>
            <a:r>
              <a:rPr lang="en-US" dirty="0" smtClean="0"/>
              <a:t> </a:t>
            </a:r>
            <a:r>
              <a:rPr lang="en-US" dirty="0"/>
              <a:t>Yu (</a:t>
            </a:r>
            <a:r>
              <a:rPr lang="en-US" dirty="0">
                <a:hlinkClick r:id="rId3"/>
              </a:rPr>
              <a:t>yhyu.mail@gmail.com</a:t>
            </a:r>
            <a:r>
              <a:rPr lang="de-DE" dirty="0" smtClean="0"/>
              <a:t>)</a:t>
            </a:r>
          </a:p>
          <a:p>
            <a:pPr marL="800100" lvl="1" indent="-342900">
              <a:buFont typeface="Arial"/>
              <a:buChar char="•"/>
            </a:pPr>
            <a:r>
              <a:rPr lang="de-DE" dirty="0" err="1" smtClean="0"/>
              <a:t>Feburary</a:t>
            </a:r>
            <a:endParaRPr lang="de-DE" dirty="0" smtClean="0"/>
          </a:p>
          <a:p>
            <a:pPr marL="342900" indent="-342900">
              <a:buFont typeface="Arial"/>
              <a:buChar char="•"/>
            </a:pPr>
            <a:r>
              <a:rPr lang="en-US" dirty="0" err="1" smtClean="0"/>
              <a:t>Qiang</a:t>
            </a:r>
            <a:r>
              <a:rPr lang="en-US" dirty="0" smtClean="0"/>
              <a:t> </a:t>
            </a:r>
            <a:r>
              <a:rPr lang="en-US" dirty="0" err="1" smtClean="0"/>
              <a:t>Xu</a:t>
            </a:r>
            <a:r>
              <a:rPr lang="en-US" dirty="0"/>
              <a:t> (</a:t>
            </a:r>
            <a:r>
              <a:rPr lang="en-US" dirty="0">
                <a:hlinkClick r:id="rId4"/>
              </a:rPr>
              <a:t>xuq22@</a:t>
            </a:r>
            <a:r>
              <a:rPr lang="en-US" dirty="0" smtClean="0">
                <a:hlinkClick r:id="rId4"/>
              </a:rPr>
              <a:t>mcmaster.ca</a:t>
            </a:r>
            <a:r>
              <a:rPr lang="en-US" dirty="0" smtClean="0"/>
              <a:t>)</a:t>
            </a:r>
          </a:p>
          <a:p>
            <a:pPr marL="800100" lvl="1" indent="-342900">
              <a:buFont typeface="Arial"/>
              <a:buChar char="•"/>
            </a:pPr>
            <a:r>
              <a:rPr lang="en-US" dirty="0" smtClean="0"/>
              <a:t>March</a:t>
            </a:r>
          </a:p>
          <a:p>
            <a:endParaRPr lang="en-US" dirty="0" smtClean="0"/>
          </a:p>
          <a:p>
            <a:r>
              <a:rPr lang="en-US" dirty="0" smtClean="0"/>
              <a:t>TAs will be present during all lab sessions (starting next week)</a:t>
            </a:r>
          </a:p>
          <a:p>
            <a:r>
              <a:rPr lang="en-US" dirty="0" smtClean="0"/>
              <a:t>Attendance of lab sessions NOT required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49034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Course Materials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1" y="1752600"/>
            <a:ext cx="6714564" cy="4769694"/>
          </a:xfrm>
        </p:spPr>
        <p:txBody>
          <a:bodyPr>
            <a:normAutofit fontScale="92500"/>
          </a:bodyPr>
          <a:lstStyle/>
          <a:p>
            <a:pPr marL="0" lvl="1" indent="0">
              <a:spcAft>
                <a:spcPts val="600"/>
              </a:spcAft>
              <a:buClrTx/>
              <a:buNone/>
            </a:pPr>
            <a:r>
              <a:rPr lang="en-US" dirty="0" smtClean="0"/>
              <a:t>Textbook: A</a:t>
            </a:r>
            <a:r>
              <a:rPr lang="en-US" dirty="0"/>
              <a:t>. </a:t>
            </a:r>
            <a:r>
              <a:rPr lang="en-US" dirty="0" err="1"/>
              <a:t>Silberschatz</a:t>
            </a:r>
            <a:r>
              <a:rPr lang="en-US" dirty="0"/>
              <a:t>, P. Gavin and G. Gagne, </a:t>
            </a:r>
            <a:r>
              <a:rPr lang="en-US" i="1" dirty="0"/>
              <a:t>Operating Systems Concepts</a:t>
            </a:r>
            <a:r>
              <a:rPr lang="en-US" dirty="0"/>
              <a:t>, </a:t>
            </a:r>
            <a:r>
              <a:rPr lang="en-US" dirty="0" smtClean="0"/>
              <a:t>9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r>
              <a:rPr lang="en-US" b="1" dirty="0" smtClean="0"/>
              <a:t>, </a:t>
            </a:r>
            <a:r>
              <a:rPr lang="en-US" dirty="0" smtClean="0"/>
              <a:t>Wiley &amp; Sons</a:t>
            </a:r>
          </a:p>
          <a:p>
            <a:pPr marL="0" lvl="1" indent="0">
              <a:spcAft>
                <a:spcPts val="600"/>
              </a:spcAft>
              <a:buClrTx/>
              <a:buNone/>
            </a:pPr>
            <a:r>
              <a:rPr lang="en-US" dirty="0" smtClean="0"/>
              <a:t>Nachos tutorial: 		</a:t>
            </a:r>
          </a:p>
          <a:p>
            <a:pPr marL="0" lvl="1" indent="0">
              <a:spcAft>
                <a:spcPts val="600"/>
              </a:spcAft>
              <a:buClrTx/>
              <a:buNone/>
            </a:pPr>
            <a:r>
              <a:rPr lang="en-US" dirty="0" smtClean="0">
                <a:hlinkClick r:id="rId2"/>
              </a:rPr>
              <a:t>http</a:t>
            </a:r>
            <a:r>
              <a:rPr lang="en-US" dirty="0">
                <a:hlinkClick r:id="rId2"/>
              </a:rPr>
              <a:t>://www.cas.mcmaster.ca/~rzheng</a:t>
            </a:r>
            <a:r>
              <a:rPr lang="en-US" dirty="0" smtClean="0">
                <a:hlinkClick r:id="rId2"/>
              </a:rPr>
              <a:t>/Nachos_Tutorial/</a:t>
            </a:r>
            <a:endParaRPr lang="en-US" dirty="0" smtClean="0"/>
          </a:p>
          <a:p>
            <a:pPr marL="0" lvl="1" indent="0">
              <a:spcAft>
                <a:spcPts val="600"/>
              </a:spcAft>
              <a:buClrTx/>
              <a:buNone/>
            </a:pPr>
            <a:r>
              <a:rPr lang="en-US" dirty="0" smtClean="0"/>
              <a:t>Course webpage </a:t>
            </a:r>
            <a:r>
              <a:rPr lang="en-US" dirty="0">
                <a:hlinkClick r:id="rId3"/>
              </a:rPr>
              <a:t>http://www.cas.mcmaster.ca/~rzheng/course/CAS3SH3w15</a:t>
            </a:r>
            <a:r>
              <a:rPr lang="en-US" dirty="0" smtClean="0">
                <a:hlinkClick r:id="rId3"/>
              </a:rPr>
              <a:t>/</a:t>
            </a:r>
            <a:endParaRPr lang="en-US" dirty="0" smtClean="0"/>
          </a:p>
          <a:p>
            <a:pPr marL="1028700" lvl="2" indent="-342900">
              <a:spcAft>
                <a:spcPts val="600"/>
              </a:spcAft>
              <a:buClrTx/>
            </a:pPr>
            <a:r>
              <a:rPr lang="en-US" dirty="0" smtClean="0"/>
              <a:t>All course materials (lecture notes, tutorials, projects)</a:t>
            </a:r>
          </a:p>
          <a:p>
            <a:pPr marL="1028700" lvl="2" indent="-342900">
              <a:spcAft>
                <a:spcPts val="600"/>
              </a:spcAft>
              <a:buClrTx/>
            </a:pPr>
            <a:r>
              <a:rPr lang="en-US" dirty="0" smtClean="0"/>
              <a:t>Announcement</a:t>
            </a:r>
          </a:p>
          <a:p>
            <a:pPr marL="0" lvl="1" indent="0">
              <a:spcAft>
                <a:spcPts val="600"/>
              </a:spcAft>
              <a:buClrTx/>
              <a:buNone/>
            </a:pPr>
            <a:r>
              <a:rPr lang="en-US" dirty="0" smtClean="0"/>
              <a:t>Avenue to Learn</a:t>
            </a:r>
          </a:p>
          <a:p>
            <a:pPr marL="1028700" lvl="2" indent="-342900">
              <a:spcAft>
                <a:spcPts val="600"/>
              </a:spcAft>
              <a:buClrTx/>
            </a:pPr>
            <a:r>
              <a:rPr lang="en-US" dirty="0" smtClean="0"/>
              <a:t>Exercise</a:t>
            </a:r>
          </a:p>
          <a:p>
            <a:pPr marL="1028700" lvl="2" indent="-342900">
              <a:spcAft>
                <a:spcPts val="600"/>
              </a:spcAft>
              <a:buClrTx/>
            </a:pPr>
            <a:r>
              <a:rPr lang="en-US" dirty="0" smtClean="0"/>
              <a:t>Group enrollment</a:t>
            </a:r>
          </a:p>
          <a:p>
            <a:pPr marL="1028700" lvl="2" indent="-342900">
              <a:spcAft>
                <a:spcPts val="600"/>
              </a:spcAft>
              <a:buClrTx/>
            </a:pPr>
            <a:r>
              <a:rPr lang="en-US" dirty="0" smtClean="0"/>
              <a:t>Announcement</a:t>
            </a:r>
          </a:p>
          <a:p>
            <a:pPr marL="0" lvl="1" indent="0">
              <a:spcAft>
                <a:spcPts val="600"/>
              </a:spcAft>
              <a:buClrTx/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4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9767" y="1524318"/>
            <a:ext cx="1905000" cy="278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217601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Scope of the Course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>
              <a:buFont typeface="Arial"/>
              <a:buChar char="•"/>
            </a:pPr>
            <a:r>
              <a:rPr lang="en-US" dirty="0" smtClean="0"/>
              <a:t>Process management</a:t>
            </a:r>
          </a:p>
          <a:p>
            <a:pPr marL="342900" indent="-342900">
              <a:buFont typeface="Arial"/>
              <a:buChar char="•"/>
            </a:pPr>
            <a:r>
              <a:rPr lang="en-US" dirty="0" smtClean="0"/>
              <a:t>Synchronization</a:t>
            </a:r>
          </a:p>
          <a:p>
            <a:pPr marL="342900" indent="-342900">
              <a:buFont typeface="Arial"/>
              <a:buChar char="•"/>
            </a:pPr>
            <a:r>
              <a:rPr lang="en-US" dirty="0" smtClean="0"/>
              <a:t>Memory management</a:t>
            </a:r>
          </a:p>
          <a:p>
            <a:pPr marL="342900" indent="-342900">
              <a:buFont typeface="Arial"/>
              <a:buChar char="•"/>
            </a:pPr>
            <a:r>
              <a:rPr lang="en-US" dirty="0" smtClean="0"/>
              <a:t>File system &amp; I/O</a:t>
            </a:r>
          </a:p>
          <a:p>
            <a:pPr marL="342900" indent="-342900">
              <a:buFont typeface="Arial"/>
              <a:buChar char="•"/>
            </a:pPr>
            <a:r>
              <a:rPr lang="en-US" dirty="0" smtClean="0"/>
              <a:t>Advanced topics</a:t>
            </a:r>
          </a:p>
          <a:p>
            <a:pPr marL="342900" indent="-342900">
              <a:buFont typeface="Arial"/>
              <a:buChar char="•"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7793665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Course Organization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Lectures</a:t>
            </a:r>
          </a:p>
          <a:p>
            <a:r>
              <a:rPr lang="en-US" dirty="0" smtClean="0"/>
              <a:t>Tutorials</a:t>
            </a:r>
          </a:p>
          <a:p>
            <a:pPr marL="800100" lvl="1" indent="-342900">
              <a:buFont typeface="Arial"/>
              <a:buChar char="•"/>
            </a:pPr>
            <a:r>
              <a:rPr lang="en-US" dirty="0" smtClean="0"/>
              <a:t>Online materials</a:t>
            </a:r>
          </a:p>
          <a:p>
            <a:r>
              <a:rPr lang="en-US" dirty="0" smtClean="0"/>
              <a:t>Lab sessions</a:t>
            </a:r>
          </a:p>
          <a:p>
            <a:pPr marL="800100" lvl="1" indent="-342900">
              <a:buFont typeface="Arial"/>
              <a:buChar char="•"/>
            </a:pPr>
            <a:r>
              <a:rPr lang="en-US" dirty="0" smtClean="0"/>
              <a:t>Not mandatory</a:t>
            </a:r>
          </a:p>
          <a:p>
            <a:pPr marL="800100" lvl="1" indent="-342900">
              <a:buFont typeface="Arial"/>
              <a:buChar char="•"/>
            </a:pPr>
            <a:r>
              <a:rPr lang="en-US" dirty="0" smtClean="0"/>
              <a:t>TAs will be around to answer questions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3976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Markings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/>
              <a:buChar char="•"/>
            </a:pPr>
            <a:r>
              <a:rPr lang="en-US" dirty="0"/>
              <a:t>4 programming assignments (10, 10, 10, 15%</a:t>
            </a:r>
            <a:r>
              <a:rPr lang="en-US" dirty="0" smtClean="0"/>
              <a:t>)</a:t>
            </a:r>
          </a:p>
          <a:p>
            <a:pPr marL="800100" lvl="1" indent="-342900">
              <a:buFont typeface="Arial"/>
              <a:buChar char="•"/>
            </a:pPr>
            <a:r>
              <a:rPr lang="en-US" dirty="0"/>
              <a:t>One bonus programming assignment 10</a:t>
            </a:r>
            <a:r>
              <a:rPr lang="en-US" dirty="0" smtClean="0"/>
              <a:t>%</a:t>
            </a:r>
            <a:endParaRPr lang="en-US" dirty="0"/>
          </a:p>
          <a:p>
            <a:pPr marL="342900" indent="-342900">
              <a:buFont typeface="Arial"/>
              <a:buChar char="•"/>
            </a:pPr>
            <a:r>
              <a:rPr lang="en-US" dirty="0"/>
              <a:t>E</a:t>
            </a:r>
            <a:r>
              <a:rPr lang="en-US" dirty="0" smtClean="0"/>
              <a:t>xercise (</a:t>
            </a:r>
            <a:r>
              <a:rPr lang="en-US" dirty="0"/>
              <a:t>10%</a:t>
            </a:r>
            <a:r>
              <a:rPr lang="en-US" dirty="0" smtClean="0"/>
              <a:t>)</a:t>
            </a:r>
          </a:p>
          <a:p>
            <a:pPr marL="800100" lvl="1" indent="-342900">
              <a:buFont typeface="Arial"/>
              <a:buChar char="•"/>
            </a:pPr>
            <a:r>
              <a:rPr lang="en-US" dirty="0" smtClean="0"/>
              <a:t>Avenue</a:t>
            </a:r>
            <a:endParaRPr lang="en-US" dirty="0"/>
          </a:p>
          <a:p>
            <a:pPr marL="342900" indent="-342900">
              <a:buFont typeface="Arial"/>
              <a:buChar char="•"/>
            </a:pPr>
            <a:r>
              <a:rPr lang="en-US" dirty="0" smtClean="0"/>
              <a:t>Midterm </a:t>
            </a:r>
            <a:r>
              <a:rPr lang="en-US" dirty="0"/>
              <a:t>(20%</a:t>
            </a:r>
            <a:r>
              <a:rPr lang="en-US" dirty="0" smtClean="0"/>
              <a:t>) </a:t>
            </a:r>
          </a:p>
          <a:p>
            <a:pPr marL="800100" lvl="1" indent="-342900">
              <a:buFont typeface="Arial"/>
              <a:buChar char="•"/>
            </a:pPr>
            <a:r>
              <a:rPr lang="en-US" dirty="0" smtClean="0"/>
              <a:t>In class</a:t>
            </a:r>
            <a:endParaRPr lang="en-US" dirty="0"/>
          </a:p>
          <a:p>
            <a:pPr marL="342900" indent="-342900">
              <a:buFont typeface="Arial"/>
              <a:buChar char="•"/>
            </a:pPr>
            <a:r>
              <a:rPr lang="en-US" dirty="0" smtClean="0"/>
              <a:t>Final </a:t>
            </a:r>
            <a:r>
              <a:rPr lang="en-US" dirty="0"/>
              <a:t>(25%, not-</a:t>
            </a:r>
            <a:r>
              <a:rPr lang="en-US" dirty="0" err="1"/>
              <a:t>comphrensive</a:t>
            </a:r>
            <a:r>
              <a:rPr lang="en-US" dirty="0"/>
              <a:t>)</a:t>
            </a:r>
          </a:p>
          <a:p>
            <a:endParaRPr lang="en-US" dirty="0" smtClean="0"/>
          </a:p>
          <a:p>
            <a:r>
              <a:rPr lang="en-US" dirty="0" smtClean="0"/>
              <a:t>Curved. To </a:t>
            </a:r>
            <a:r>
              <a:rPr lang="en-US" dirty="0"/>
              <a:t>get an A in the class (&gt;=85%</a:t>
            </a:r>
            <a:r>
              <a:rPr lang="en-U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30839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Programming Assignments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5791200" cy="4373563"/>
          </a:xfrm>
        </p:spPr>
        <p:txBody>
          <a:bodyPr/>
          <a:lstStyle/>
          <a:p>
            <a:r>
              <a:rPr lang="en-US" dirty="0" smtClean="0"/>
              <a:t>Nachos (Not Another Complete Heuristic Operating System) 5.0j </a:t>
            </a:r>
          </a:p>
          <a:p>
            <a:pPr marL="342900" indent="-342900">
              <a:buFont typeface="Arial"/>
              <a:buChar char="•"/>
            </a:pPr>
            <a:r>
              <a:rPr lang="en-US" dirty="0" smtClean="0"/>
              <a:t>An instructional OS ported to Java</a:t>
            </a:r>
          </a:p>
          <a:p>
            <a:pPr marL="342900" indent="-342900">
              <a:buFont typeface="Arial"/>
              <a:buChar char="•"/>
            </a:pPr>
            <a:r>
              <a:rPr lang="en-US" dirty="0" smtClean="0"/>
              <a:t>To understand abstract “concepts” introduced in the lectures</a:t>
            </a:r>
          </a:p>
          <a:p>
            <a:pPr marL="342900" indent="-342900">
              <a:buFont typeface="Arial"/>
              <a:buChar char="•"/>
            </a:pPr>
            <a:r>
              <a:rPr lang="en-US" dirty="0" smtClean="0"/>
              <a:t>To implement key building blocks of OS</a:t>
            </a:r>
          </a:p>
          <a:p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smtClean="0">
                <a:solidFill>
                  <a:srgbClr val="FF0000"/>
                </a:solidFill>
              </a:rPr>
              <a:t>Yes, you do need to know how to program in Java!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2621" y="1752600"/>
            <a:ext cx="3127246" cy="2333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33596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Programming Assignments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342900" indent="-342900">
              <a:buFont typeface="Arial"/>
              <a:buChar char="•"/>
            </a:pPr>
            <a:r>
              <a:rPr lang="en-US" dirty="0" smtClean="0"/>
              <a:t>Project 1 individually</a:t>
            </a:r>
            <a:endParaRPr lang="en-US" dirty="0"/>
          </a:p>
          <a:p>
            <a:pPr marL="342900" indent="-342900">
              <a:buFont typeface="Arial"/>
              <a:buChar char="•"/>
            </a:pPr>
            <a:r>
              <a:rPr lang="en-US" dirty="0" smtClean="0"/>
              <a:t>Project 2 – 4 in groups (maximum 4 students)</a:t>
            </a:r>
          </a:p>
          <a:p>
            <a:pPr marL="800100" lvl="1" indent="-342900">
              <a:buFont typeface="Arial"/>
              <a:buChar char="•"/>
            </a:pPr>
            <a:r>
              <a:rPr lang="en-US" dirty="0" smtClean="0"/>
              <a:t>Group sign up via Avenue</a:t>
            </a:r>
          </a:p>
          <a:p>
            <a:pPr marL="800100" lvl="1" indent="-342900">
              <a:buFont typeface="Arial"/>
              <a:buChar char="•"/>
            </a:pPr>
            <a:r>
              <a:rPr lang="en-US" dirty="0" smtClean="0"/>
              <a:t>Self-enrollment via avenue finalized by the end of the 2</a:t>
            </a:r>
            <a:r>
              <a:rPr lang="en-US" baseline="30000" dirty="0" smtClean="0"/>
              <a:t>nd</a:t>
            </a:r>
            <a:r>
              <a:rPr lang="en-US" dirty="0" smtClean="0"/>
              <a:t> week</a:t>
            </a:r>
          </a:p>
          <a:p>
            <a:pPr marL="800100" lvl="1" indent="-342900">
              <a:buFont typeface="Arial"/>
              <a:buChar char="•"/>
            </a:pPr>
            <a:r>
              <a:rPr lang="en-US" dirty="0" smtClean="0"/>
              <a:t>Changes discouraged and should be approved by the instructor</a:t>
            </a:r>
          </a:p>
          <a:p>
            <a:pPr marL="342900" indent="-342900">
              <a:buFont typeface="Arial"/>
              <a:buChar char="•"/>
            </a:pPr>
            <a:r>
              <a:rPr lang="en-US" dirty="0" smtClean="0"/>
              <a:t>Use SVN set up by </a:t>
            </a:r>
            <a:r>
              <a:rPr lang="en-US" dirty="0" err="1" smtClean="0"/>
              <a:t>dept</a:t>
            </a:r>
            <a:r>
              <a:rPr lang="en-US" dirty="0" smtClean="0"/>
              <a:t> </a:t>
            </a:r>
            <a:r>
              <a:rPr lang="en-US" dirty="0" err="1" smtClean="0"/>
              <a:t>sysadmin</a:t>
            </a:r>
            <a:endParaRPr lang="en-US" dirty="0" smtClean="0"/>
          </a:p>
          <a:p>
            <a:pPr marL="342900" indent="-342900">
              <a:buFont typeface="Arial"/>
              <a:buChar char="•"/>
            </a:pPr>
            <a:r>
              <a:rPr lang="en-US" dirty="0" smtClean="0"/>
              <a:t>Two phrases: (design) questions and code submission</a:t>
            </a:r>
          </a:p>
          <a:p>
            <a:pPr marL="342900" indent="-342900">
              <a:buFont typeface="Arial"/>
              <a:buChar char="•"/>
            </a:pPr>
            <a:r>
              <a:rPr lang="en-US" dirty="0" err="1" smtClean="0"/>
              <a:t>Autograder</a:t>
            </a:r>
            <a:r>
              <a:rPr lang="en-US" dirty="0" smtClean="0"/>
              <a:t> codes will be provided for testing</a:t>
            </a:r>
          </a:p>
          <a:p>
            <a:pPr marL="342900" indent="-342900">
              <a:buFont typeface="Arial"/>
              <a:buChar char="•"/>
            </a:pPr>
            <a:r>
              <a:rPr lang="en-US" dirty="0" smtClean="0"/>
              <a:t>In some projects, you may need to develop your own test cases/codes</a:t>
            </a:r>
          </a:p>
          <a:p>
            <a:pPr marL="342900" indent="-342900">
              <a:buFont typeface="Arial"/>
              <a:buChar char="•"/>
            </a:pPr>
            <a:r>
              <a:rPr lang="en-US" dirty="0" smtClean="0"/>
              <a:t>More details will be provided by the TAs during lab sessions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466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 with your Team Mates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752600"/>
            <a:ext cx="4847312" cy="4373563"/>
          </a:xfrm>
        </p:spPr>
        <p:txBody>
          <a:bodyPr/>
          <a:lstStyle/>
          <a:p>
            <a:pPr marL="342900" indent="-342900">
              <a:buFont typeface="Arial"/>
              <a:buChar char="•"/>
            </a:pPr>
            <a:r>
              <a:rPr lang="en-US" dirty="0" smtClean="0"/>
              <a:t>Regular code review meetings</a:t>
            </a:r>
          </a:p>
          <a:p>
            <a:pPr marL="342900" indent="-342900">
              <a:buFont typeface="Arial"/>
              <a:buChar char="•"/>
            </a:pPr>
            <a:r>
              <a:rPr lang="en-US" dirty="0" smtClean="0"/>
              <a:t>Pair programming</a:t>
            </a:r>
          </a:p>
          <a:p>
            <a:pPr marL="342900" indent="-342900">
              <a:buFont typeface="Arial"/>
              <a:buChar char="•"/>
            </a:pPr>
            <a:r>
              <a:rPr lang="en-US" dirty="0" smtClean="0"/>
              <a:t>Alert the instructor problems earlier on </a:t>
            </a:r>
          </a:p>
          <a:p>
            <a:pPr marL="342900" indent="-342900">
              <a:buFont typeface="Arial"/>
              <a:buChar char="•"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2056" y="3601398"/>
            <a:ext cx="4158956" cy="312299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6702" y="1389624"/>
            <a:ext cx="1518994" cy="2365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9917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hare and the turtle</a:t>
            </a:r>
          </a:p>
        </p:txBody>
      </p:sp>
      <p:pic>
        <p:nvPicPr>
          <p:cNvPr id="11571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508424"/>
            <a:ext cx="8366125" cy="5326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670198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3882792"/>
            <a:ext cx="9144000" cy="2884488"/>
            <a:chOff x="0" y="1634"/>
            <a:chExt cx="5588" cy="1769"/>
          </a:xfrm>
        </p:grpSpPr>
        <p:pic>
          <p:nvPicPr>
            <p:cNvPr id="5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634"/>
              <a:ext cx="1608" cy="17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pic>
          <p:nvPicPr>
            <p:cNvPr id="6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542" r="15231" b="4482"/>
            <a:stretch>
              <a:fillRect/>
            </a:stretch>
          </p:blipFill>
          <p:spPr bwMode="auto">
            <a:xfrm>
              <a:off x="3597" y="1634"/>
              <a:ext cx="1991" cy="17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pic>
          <p:nvPicPr>
            <p:cNvPr id="7" name="Picture 5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8277" r="8476" b="20258"/>
            <a:stretch>
              <a:fillRect/>
            </a:stretch>
          </p:blipFill>
          <p:spPr bwMode="auto">
            <a:xfrm>
              <a:off x="1589" y="1634"/>
              <a:ext cx="2008" cy="17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</p:grpSp>
      <p:sp>
        <p:nvSpPr>
          <p:cNvPr id="1187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Behaving in the classroom</a:t>
            </a:r>
            <a:endParaRPr lang="en-US" dirty="0"/>
          </a:p>
        </p:txBody>
      </p:sp>
      <p:sp>
        <p:nvSpPr>
          <p:cNvPr id="11878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Non course-related activities such as  answering their phones, browsing the web or playing solitaire are discouraged</a:t>
            </a:r>
            <a:endParaRPr lang="en-US" dirty="0"/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3586163" y="3631590"/>
            <a:ext cx="1493837" cy="3292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1000">
                <a:solidFill>
                  <a:srgbClr val="FF0000"/>
                </a:solidFill>
                <a:latin typeface="DotumChe" charset="0"/>
              </a:rPr>
              <a:t>X</a:t>
            </a:r>
          </a:p>
        </p:txBody>
      </p:sp>
      <p:sp>
        <p:nvSpPr>
          <p:cNvPr id="9" name="Text Box 8"/>
          <p:cNvSpPr txBox="1">
            <a:spLocks noChangeArrowheads="1"/>
          </p:cNvSpPr>
          <p:nvPr/>
        </p:nvSpPr>
        <p:spPr bwMode="auto">
          <a:xfrm>
            <a:off x="625475" y="3555390"/>
            <a:ext cx="1493838" cy="3292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1000" dirty="0">
                <a:solidFill>
                  <a:srgbClr val="FF0000"/>
                </a:solidFill>
                <a:latin typeface="DotumChe" charset="0"/>
              </a:rPr>
              <a:t>X</a:t>
            </a:r>
          </a:p>
        </p:txBody>
      </p:sp>
      <p:sp>
        <p:nvSpPr>
          <p:cNvPr id="10" name="Text Box 9"/>
          <p:cNvSpPr txBox="1">
            <a:spLocks noChangeArrowheads="1"/>
          </p:cNvSpPr>
          <p:nvPr/>
        </p:nvSpPr>
        <p:spPr bwMode="auto">
          <a:xfrm>
            <a:off x="6924675" y="3479190"/>
            <a:ext cx="1493838" cy="3292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1000">
                <a:solidFill>
                  <a:srgbClr val="FF0000"/>
                </a:solidFill>
                <a:latin typeface="DotumChe" charset="0"/>
              </a:rPr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21864528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</a:t>
            </a:r>
            <a:r>
              <a:rPr lang="en-US" dirty="0" smtClean="0"/>
              <a:t>mail </a:t>
            </a:r>
            <a:r>
              <a:rPr lang="en-US" dirty="0" smtClean="0">
                <a:hlinkClick r:id="rId2"/>
              </a:rPr>
              <a:t>rzheng@mcmaster.ca</a:t>
            </a:r>
            <a:r>
              <a:rPr lang="en-US" dirty="0" smtClean="0"/>
              <a:t> with subject title “3SH3”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72973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5400" dirty="0" smtClean="0">
                <a:latin typeface="+mj-lt"/>
              </a:rPr>
              <a:t>The Real Introduction to OS</a:t>
            </a:r>
            <a:endParaRPr lang="en-US" sz="5400" dirty="0">
              <a:latin typeface="+mj-l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224556"/>
            <a:ext cx="6858000" cy="1490444"/>
          </a:xfrm>
        </p:spPr>
        <p:txBody>
          <a:bodyPr/>
          <a:lstStyle/>
          <a:p>
            <a:pPr marL="342900" indent="-342900">
              <a:buFont typeface="Arial"/>
              <a:buChar char="•"/>
            </a:pPr>
            <a:r>
              <a:rPr lang="en-US" dirty="0" smtClean="0"/>
              <a:t>What is Operating System?</a:t>
            </a:r>
          </a:p>
          <a:p>
            <a:pPr marL="342900" indent="-342900">
              <a:buFont typeface="Arial"/>
              <a:buChar char="•"/>
            </a:pPr>
            <a:r>
              <a:rPr lang="en-US" dirty="0" smtClean="0"/>
              <a:t>Types of OS</a:t>
            </a:r>
          </a:p>
          <a:p>
            <a:pPr marL="342900" indent="-342900">
              <a:buFont typeface="Arial"/>
              <a:buChar char="•"/>
            </a:pPr>
            <a:r>
              <a:rPr lang="en-US" dirty="0" smtClean="0"/>
              <a:t>History of OS</a:t>
            </a:r>
          </a:p>
          <a:p>
            <a:pPr marL="342900" indent="-342900">
              <a:buFont typeface="Arial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44907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Computer System Organization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Helvetica" charset="0"/>
                <a:ea typeface="ＭＳ Ｐゴシック" charset="0"/>
              </a:rPr>
              <a:t>One </a:t>
            </a:r>
            <a:r>
              <a:rPr lang="en-US" dirty="0">
                <a:latin typeface="Helvetica" charset="0"/>
                <a:ea typeface="ＭＳ Ｐゴシック" charset="0"/>
              </a:rPr>
              <a:t>or more CPUs, device controllers connect through common bus providing access to shared memory</a:t>
            </a:r>
          </a:p>
          <a:p>
            <a:r>
              <a:rPr lang="en-US" dirty="0">
                <a:latin typeface="Helvetica" charset="0"/>
                <a:ea typeface="ＭＳ Ｐゴシック" charset="0"/>
              </a:rPr>
              <a:t>Concurrent execution of CPUs and devices competing for memory cycles</a:t>
            </a:r>
          </a:p>
          <a:p>
            <a:endParaRPr lang="en-US" dirty="0"/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7" t="17949" r="427" b="17664"/>
          <a:stretch>
            <a:fillRect/>
          </a:stretch>
        </p:blipFill>
        <p:spPr bwMode="auto">
          <a:xfrm>
            <a:off x="1262622" y="3406324"/>
            <a:ext cx="6675437" cy="3251200"/>
          </a:xfrm>
          <a:prstGeom prst="rect">
            <a:avLst/>
          </a:prstGeom>
          <a:noFill/>
          <a:ln w="38100" cmpd="dbl">
            <a:solidFill>
              <a:srgbClr val="CC66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757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Challenge: Scale and Dynamic Range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354594" cy="4373563"/>
          </a:xfrm>
        </p:spPr>
        <p:txBody>
          <a:bodyPr>
            <a:normAutofit/>
          </a:bodyPr>
          <a:lstStyle/>
          <a:p>
            <a:r>
              <a:rPr lang="en-US" dirty="0" smtClean="0"/>
              <a:t>Enormous scale, heterogeneity, and dynamic range: </a:t>
            </a:r>
          </a:p>
          <a:p>
            <a:pPr lvl="1"/>
            <a:r>
              <a:rPr lang="en-US" dirty="0" smtClean="0"/>
              <a:t>CPU: sensor motes </a:t>
            </a:r>
            <a:r>
              <a:rPr lang="en-US" dirty="0" smtClean="0">
                <a:sym typeface="Wingdings" charset="0"/>
              </a:rPr>
              <a:t></a:t>
            </a:r>
            <a:r>
              <a:rPr lang="en-US" dirty="0" smtClean="0"/>
              <a:t> GPUs</a:t>
            </a:r>
          </a:p>
          <a:p>
            <a:pPr lvl="2"/>
            <a:r>
              <a:rPr lang="en-US" dirty="0" smtClean="0"/>
              <a:t>Cores: one </a:t>
            </a:r>
            <a:r>
              <a:rPr lang="en-US" dirty="0" smtClean="0">
                <a:sym typeface="Wingdings" charset="0"/>
              </a:rPr>
              <a:t> 100s                  [2-orders of magnitude variation]</a:t>
            </a:r>
          </a:p>
          <a:p>
            <a:pPr lvl="2"/>
            <a:r>
              <a:rPr lang="en-US" dirty="0" smtClean="0">
                <a:sym typeface="Wingdings" charset="0"/>
              </a:rPr>
              <a:t>Clusters: few machines  10,000s machines [4 orders of mag.]</a:t>
            </a:r>
            <a:endParaRPr lang="en-US" dirty="0" smtClean="0"/>
          </a:p>
          <a:p>
            <a:pPr lvl="1"/>
            <a:r>
              <a:rPr lang="en-US" dirty="0" smtClean="0"/>
              <a:t>Network: Inter-core networks </a:t>
            </a:r>
            <a:r>
              <a:rPr lang="en-US" dirty="0" smtClean="0">
                <a:sym typeface="Wingdings" charset="0"/>
              </a:rPr>
              <a:t> Internet</a:t>
            </a:r>
          </a:p>
          <a:p>
            <a:pPr lvl="2"/>
            <a:r>
              <a:rPr lang="en-US" dirty="0" smtClean="0">
                <a:sym typeface="Wingdings" charset="0"/>
              </a:rPr>
              <a:t>Latency: </a:t>
            </a:r>
            <a:r>
              <a:rPr lang="en-US" dirty="0" err="1" smtClean="0">
                <a:sym typeface="Wingdings" charset="0"/>
              </a:rPr>
              <a:t>nanosecs</a:t>
            </a:r>
            <a:r>
              <a:rPr lang="en-US" dirty="0" smtClean="0">
                <a:sym typeface="Wingdings" charset="0"/>
              </a:rPr>
              <a:t>  </a:t>
            </a:r>
            <a:r>
              <a:rPr lang="en-US" dirty="0" err="1" smtClean="0">
                <a:sym typeface="Wingdings" charset="0"/>
              </a:rPr>
              <a:t>secs</a:t>
            </a:r>
            <a:r>
              <a:rPr lang="en-US" dirty="0" smtClean="0">
                <a:sym typeface="Wingdings" charset="0"/>
              </a:rPr>
              <a:t> (satellite)  [9 orders of mag.]</a:t>
            </a:r>
          </a:p>
          <a:p>
            <a:pPr lvl="2"/>
            <a:r>
              <a:rPr lang="en-US" dirty="0" smtClean="0">
                <a:sym typeface="Wingdings" charset="0"/>
              </a:rPr>
              <a:t>Bandwidth: Kbps  </a:t>
            </a:r>
            <a:r>
              <a:rPr lang="en-US" dirty="0" err="1" smtClean="0">
                <a:sym typeface="Wingdings" charset="0"/>
              </a:rPr>
              <a:t>Gbps</a:t>
            </a:r>
            <a:r>
              <a:rPr lang="en-US" dirty="0" smtClean="0">
                <a:sym typeface="Wingdings" charset="0"/>
              </a:rPr>
              <a:t>                   [6 orders of mag.]</a:t>
            </a:r>
          </a:p>
          <a:p>
            <a:pPr lvl="2"/>
            <a:r>
              <a:rPr lang="en-US" dirty="0" smtClean="0">
                <a:sym typeface="Wingdings" charset="0"/>
              </a:rPr>
              <a:t>…</a:t>
            </a:r>
          </a:p>
          <a:p>
            <a:pPr lvl="1"/>
            <a:r>
              <a:rPr lang="en-US" dirty="0" smtClean="0">
                <a:sym typeface="Wingdings" charset="0"/>
              </a:rPr>
              <a:t>Storage: caches  disks                     </a:t>
            </a:r>
          </a:p>
          <a:p>
            <a:pPr lvl="2"/>
            <a:r>
              <a:rPr lang="en-US" dirty="0" smtClean="0">
                <a:sym typeface="Wingdings" charset="0"/>
              </a:rPr>
              <a:t>Size: MB  TB                                        [6 orders of mag.]</a:t>
            </a:r>
          </a:p>
          <a:p>
            <a:pPr lvl="2"/>
            <a:r>
              <a:rPr lang="en-US" dirty="0" smtClean="0">
                <a:sym typeface="Wingdings" charset="0"/>
              </a:rPr>
              <a:t>Access time: few </a:t>
            </a:r>
            <a:r>
              <a:rPr lang="en-US" dirty="0" err="1" smtClean="0">
                <a:sym typeface="Wingdings" charset="0"/>
              </a:rPr>
              <a:t>nanosecs</a:t>
            </a:r>
            <a:r>
              <a:rPr lang="en-US" dirty="0" smtClean="0">
                <a:sym typeface="Wingdings" charset="0"/>
              </a:rPr>
              <a:t>  </a:t>
            </a:r>
            <a:r>
              <a:rPr lang="en-US" dirty="0" err="1" smtClean="0">
                <a:sym typeface="Wingdings" charset="0"/>
              </a:rPr>
              <a:t>millisecs</a:t>
            </a:r>
            <a:r>
              <a:rPr lang="en-US" dirty="0" smtClean="0">
                <a:sym typeface="Wingdings" charset="0"/>
              </a:rPr>
              <a:t>  [6 orders of mag.]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8246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How do We Tame Complexity?</a:t>
            </a:r>
            <a:endParaRPr lang="en-US"/>
          </a:p>
        </p:txBody>
      </p:sp>
      <p:sp>
        <p:nvSpPr>
          <p:cNvPr id="15974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Every piece of computer hardware different</a:t>
            </a:r>
          </a:p>
          <a:p>
            <a:pPr lvl="1"/>
            <a:r>
              <a:rPr lang="en-US" dirty="0" smtClean="0"/>
              <a:t>Different CPU</a:t>
            </a:r>
          </a:p>
          <a:p>
            <a:pPr lvl="2"/>
            <a:r>
              <a:rPr lang="en-US" dirty="0" smtClean="0"/>
              <a:t>Pentium, ARM, PowerPC, </a:t>
            </a:r>
            <a:r>
              <a:rPr lang="en-US" dirty="0" err="1" smtClean="0"/>
              <a:t>ColdFire</a:t>
            </a:r>
            <a:endParaRPr lang="en-US" dirty="0" smtClean="0"/>
          </a:p>
          <a:p>
            <a:pPr lvl="1"/>
            <a:r>
              <a:rPr lang="en-US" dirty="0" smtClean="0"/>
              <a:t>Different amounts of memory, disk, …</a:t>
            </a:r>
          </a:p>
          <a:p>
            <a:pPr lvl="1"/>
            <a:r>
              <a:rPr lang="en-US" dirty="0" smtClean="0"/>
              <a:t>Different types of devices</a:t>
            </a:r>
          </a:p>
          <a:p>
            <a:pPr lvl="2"/>
            <a:r>
              <a:rPr lang="en-US" dirty="0" smtClean="0"/>
              <a:t>Mice, keyboards, sensors, cameras, fingerprint readers, touch screen</a:t>
            </a:r>
          </a:p>
          <a:p>
            <a:pPr lvl="1"/>
            <a:r>
              <a:rPr lang="en-US" dirty="0" smtClean="0"/>
              <a:t>Different networking environment</a:t>
            </a:r>
          </a:p>
          <a:p>
            <a:pPr lvl="2"/>
            <a:r>
              <a:rPr lang="en-US" dirty="0" smtClean="0"/>
              <a:t>Cable, DSL, Wireless, …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chemeClr val="tx2"/>
                </a:solidFill>
              </a:rPr>
              <a:t>Questions:</a:t>
            </a:r>
          </a:p>
          <a:p>
            <a:pPr lvl="1"/>
            <a:r>
              <a:rPr lang="en-US" dirty="0" smtClean="0">
                <a:solidFill>
                  <a:schemeClr val="tx2"/>
                </a:solidFill>
              </a:rPr>
              <a:t>Does the programmer need to write a single program that performs many independent activities?</a:t>
            </a:r>
          </a:p>
          <a:p>
            <a:pPr lvl="1"/>
            <a:r>
              <a:rPr lang="en-US" dirty="0" smtClean="0">
                <a:solidFill>
                  <a:schemeClr val="tx2"/>
                </a:solidFill>
              </a:rPr>
              <a:t>Does every program have to be altered for every piece of hardware?</a:t>
            </a:r>
          </a:p>
          <a:p>
            <a:pPr lvl="1"/>
            <a:r>
              <a:rPr lang="en-US" dirty="0" smtClean="0">
                <a:solidFill>
                  <a:schemeClr val="tx2"/>
                </a:solidFill>
              </a:rPr>
              <a:t>Does a faulty program crash everything?</a:t>
            </a:r>
            <a:endParaRPr lang="en-US" dirty="0">
              <a:solidFill>
                <a:schemeClr val="tx2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32898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9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9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9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9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9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9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9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9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9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9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9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59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97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97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597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597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597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597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5974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5974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5974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5974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5974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5974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9747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What is an operating system?</a:t>
            </a: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smtClean="0"/>
              <a:t>“</a:t>
            </a:r>
            <a:r>
              <a:rPr lang="en-US" smtClean="0"/>
              <a:t>What stands between the user and the bare machine</a:t>
            </a:r>
            <a:r>
              <a:rPr lang="ja-JP" altLang="en-US" smtClean="0"/>
              <a:t>”</a:t>
            </a:r>
            <a:endParaRPr lang="en-US"/>
          </a:p>
        </p:txBody>
      </p:sp>
      <p:pic>
        <p:nvPicPr>
          <p:cNvPr id="5126" name="Picture 5" descr="BD18185_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0863" y="3581400"/>
            <a:ext cx="2933700" cy="202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0" name="Picture 10" descr="ANd9GcQA0kceaVszl6JoOjyWNWQ7-GlcnrnleyquDMaQZkb0wpFfVfRk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581400"/>
            <a:ext cx="2405063" cy="1971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32" name="AutoShape 12" descr="9k=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34" name="AutoShape 14" descr="9k=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36" name="AutoShape 16" descr="9k=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5139" name="Picture 19" descr="http://randythetechprofessor.com/wp-content/uploads/2011/01/computer-hardware-components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4563" y="3581400"/>
            <a:ext cx="2900362" cy="1971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37642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What is an operating system?</a:t>
            </a: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The basic software required to operate a computer.</a:t>
            </a:r>
          </a:p>
          <a:p>
            <a:endParaRPr lang="en-US" dirty="0">
              <a:latin typeface="Helvetica" charset="0"/>
              <a:ea typeface="ＭＳ Ｐゴシック" charset="0"/>
              <a:cs typeface="ＭＳ Ｐゴシック" charset="0"/>
            </a:endParaRPr>
          </a:p>
          <a:p>
            <a:r>
              <a:rPr lang="en-US" dirty="0" err="1" smtClean="0">
                <a:latin typeface="Helvetica" charset="0"/>
                <a:ea typeface="ＭＳ Ｐゴシック" charset="0"/>
                <a:cs typeface="ＭＳ Ｐゴシック" charset="0"/>
              </a:rPr>
              <a:t>Silberschatz</a:t>
            </a:r>
            <a:r>
              <a:rPr lang="en-US" dirty="0" smtClean="0">
                <a:latin typeface="Helvetica" charset="0"/>
                <a:ea typeface="ＭＳ Ｐゴシック" charset="0"/>
                <a:cs typeface="ＭＳ Ｐゴシック" charset="0"/>
              </a:rPr>
              <a:t> </a:t>
            </a:r>
            <a:r>
              <a:rPr lang="en-US" dirty="0">
                <a:latin typeface="Helvetica" charset="0"/>
                <a:ea typeface="ＭＳ Ｐゴシック" charset="0"/>
                <a:cs typeface="ＭＳ Ｐゴシック" charset="0"/>
              </a:rPr>
              <a:t>and Gavin: “An OS is Similar to a government”</a:t>
            </a:r>
            <a:endParaRPr lang="en-US" altLang="ja-JP" dirty="0">
              <a:latin typeface="Helvetica" charset="0"/>
              <a:ea typeface="ＭＳ Ｐゴシック" charset="0"/>
              <a:cs typeface="ＭＳ Ｐゴシック" charset="0"/>
            </a:endParaRPr>
          </a:p>
          <a:p>
            <a:pPr lvl="1"/>
            <a:r>
              <a:rPr lang="en-US" dirty="0">
                <a:latin typeface="Helvetica" charset="0"/>
                <a:ea typeface="ＭＳ Ｐゴシック" charset="0"/>
              </a:rPr>
              <a:t>Begs the question: does a government do anything useful by itself?</a:t>
            </a:r>
          </a:p>
          <a:p>
            <a:pPr lvl="3"/>
            <a:endParaRPr lang="en-US" sz="1600" dirty="0">
              <a:latin typeface="Helvetica" charset="0"/>
              <a:ea typeface="ＭＳ Ｐゴシック" charset="0"/>
              <a:cs typeface="ＭＳ Ｐゴシック" charset="0"/>
            </a:endParaRPr>
          </a:p>
          <a:p>
            <a:r>
              <a:rPr lang="en-US" dirty="0">
                <a:latin typeface="Helvetica" charset="0"/>
                <a:ea typeface="ＭＳ Ｐゴシック" charset="0"/>
                <a:cs typeface="ＭＳ Ｐゴシック" charset="0"/>
              </a:rPr>
              <a:t>OS as a Traffic Cop:</a:t>
            </a:r>
          </a:p>
          <a:p>
            <a:pPr lvl="1"/>
            <a:r>
              <a:rPr lang="en-US" dirty="0">
                <a:latin typeface="Helvetica" charset="0"/>
                <a:ea typeface="ＭＳ Ｐゴシック" charset="0"/>
              </a:rPr>
              <a:t>Manages all resources</a:t>
            </a:r>
          </a:p>
          <a:p>
            <a:pPr lvl="1"/>
            <a:r>
              <a:rPr lang="en-US" dirty="0">
                <a:latin typeface="Helvetica" charset="0"/>
                <a:ea typeface="ＭＳ Ｐゴシック" charset="0"/>
              </a:rPr>
              <a:t>Settles conflicting requests for resources</a:t>
            </a:r>
          </a:p>
          <a:p>
            <a:pPr lvl="1"/>
            <a:r>
              <a:rPr lang="en-US" dirty="0">
                <a:latin typeface="Helvetica" charset="0"/>
                <a:ea typeface="ＭＳ Ｐゴシック" charset="0"/>
              </a:rPr>
              <a:t>Prevent errors and improper use of the computer</a:t>
            </a:r>
          </a:p>
          <a:p>
            <a:pPr lvl="3"/>
            <a:endParaRPr lang="en-US" sz="1600" dirty="0">
              <a:latin typeface="Helvetica" charset="0"/>
              <a:ea typeface="ＭＳ Ｐゴシック" charset="0"/>
              <a:cs typeface="ＭＳ Ｐゴシック" charset="0"/>
            </a:endParaRPr>
          </a:p>
          <a:p>
            <a:r>
              <a:rPr lang="en-US" dirty="0">
                <a:latin typeface="Helvetica" charset="0"/>
                <a:ea typeface="ＭＳ Ｐゴシック" charset="0"/>
                <a:cs typeface="ＭＳ Ｐゴシック" charset="0"/>
              </a:rPr>
              <a:t>OS as a facilitator (“useful” abstractions):</a:t>
            </a:r>
          </a:p>
          <a:p>
            <a:pPr lvl="1"/>
            <a:r>
              <a:rPr lang="en-US" dirty="0">
                <a:latin typeface="Helvetica" charset="0"/>
                <a:ea typeface="ＭＳ Ｐゴシック" charset="0"/>
              </a:rPr>
              <a:t>Provides facilities/services that everyone needs</a:t>
            </a:r>
          </a:p>
          <a:p>
            <a:pPr lvl="1"/>
            <a:r>
              <a:rPr lang="en-US" dirty="0">
                <a:latin typeface="Helvetica" charset="0"/>
                <a:ea typeface="ＭＳ Ｐゴシック" charset="0"/>
              </a:rPr>
              <a:t>Standard libraries, windowing systems</a:t>
            </a:r>
          </a:p>
          <a:p>
            <a:pPr lvl="1"/>
            <a:r>
              <a:rPr lang="en-US" dirty="0">
                <a:latin typeface="Helvetica" charset="0"/>
                <a:ea typeface="ＭＳ Ｐゴシック" charset="0"/>
              </a:rPr>
              <a:t>Make application programming easier, faster, less error-prone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604653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What Belongs to OS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Loose definition: what shipped by the vendor</a:t>
            </a:r>
          </a:p>
          <a:p>
            <a:r>
              <a:rPr lang="en-US" dirty="0" smtClean="0"/>
              <a:t>More strictly, </a:t>
            </a:r>
          </a:p>
          <a:p>
            <a:r>
              <a:rPr lang="en-US" dirty="0" smtClean="0"/>
              <a:t>Kernel </a:t>
            </a:r>
          </a:p>
          <a:p>
            <a:pPr lvl="1"/>
            <a:r>
              <a:rPr lang="en-US" dirty="0" smtClean="0"/>
              <a:t>Part that stays in main memory </a:t>
            </a:r>
          </a:p>
          <a:p>
            <a:pPr lvl="1"/>
            <a:r>
              <a:rPr lang="en-US" dirty="0" smtClean="0"/>
              <a:t>Controls the execution of all other programs</a:t>
            </a:r>
          </a:p>
          <a:p>
            <a:endParaRPr lang="en-US" dirty="0" smtClean="0"/>
          </a:p>
          <a:p>
            <a:r>
              <a:rPr lang="en-US" dirty="0" smtClean="0"/>
              <a:t>Other programs interact with it through</a:t>
            </a:r>
            <a:br>
              <a:rPr lang="en-US" dirty="0" smtClean="0"/>
            </a:br>
            <a:r>
              <a:rPr lang="en-US" dirty="0" smtClean="0"/>
              <a:t>system calls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4302570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What Do not belong to OS</a:t>
            </a:r>
            <a:endParaRPr lang="en-US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All user programs </a:t>
            </a:r>
          </a:p>
          <a:p>
            <a:pPr marL="800100" lvl="1" indent="-342900">
              <a:buFont typeface="Arial"/>
              <a:buChar char="•"/>
            </a:pPr>
            <a:r>
              <a:rPr lang="en-US" dirty="0" smtClean="0"/>
              <a:t>Compilers, spreadsheets, word processors, and so forth</a:t>
            </a:r>
          </a:p>
          <a:p>
            <a:r>
              <a:rPr lang="en-US" dirty="0" smtClean="0"/>
              <a:t>Most utility programs</a:t>
            </a:r>
          </a:p>
          <a:p>
            <a:pPr marL="800100" lvl="1" indent="-342900">
              <a:buFont typeface="Arial"/>
              <a:buChar char="•"/>
            </a:pPr>
            <a:r>
              <a:rPr lang="en-US" dirty="0" err="1" smtClean="0"/>
              <a:t>mkdir</a:t>
            </a:r>
            <a:r>
              <a:rPr lang="en-US" dirty="0" smtClean="0"/>
              <a:t> is a user program calling  </a:t>
            </a:r>
            <a:r>
              <a:rPr lang="en-US" dirty="0" err="1" smtClean="0"/>
              <a:t>mkdir</a:t>
            </a:r>
            <a:r>
              <a:rPr lang="en-US" dirty="0" smtClean="0"/>
              <a:t>() </a:t>
            </a:r>
          </a:p>
          <a:p>
            <a:r>
              <a:rPr lang="en-US" dirty="0" smtClean="0"/>
              <a:t>The command language interpreter </a:t>
            </a:r>
          </a:p>
          <a:p>
            <a:pPr marL="800100" lvl="1" indent="-342900">
              <a:buFont typeface="Arial"/>
              <a:buChar char="•"/>
            </a:pPr>
            <a:r>
              <a:rPr lang="en-US" dirty="0" smtClean="0"/>
              <a:t>Anyone can write his/her UNIX shell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64815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 Web Browser Part of OS?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In 1998, the United States Federal Government charged Microsoft with anti-trust violations. One of the the complaints was that Microsoft had "bundled" its Internet Explorer (IE) web browser with its Windows operating system (OS)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dirty="0"/>
              <a:t>In its defense, Microsoft asserted that </a:t>
            </a:r>
            <a:r>
              <a:rPr lang="en-US" dirty="0">
                <a:solidFill>
                  <a:srgbClr val="FF0000"/>
                </a:solidFill>
              </a:rPr>
              <a:t>the web browser was, in fact, part of the operating system</a:t>
            </a:r>
            <a:r>
              <a:rPr lang="en-US" dirty="0"/>
              <a:t>. Therefore, it made no sense to talk of bundling the browser; it was in the natural order of things that an OS vendor would include a browser in their product.</a:t>
            </a:r>
          </a:p>
          <a:p>
            <a:endParaRPr lang="en-US" dirty="0"/>
          </a:p>
          <a:p>
            <a:r>
              <a:rPr lang="en-US" dirty="0" smtClean="0"/>
              <a:t>In </a:t>
            </a:r>
            <a:r>
              <a:rPr lang="en-US" dirty="0"/>
              <a:t>the end, Microsoft was found to be a monopoly, but received only minimal </a:t>
            </a:r>
            <a:r>
              <a:rPr lang="en-US" dirty="0" smtClean="0"/>
              <a:t>sanctions…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81964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Wait! What about </a:t>
            </a:r>
            <a:r>
              <a:rPr lang="en-US" dirty="0" err="1" smtClean="0"/>
              <a:t>CHromE</a:t>
            </a:r>
            <a:r>
              <a:rPr lang="en-US" dirty="0" smtClean="0"/>
              <a:t> OS?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335" y="1807375"/>
            <a:ext cx="7839483" cy="4409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59403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What Belongs to OS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Loose definition: what shipped by the vendor</a:t>
            </a:r>
          </a:p>
          <a:p>
            <a:r>
              <a:rPr lang="en-US" dirty="0" smtClean="0"/>
              <a:t>More strictly, </a:t>
            </a:r>
          </a:p>
          <a:p>
            <a:r>
              <a:rPr lang="en-US" dirty="0" smtClean="0">
                <a:solidFill>
                  <a:srgbClr val="D1282E"/>
                </a:solidFill>
              </a:rPr>
              <a:t>Kernel </a:t>
            </a:r>
          </a:p>
          <a:p>
            <a:pPr lvl="1"/>
            <a:r>
              <a:rPr lang="en-US" dirty="0" smtClean="0">
                <a:solidFill>
                  <a:srgbClr val="D1282E"/>
                </a:solidFill>
              </a:rPr>
              <a:t>Part that stays in main memory </a:t>
            </a:r>
          </a:p>
          <a:p>
            <a:pPr lvl="1"/>
            <a:r>
              <a:rPr lang="en-US" dirty="0" smtClean="0">
                <a:solidFill>
                  <a:srgbClr val="D1282E"/>
                </a:solidFill>
              </a:rPr>
              <a:t>Controls the execution of all other programs</a:t>
            </a:r>
          </a:p>
          <a:p>
            <a:endParaRPr lang="en-US" dirty="0" smtClean="0"/>
          </a:p>
          <a:p>
            <a:r>
              <a:rPr lang="en-US" dirty="0" smtClean="0"/>
              <a:t>Other programs interact with it through</a:t>
            </a:r>
            <a:br>
              <a:rPr lang="en-US" dirty="0" smtClean="0"/>
            </a:br>
            <a:r>
              <a:rPr lang="en-US" dirty="0" smtClean="0"/>
              <a:t>system calls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5944663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Different Types of Kernels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Monolithic kernel</a:t>
            </a:r>
          </a:p>
          <a:p>
            <a:pPr lvl="1"/>
            <a:r>
              <a:rPr lang="en-US" dirty="0" smtClean="0"/>
              <a:t>All kernel functions share the same address space	</a:t>
            </a:r>
          </a:p>
          <a:p>
            <a:pPr lvl="1"/>
            <a:r>
              <a:rPr lang="en-US" dirty="0" smtClean="0"/>
              <a:t>This includes devices drivers and other kernel extensions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4656939" y="3611563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 Narrow" charset="0"/>
                <a:ea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 Narrow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 Narrow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 Narrow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 Narrow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charset="0"/>
                <a:ea typeface="ＭＳ Ｐゴシック" charset="0"/>
              </a:defRPr>
            </a:lvl9pPr>
          </a:lstStyle>
          <a:p>
            <a:endParaRPr lang="en-US">
              <a:latin typeface="Times New Roman" charset="0"/>
            </a:endParaRP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916789" y="3565525"/>
            <a:ext cx="7210425" cy="2560638"/>
          </a:xfrm>
          <a:prstGeom prst="rect">
            <a:avLst/>
          </a:prstGeom>
          <a:solidFill>
            <a:srgbClr val="993366"/>
          </a:solidFill>
          <a:ln w="3175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 Narrow" charset="0"/>
                <a:ea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 Narrow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 Narrow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 Narrow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 Narrow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charset="0"/>
                <a:ea typeface="ＭＳ Ｐゴシック" charset="0"/>
              </a:defRPr>
            </a:lvl9pPr>
          </a:lstStyle>
          <a:p>
            <a:endParaRPr lang="en-US" sz="3200" dirty="0"/>
          </a:p>
          <a:p>
            <a:endParaRPr lang="en-US" sz="3200" dirty="0"/>
          </a:p>
          <a:p>
            <a:pPr algn="ctr"/>
            <a:r>
              <a:rPr lang="en-US" sz="3200" dirty="0"/>
              <a:t>Monolithic kernel       </a:t>
            </a:r>
          </a:p>
          <a:p>
            <a:endParaRPr lang="en-US" sz="3200" dirty="0"/>
          </a:p>
          <a:p>
            <a:pPr algn="ctr"/>
            <a:r>
              <a:rPr lang="en-US" sz="3200" dirty="0"/>
              <a:t>Terminal, device and memory controllers</a:t>
            </a:r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>
            <a:off x="916789" y="5468938"/>
            <a:ext cx="7210425" cy="0"/>
          </a:xfrm>
          <a:prstGeom prst="line">
            <a:avLst/>
          </a:prstGeom>
          <a:noFill/>
          <a:ln w="31750">
            <a:solidFill>
              <a:schemeClr val="tx1"/>
            </a:solidFill>
            <a:prstDash val="dash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" name="Line 8"/>
          <p:cNvSpPr>
            <a:spLocks noChangeShapeType="1"/>
          </p:cNvSpPr>
          <p:nvPr/>
        </p:nvSpPr>
        <p:spPr bwMode="auto">
          <a:xfrm>
            <a:off x="348464" y="5695950"/>
            <a:ext cx="0" cy="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20684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Micro-Kernel (</a:t>
            </a:r>
            <a:r>
              <a:rPr lang="en-US" dirty="0" err="1" smtClean="0"/>
              <a:t>MacH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reaction against </a:t>
            </a:r>
            <a:r>
              <a:rPr lang="ja-JP" altLang="en-US" dirty="0" smtClean="0"/>
              <a:t>“</a:t>
            </a:r>
            <a:r>
              <a:rPr lang="en-US" dirty="0" smtClean="0"/>
              <a:t>bloated</a:t>
            </a:r>
            <a:r>
              <a:rPr lang="ja-JP" altLang="en-US" dirty="0" smtClean="0"/>
              <a:t>”</a:t>
            </a:r>
            <a:r>
              <a:rPr lang="en-US" dirty="0" smtClean="0"/>
              <a:t>  monolithic kernels</a:t>
            </a:r>
          </a:p>
          <a:p>
            <a:pPr lvl="1"/>
            <a:r>
              <a:rPr lang="en-US" dirty="0" smtClean="0"/>
              <a:t>Hard to manage, extend, debug and secure</a:t>
            </a:r>
          </a:p>
          <a:p>
            <a:r>
              <a:rPr lang="en-US" dirty="0" smtClean="0"/>
              <a:t>Key idea is making kernel smaller by delegating non-essential tasks  to trusted user-level servers</a:t>
            </a:r>
          </a:p>
          <a:p>
            <a:pPr lvl="1"/>
            <a:r>
              <a:rPr lang="en-US" dirty="0" smtClean="0"/>
              <a:t>Same idea as subcontracting</a:t>
            </a:r>
          </a:p>
          <a:p>
            <a:r>
              <a:rPr lang="en-US" dirty="0" smtClean="0"/>
              <a:t>Microkernel keeps doing what cannot be delegated</a:t>
            </a:r>
          </a:p>
          <a:p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2056925" y="4238363"/>
            <a:ext cx="5096350" cy="2491984"/>
            <a:chOff x="1520825" y="3173413"/>
            <a:chExt cx="5632450" cy="3279643"/>
          </a:xfrm>
        </p:grpSpPr>
        <p:sp>
          <p:nvSpPr>
            <p:cNvPr id="6" name="Text Box 8"/>
            <p:cNvSpPr txBox="1">
              <a:spLocks noChangeArrowheads="1"/>
            </p:cNvSpPr>
            <p:nvPr/>
          </p:nvSpPr>
          <p:spPr bwMode="auto">
            <a:xfrm>
              <a:off x="4787900" y="3173413"/>
              <a:ext cx="2004065" cy="607587"/>
            </a:xfrm>
            <a:prstGeom prst="rect">
              <a:avLst/>
            </a:prstGeom>
            <a:solidFill>
              <a:schemeClr val="accent1"/>
            </a:solidFill>
            <a:ln w="3175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 Narrow" charset="0"/>
                  <a:ea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 Narrow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 Narrow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 Narrow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 Narrow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 Narrow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 Narrow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 Narrow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 Narrow" charset="0"/>
                  <a:ea typeface="ＭＳ Ｐゴシック" charset="0"/>
                </a:defRPr>
              </a:lvl9pPr>
            </a:lstStyle>
            <a:p>
              <a:r>
                <a:rPr lang="en-US"/>
                <a:t>Trusted server</a:t>
              </a:r>
            </a:p>
          </p:txBody>
        </p:sp>
        <p:sp>
          <p:nvSpPr>
            <p:cNvPr id="7" name="Line 10"/>
            <p:cNvSpPr>
              <a:spLocks noChangeShapeType="1"/>
            </p:cNvSpPr>
            <p:nvPr/>
          </p:nvSpPr>
          <p:spPr bwMode="auto">
            <a:xfrm flipV="1">
              <a:off x="3054350" y="3844925"/>
              <a:ext cx="2220913" cy="1514475"/>
            </a:xfrm>
            <a:prstGeom prst="line">
              <a:avLst/>
            </a:prstGeom>
            <a:noFill/>
            <a:ln w="76200" cap="sq">
              <a:solidFill>
                <a:srgbClr val="FF0000"/>
              </a:solidFill>
              <a:round/>
              <a:headEnd type="none" w="sm" len="sm"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8" name="Line 11"/>
            <p:cNvSpPr>
              <a:spLocks noChangeShapeType="1"/>
            </p:cNvSpPr>
            <p:nvPr/>
          </p:nvSpPr>
          <p:spPr bwMode="auto">
            <a:xfrm>
              <a:off x="2371725" y="3784600"/>
              <a:ext cx="530225" cy="1501775"/>
            </a:xfrm>
            <a:prstGeom prst="line">
              <a:avLst/>
            </a:prstGeom>
            <a:noFill/>
            <a:ln w="76200" cap="sq">
              <a:solidFill>
                <a:srgbClr val="FF0000"/>
              </a:solidFill>
              <a:round/>
              <a:headEnd type="none" w="sm" len="sm"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9" name="Text Box 6"/>
            <p:cNvSpPr txBox="1">
              <a:spLocks noChangeArrowheads="1"/>
            </p:cNvSpPr>
            <p:nvPr/>
          </p:nvSpPr>
          <p:spPr bwMode="auto">
            <a:xfrm>
              <a:off x="1520825" y="3173413"/>
              <a:ext cx="1909006" cy="607587"/>
            </a:xfrm>
            <a:prstGeom prst="rect">
              <a:avLst/>
            </a:prstGeom>
            <a:solidFill>
              <a:schemeClr val="accent1"/>
            </a:solidFill>
            <a:ln w="3175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 Narrow" charset="0"/>
                  <a:ea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 Narrow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 Narrow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 Narrow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 Narrow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 Narrow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 Narrow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 Narrow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 Narrow" charset="0"/>
                  <a:ea typeface="ＭＳ Ｐゴシック" charset="0"/>
                </a:defRPr>
              </a:lvl9pPr>
            </a:lstStyle>
            <a:p>
              <a:r>
                <a:rPr lang="en-US"/>
                <a:t>User program</a:t>
              </a:r>
            </a:p>
          </p:txBody>
        </p:sp>
        <p:sp>
          <p:nvSpPr>
            <p:cNvPr id="10" name="Line 12"/>
            <p:cNvSpPr>
              <a:spLocks noChangeShapeType="1"/>
            </p:cNvSpPr>
            <p:nvPr/>
          </p:nvSpPr>
          <p:spPr bwMode="auto">
            <a:xfrm>
              <a:off x="3168650" y="3844925"/>
              <a:ext cx="608013" cy="1514475"/>
            </a:xfrm>
            <a:prstGeom prst="line">
              <a:avLst/>
            </a:prstGeom>
            <a:noFill/>
            <a:ln w="76200" cap="sq">
              <a:solidFill>
                <a:srgbClr val="FF0000"/>
              </a:solidFill>
              <a:round/>
              <a:headEnd type="triangle" w="lg" len="lg"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11" name="Text Box 7"/>
            <p:cNvSpPr txBox="1">
              <a:spLocks noChangeArrowheads="1"/>
            </p:cNvSpPr>
            <p:nvPr/>
          </p:nvSpPr>
          <p:spPr bwMode="auto">
            <a:xfrm>
              <a:off x="1673224" y="5359400"/>
              <a:ext cx="5480051" cy="1093656"/>
            </a:xfrm>
            <a:prstGeom prst="rect">
              <a:avLst/>
            </a:prstGeom>
            <a:solidFill>
              <a:srgbClr val="800080"/>
            </a:solidFill>
            <a:ln w="3175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 Narrow" charset="0"/>
                  <a:ea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 Narrow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 Narrow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 Narrow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 Narrow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 Narrow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 Narrow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 Narrow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 Narrow" charset="0"/>
                  <a:ea typeface="ＭＳ Ｐゴシック" charset="0"/>
                </a:defRPr>
              </a:lvl9pPr>
            </a:lstStyle>
            <a:p>
              <a:pPr algn="ctr"/>
              <a:r>
                <a:rPr lang="en-US"/>
                <a:t>Small</a:t>
              </a:r>
              <a:br>
                <a:rPr lang="en-US"/>
              </a:br>
              <a:r>
                <a:rPr lang="en-US"/>
                <a:t>microkernel</a:t>
              </a:r>
            </a:p>
          </p:txBody>
        </p:sp>
        <p:sp>
          <p:nvSpPr>
            <p:cNvPr id="12" name="Line 14"/>
            <p:cNvSpPr>
              <a:spLocks noChangeShapeType="1"/>
            </p:cNvSpPr>
            <p:nvPr/>
          </p:nvSpPr>
          <p:spPr bwMode="auto">
            <a:xfrm flipV="1">
              <a:off x="3889375" y="3784600"/>
              <a:ext cx="2220913" cy="1514475"/>
            </a:xfrm>
            <a:prstGeom prst="line">
              <a:avLst/>
            </a:prstGeom>
            <a:noFill/>
            <a:ln w="76200" cap="sq">
              <a:solidFill>
                <a:srgbClr val="FF0000"/>
              </a:solidFill>
              <a:round/>
              <a:headEnd type="triangle" w="lg" len="lg"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400"/>
            </a:p>
          </p:txBody>
        </p:sp>
      </p:grpSp>
    </p:spTree>
    <p:extLst>
      <p:ext uri="{BB962C8B-B14F-4D97-AF65-F5344CB8AC3E}">
        <p14:creationId xmlns:p14="http://schemas.microsoft.com/office/powerpoint/2010/main" val="41566231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Modular kernels (Linux, windows)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Modules are object files whose contents can be linked to—and unlinked from—the kernel at any time</a:t>
            </a:r>
          </a:p>
          <a:p>
            <a:pPr lvl="1"/>
            <a:r>
              <a:rPr lang="en-US" dirty="0" smtClean="0"/>
              <a:t>Run inside the kernel address space</a:t>
            </a:r>
          </a:p>
          <a:p>
            <a:pPr lvl="1"/>
            <a:r>
              <a:rPr lang="en-US" dirty="0" smtClean="0"/>
              <a:t>Used to add to the kernel device drivers for new devices</a:t>
            </a:r>
          </a:p>
          <a:p>
            <a:r>
              <a:rPr lang="en-US" dirty="0" smtClean="0"/>
              <a:t>Extensibility: </a:t>
            </a:r>
          </a:p>
          <a:p>
            <a:pPr lvl="1"/>
            <a:r>
              <a:rPr lang="en-US" dirty="0" smtClean="0"/>
              <a:t>Can add new features  the kernel </a:t>
            </a:r>
          </a:p>
          <a:p>
            <a:pPr lvl="1"/>
            <a:r>
              <a:rPr lang="en-US" dirty="0" smtClean="0"/>
              <a:t>In many cases, the process is completely transparent to the user </a:t>
            </a:r>
          </a:p>
          <a:p>
            <a:r>
              <a:rPr lang="en-US" dirty="0" smtClean="0"/>
              <a:t>Lack of performance penalty:</a:t>
            </a:r>
          </a:p>
          <a:p>
            <a:pPr lvl="1"/>
            <a:r>
              <a:rPr lang="en-US" dirty="0" smtClean="0"/>
              <a:t>Modules run in the kernel address space</a:t>
            </a:r>
          </a:p>
          <a:p>
            <a:r>
              <a:rPr lang="en-US" dirty="0" smtClean="0"/>
              <a:t>Low reliability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57255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Comparison</a:t>
            </a:r>
            <a:endParaRPr lang="en-US" dirty="0"/>
          </a:p>
        </p:txBody>
      </p: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4088536" y="2062163"/>
            <a:ext cx="96693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 Narrow" charset="0"/>
                <a:ea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 Narrow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 Narrow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 Narrow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 Narrow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charset="0"/>
                <a:ea typeface="ＭＳ Ｐゴシック" charset="0"/>
              </a:defRPr>
            </a:lvl9pPr>
          </a:lstStyle>
          <a:p>
            <a:pPr algn="ctr" eaLnBrk="1" latinLnBrk="1" hangingPunct="1"/>
            <a:r>
              <a:rPr kumimoji="1" lang="en-US" sz="2800" b="1" dirty="0" smtClean="0">
                <a:latin typeface="+mn-lt"/>
                <a:ea typeface="Gulim" charset="0"/>
                <a:cs typeface="Gulim" charset="0"/>
              </a:rPr>
              <a:t>Unix</a:t>
            </a:r>
            <a:endParaRPr kumimoji="1" lang="en-US" sz="2800" b="1" dirty="0">
              <a:latin typeface="+mn-lt"/>
              <a:ea typeface="Gulim" charset="0"/>
              <a:cs typeface="Gulim" charset="0"/>
            </a:endParaRP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1579964" y="4870450"/>
            <a:ext cx="110251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 Narrow" charset="0"/>
                <a:ea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 Narrow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 Narrow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 Narrow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 Narrow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charset="0"/>
                <a:ea typeface="ＭＳ Ｐゴシック" charset="0"/>
              </a:defRPr>
            </a:lvl9pPr>
          </a:lstStyle>
          <a:p>
            <a:pPr algn="ctr" eaLnBrk="1" latinLnBrk="1" hangingPunct="1"/>
            <a:r>
              <a:rPr kumimoji="1" lang="en-US" sz="2800" b="1">
                <a:latin typeface="+mn-lt"/>
                <a:ea typeface="Gulim" charset="0"/>
                <a:cs typeface="Gulim" charset="0"/>
              </a:rPr>
              <a:t>Mach</a:t>
            </a:r>
          </a:p>
        </p:txBody>
      </p:sp>
      <p:sp>
        <p:nvSpPr>
          <p:cNvPr id="12" name="Text Box 7"/>
          <p:cNvSpPr txBox="1">
            <a:spLocks noChangeArrowheads="1"/>
          </p:cNvSpPr>
          <p:nvPr/>
        </p:nvSpPr>
        <p:spPr bwMode="auto">
          <a:xfrm>
            <a:off x="6242050" y="5099050"/>
            <a:ext cx="1744663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 Narrow" charset="0"/>
                <a:ea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 Narrow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 Narrow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 Narrow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 Narrow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charset="0"/>
                <a:ea typeface="ＭＳ Ｐゴシック" charset="0"/>
              </a:defRPr>
            </a:lvl9pPr>
          </a:lstStyle>
          <a:p>
            <a:pPr algn="ctr" eaLnBrk="1" latinLnBrk="1" hangingPunct="1"/>
            <a:r>
              <a:rPr kumimoji="1" lang="en-US" sz="2800" b="1" dirty="0" smtClean="0">
                <a:latin typeface="+mn-lt"/>
                <a:ea typeface="Gulim" charset="0"/>
                <a:cs typeface="Gulim" charset="0"/>
              </a:rPr>
              <a:t>Linux/Windows</a:t>
            </a:r>
            <a:endParaRPr kumimoji="1" lang="en-US" sz="2800" b="1" dirty="0">
              <a:latin typeface="+mn-lt"/>
              <a:ea typeface="Gulim" charset="0"/>
              <a:cs typeface="Gulim" charset="0"/>
            </a:endParaRPr>
          </a:p>
        </p:txBody>
      </p:sp>
      <p:sp>
        <p:nvSpPr>
          <p:cNvPr id="13" name="Text Box 8"/>
          <p:cNvSpPr txBox="1">
            <a:spLocks noChangeArrowheads="1"/>
          </p:cNvSpPr>
          <p:nvPr/>
        </p:nvSpPr>
        <p:spPr bwMode="auto">
          <a:xfrm>
            <a:off x="2674938" y="3429000"/>
            <a:ext cx="106203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 Narrow" charset="0"/>
                <a:ea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 Narrow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 Narrow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 Narrow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 Narrow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charset="0"/>
                <a:ea typeface="ＭＳ Ｐゴシック" charset="0"/>
              </a:defRPr>
            </a:lvl9pPr>
          </a:lstStyle>
          <a:p>
            <a:pPr algn="ctr" eaLnBrk="1" latinLnBrk="1" hangingPunct="1"/>
            <a:r>
              <a:rPr kumimoji="1" lang="en-US" sz="2800">
                <a:latin typeface="+mn-lt"/>
                <a:ea typeface="Gulim" charset="0"/>
                <a:cs typeface="Gulim" charset="0"/>
              </a:rPr>
              <a:t>safe</a:t>
            </a:r>
          </a:p>
        </p:txBody>
      </p:sp>
      <p:sp>
        <p:nvSpPr>
          <p:cNvPr id="14" name="Text Box 9"/>
          <p:cNvSpPr txBox="1">
            <a:spLocks noChangeArrowheads="1"/>
          </p:cNvSpPr>
          <p:nvPr/>
        </p:nvSpPr>
        <p:spPr bwMode="auto">
          <a:xfrm>
            <a:off x="5557838" y="3429000"/>
            <a:ext cx="80803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 Narrow" charset="0"/>
                <a:ea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 Narrow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 Narrow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 Narrow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 Narrow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charset="0"/>
                <a:ea typeface="ＭＳ Ｐゴシック" charset="0"/>
              </a:defRPr>
            </a:lvl9pPr>
          </a:lstStyle>
          <a:p>
            <a:pPr algn="ctr" eaLnBrk="1" latinLnBrk="1" hangingPunct="1"/>
            <a:r>
              <a:rPr kumimoji="1" lang="en-US" sz="2800">
                <a:latin typeface="+mn-lt"/>
                <a:ea typeface="Gulim" charset="0"/>
                <a:cs typeface="Gulim" charset="0"/>
              </a:rPr>
              <a:t>fast</a:t>
            </a:r>
          </a:p>
        </p:txBody>
      </p:sp>
      <p:sp>
        <p:nvSpPr>
          <p:cNvPr id="15" name="Text Box 10"/>
          <p:cNvSpPr txBox="1">
            <a:spLocks noChangeArrowheads="1"/>
          </p:cNvSpPr>
          <p:nvPr/>
        </p:nvSpPr>
        <p:spPr bwMode="auto">
          <a:xfrm>
            <a:off x="3675063" y="5326063"/>
            <a:ext cx="179387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 Narrow" charset="0"/>
                <a:ea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 Narrow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 Narrow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 Narrow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 Narrow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charset="0"/>
                <a:ea typeface="ＭＳ Ｐゴシック" charset="0"/>
              </a:defRPr>
            </a:lvl9pPr>
          </a:lstStyle>
          <a:p>
            <a:pPr algn="ctr" eaLnBrk="1" latinLnBrk="1" hangingPunct="1"/>
            <a:r>
              <a:rPr kumimoji="1" lang="en-US" sz="2800">
                <a:latin typeface="+mn-lt"/>
                <a:ea typeface="Gulim" charset="0"/>
                <a:cs typeface="Gulim" charset="0"/>
              </a:rPr>
              <a:t>extensible</a:t>
            </a:r>
          </a:p>
        </p:txBody>
      </p:sp>
      <p:sp>
        <p:nvSpPr>
          <p:cNvPr id="16" name="AutoShape 11"/>
          <p:cNvSpPr>
            <a:spLocks noChangeArrowheads="1"/>
          </p:cNvSpPr>
          <p:nvPr/>
        </p:nvSpPr>
        <p:spPr bwMode="auto">
          <a:xfrm>
            <a:off x="3054350" y="2822575"/>
            <a:ext cx="3035300" cy="2427288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600"/>
          </a:p>
        </p:txBody>
      </p:sp>
    </p:spTree>
    <p:extLst>
      <p:ext uri="{BB962C8B-B14F-4D97-AF65-F5344CB8AC3E}">
        <p14:creationId xmlns:p14="http://schemas.microsoft.com/office/powerpoint/2010/main" val="16092280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Functions of OS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 smtClean="0"/>
              <a:t>To provide a better user interface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To manage the system resources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To protect users</a:t>
            </a:r>
            <a:r>
              <a:rPr lang="ja-JP" altLang="en-US" dirty="0" smtClean="0"/>
              <a:t>’</a:t>
            </a:r>
            <a:r>
              <a:rPr lang="en-US" dirty="0" smtClean="0"/>
              <a:t> programs and data</a:t>
            </a:r>
          </a:p>
          <a:p>
            <a:endParaRPr lang="en-US" dirty="0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783967" y="5652607"/>
            <a:ext cx="7392813" cy="784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8176780" y="5488822"/>
            <a:ext cx="6890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Time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442500" y="4131656"/>
            <a:ext cx="321427" cy="1520951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1779607" y="5488822"/>
            <a:ext cx="321427" cy="163785"/>
          </a:xfrm>
          <a:prstGeom prst="rect">
            <a:avLst/>
          </a:prstGeom>
          <a:solidFill>
            <a:srgbClr val="FF66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3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1105393" y="5488822"/>
            <a:ext cx="321427" cy="163785"/>
          </a:xfrm>
          <a:prstGeom prst="rect">
            <a:avLst/>
          </a:prstGeom>
          <a:solidFill>
            <a:srgbClr val="3333C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3978161" y="4954852"/>
            <a:ext cx="321427" cy="69775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4315268" y="4954852"/>
            <a:ext cx="321427" cy="697755"/>
          </a:xfrm>
          <a:prstGeom prst="rect">
            <a:avLst/>
          </a:prstGeom>
          <a:solidFill>
            <a:srgbClr val="FF66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3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641054" y="4954852"/>
            <a:ext cx="321427" cy="697756"/>
          </a:xfrm>
          <a:prstGeom prst="rect">
            <a:avLst/>
          </a:prstGeom>
          <a:solidFill>
            <a:srgbClr val="3333C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6585507" y="4884292"/>
            <a:ext cx="321427" cy="75693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6922614" y="4120271"/>
            <a:ext cx="321427" cy="1520951"/>
          </a:xfrm>
          <a:prstGeom prst="rect">
            <a:avLst/>
          </a:prstGeom>
          <a:solidFill>
            <a:srgbClr val="FF66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3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248400" y="4617733"/>
            <a:ext cx="321427" cy="1023489"/>
          </a:xfrm>
          <a:prstGeom prst="rect">
            <a:avLst/>
          </a:prstGeom>
          <a:solidFill>
            <a:srgbClr val="3333C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1105393" y="5815034"/>
            <a:ext cx="10316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Phase 1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3648890" y="5815034"/>
            <a:ext cx="10316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Phase 2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6275367" y="5815034"/>
            <a:ext cx="10316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Phase 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02405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Phase1 : Hardware Expensive, Human Cheap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Hardware: main frames</a:t>
            </a:r>
          </a:p>
          <a:p>
            <a:r>
              <a:rPr lang="en-US" dirty="0" smtClean="0"/>
              <a:t>Representative OS: </a:t>
            </a:r>
          </a:p>
          <a:p>
            <a:pPr marL="800100" lvl="1" indent="-342900">
              <a:buFont typeface="Arial"/>
              <a:buChar char="•"/>
            </a:pPr>
            <a:r>
              <a:rPr lang="en-US" dirty="0" err="1" smtClean="0"/>
              <a:t>Eniac</a:t>
            </a:r>
            <a:r>
              <a:rPr lang="en-US" dirty="0" smtClean="0"/>
              <a:t>, … </a:t>
            </a:r>
            <a:r>
              <a:rPr lang="en-US" dirty="0" err="1" smtClean="0"/>
              <a:t>Multics</a:t>
            </a:r>
            <a:endParaRPr lang="en-US" dirty="0" smtClean="0"/>
          </a:p>
          <a:p>
            <a:r>
              <a:rPr lang="en-US" dirty="0" smtClean="0"/>
              <a:t>Focus: how to get the computation job done</a:t>
            </a:r>
          </a:p>
          <a:p>
            <a:pPr marL="800100" lvl="1" indent="-342900">
              <a:buFont typeface="Arial"/>
              <a:buChar char="•"/>
            </a:pPr>
            <a:r>
              <a:rPr lang="en-US" dirty="0" err="1" smtClean="0"/>
              <a:t>Uniprogramming</a:t>
            </a:r>
            <a:endParaRPr lang="en-US" dirty="0" smtClean="0"/>
          </a:p>
        </p:txBody>
      </p:sp>
      <p:pic>
        <p:nvPicPr>
          <p:cNvPr id="4" name="Picture 4" descr="File:NASAComputerRoom7090.NAR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4413229"/>
            <a:ext cx="2833688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733800" y="4936787"/>
            <a:ext cx="45720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b="0" dirty="0">
                <a:latin typeface="Helvetica" charset="0"/>
              </a:rPr>
              <a:t>"I think there is a world market for maybe five computers." -- </a:t>
            </a:r>
            <a:r>
              <a:rPr lang="en-US" b="0" i="1" dirty="0">
                <a:latin typeface="Helvetica" charset="0"/>
              </a:rPr>
              <a:t>Thomas Watson, chairman of IBM, 1943</a:t>
            </a:r>
            <a:endParaRPr lang="en-US" b="0" dirty="0">
              <a:latin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62946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mtClean="0"/>
              <a:t>Phase1 : Hardware Expensive, Human Cheap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Bach systems: Allow users to submit a batches of requests to be processed in sequence</a:t>
            </a:r>
          </a:p>
          <a:p>
            <a:r>
              <a:rPr lang="en-US" dirty="0" smtClean="0"/>
              <a:t>Include a command language specifying what to do with the inputs</a:t>
            </a:r>
          </a:p>
          <a:p>
            <a:pPr lvl="1"/>
            <a:r>
              <a:rPr lang="en-US" dirty="0" smtClean="0"/>
              <a:t>Compile</a:t>
            </a:r>
          </a:p>
          <a:p>
            <a:pPr lvl="1"/>
            <a:r>
              <a:rPr lang="en-US" dirty="0" smtClean="0"/>
              <a:t>Execute and so forth</a:t>
            </a:r>
          </a:p>
        </p:txBody>
      </p:sp>
      <p:pic>
        <p:nvPicPr>
          <p:cNvPr id="6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14533" y="4063373"/>
            <a:ext cx="3800842" cy="2546124"/>
          </a:xfrm>
          <a:prstGeom prst="rect">
            <a:avLst/>
          </a:prstGeom>
          <a:noFill/>
          <a:extLst>
            <a:ext uri="{91240B29-F687-4f45-9708-019B960494DF}">
              <a14:hiddenLine xmlns:a14="http://schemas.microsoft.com/office/drawing/2010/main" w="12700" cap="sq" cmpd="sng">
                <a:solidFill>
                  <a:schemeClr val="tx1"/>
                </a:solidFill>
                <a:prstDash val="solid"/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927314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mtClean="0"/>
              <a:t>Phase 2: Hardware Cheaper, Human expensive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-228600"/>
            <a:r>
              <a:rPr lang="en-US" dirty="0" smtClean="0"/>
              <a:t>Hardware: PCs, Workstations</a:t>
            </a:r>
          </a:p>
          <a:p>
            <a:pPr indent="-228600"/>
            <a:r>
              <a:rPr lang="en-US" dirty="0" smtClean="0"/>
              <a:t>Representative OS: </a:t>
            </a:r>
          </a:p>
          <a:p>
            <a:pPr marL="800100" lvl="1" indent="-342900">
              <a:buFont typeface="Arial"/>
              <a:buChar char="•"/>
            </a:pPr>
            <a:r>
              <a:rPr lang="en-US" dirty="0" smtClean="0"/>
              <a:t>MSDOS, Windows, UNIX, Linux etc. </a:t>
            </a:r>
          </a:p>
          <a:p>
            <a:r>
              <a:rPr lang="en-US" dirty="0" smtClean="0"/>
              <a:t>Focus: Increase the utilization of resources and user friendliness</a:t>
            </a:r>
          </a:p>
          <a:p>
            <a:pPr marL="800100" lvl="1" indent="-342900">
              <a:buFont typeface="Arial"/>
              <a:buChar char="•"/>
            </a:pPr>
            <a:r>
              <a:rPr lang="en-US" dirty="0" smtClean="0"/>
              <a:t>From interactive systems through consoles to graphical user interfaces </a:t>
            </a:r>
            <a:r>
              <a:rPr lang="en-US" dirty="0"/>
              <a:t>(GUI</a:t>
            </a:r>
            <a:r>
              <a:rPr lang="en-US" dirty="0" smtClean="0"/>
              <a:t>)</a:t>
            </a:r>
          </a:p>
          <a:p>
            <a:pPr marL="800100" lvl="1" indent="-342900">
              <a:buFont typeface="Arial"/>
              <a:buChar char="•"/>
            </a:pPr>
            <a:r>
              <a:rPr lang="en-US" dirty="0" smtClean="0"/>
              <a:t>Multiprogramming, time sharing for managing resources</a:t>
            </a:r>
          </a:p>
          <a:p>
            <a:pPr marL="800100" lvl="1" indent="-342900">
              <a:buFont typeface="Arial"/>
              <a:buChar char="•"/>
            </a:pPr>
            <a:r>
              <a:rPr lang="en-US" dirty="0" smtClean="0"/>
              <a:t>Dual (kernel/user) mode separation, memory management unit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72273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The Xerox Alto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63173" name="Picture 5" descr="Xerox_Alt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5613" y="1695450"/>
            <a:ext cx="5881687" cy="481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271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Coincidentally, XEROX is also inventor of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Laser printing</a:t>
            </a:r>
          </a:p>
          <a:p>
            <a:r>
              <a:rPr lang="en-US" dirty="0" smtClean="0"/>
              <a:t>Ethernet</a:t>
            </a:r>
          </a:p>
          <a:p>
            <a:r>
              <a:rPr lang="en-US" dirty="0" smtClean="0"/>
              <a:t>The GUI  paradigm/mouse</a:t>
            </a:r>
          </a:p>
          <a:p>
            <a:r>
              <a:rPr lang="en-US" dirty="0" smtClean="0"/>
              <a:t>Object-oriented programming (Smalltalk)</a:t>
            </a:r>
          </a:p>
          <a:p>
            <a:r>
              <a:rPr lang="en-US" dirty="0" smtClean="0"/>
              <a:t>Ubiquitous computing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65042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Gap between Access of memory/STORAGE Hierarchy</a:t>
            </a:r>
            <a:endParaRPr lang="en-US" dirty="0"/>
          </a:p>
        </p:txBody>
      </p:sp>
      <p:graphicFrame>
        <p:nvGraphicFramePr>
          <p:cNvPr id="4" name="Group 17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50438202"/>
              </p:ext>
            </p:extLst>
          </p:nvPr>
        </p:nvGraphicFramePr>
        <p:xfrm>
          <a:off x="511175" y="1758950"/>
          <a:ext cx="8120063" cy="4756150"/>
        </p:xfrm>
        <a:graphic>
          <a:graphicData uri="http://schemas.openxmlformats.org/drawingml/2006/table">
            <a:tbl>
              <a:tblPr/>
              <a:tblGrid>
                <a:gridCol w="1350963"/>
                <a:gridCol w="4416425"/>
                <a:gridCol w="2352675"/>
              </a:tblGrid>
              <a:tr h="1066800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Level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Device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Access </a:t>
                      </a:r>
                      <a:b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</a:b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Time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66800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Fastest registers</a:t>
                      </a:r>
                      <a:b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</a:b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(2 GHz CPU)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6675" marR="0" lvl="0" indent="7938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0.5 ns 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04838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2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Main memory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10-70 ns 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82625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SSD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0.1ms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82625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4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Secondary storage (disk)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7 </a:t>
                      </a:r>
                      <a:r>
                        <a:rPr kumimoji="0" lang="en-US" sz="2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ms</a:t>
                      </a: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 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52462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5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Mass storage (CD-ROM)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a few s 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679035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 analogy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Consider a busy restaurant with only one stove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2604" y="3569732"/>
            <a:ext cx="2430795" cy="158650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600" y="2379954"/>
            <a:ext cx="1231900" cy="82044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90900" y="2297413"/>
            <a:ext cx="1353804" cy="90298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37200" y="2307531"/>
            <a:ext cx="1396999" cy="93096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600200" y="3200400"/>
            <a:ext cx="8006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dish 1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670300" y="3168134"/>
            <a:ext cx="8006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dish 2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5848084" y="3175000"/>
            <a:ext cx="8006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dish 3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26182" y="5854700"/>
            <a:ext cx="749300" cy="7493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90900" y="5971354"/>
            <a:ext cx="774700" cy="51834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89450" y="5854700"/>
            <a:ext cx="1155700" cy="86233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64516" y="5781207"/>
            <a:ext cx="1168400" cy="689912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82932" y="5976117"/>
            <a:ext cx="13267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Ingredients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018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How to maximize the profit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Maximize the utilization of the stove</a:t>
            </a:r>
          </a:p>
          <a:p>
            <a:pPr marL="800100" lvl="1" indent="-342900">
              <a:buFont typeface="Arial"/>
              <a:buChar char="•"/>
            </a:pPr>
            <a:r>
              <a:rPr lang="en-US" dirty="0" smtClean="0"/>
              <a:t>Take multiple orders at a time – </a:t>
            </a:r>
            <a:r>
              <a:rPr lang="en-US" dirty="0" smtClean="0">
                <a:solidFill>
                  <a:schemeClr val="tx2"/>
                </a:solidFill>
              </a:rPr>
              <a:t>multiple processes </a:t>
            </a:r>
          </a:p>
          <a:p>
            <a:pPr marL="800100" lvl="1" indent="-342900">
              <a:buFont typeface="Arial"/>
              <a:buChar char="•"/>
            </a:pPr>
            <a:r>
              <a:rPr lang="en-US" dirty="0" smtClean="0"/>
              <a:t>Buy the ingredients in bulk from store (save time from multiple trips to the store (remote storage)) – </a:t>
            </a:r>
            <a:r>
              <a:rPr lang="en-US" dirty="0" smtClean="0">
                <a:solidFill>
                  <a:srgbClr val="D1282E"/>
                </a:solidFill>
              </a:rPr>
              <a:t>block read, prefetching</a:t>
            </a:r>
          </a:p>
          <a:p>
            <a:pPr marL="800100" lvl="1" indent="-342900">
              <a:buFont typeface="Arial"/>
              <a:buChar char="•"/>
            </a:pPr>
            <a:r>
              <a:rPr lang="en-US" dirty="0" smtClean="0"/>
              <a:t>Prepare the ingredients ahead of time – </a:t>
            </a:r>
            <a:r>
              <a:rPr lang="en-US" dirty="0" smtClean="0">
                <a:solidFill>
                  <a:srgbClr val="D1282E"/>
                </a:solidFill>
              </a:rPr>
              <a:t>caching</a:t>
            </a:r>
          </a:p>
          <a:p>
            <a:pPr marL="800100" lvl="1" indent="-342900">
              <a:buFont typeface="Arial"/>
              <a:buChar char="•"/>
            </a:pPr>
            <a:r>
              <a:rPr lang="en-US" dirty="0" smtClean="0"/>
              <a:t>Interleaving orders that take time to cook and that take time to prepare </a:t>
            </a:r>
            <a:r>
              <a:rPr lang="en-US" dirty="0" smtClean="0">
                <a:solidFill>
                  <a:schemeClr val="tx2"/>
                </a:solidFill>
              </a:rPr>
              <a:t>– pipelining</a:t>
            </a:r>
          </a:p>
          <a:p>
            <a:pPr marL="800100" lvl="1" indent="-342900">
              <a:buFont typeface="Arial"/>
              <a:buChar char="•"/>
            </a:pPr>
            <a:r>
              <a:rPr lang="en-US" dirty="0" smtClean="0"/>
              <a:t>Serve VIP’s order first – </a:t>
            </a:r>
            <a:r>
              <a:rPr lang="en-US" dirty="0" smtClean="0">
                <a:solidFill>
                  <a:schemeClr val="tx2"/>
                </a:solidFill>
              </a:rPr>
              <a:t>scheduling</a:t>
            </a:r>
          </a:p>
          <a:p>
            <a:pPr marL="800100" lvl="1" indent="-342900">
              <a:buFont typeface="Arial"/>
              <a:buChar char="•"/>
            </a:pPr>
            <a:r>
              <a:rPr lang="en-US" dirty="0" smtClean="0"/>
              <a:t>Bring out multiple dishes together – </a:t>
            </a:r>
            <a:r>
              <a:rPr lang="en-US" dirty="0" smtClean="0">
                <a:solidFill>
                  <a:schemeClr val="tx2"/>
                </a:solidFill>
              </a:rPr>
              <a:t>delayed write</a:t>
            </a:r>
          </a:p>
          <a:p>
            <a:endParaRPr lang="en-US" dirty="0" smtClean="0"/>
          </a:p>
          <a:p>
            <a:r>
              <a:rPr lang="en-US" dirty="0" smtClean="0"/>
              <a:t>Buy more stoves – </a:t>
            </a:r>
            <a:r>
              <a:rPr lang="en-US" dirty="0" smtClean="0">
                <a:solidFill>
                  <a:srgbClr val="D1282E"/>
                </a:solidFill>
              </a:rPr>
              <a:t>multiprocessor, multicore</a:t>
            </a:r>
          </a:p>
          <a:p>
            <a:pPr marL="800100" lvl="1" indent="-342900">
              <a:buFont typeface="Arial"/>
              <a:buChar char="•"/>
            </a:pPr>
            <a:endParaRPr lang="en-US" dirty="0" smtClean="0">
              <a:solidFill>
                <a:schemeClr val="tx2"/>
              </a:solidFill>
            </a:endParaRPr>
          </a:p>
          <a:p>
            <a:pPr marL="800100" lvl="1" indent="-342900">
              <a:buFont typeface="Arial"/>
              <a:buChar char="•"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74859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Multiprogramming is at the CORE of Modern OS design</a:t>
            </a:r>
            <a:endParaRPr lang="en-US" dirty="0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52600"/>
            <a:ext cx="7620000" cy="4755465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Advantages</a:t>
            </a:r>
          </a:p>
          <a:p>
            <a:pPr lvl="1"/>
            <a:r>
              <a:rPr lang="en-US" dirty="0" smtClean="0"/>
              <a:t>Many applications use the peripherals much more than the CPU</a:t>
            </a:r>
          </a:p>
          <a:p>
            <a:pPr lvl="1"/>
            <a:r>
              <a:rPr lang="en-US" dirty="0" smtClean="0"/>
              <a:t>Multiprogramming was invented to keep the CPU busy</a:t>
            </a:r>
          </a:p>
          <a:p>
            <a:pPr lvl="1"/>
            <a:r>
              <a:rPr lang="en-US" dirty="0" smtClean="0"/>
              <a:t>User may initiate multiple tasks and expect short response time for GUI related processes</a:t>
            </a:r>
          </a:p>
          <a:p>
            <a:endParaRPr lang="en-US" dirty="0" smtClean="0"/>
          </a:p>
          <a:p>
            <a:r>
              <a:rPr lang="en-US" dirty="0" smtClean="0"/>
              <a:t>Multiprogramming allows:</a:t>
            </a:r>
          </a:p>
          <a:p>
            <a:pPr lvl="1"/>
            <a:r>
              <a:rPr lang="en-US" dirty="0" smtClean="0"/>
              <a:t>Time sharing: CPU divides its time among multiple processes, e.g., one tenth of a second on a program, then  another tenth of a second on another one and so forth (</a:t>
            </a:r>
            <a:r>
              <a:rPr lang="en-US" dirty="0" smtClean="0">
                <a:solidFill>
                  <a:srgbClr val="D1282E"/>
                </a:solidFill>
              </a:rPr>
              <a:t>this does not work with our kitchen analogy!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When waiting for I/O operations, other programs can utilize the CPU</a:t>
            </a:r>
          </a:p>
          <a:p>
            <a:pPr indent="-182880"/>
            <a:endParaRPr lang="en-US" dirty="0" smtClean="0"/>
          </a:p>
          <a:p>
            <a:pPr indent="-182880"/>
            <a:r>
              <a:rPr lang="en-US" dirty="0" smtClean="0"/>
              <a:t>Both are accomplished through interrupts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89245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Interrupts</a:t>
            </a:r>
            <a:endParaRPr lang="en-US" dirty="0"/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Request to interrupt the flow of execution the CPU</a:t>
            </a:r>
          </a:p>
          <a:p>
            <a:r>
              <a:rPr lang="en-US" dirty="0" smtClean="0"/>
              <a:t>Detected by the CPU hardware</a:t>
            </a:r>
          </a:p>
          <a:p>
            <a:pPr lvl="1"/>
            <a:r>
              <a:rPr lang="en-US" dirty="0" smtClean="0"/>
              <a:t>After it has executed the current instruction</a:t>
            </a:r>
          </a:p>
          <a:p>
            <a:pPr lvl="1"/>
            <a:r>
              <a:rPr lang="en-US" dirty="0" smtClean="0"/>
              <a:t>Before it starts the next instruction</a:t>
            </a:r>
          </a:p>
          <a:p>
            <a:r>
              <a:rPr lang="en-US" dirty="0" smtClean="0"/>
              <a:t>Types of interrupts:</a:t>
            </a:r>
          </a:p>
          <a:p>
            <a:pPr lvl="1"/>
            <a:r>
              <a:rPr lang="en-US" dirty="0" smtClean="0"/>
              <a:t>I/O completion interrupts: Notify the OS that an I/O operation has completed,</a:t>
            </a:r>
          </a:p>
          <a:p>
            <a:pPr lvl="1"/>
            <a:r>
              <a:rPr lang="en-US" dirty="0" smtClean="0"/>
              <a:t>Timer interrupts: Notify the OS that a task has exceeded its quantum of CPU time</a:t>
            </a:r>
          </a:p>
          <a:p>
            <a:pPr lvl="1"/>
            <a:r>
              <a:rPr lang="en-US" dirty="0" smtClean="0"/>
              <a:t>Traps: Notify the OS of a program error (division by zero, illegal op code, illegal operand address, ...) or a hardware failure</a:t>
            </a:r>
          </a:p>
          <a:p>
            <a:pPr lvl="1"/>
            <a:r>
              <a:rPr lang="en-US" dirty="0" smtClean="0"/>
              <a:t>System calls: Notify OS that the running task wants to submit a request to the OS</a:t>
            </a:r>
          </a:p>
        </p:txBody>
      </p:sp>
    </p:spTree>
    <p:extLst>
      <p:ext uri="{BB962C8B-B14F-4D97-AF65-F5344CB8AC3E}">
        <p14:creationId xmlns:p14="http://schemas.microsoft.com/office/powerpoint/2010/main" val="5735155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Disabling Interrupts</a:t>
            </a:r>
            <a:endParaRPr lang="en-US"/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 can disable interrupts</a:t>
            </a:r>
          </a:p>
          <a:p>
            <a:r>
              <a:rPr lang="en-US" dirty="0" smtClean="0"/>
              <a:t>OS does it before performing short critical tasks that cannot be interrupted</a:t>
            </a:r>
          </a:p>
          <a:p>
            <a:pPr lvl="1"/>
            <a:r>
              <a:rPr lang="en-US" dirty="0" smtClean="0">
                <a:solidFill>
                  <a:srgbClr val="D1282E"/>
                </a:solidFill>
              </a:rPr>
              <a:t>Works only for single-threaded kernels</a:t>
            </a:r>
          </a:p>
          <a:p>
            <a:r>
              <a:rPr lang="en-US" dirty="0" smtClean="0"/>
              <a:t>User tasks should be prevented from doing it</a:t>
            </a:r>
          </a:p>
          <a:p>
            <a:pPr lvl="1"/>
            <a:r>
              <a:rPr lang="en-US" dirty="0" smtClean="0"/>
              <a:t>Too dangerous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68763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Protection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supporting multiprogramming, we need to prevent programs from interfering one another and protect users’ data</a:t>
            </a:r>
          </a:p>
          <a:p>
            <a:pPr marL="800100" lvl="1" indent="-342900">
              <a:buFont typeface="Arial"/>
              <a:buChar char="•"/>
            </a:pPr>
            <a:r>
              <a:rPr lang="en-US" dirty="0" smtClean="0"/>
              <a:t>Access control</a:t>
            </a:r>
          </a:p>
          <a:p>
            <a:pPr marL="800100" lvl="1" indent="-342900">
              <a:buFont typeface="Arial"/>
              <a:buChar char="•"/>
            </a:pPr>
            <a:r>
              <a:rPr lang="en-US" dirty="0" smtClean="0"/>
              <a:t>Privileged instructions </a:t>
            </a:r>
          </a:p>
          <a:p>
            <a:pPr marL="800100" lvl="1" indent="-342900">
              <a:buFont typeface="Arial"/>
              <a:buChar char="•"/>
            </a:pPr>
            <a:r>
              <a:rPr lang="en-US" dirty="0" smtClean="0"/>
              <a:t>Memory protection</a:t>
            </a:r>
            <a:endParaRPr lang="en-US" dirty="0"/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1919355" y="4434681"/>
            <a:ext cx="3267305" cy="1194594"/>
          </a:xfrm>
          <a:prstGeom prst="rect">
            <a:avLst/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/>
              <a:t>Kernel</a:t>
            </a: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951591" y="2469836"/>
            <a:ext cx="125874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 Narrow" charset="0"/>
                <a:ea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 Narrow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 Narrow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 Narrow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 Narrow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charset="0"/>
                <a:ea typeface="ＭＳ Ｐゴシック" charset="0"/>
              </a:defRPr>
            </a:lvl9pPr>
          </a:lstStyle>
          <a:p>
            <a:endParaRPr lang="en-US" sz="1400"/>
          </a:p>
        </p:txBody>
      </p:sp>
      <p:sp>
        <p:nvSpPr>
          <p:cNvPr id="6" name="AutoShape 7"/>
          <p:cNvSpPr>
            <a:spLocks noChangeArrowheads="1"/>
          </p:cNvSpPr>
          <p:nvPr/>
        </p:nvSpPr>
        <p:spPr bwMode="auto">
          <a:xfrm>
            <a:off x="7344840" y="5940597"/>
            <a:ext cx="869184" cy="676103"/>
          </a:xfrm>
          <a:prstGeom prst="flowChartMagneticDisk">
            <a:avLst/>
          </a:prstGeom>
          <a:solidFill>
            <a:srgbClr val="FF9900"/>
          </a:solidFill>
          <a:ln w="3175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100"/>
          </a:p>
        </p:txBody>
      </p:sp>
      <p:sp>
        <p:nvSpPr>
          <p:cNvPr id="7" name="Line 8"/>
          <p:cNvSpPr>
            <a:spLocks noChangeShapeType="1"/>
          </p:cNvSpPr>
          <p:nvPr/>
        </p:nvSpPr>
        <p:spPr bwMode="auto">
          <a:xfrm>
            <a:off x="7344840" y="3419981"/>
            <a:ext cx="442819" cy="2209294"/>
          </a:xfrm>
          <a:prstGeom prst="line">
            <a:avLst/>
          </a:prstGeom>
          <a:noFill/>
          <a:ln w="76200" cap="sq">
            <a:solidFill>
              <a:srgbClr val="FF0000"/>
            </a:solidFill>
            <a:round/>
            <a:headEnd type="none" w="sm" len="sm"/>
            <a:tailEnd type="triangle" w="med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100"/>
          </a:p>
        </p:txBody>
      </p:sp>
      <p:sp>
        <p:nvSpPr>
          <p:cNvPr id="8" name="Line 9"/>
          <p:cNvSpPr>
            <a:spLocks noChangeShapeType="1"/>
          </p:cNvSpPr>
          <p:nvPr/>
        </p:nvSpPr>
        <p:spPr bwMode="auto">
          <a:xfrm flipH="1">
            <a:off x="4919045" y="3240087"/>
            <a:ext cx="1348807" cy="883717"/>
          </a:xfrm>
          <a:prstGeom prst="line">
            <a:avLst/>
          </a:prstGeom>
          <a:noFill/>
          <a:ln w="76200" cap="sq">
            <a:solidFill>
              <a:srgbClr val="FF0000"/>
            </a:solidFill>
            <a:round/>
            <a:headEnd type="none" w="sm" len="sm"/>
            <a:tailEnd type="triangle" w="med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100"/>
          </a:p>
        </p:txBody>
      </p:sp>
      <p:sp>
        <p:nvSpPr>
          <p:cNvPr id="9" name="Oval 6"/>
          <p:cNvSpPr>
            <a:spLocks noChangeArrowheads="1"/>
          </p:cNvSpPr>
          <p:nvPr/>
        </p:nvSpPr>
        <p:spPr bwMode="auto">
          <a:xfrm>
            <a:off x="6324727" y="2613985"/>
            <a:ext cx="1752474" cy="626102"/>
          </a:xfrm>
          <a:prstGeom prst="ellipse">
            <a:avLst/>
          </a:prstGeom>
          <a:solidFill>
            <a:schemeClr val="hlink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/>
              <a:t>User Process</a:t>
            </a:r>
          </a:p>
        </p:txBody>
      </p:sp>
      <p:sp>
        <p:nvSpPr>
          <p:cNvPr id="10" name="Line 10"/>
          <p:cNvSpPr>
            <a:spLocks noChangeShapeType="1"/>
          </p:cNvSpPr>
          <p:nvPr/>
        </p:nvSpPr>
        <p:spPr bwMode="auto">
          <a:xfrm>
            <a:off x="5314109" y="5357696"/>
            <a:ext cx="1868582" cy="727191"/>
          </a:xfrm>
          <a:prstGeom prst="line">
            <a:avLst/>
          </a:prstGeom>
          <a:noFill/>
          <a:ln w="76200" cap="sq">
            <a:solidFill>
              <a:srgbClr val="FF0000"/>
            </a:solidFill>
            <a:round/>
            <a:headEnd type="none" w="sm" len="sm"/>
            <a:tailEnd type="triangle" w="med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100"/>
          </a:p>
        </p:txBody>
      </p:sp>
      <p:sp>
        <p:nvSpPr>
          <p:cNvPr id="11" name="Text Box 11"/>
          <p:cNvSpPr txBox="1">
            <a:spLocks noChangeArrowheads="1"/>
          </p:cNvSpPr>
          <p:nvPr/>
        </p:nvSpPr>
        <p:spPr bwMode="auto">
          <a:xfrm>
            <a:off x="7308990" y="4031687"/>
            <a:ext cx="473113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 Narrow" charset="0"/>
                <a:ea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 Narrow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 Narrow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 Narrow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 Narrow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charset="0"/>
                <a:ea typeface="ＭＳ Ｐゴシック" charset="0"/>
              </a:defRPr>
            </a:lvl9pPr>
          </a:lstStyle>
          <a:p>
            <a:r>
              <a:rPr lang="en-US" sz="4000" b="1" dirty="0">
                <a:latin typeface="Arial" charset="0"/>
              </a:rPr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10860520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Phase 3: Hardware Really Cheap, Human Very Expense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Hardware: tablets, phones, smart sensors etc. </a:t>
            </a:r>
          </a:p>
          <a:p>
            <a:r>
              <a:rPr lang="en-US" dirty="0" smtClean="0"/>
              <a:t>Representative OS: </a:t>
            </a:r>
            <a:r>
              <a:rPr lang="en-US" dirty="0" err="1" smtClean="0"/>
              <a:t>iOS</a:t>
            </a:r>
            <a:r>
              <a:rPr lang="en-US" dirty="0" smtClean="0"/>
              <a:t>, android, window phone, (VMs)</a:t>
            </a:r>
          </a:p>
          <a:p>
            <a:r>
              <a:rPr lang="en-US" dirty="0" smtClean="0"/>
              <a:t>Focus: energy consumption, manageability, reliability, user experiences, ubiquitous connectivity 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6800" y="3371850"/>
            <a:ext cx="4648200" cy="34861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178300" y="4895334"/>
            <a:ext cx="7877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Cloud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17018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1" name="Content Placeholder 6" descr="SW complexity - MIT.png"/>
          <p:cNvPicPr>
            <a:picLocks noGrp="1" noChangeAspect="1"/>
          </p:cNvPicPr>
          <p:nvPr>
            <p:ph idx="4294967295"/>
          </p:nvPr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88" t="25856" r="18655" b="27786"/>
          <a:stretch>
            <a:fillRect/>
          </a:stretch>
        </p:blipFill>
        <p:spPr>
          <a:xfrm>
            <a:off x="0" y="1524000"/>
            <a:ext cx="8909050" cy="4648200"/>
          </a:xfrm>
          <a:noFill/>
        </p:spPr>
      </p:pic>
      <p:sp>
        <p:nvSpPr>
          <p:cNvPr id="51202" name="Title 4"/>
          <p:cNvSpPr>
            <a:spLocks noGrp="1"/>
          </p:cNvSpPr>
          <p:nvPr>
            <p:ph type="title" idx="4294967295"/>
          </p:nvPr>
        </p:nvSpPr>
        <p:spPr>
          <a:xfrm>
            <a:off x="0" y="152400"/>
            <a:ext cx="5791200" cy="1371600"/>
          </a:xfrm>
        </p:spPr>
        <p:txBody>
          <a:bodyPr/>
          <a:lstStyle/>
          <a:p>
            <a:r>
              <a:rPr lang="en-US" dirty="0" smtClean="0">
                <a:latin typeface="Helvetica" charset="0"/>
                <a:ea typeface="ＭＳ Ｐゴシック" charset="0"/>
                <a:cs typeface="ＭＳ Ｐゴシック" charset="0"/>
              </a:rPr>
              <a:t>Rome was not BUILT in ONE Day</a:t>
            </a:r>
            <a:endParaRPr lang="en-US" dirty="0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0167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OS Archaeology</a:t>
            </a:r>
            <a:endParaRPr lang="en-US"/>
          </a:p>
        </p:txBody>
      </p:sp>
      <p:sp>
        <p:nvSpPr>
          <p:cNvPr id="291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Because of the cost of developing an OS from scratch, most modern </a:t>
            </a:r>
            <a:r>
              <a:rPr lang="en-US" dirty="0" err="1" smtClean="0"/>
              <a:t>OSes</a:t>
            </a:r>
            <a:r>
              <a:rPr lang="en-US" dirty="0" smtClean="0"/>
              <a:t> have a long lineage:</a:t>
            </a:r>
          </a:p>
          <a:p>
            <a:endParaRPr lang="en-US" dirty="0" smtClean="0"/>
          </a:p>
          <a:p>
            <a:r>
              <a:rPr lang="en-US" dirty="0" err="1" smtClean="0"/>
              <a:t>Multics</a:t>
            </a:r>
            <a:r>
              <a:rPr lang="en-US" dirty="0" smtClean="0"/>
              <a:t> </a:t>
            </a:r>
            <a:r>
              <a:rPr lang="en-US" dirty="0" smtClean="0">
                <a:sym typeface="Wingdings" charset="0"/>
              </a:rPr>
              <a:t> </a:t>
            </a:r>
            <a:r>
              <a:rPr lang="en-US" dirty="0" smtClean="0"/>
              <a:t>AT&amp;T Unix </a:t>
            </a:r>
            <a:r>
              <a:rPr lang="en-US" dirty="0" smtClean="0">
                <a:sym typeface="Wingdings" charset="0"/>
              </a:rPr>
              <a:t> BSD Unix  Ultrix, SunOS, </a:t>
            </a:r>
            <a:r>
              <a:rPr lang="en-US" dirty="0" err="1" smtClean="0">
                <a:sym typeface="Wingdings" charset="0"/>
              </a:rPr>
              <a:t>NetBSD</a:t>
            </a:r>
            <a:r>
              <a:rPr lang="en-US" dirty="0" smtClean="0">
                <a:sym typeface="Wingdings" charset="0"/>
              </a:rPr>
              <a:t>,…</a:t>
            </a:r>
          </a:p>
          <a:p>
            <a:endParaRPr lang="en-US" dirty="0" smtClean="0"/>
          </a:p>
          <a:p>
            <a:r>
              <a:rPr lang="en-US" dirty="0" smtClean="0"/>
              <a:t>Mach (micro-kernel) + BSD </a:t>
            </a:r>
            <a:r>
              <a:rPr lang="en-US" dirty="0" smtClean="0">
                <a:sym typeface="Wingdings" charset="0"/>
              </a:rPr>
              <a:t> </a:t>
            </a:r>
            <a:r>
              <a:rPr lang="en-US" dirty="0" err="1" smtClean="0">
                <a:sym typeface="Wingdings" charset="0"/>
              </a:rPr>
              <a:t>NextStep</a:t>
            </a:r>
            <a:r>
              <a:rPr lang="en-US" dirty="0" smtClean="0">
                <a:sym typeface="Wingdings" charset="0"/>
              </a:rPr>
              <a:t>  XNU  </a:t>
            </a:r>
            <a:br>
              <a:rPr lang="en-US" dirty="0" smtClean="0">
                <a:sym typeface="Wingdings" charset="0"/>
              </a:rPr>
            </a:br>
            <a:r>
              <a:rPr lang="en-US" dirty="0" smtClean="0">
                <a:sym typeface="Wingdings" charset="0"/>
              </a:rPr>
              <a:t>Apple OSX, </a:t>
            </a:r>
            <a:r>
              <a:rPr lang="en-US" dirty="0" err="1" smtClean="0">
                <a:sym typeface="Wingdings" charset="0"/>
              </a:rPr>
              <a:t>iphone</a:t>
            </a:r>
            <a:r>
              <a:rPr lang="en-US" dirty="0" smtClean="0">
                <a:sym typeface="Wingdings" charset="0"/>
              </a:rPr>
              <a:t> </a:t>
            </a:r>
            <a:r>
              <a:rPr lang="en-US" dirty="0" err="1" smtClean="0">
                <a:sym typeface="Wingdings" charset="0"/>
              </a:rPr>
              <a:t>iOS</a:t>
            </a:r>
            <a:endParaRPr lang="en-US" dirty="0" smtClean="0">
              <a:sym typeface="Wingdings" charset="0"/>
            </a:endParaRPr>
          </a:p>
          <a:p>
            <a:endParaRPr lang="en-US" dirty="0" smtClean="0">
              <a:sym typeface="Wingdings" charset="0"/>
            </a:endParaRPr>
          </a:p>
          <a:p>
            <a:r>
              <a:rPr lang="en-US" dirty="0" smtClean="0">
                <a:sym typeface="Wingdings" charset="0"/>
              </a:rPr>
              <a:t>Linux  Android OS</a:t>
            </a:r>
          </a:p>
          <a:p>
            <a:endParaRPr lang="en-US" dirty="0" smtClean="0">
              <a:sym typeface="Wingdings" charset="0"/>
            </a:endParaRPr>
          </a:p>
          <a:p>
            <a:r>
              <a:rPr lang="en-US" dirty="0" smtClean="0">
                <a:sym typeface="Wingdings" charset="0"/>
              </a:rPr>
              <a:t>CP/M  QDOS  MS-DOS  Windows 3.1  NT  95  98  2000  XP  Vista  7  8  phone  …</a:t>
            </a:r>
          </a:p>
          <a:p>
            <a:endParaRPr lang="en-US" dirty="0" smtClean="0">
              <a:sym typeface="Wingdings" charset="0"/>
            </a:endParaRPr>
          </a:p>
          <a:p>
            <a:r>
              <a:rPr lang="en-US" dirty="0" smtClean="0">
                <a:sym typeface="Wingdings" charset="0"/>
              </a:rPr>
              <a:t>Linux  </a:t>
            </a:r>
            <a:r>
              <a:rPr lang="en-US" dirty="0" err="1" smtClean="0">
                <a:sym typeface="Wingdings" charset="0"/>
              </a:rPr>
              <a:t>RedHat</a:t>
            </a:r>
            <a:r>
              <a:rPr lang="en-US" dirty="0" smtClean="0">
                <a:sym typeface="Wingdings" charset="0"/>
              </a:rPr>
              <a:t>, Ubuntu, Fedora, </a:t>
            </a:r>
            <a:r>
              <a:rPr lang="en-US" dirty="0" err="1" smtClean="0">
                <a:sym typeface="Wingdings" charset="0"/>
              </a:rPr>
              <a:t>Debian</a:t>
            </a:r>
            <a:r>
              <a:rPr lang="en-US" dirty="0" smtClean="0">
                <a:sym typeface="Wingdings" charset="0"/>
              </a:rPr>
              <a:t>, </a:t>
            </a:r>
            <a:r>
              <a:rPr lang="en-US" dirty="0" err="1" smtClean="0">
                <a:sym typeface="Wingdings" charset="0"/>
              </a:rPr>
              <a:t>Suse</a:t>
            </a:r>
            <a:r>
              <a:rPr lang="en-US" dirty="0" smtClean="0">
                <a:sym typeface="Wingdings" charset="0"/>
              </a:rPr>
              <a:t>,…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877902" y="6238825"/>
            <a:ext cx="652150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http://</a:t>
            </a:r>
            <a:r>
              <a:rPr lang="en-US" dirty="0" err="1" smtClean="0"/>
              <a:t>www.antipope.org</a:t>
            </a:r>
            <a:r>
              <a:rPr lang="en-US" dirty="0" smtClean="0"/>
              <a:t>/</a:t>
            </a:r>
            <a:r>
              <a:rPr lang="en-US" dirty="0" err="1" smtClean="0"/>
              <a:t>charlie</a:t>
            </a:r>
            <a:r>
              <a:rPr lang="en-US" dirty="0" smtClean="0"/>
              <a:t>/blog-static/2013/12/metaphor-for-the-</a:t>
            </a:r>
            <a:r>
              <a:rPr lang="en-US" dirty="0" err="1" smtClean="0"/>
              <a:t>day.html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3443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8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8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84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1843" grpId="0" build="p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3|133|17.8|16.7|9.2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ssential">
  <a:themeElements>
    <a:clrScheme name="Essential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Essential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sential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1596</TotalTime>
  <Words>2586</Words>
  <Application>Microsoft Macintosh PowerPoint</Application>
  <PresentationFormat>On-screen Show (4:3)</PresentationFormat>
  <Paragraphs>425</Paragraphs>
  <Slides>56</Slides>
  <Notes>15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56</vt:i4>
      </vt:variant>
    </vt:vector>
  </HeadingPairs>
  <TitlesOfParts>
    <vt:vector size="58" baseType="lpstr">
      <vt:lpstr>Essential</vt:lpstr>
      <vt:lpstr>Clip</vt:lpstr>
      <vt:lpstr>Operating Systems</vt:lpstr>
      <vt:lpstr>Goal of This Course</vt:lpstr>
      <vt:lpstr>What Do Turing’s BOMBE machine and today’s computer have in common?</vt:lpstr>
      <vt:lpstr>Computing Devices Everywhere</vt:lpstr>
      <vt:lpstr>People-to-CPU Ratio Over Time</vt:lpstr>
      <vt:lpstr>Technology Trends: Moore’s Law</vt:lpstr>
      <vt:lpstr>ManyCore Chips</vt:lpstr>
      <vt:lpstr>Storage Capacity</vt:lpstr>
      <vt:lpstr>Network Capacity</vt:lpstr>
      <vt:lpstr>Internet Scale: .96 Billion Hosts</vt:lpstr>
      <vt:lpstr>Internet Scale: ~2.5 Billion Users!</vt:lpstr>
      <vt:lpstr>Not Only PCs connected to the Internet</vt:lpstr>
      <vt:lpstr>Question</vt:lpstr>
      <vt:lpstr>The instructor</vt:lpstr>
      <vt:lpstr>The TAs</vt:lpstr>
      <vt:lpstr>Course Materials</vt:lpstr>
      <vt:lpstr>Scope of the Course</vt:lpstr>
      <vt:lpstr>Course Organization</vt:lpstr>
      <vt:lpstr>Markings</vt:lpstr>
      <vt:lpstr>Programming Assignments</vt:lpstr>
      <vt:lpstr>Programming Assignments</vt:lpstr>
      <vt:lpstr>Work with your Team Mates</vt:lpstr>
      <vt:lpstr>The hare and the turtle</vt:lpstr>
      <vt:lpstr>Behaving in the classroom</vt:lpstr>
      <vt:lpstr>Questions?</vt:lpstr>
      <vt:lpstr>The Real Introduction to OS</vt:lpstr>
      <vt:lpstr>Computer System Organization</vt:lpstr>
      <vt:lpstr>Challenge: Scale and Dynamic Range</vt:lpstr>
      <vt:lpstr>How do We Tame Complexity?</vt:lpstr>
      <vt:lpstr>What is an operating system?</vt:lpstr>
      <vt:lpstr>What is an operating system?</vt:lpstr>
      <vt:lpstr>What Belongs to OS</vt:lpstr>
      <vt:lpstr>What Do not belong to OS</vt:lpstr>
      <vt:lpstr>Is Web Browser Part of OS?</vt:lpstr>
      <vt:lpstr>Wait! What about CHromE OS?</vt:lpstr>
      <vt:lpstr>What Belongs to OS</vt:lpstr>
      <vt:lpstr>Different Types of Kernels</vt:lpstr>
      <vt:lpstr>Micro-Kernel (MacH)</vt:lpstr>
      <vt:lpstr>Modular kernels (Linux, windows)</vt:lpstr>
      <vt:lpstr>A Comparison</vt:lpstr>
      <vt:lpstr>Key Functions of OS</vt:lpstr>
      <vt:lpstr>Phase1 : Hardware Expensive, Human Cheap</vt:lpstr>
      <vt:lpstr>Phase1 : Hardware Expensive, Human Cheap</vt:lpstr>
      <vt:lpstr>Phase 2: Hardware Cheaper, Human expensive </vt:lpstr>
      <vt:lpstr>The Xerox Alto</vt:lpstr>
      <vt:lpstr>Coincidentally, XEROX is also inventor of</vt:lpstr>
      <vt:lpstr>Gap between Access of memory/STORAGE Hierarchy</vt:lpstr>
      <vt:lpstr>an analogy</vt:lpstr>
      <vt:lpstr>How to maximize the profit</vt:lpstr>
      <vt:lpstr>Multiprogramming is at the CORE of Modern OS design</vt:lpstr>
      <vt:lpstr>Interrupts</vt:lpstr>
      <vt:lpstr>Disabling Interrupts</vt:lpstr>
      <vt:lpstr>Protection</vt:lpstr>
      <vt:lpstr>Phase 3: Hardware Really Cheap, Human Very Expense </vt:lpstr>
      <vt:lpstr>Rome was not BUILT in ONE Day</vt:lpstr>
      <vt:lpstr>OS Archaeology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Operating SYstems</dc:title>
  <dc:creator>Lisa Zheng</dc:creator>
  <cp:lastModifiedBy>Rong Zheng</cp:lastModifiedBy>
  <cp:revision>37</cp:revision>
  <cp:lastPrinted>2014-01-07T15:56:06Z</cp:lastPrinted>
  <dcterms:created xsi:type="dcterms:W3CDTF">2014-01-02T22:00:07Z</dcterms:created>
  <dcterms:modified xsi:type="dcterms:W3CDTF">2015-01-13T18:42:43Z</dcterms:modified>
</cp:coreProperties>
</file>