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37"/>
  </p:notes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47" r:id="rId35"/>
    <p:sldId id="348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D8A2E-D104-A44F-8B7E-765B34A08C91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37EBA-65C6-9245-8534-C6E2CAC7A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9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E5842B1-A51C-734E-B0D0-9DF4D252823E}" type="slidenum">
              <a:rPr lang="en-US" sz="1200">
                <a:latin typeface="Arial" charset="0"/>
              </a:rPr>
              <a:pPr/>
              <a:t>13</a:t>
            </a:fld>
            <a:endParaRPr lang="en-US" sz="1200">
              <a:latin typeface="Arial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EB9531B-ED59-2A4E-82E5-BED62AF14C2C}" type="slidenum">
              <a:rPr lang="en-US" sz="1200">
                <a:latin typeface="Arial" charset="0"/>
              </a:rPr>
              <a:pPr/>
              <a:t>14</a:t>
            </a:fld>
            <a:endParaRPr lang="en-US" sz="1200">
              <a:latin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9EED251-42CA-F14F-819F-44B50DE97014}" type="slidenum">
              <a:rPr lang="en-US" sz="1200">
                <a:latin typeface="Arial" charset="0"/>
              </a:rPr>
              <a:pPr/>
              <a:t>15</a:t>
            </a:fld>
            <a:endParaRPr lang="en-US" sz="1200">
              <a:latin typeface="Arial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CC5AF1C-16C4-844D-B21D-BBE781B1E8B3}" type="slidenum">
              <a:rPr lang="en-US" sz="1200">
                <a:latin typeface="Arial" charset="0"/>
              </a:rPr>
              <a:pPr/>
              <a:t>16</a:t>
            </a:fld>
            <a:endParaRPr lang="en-US" sz="1200"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6E216FC-39D4-1543-B25C-A816FDADE3D9}" type="slidenum">
              <a:rPr lang="en-US" sz="1200">
                <a:latin typeface="Arial" charset="0"/>
              </a:rPr>
              <a:pPr/>
              <a:t>17</a:t>
            </a:fld>
            <a:endParaRPr lang="en-US" sz="1200"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9C74300-98A7-E94F-A017-5A1FF48E0AEC}" type="slidenum">
              <a:rPr lang="en-US" sz="1200">
                <a:latin typeface="Arial" charset="0"/>
              </a:rPr>
              <a:pPr/>
              <a:t>18</a:t>
            </a:fld>
            <a:endParaRPr lang="en-US" sz="1200"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maximum</a:t>
            </a:r>
            <a:r>
              <a:rPr lang="en-US" baseline="0" dirty="0" smtClean="0"/>
              <a:t> address space for a process is 32 bit x86_64 architecture maximum addressable memory is 4GB. 3GB for code and data segment; for 64-bit, it appears to be implementation dependence. in some cases, 2^48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heap: dynamically allocated; stack for function calls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24CD575-D6C8-544B-B9F8-5CA6FBC42CBF}" type="slidenum">
              <a:rPr lang="en-US" sz="1200">
                <a:latin typeface="Arial" charset="0"/>
              </a:rPr>
              <a:pPr/>
              <a:t>19</a:t>
            </a:fld>
            <a:endParaRPr lang="en-US" sz="1200"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F4E9DA9-260D-9D40-92C6-039E031B6D63}" type="slidenum">
              <a:rPr lang="en-US" sz="1200">
                <a:latin typeface="Arial" charset="0"/>
              </a:rPr>
              <a:pPr/>
              <a:t>20</a:t>
            </a:fld>
            <a:endParaRPr lang="en-US" sz="1200"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BB0A730-88F5-A640-9C2C-E3D72AF23217}" type="slidenum">
              <a:rPr lang="en-US" sz="1200">
                <a:latin typeface="Arial" charset="0"/>
              </a:rPr>
              <a:pPr/>
              <a:t>21</a:t>
            </a:fld>
            <a:endParaRPr lang="en-US" sz="1200"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BC9A756-F118-904F-B342-55FB88023358}" type="slidenum">
              <a:rPr lang="en-US" sz="1200">
                <a:latin typeface="Arial" charset="0"/>
              </a:rPr>
              <a:pPr/>
              <a:t>22</a:t>
            </a:fld>
            <a:endParaRPr lang="en-US" sz="1200"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8EFF60D-6C75-AA42-9407-2D7DE6F7A518}" type="slidenum">
              <a:rPr lang="en-US" sz="1200">
                <a:latin typeface="Arial" charset="0"/>
              </a:rPr>
              <a:pPr/>
              <a:t>23</a:t>
            </a:fld>
            <a:endParaRPr lang="en-US" sz="1200"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8F41042-8331-104F-A98D-D0016B3D638A}" type="slidenum">
              <a:rPr lang="en-US" sz="1200">
                <a:latin typeface="Arial" charset="0"/>
              </a:rPr>
              <a:pPr/>
              <a:t>24</a:t>
            </a:fld>
            <a:endParaRPr lang="en-US" sz="1200"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95BEDD5-FB60-5B40-B917-6C05E1DFE2C8}" type="slidenum">
              <a:rPr lang="en-US" sz="1200">
                <a:latin typeface="Arial" charset="0"/>
              </a:rPr>
              <a:pPr/>
              <a:t>25</a:t>
            </a:fld>
            <a:endParaRPr lang="en-US" sz="1200"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C3CD01D-9FDF-F243-9C35-14F7FE2B915E}" type="slidenum">
              <a:rPr lang="en-US" sz="1200">
                <a:latin typeface="Arial" charset="0"/>
              </a:rPr>
              <a:pPr/>
              <a:t>26</a:t>
            </a:fld>
            <a:endParaRPr lang="en-US" sz="1200"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AEC6CB1-D5DA-3040-8B4F-4626ACC94504}" type="slidenum">
              <a:rPr lang="en-US" sz="1200">
                <a:latin typeface="Arial" charset="0"/>
              </a:rPr>
              <a:pPr/>
              <a:t>27</a:t>
            </a:fld>
            <a:endParaRPr lang="en-US" sz="1200"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779201B-DE81-FA49-B016-86760503231F}" type="slidenum">
              <a:rPr lang="en-US" sz="1200">
                <a:latin typeface="Arial" charset="0"/>
              </a:rPr>
              <a:pPr/>
              <a:t>28</a:t>
            </a:fld>
            <a:endParaRPr lang="en-US" sz="1200"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memory</a:t>
            </a:r>
            <a:r>
              <a:rPr lang="en-US" baseline="0" dirty="0" smtClean="0"/>
              <a:t> management </a:t>
            </a:r>
            <a:r>
              <a:rPr lang="en-US" baseline="0" dirty="0" err="1" smtClean="0"/>
              <a:t>informaiton</a:t>
            </a:r>
            <a:r>
              <a:rPr lang="en-US" baseline="0" dirty="0" smtClean="0"/>
              <a:t> includes the value of base and limit registers, the page table or the segmental tables. 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748FA2D-A89F-884A-A11F-BA12743D07B1}" type="slidenum">
              <a:rPr lang="en-US" sz="1200">
                <a:latin typeface="Arial" charset="0"/>
              </a:rPr>
              <a:pPr/>
              <a:t>29</a:t>
            </a:fld>
            <a:endParaRPr lang="en-US" sz="1200"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</a:t>
            </a:r>
            <a:r>
              <a: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-e -f 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2CBFF92-ABBE-934D-975D-045972932867}" type="slidenum">
              <a:rPr lang="en-US" sz="1200">
                <a:latin typeface="Arial" charset="0"/>
              </a:rPr>
              <a:pPr/>
              <a:t>30</a:t>
            </a:fld>
            <a:endParaRPr lang="en-US" sz="1200"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406E771-8320-0546-B140-BAA1D81A7A44}" type="slidenum">
              <a:rPr lang="en-US" sz="1200">
                <a:latin typeface="Arial" charset="0"/>
              </a:rPr>
              <a:pPr/>
              <a:t>31</a:t>
            </a:fld>
            <a:endParaRPr lang="en-US" sz="1200"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3B60928-5FD1-634F-B8F3-C07A4E828F41}" type="slidenum">
              <a:rPr lang="en-US" sz="1200">
                <a:latin typeface="Arial" charset="0"/>
              </a:rPr>
              <a:pPr/>
              <a:t>32</a:t>
            </a:fld>
            <a:endParaRPr lang="en-US" sz="1200"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typical context switching time is tens</a:t>
            </a:r>
            <a:r>
              <a:rPr lang="en-US" baseline="0" dirty="0" smtClean="0"/>
              <a:t> of microsecond (depending on the size of the working set)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FC990-3417-7246-8948-CCAB30F00D8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45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CBA9100-4950-544A-B8DD-A492A99C2DC3}" type="slidenum">
              <a:rPr lang="en-US" sz="1200">
                <a:latin typeface="Arial" charset="0"/>
              </a:rPr>
              <a:pPr/>
              <a:t>35</a:t>
            </a:fld>
            <a:endParaRPr lang="en-US" sz="1200"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 cap="all" spc="-6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tags" Target="../tags/tag38.xml"/><Relationship Id="rId14" Type="http://schemas.openxmlformats.org/officeDocument/2006/relationships/tags" Target="../tags/tag39.xml"/><Relationship Id="rId15" Type="http://schemas.openxmlformats.org/officeDocument/2006/relationships/tags" Target="../tags/tag40.xml"/><Relationship Id="rId16" Type="http://schemas.openxmlformats.org/officeDocument/2006/relationships/tags" Target="../tags/tag41.xml"/><Relationship Id="rId17" Type="http://schemas.openxmlformats.org/officeDocument/2006/relationships/tags" Target="../tags/tag42.xml"/><Relationship Id="rId18" Type="http://schemas.openxmlformats.org/officeDocument/2006/relationships/tags" Target="../tags/tag43.xml"/><Relationship Id="rId19" Type="http://schemas.openxmlformats.org/officeDocument/2006/relationships/tags" Target="../tags/tag44.xml"/><Relationship Id="rId30" Type="http://schemas.openxmlformats.org/officeDocument/2006/relationships/tags" Target="../tags/tag55.xml"/><Relationship Id="rId31" Type="http://schemas.openxmlformats.org/officeDocument/2006/relationships/tags" Target="../tags/tag56.xml"/><Relationship Id="rId32" Type="http://schemas.openxmlformats.org/officeDocument/2006/relationships/tags" Target="../tags/tag57.xml"/><Relationship Id="rId33" Type="http://schemas.openxmlformats.org/officeDocument/2006/relationships/tags" Target="../tags/tag58.xml"/><Relationship Id="rId34" Type="http://schemas.openxmlformats.org/officeDocument/2006/relationships/tags" Target="../tags/tag59.xml"/><Relationship Id="rId35" Type="http://schemas.openxmlformats.org/officeDocument/2006/relationships/tags" Target="../tags/tag60.xml"/><Relationship Id="rId36" Type="http://schemas.openxmlformats.org/officeDocument/2006/relationships/tags" Target="../tags/tag61.xml"/><Relationship Id="rId37" Type="http://schemas.openxmlformats.org/officeDocument/2006/relationships/tags" Target="../tags/tag62.xml"/><Relationship Id="rId38" Type="http://schemas.openxmlformats.org/officeDocument/2006/relationships/tags" Target="../tags/tag63.xml"/><Relationship Id="rId39" Type="http://schemas.openxmlformats.org/officeDocument/2006/relationships/tags" Target="../tags/tag64.xml"/><Relationship Id="rId50" Type="http://schemas.openxmlformats.org/officeDocument/2006/relationships/tags" Target="../tags/tag75.xml"/><Relationship Id="rId51" Type="http://schemas.openxmlformats.org/officeDocument/2006/relationships/tags" Target="../tags/tag76.xml"/><Relationship Id="rId52" Type="http://schemas.openxmlformats.org/officeDocument/2006/relationships/tags" Target="../tags/tag77.xml"/><Relationship Id="rId53" Type="http://schemas.openxmlformats.org/officeDocument/2006/relationships/tags" Target="../tags/tag78.xml"/><Relationship Id="rId54" Type="http://schemas.openxmlformats.org/officeDocument/2006/relationships/tags" Target="../tags/tag79.xml"/><Relationship Id="rId55" Type="http://schemas.openxmlformats.org/officeDocument/2006/relationships/tags" Target="../tags/tag80.xml"/><Relationship Id="rId56" Type="http://schemas.openxmlformats.org/officeDocument/2006/relationships/tags" Target="../tags/tag81.xml"/><Relationship Id="rId57" Type="http://schemas.openxmlformats.org/officeDocument/2006/relationships/tags" Target="../tags/tag82.xml"/><Relationship Id="rId58" Type="http://schemas.openxmlformats.org/officeDocument/2006/relationships/tags" Target="../tags/tag83.xml"/><Relationship Id="rId59" Type="http://schemas.openxmlformats.org/officeDocument/2006/relationships/tags" Target="../tags/tag84.xml"/><Relationship Id="rId70" Type="http://schemas.openxmlformats.org/officeDocument/2006/relationships/tags" Target="../tags/tag95.xml"/><Relationship Id="rId71" Type="http://schemas.openxmlformats.org/officeDocument/2006/relationships/tags" Target="../tags/tag96.xml"/><Relationship Id="rId72" Type="http://schemas.openxmlformats.org/officeDocument/2006/relationships/tags" Target="../tags/tag97.xml"/><Relationship Id="rId73" Type="http://schemas.openxmlformats.org/officeDocument/2006/relationships/tags" Target="../tags/tag98.xml"/><Relationship Id="rId74" Type="http://schemas.openxmlformats.org/officeDocument/2006/relationships/tags" Target="../tags/tag99.xml"/><Relationship Id="rId75" Type="http://schemas.openxmlformats.org/officeDocument/2006/relationships/tags" Target="../tags/tag100.xml"/><Relationship Id="rId76" Type="http://schemas.openxmlformats.org/officeDocument/2006/relationships/tags" Target="../tags/tag101.xml"/><Relationship Id="rId77" Type="http://schemas.openxmlformats.org/officeDocument/2006/relationships/tags" Target="../tags/tag102.xml"/><Relationship Id="rId78" Type="http://schemas.openxmlformats.org/officeDocument/2006/relationships/tags" Target="../tags/tag103.xml"/><Relationship Id="rId79" Type="http://schemas.openxmlformats.org/officeDocument/2006/relationships/tags" Target="../tags/tag104.xml"/><Relationship Id="rId90" Type="http://schemas.openxmlformats.org/officeDocument/2006/relationships/tags" Target="../tags/tag115.xml"/><Relationship Id="rId91" Type="http://schemas.openxmlformats.org/officeDocument/2006/relationships/tags" Target="../tags/tag116.xml"/><Relationship Id="rId92" Type="http://schemas.openxmlformats.org/officeDocument/2006/relationships/tags" Target="../tags/tag117.xml"/><Relationship Id="rId93" Type="http://schemas.openxmlformats.org/officeDocument/2006/relationships/tags" Target="../tags/tag118.xml"/><Relationship Id="rId94" Type="http://schemas.openxmlformats.org/officeDocument/2006/relationships/tags" Target="../tags/tag119.xml"/><Relationship Id="rId95" Type="http://schemas.openxmlformats.org/officeDocument/2006/relationships/tags" Target="../tags/tag120.xml"/><Relationship Id="rId96" Type="http://schemas.openxmlformats.org/officeDocument/2006/relationships/tags" Target="../tags/tag121.xml"/><Relationship Id="rId97" Type="http://schemas.openxmlformats.org/officeDocument/2006/relationships/slideLayout" Target="../slideLayouts/slideLayout2.xml"/><Relationship Id="rId20" Type="http://schemas.openxmlformats.org/officeDocument/2006/relationships/tags" Target="../tags/tag45.xml"/><Relationship Id="rId21" Type="http://schemas.openxmlformats.org/officeDocument/2006/relationships/tags" Target="../tags/tag46.xml"/><Relationship Id="rId22" Type="http://schemas.openxmlformats.org/officeDocument/2006/relationships/tags" Target="../tags/tag47.xml"/><Relationship Id="rId23" Type="http://schemas.openxmlformats.org/officeDocument/2006/relationships/tags" Target="../tags/tag48.xml"/><Relationship Id="rId24" Type="http://schemas.openxmlformats.org/officeDocument/2006/relationships/tags" Target="../tags/tag49.xml"/><Relationship Id="rId25" Type="http://schemas.openxmlformats.org/officeDocument/2006/relationships/tags" Target="../tags/tag50.xml"/><Relationship Id="rId26" Type="http://schemas.openxmlformats.org/officeDocument/2006/relationships/tags" Target="../tags/tag51.xml"/><Relationship Id="rId27" Type="http://schemas.openxmlformats.org/officeDocument/2006/relationships/tags" Target="../tags/tag52.xml"/><Relationship Id="rId28" Type="http://schemas.openxmlformats.org/officeDocument/2006/relationships/tags" Target="../tags/tag53.xml"/><Relationship Id="rId29" Type="http://schemas.openxmlformats.org/officeDocument/2006/relationships/tags" Target="../tags/tag54.xml"/><Relationship Id="rId40" Type="http://schemas.openxmlformats.org/officeDocument/2006/relationships/tags" Target="../tags/tag65.xml"/><Relationship Id="rId41" Type="http://schemas.openxmlformats.org/officeDocument/2006/relationships/tags" Target="../tags/tag66.xml"/><Relationship Id="rId42" Type="http://schemas.openxmlformats.org/officeDocument/2006/relationships/tags" Target="../tags/tag67.xml"/><Relationship Id="rId43" Type="http://schemas.openxmlformats.org/officeDocument/2006/relationships/tags" Target="../tags/tag68.xml"/><Relationship Id="rId44" Type="http://schemas.openxmlformats.org/officeDocument/2006/relationships/tags" Target="../tags/tag69.xml"/><Relationship Id="rId45" Type="http://schemas.openxmlformats.org/officeDocument/2006/relationships/tags" Target="../tags/tag70.xml"/><Relationship Id="rId46" Type="http://schemas.openxmlformats.org/officeDocument/2006/relationships/tags" Target="../tags/tag71.xml"/><Relationship Id="rId47" Type="http://schemas.openxmlformats.org/officeDocument/2006/relationships/tags" Target="../tags/tag72.xml"/><Relationship Id="rId48" Type="http://schemas.openxmlformats.org/officeDocument/2006/relationships/tags" Target="../tags/tag73.xml"/><Relationship Id="rId49" Type="http://schemas.openxmlformats.org/officeDocument/2006/relationships/tags" Target="../tags/tag74.xml"/><Relationship Id="rId60" Type="http://schemas.openxmlformats.org/officeDocument/2006/relationships/tags" Target="../tags/tag85.xml"/><Relationship Id="rId61" Type="http://schemas.openxmlformats.org/officeDocument/2006/relationships/tags" Target="../tags/tag86.xml"/><Relationship Id="rId62" Type="http://schemas.openxmlformats.org/officeDocument/2006/relationships/tags" Target="../tags/tag87.xml"/><Relationship Id="rId63" Type="http://schemas.openxmlformats.org/officeDocument/2006/relationships/tags" Target="../tags/tag88.xml"/><Relationship Id="rId64" Type="http://schemas.openxmlformats.org/officeDocument/2006/relationships/tags" Target="../tags/tag89.xml"/><Relationship Id="rId65" Type="http://schemas.openxmlformats.org/officeDocument/2006/relationships/tags" Target="../tags/tag90.xml"/><Relationship Id="rId66" Type="http://schemas.openxmlformats.org/officeDocument/2006/relationships/tags" Target="../tags/tag91.xml"/><Relationship Id="rId67" Type="http://schemas.openxmlformats.org/officeDocument/2006/relationships/tags" Target="../tags/tag92.xml"/><Relationship Id="rId68" Type="http://schemas.openxmlformats.org/officeDocument/2006/relationships/tags" Target="../tags/tag93.xml"/><Relationship Id="rId69" Type="http://schemas.openxmlformats.org/officeDocument/2006/relationships/tags" Target="../tags/tag94.xml"/><Relationship Id="rId80" Type="http://schemas.openxmlformats.org/officeDocument/2006/relationships/tags" Target="../tags/tag105.xml"/><Relationship Id="rId81" Type="http://schemas.openxmlformats.org/officeDocument/2006/relationships/tags" Target="../tags/tag106.xml"/><Relationship Id="rId82" Type="http://schemas.openxmlformats.org/officeDocument/2006/relationships/tags" Target="../tags/tag107.xml"/><Relationship Id="rId83" Type="http://schemas.openxmlformats.org/officeDocument/2006/relationships/tags" Target="../tags/tag108.xml"/><Relationship Id="rId84" Type="http://schemas.openxmlformats.org/officeDocument/2006/relationships/tags" Target="../tags/tag109.xml"/><Relationship Id="rId85" Type="http://schemas.openxmlformats.org/officeDocument/2006/relationships/tags" Target="../tags/tag110.xml"/><Relationship Id="rId86" Type="http://schemas.openxmlformats.org/officeDocument/2006/relationships/tags" Target="../tags/tag111.xml"/><Relationship Id="rId87" Type="http://schemas.openxmlformats.org/officeDocument/2006/relationships/tags" Target="../tags/tag112.xml"/><Relationship Id="rId88" Type="http://schemas.openxmlformats.org/officeDocument/2006/relationships/tags" Target="../tags/tag113.xml"/><Relationship Id="rId89" Type="http://schemas.openxmlformats.org/officeDocument/2006/relationships/tags" Target="../tags/tag1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>
                <a:latin typeface="+mj-lt"/>
              </a:rPr>
              <a:t>Review of </a:t>
            </a:r>
            <a:r>
              <a:rPr lang="en-US" sz="5400" dirty="0" smtClean="0"/>
              <a:t>Commonly USED </a:t>
            </a:r>
            <a:r>
              <a:rPr lang="en-US" sz="5400" dirty="0" smtClean="0">
                <a:latin typeface="+mj-lt"/>
              </a:rPr>
              <a:t>Data structures in OS</a:t>
            </a:r>
            <a:endParaRPr lang="en-US" sz="5400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224556"/>
            <a:ext cx="6858000" cy="1490444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53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Needs for efficient data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complexity &amp;</a:t>
            </a:r>
            <a:r>
              <a:rPr lang="en-US" dirty="0"/>
              <a:t> </a:t>
            </a:r>
            <a:r>
              <a:rPr lang="en-US" dirty="0" smtClean="0"/>
              <a:t>Computation complexity matter</a:t>
            </a:r>
          </a:p>
          <a:p>
            <a:r>
              <a:rPr lang="en-US" dirty="0" smtClean="0"/>
              <a:t>Consider the problem of scheduling tasks according to their priority on CPU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New tasks upon arrival, need to be inserted to the queue of pending tasks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Every 100ms, find the task of the highest priority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May need to update the priority of existing tasks at run time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24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in process management, CPU scheduling, file systems</a:t>
            </a:r>
          </a:p>
          <a:p>
            <a:r>
              <a:rPr lang="en-US" dirty="0" smtClean="0"/>
              <a:t>A sequence of nodes consisting of &lt;data, pointer(s)&gt;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636" y="2924610"/>
            <a:ext cx="4622800" cy="4645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6846" y="2954492"/>
            <a:ext cx="200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Singly linked list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46846" y="4188484"/>
            <a:ext cx="38757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"/>
                <a:cs typeface="Courier"/>
              </a:rPr>
              <a:t>struct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list_el</a:t>
            </a:r>
            <a:r>
              <a:rPr lang="en-US" dirty="0">
                <a:latin typeface="Courier"/>
                <a:cs typeface="Courier"/>
              </a:rPr>
              <a:t> {</a:t>
            </a:r>
          </a:p>
          <a:p>
            <a:r>
              <a:rPr lang="hu-HU" dirty="0">
                <a:latin typeface="Courier"/>
                <a:cs typeface="Courier"/>
              </a:rPr>
              <a:t>   int val;</a:t>
            </a:r>
          </a:p>
          <a:p>
            <a:r>
              <a:rPr lang="en-US" dirty="0">
                <a:latin typeface="Courier"/>
                <a:cs typeface="Courier"/>
              </a:rPr>
              <a:t>   </a:t>
            </a:r>
            <a:r>
              <a:rPr lang="en-US" dirty="0" err="1">
                <a:latin typeface="Courier"/>
                <a:cs typeface="Courier"/>
              </a:rPr>
              <a:t>struct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list_el</a:t>
            </a:r>
            <a:r>
              <a:rPr lang="en-US" dirty="0">
                <a:latin typeface="Courier"/>
                <a:cs typeface="Courier"/>
              </a:rPr>
              <a:t> * next;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cs typeface="Courier"/>
              </a:rPr>
              <a:t>Singly linked list in C</a:t>
            </a:r>
            <a:endParaRPr lang="en-US" dirty="0">
              <a:solidFill>
                <a:srgbClr val="FF0000"/>
              </a:solidFill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9981" y="4188484"/>
            <a:ext cx="3786238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public class </a:t>
            </a:r>
            <a:r>
              <a:rPr lang="en-US" dirty="0" err="1">
                <a:latin typeface="Courier"/>
                <a:cs typeface="Courier"/>
              </a:rPr>
              <a:t>LinkedList</a:t>
            </a:r>
            <a:r>
              <a:rPr lang="en-US" dirty="0">
                <a:latin typeface="Courier"/>
                <a:cs typeface="Courier"/>
              </a:rPr>
              <a:t>&lt;E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cs typeface="Courier"/>
              </a:rPr>
              <a:t>Linked </a:t>
            </a:r>
            <a:r>
              <a:rPr lang="en-US" dirty="0">
                <a:solidFill>
                  <a:srgbClr val="FF0000"/>
                </a:solidFill>
                <a:cs typeface="Courier"/>
              </a:rPr>
              <a:t>list in Java</a:t>
            </a:r>
          </a:p>
        </p:txBody>
      </p:sp>
    </p:spTree>
    <p:extLst>
      <p:ext uri="{BB962C8B-B14F-4D97-AF65-F5344CB8AC3E}">
        <p14:creationId xmlns:p14="http://schemas.microsoft.com/office/powerpoint/2010/main" val="3390980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</a:t>
            </a:r>
            <a:r>
              <a:rPr lang="en-US" dirty="0" smtClean="0"/>
              <a:t>Lists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linked list of size n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Storage space?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Cost of inserting a new element at a position x?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Cost of deleting an existing element?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Forward traversal?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Reverse traversal?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91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2325594"/>
            <a:ext cx="7747000" cy="520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6846" y="4188484"/>
            <a:ext cx="3875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"/>
                <a:cs typeface="Courier"/>
              </a:rPr>
              <a:t>struct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list_el</a:t>
            </a:r>
            <a:r>
              <a:rPr lang="en-US" dirty="0">
                <a:latin typeface="Courier"/>
                <a:cs typeface="Courier"/>
              </a:rPr>
              <a:t> {</a:t>
            </a:r>
          </a:p>
          <a:p>
            <a:r>
              <a:rPr lang="hu-HU" dirty="0">
                <a:latin typeface="Courier"/>
                <a:cs typeface="Courier"/>
              </a:rPr>
              <a:t>   </a:t>
            </a:r>
            <a:r>
              <a:rPr lang="hu-HU" dirty="0" smtClean="0">
                <a:latin typeface="Courier"/>
                <a:cs typeface="Courier"/>
              </a:rPr>
              <a:t>void *val</a:t>
            </a:r>
            <a:r>
              <a:rPr lang="hu-HU" dirty="0">
                <a:latin typeface="Courier"/>
                <a:cs typeface="Courier"/>
              </a:rPr>
              <a:t>;</a:t>
            </a:r>
          </a:p>
          <a:p>
            <a:r>
              <a:rPr lang="en-US" dirty="0">
                <a:latin typeface="Courier"/>
                <a:cs typeface="Courier"/>
              </a:rPr>
              <a:t>   </a:t>
            </a:r>
            <a:r>
              <a:rPr lang="en-US" dirty="0" err="1">
                <a:latin typeface="Courier"/>
                <a:cs typeface="Courier"/>
              </a:rPr>
              <a:t>struct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list_el</a:t>
            </a:r>
            <a:r>
              <a:rPr lang="en-US" dirty="0">
                <a:latin typeface="Courier"/>
                <a:cs typeface="Courier"/>
              </a:rPr>
              <a:t> * </a:t>
            </a:r>
            <a:r>
              <a:rPr lang="en-US" dirty="0" err="1" smtClean="0">
                <a:latin typeface="Courier"/>
                <a:cs typeface="Courier"/>
              </a:rPr>
              <a:t>prev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struct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list_el</a:t>
            </a:r>
            <a:r>
              <a:rPr lang="en-US" dirty="0">
                <a:latin typeface="Courier"/>
                <a:cs typeface="Courier"/>
              </a:rPr>
              <a:t> * next;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cs typeface="Courier"/>
              </a:rPr>
              <a:t>Singly linked list in C</a:t>
            </a:r>
            <a:endParaRPr lang="en-US" dirty="0">
              <a:solidFill>
                <a:srgbClr val="FF0000"/>
              </a:solidFill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69981" y="4188484"/>
            <a:ext cx="378623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public class </a:t>
            </a:r>
            <a:r>
              <a:rPr lang="en-US" dirty="0" err="1">
                <a:latin typeface="Courier"/>
                <a:cs typeface="Courier"/>
              </a:rPr>
              <a:t>LinkedList</a:t>
            </a:r>
            <a:r>
              <a:rPr lang="en-US" dirty="0">
                <a:latin typeface="Courier"/>
                <a:cs typeface="Courier"/>
              </a:rPr>
              <a:t>&lt;E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endParaRPr lang="en-US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pPr algn="ctr"/>
            <a:endParaRPr lang="en-US" dirty="0" smtClean="0">
              <a:solidFill>
                <a:srgbClr val="FF0000"/>
              </a:solidFill>
              <a:cs typeface="Courier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cs typeface="Courier"/>
              </a:rPr>
              <a:t>Linked </a:t>
            </a:r>
            <a:r>
              <a:rPr lang="en-US" dirty="0">
                <a:solidFill>
                  <a:srgbClr val="FF0000"/>
                </a:solidFill>
                <a:cs typeface="Courier"/>
              </a:rPr>
              <a:t>list in Java</a:t>
            </a:r>
          </a:p>
        </p:txBody>
      </p:sp>
    </p:spTree>
    <p:extLst>
      <p:ext uri="{BB962C8B-B14F-4D97-AF65-F5344CB8AC3E}">
        <p14:creationId xmlns:p14="http://schemas.microsoft.com/office/powerpoint/2010/main" val="245726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Doubly-Linked Lists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doubly-linked list of size n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Storage space?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Cost of inserting a new element at a position x?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Cost of deleting an existing element?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Forward traversal?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Reverse traversal?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mIN</a:t>
            </a:r>
            <a:r>
              <a:rPr lang="en-US" dirty="0" smtClean="0"/>
              <a:t>-)Heap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876800" cy="4373563"/>
          </a:xfrm>
        </p:spPr>
        <p:txBody>
          <a:bodyPr/>
          <a:lstStyle/>
          <a:p>
            <a:r>
              <a:rPr lang="en-US" dirty="0" smtClean="0"/>
              <a:t>Useful in CPU scheduling (e.g., priority queues)</a:t>
            </a:r>
          </a:p>
          <a:p>
            <a:r>
              <a:rPr lang="en-US" dirty="0" smtClean="0"/>
              <a:t>The key of parents always no greater than their children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Storage space?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Find-min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Insertion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Delete-min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4957" y="6126163"/>
            <a:ext cx="2416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Binary </a:t>
            </a:r>
            <a:r>
              <a:rPr lang="en-US" dirty="0" smtClean="0"/>
              <a:t>minimum heap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4955842" y="3100820"/>
            <a:ext cx="3877627" cy="2242751"/>
            <a:chOff x="1447800" y="1828800"/>
            <a:chExt cx="6096000" cy="2819400"/>
          </a:xfrm>
        </p:grpSpPr>
        <p:sp>
          <p:nvSpPr>
            <p:cNvPr id="7" name="Line 29"/>
            <p:cNvSpPr>
              <a:spLocks noChangeShapeType="1"/>
            </p:cNvSpPr>
            <p:nvPr>
              <p:custDataLst>
                <p:tags r:id="rId1"/>
              </p:custDataLst>
            </p:nvPr>
          </p:nvSpPr>
          <p:spPr bwMode="auto">
            <a:xfrm>
              <a:off x="38100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8" name="Line 3"/>
            <p:cNvSpPr>
              <a:spLocks noChangeShapeType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3048000" y="2133600"/>
              <a:ext cx="1447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" name="Line 4"/>
            <p:cNvSpPr>
              <a:spLocks noChangeShapeType="1"/>
            </p:cNvSpPr>
            <p:nvPr>
              <p:custDataLst>
                <p:tags r:id="rId3"/>
              </p:custDataLst>
            </p:nvPr>
          </p:nvSpPr>
          <p:spPr bwMode="auto">
            <a:xfrm>
              <a:off x="4724400" y="2133600"/>
              <a:ext cx="14478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" name="Line 5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22098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1" name="Line 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1242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2" name="Line 7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1828800" y="37338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3" name="Line 8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22098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4" name="Line 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34290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5" name="Line 1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51054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6" name="Line 1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54864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7" name="Line 12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64770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8" name="Line 13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55372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9" name="Oval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447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29</a:t>
              </a:r>
            </a:p>
          </p:txBody>
        </p:sp>
        <p:sp>
          <p:nvSpPr>
            <p:cNvPr id="20" name="Oval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2860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45</a:t>
              </a:r>
            </a:p>
          </p:txBody>
        </p:sp>
        <p:sp>
          <p:nvSpPr>
            <p:cNvPr id="21" name="Oval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124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35</a:t>
              </a:r>
            </a:p>
          </p:txBody>
        </p:sp>
        <p:sp>
          <p:nvSpPr>
            <p:cNvPr id="22" name="Oval 17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886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31</a:t>
              </a:r>
            </a:p>
          </p:txBody>
        </p:sp>
        <p:sp>
          <p:nvSpPr>
            <p:cNvPr id="23" name="Oval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7244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21</a:t>
              </a:r>
            </a:p>
          </p:txBody>
        </p:sp>
        <p:sp>
          <p:nvSpPr>
            <p:cNvPr id="24" name="Oval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267200" y="1828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5" name="Oval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943600" y="2667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" name="Oval 2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667000" y="27432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5</a:t>
              </a:r>
            </a:p>
          </p:txBody>
        </p:sp>
        <p:sp>
          <p:nvSpPr>
            <p:cNvPr id="27" name="Oval 2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8288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26</a:t>
              </a:r>
            </a:p>
          </p:txBody>
        </p:sp>
        <p:sp>
          <p:nvSpPr>
            <p:cNvPr id="28" name="Oval 23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4671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25</a:t>
              </a:r>
            </a:p>
          </p:txBody>
        </p:sp>
        <p:sp>
          <p:nvSpPr>
            <p:cNvPr id="29" name="Oval 24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1054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12</a:t>
              </a:r>
            </a:p>
          </p:txBody>
        </p:sp>
        <p:sp>
          <p:nvSpPr>
            <p:cNvPr id="30" name="Oval 25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9342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15</a:t>
              </a:r>
            </a:p>
          </p:txBody>
        </p:sp>
        <p:sp>
          <p:nvSpPr>
            <p:cNvPr id="31" name="Oval 27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5638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/>
                <a:t>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0514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(max-)</a:t>
            </a:r>
            <a:r>
              <a:rPr lang="en-US" dirty="0" smtClean="0"/>
              <a:t>Heap (Cont’d) – delete min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1752664"/>
            <a:ext cx="3877627" cy="2000291"/>
            <a:chOff x="1447800" y="1828800"/>
            <a:chExt cx="6096000" cy="2819400"/>
          </a:xfrm>
        </p:grpSpPr>
        <p:sp>
          <p:nvSpPr>
            <p:cNvPr id="5" name="Line 29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8100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" name="Line 3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 flipH="1">
              <a:off x="3048000" y="2133600"/>
              <a:ext cx="1447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" name="Line 4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4724400" y="2133600"/>
              <a:ext cx="14478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8" name="Line 5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 flipH="1">
              <a:off x="22098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" name="Line 6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>
              <a:off x="31242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" name="Line 7"/>
            <p:cNvSpPr>
              <a:spLocks noChangeShapeType="1"/>
            </p:cNvSpPr>
            <p:nvPr>
              <p:custDataLst>
                <p:tags r:id="rId77"/>
              </p:custDataLst>
            </p:nvPr>
          </p:nvSpPr>
          <p:spPr bwMode="auto">
            <a:xfrm flipH="1">
              <a:off x="1828800" y="37338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1" name="Line 8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22098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2" name="Line 9"/>
            <p:cNvSpPr>
              <a:spLocks noChangeShapeType="1"/>
            </p:cNvSpPr>
            <p:nvPr>
              <p:custDataLst>
                <p:tags r:id="rId79"/>
              </p:custDataLst>
            </p:nvPr>
          </p:nvSpPr>
          <p:spPr bwMode="auto">
            <a:xfrm flipH="1">
              <a:off x="34290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3" name="Line 10"/>
            <p:cNvSpPr>
              <a:spLocks noChangeShapeType="1"/>
            </p:cNvSpPr>
            <p:nvPr>
              <p:custDataLst>
                <p:tags r:id="rId80"/>
              </p:custDataLst>
            </p:nvPr>
          </p:nvSpPr>
          <p:spPr bwMode="auto">
            <a:xfrm flipH="1">
              <a:off x="51054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4" name="Line 11"/>
            <p:cNvSpPr>
              <a:spLocks noChangeShapeType="1"/>
            </p:cNvSpPr>
            <p:nvPr>
              <p:custDataLst>
                <p:tags r:id="rId81"/>
              </p:custDataLst>
            </p:nvPr>
          </p:nvSpPr>
          <p:spPr bwMode="auto">
            <a:xfrm>
              <a:off x="54864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5" name="Line 12"/>
            <p:cNvSpPr>
              <a:spLocks noChangeShapeType="1"/>
            </p:cNvSpPr>
            <p:nvPr>
              <p:custDataLst>
                <p:tags r:id="rId82"/>
              </p:custDataLst>
            </p:nvPr>
          </p:nvSpPr>
          <p:spPr bwMode="auto">
            <a:xfrm>
              <a:off x="64770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6" name="Line 13"/>
            <p:cNvSpPr>
              <a:spLocks noChangeShapeType="1"/>
            </p:cNvSpPr>
            <p:nvPr>
              <p:custDataLst>
                <p:tags r:id="rId83"/>
              </p:custDataLst>
            </p:nvPr>
          </p:nvSpPr>
          <p:spPr bwMode="auto">
            <a:xfrm flipH="1">
              <a:off x="55372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7" name="Oval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447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29</a:t>
              </a:r>
            </a:p>
          </p:txBody>
        </p:sp>
        <p:sp>
          <p:nvSpPr>
            <p:cNvPr id="18" name="Oval 15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22860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45</a:t>
              </a:r>
            </a:p>
          </p:txBody>
        </p:sp>
        <p:sp>
          <p:nvSpPr>
            <p:cNvPr id="19" name="Oval 16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3124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35</a:t>
              </a:r>
            </a:p>
          </p:txBody>
        </p:sp>
        <p:sp>
          <p:nvSpPr>
            <p:cNvPr id="20" name="Oval 1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3886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31</a:t>
              </a:r>
            </a:p>
          </p:txBody>
        </p:sp>
        <p:sp>
          <p:nvSpPr>
            <p:cNvPr id="21" name="Oval 1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47244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21</a:t>
              </a:r>
            </a:p>
          </p:txBody>
        </p:sp>
        <p:sp>
          <p:nvSpPr>
            <p:cNvPr id="22" name="Oval 19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4267200" y="1828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3" name="Oval 20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5943600" y="2667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4" name="Oval 21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2667000" y="27432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5</a:t>
              </a:r>
            </a:p>
          </p:txBody>
        </p:sp>
        <p:sp>
          <p:nvSpPr>
            <p:cNvPr id="25" name="Oval 22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18288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26</a:t>
              </a:r>
            </a:p>
          </p:txBody>
        </p:sp>
        <p:sp>
          <p:nvSpPr>
            <p:cNvPr id="26" name="Oval 23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34671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25</a:t>
              </a:r>
            </a:p>
          </p:txBody>
        </p:sp>
        <p:sp>
          <p:nvSpPr>
            <p:cNvPr id="27" name="Oval 24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51054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12</a:t>
              </a:r>
            </a:p>
          </p:txBody>
        </p:sp>
        <p:sp>
          <p:nvSpPr>
            <p:cNvPr id="28" name="Oval 25"/>
            <p:cNvSpPr>
              <a:spLocks noChangeArrowheads="1"/>
            </p:cNvSpPr>
            <p:nvPr>
              <p:custDataLst>
                <p:tags r:id="rId95"/>
              </p:custDataLst>
            </p:nvPr>
          </p:nvSpPr>
          <p:spPr bwMode="auto">
            <a:xfrm>
              <a:off x="69342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15</a:t>
              </a:r>
            </a:p>
          </p:txBody>
        </p:sp>
        <p:sp>
          <p:nvSpPr>
            <p:cNvPr id="29" name="Oval 27"/>
            <p:cNvSpPr>
              <a:spLocks noChangeArrowheads="1"/>
            </p:cNvSpPr>
            <p:nvPr>
              <p:custDataLst>
                <p:tags r:id="rId96"/>
              </p:custDataLst>
            </p:nvPr>
          </p:nvSpPr>
          <p:spPr bwMode="auto">
            <a:xfrm>
              <a:off x="5638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/>
                <a:t>14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309586" y="1704989"/>
            <a:ext cx="3877627" cy="2000291"/>
            <a:chOff x="1447800" y="1828800"/>
            <a:chExt cx="6096000" cy="2819400"/>
          </a:xfrm>
        </p:grpSpPr>
        <p:sp>
          <p:nvSpPr>
            <p:cNvPr id="31" name="Line 29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>
              <a:off x="38100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2" name="Line 3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H="1">
              <a:off x="3048000" y="2133600"/>
              <a:ext cx="1447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3" name="Line 4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724400" y="2133600"/>
              <a:ext cx="14478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4" name="Line 5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 flipH="1">
              <a:off x="22098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5" name="Line 6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31242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6" name="Line 7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H="1">
              <a:off x="1828800" y="37338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" name="Line 8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22098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8" name="Line 9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290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9" name="Line 10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 flipH="1">
              <a:off x="51054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0" name="Line 11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54864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1" name="Line 12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64770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2" name="Line 13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>
              <a:off x="55372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3" name="Oval 14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1447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29</a:t>
              </a:r>
            </a:p>
          </p:txBody>
        </p:sp>
        <p:sp>
          <p:nvSpPr>
            <p:cNvPr id="44" name="Oval 15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2860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45</a:t>
              </a:r>
            </a:p>
          </p:txBody>
        </p:sp>
        <p:sp>
          <p:nvSpPr>
            <p:cNvPr id="45" name="Oval 16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124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35</a:t>
              </a:r>
            </a:p>
          </p:txBody>
        </p:sp>
        <p:sp>
          <p:nvSpPr>
            <p:cNvPr id="46" name="Oval 17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3886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31</a:t>
              </a:r>
            </a:p>
          </p:txBody>
        </p:sp>
        <p:sp>
          <p:nvSpPr>
            <p:cNvPr id="47" name="Oval 18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47244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21</a:t>
              </a:r>
            </a:p>
          </p:txBody>
        </p:sp>
        <p:sp>
          <p:nvSpPr>
            <p:cNvPr id="48" name="Oval 19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4267200" y="1828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14</a:t>
              </a:r>
              <a:endParaRPr lang="en-US" sz="1400" dirty="0"/>
            </a:p>
          </p:txBody>
        </p:sp>
        <p:sp>
          <p:nvSpPr>
            <p:cNvPr id="49" name="Oval 20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5943600" y="2667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50" name="Oval 21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2667000" y="27432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5</a:t>
              </a:r>
            </a:p>
          </p:txBody>
        </p:sp>
        <p:sp>
          <p:nvSpPr>
            <p:cNvPr id="51" name="Oval 22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18288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26</a:t>
              </a:r>
            </a:p>
          </p:txBody>
        </p:sp>
        <p:sp>
          <p:nvSpPr>
            <p:cNvPr id="52" name="Oval 23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34671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25</a:t>
              </a:r>
            </a:p>
          </p:txBody>
        </p:sp>
        <p:sp>
          <p:nvSpPr>
            <p:cNvPr id="53" name="Oval 24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51054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12</a:t>
              </a:r>
            </a:p>
          </p:txBody>
        </p:sp>
        <p:sp>
          <p:nvSpPr>
            <p:cNvPr id="54" name="Oval 25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69342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15</a:t>
              </a:r>
            </a:p>
          </p:txBody>
        </p:sp>
        <p:sp>
          <p:nvSpPr>
            <p:cNvPr id="55" name="Oval 27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5638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793402" y="1799539"/>
            <a:ext cx="403920" cy="283883"/>
            <a:chOff x="2601241" y="5438588"/>
            <a:chExt cx="403920" cy="283883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2601241" y="5438588"/>
              <a:ext cx="403920" cy="283883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2621046" y="5438588"/>
              <a:ext cx="323135" cy="283883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197528" y="4113507"/>
            <a:ext cx="3877627" cy="2000291"/>
            <a:chOff x="1447800" y="1828800"/>
            <a:chExt cx="6096000" cy="2819400"/>
          </a:xfrm>
        </p:grpSpPr>
        <p:sp>
          <p:nvSpPr>
            <p:cNvPr id="63" name="Line 29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38100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4" name="Line 3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H="1">
              <a:off x="3048000" y="2133600"/>
              <a:ext cx="1447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5" name="Line 4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4724400" y="2133600"/>
              <a:ext cx="14478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6" name="Line 5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H="1">
              <a:off x="22098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7" name="Line 6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31242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8" name="Line 7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H="1">
              <a:off x="1828800" y="37338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9" name="Line 8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2098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0" name="Line 9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 flipH="1">
              <a:off x="34290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1" name="Line 10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 flipH="1">
              <a:off x="51054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3" name="Line 1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64770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4" name="Line 1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55372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5" name="Oval 14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1447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29</a:t>
              </a:r>
            </a:p>
          </p:txBody>
        </p:sp>
        <p:sp>
          <p:nvSpPr>
            <p:cNvPr id="76" name="Oval 15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22860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45</a:t>
              </a:r>
            </a:p>
          </p:txBody>
        </p:sp>
        <p:sp>
          <p:nvSpPr>
            <p:cNvPr id="77" name="Oval 1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124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35</a:t>
              </a:r>
            </a:p>
          </p:txBody>
        </p:sp>
        <p:sp>
          <p:nvSpPr>
            <p:cNvPr id="78" name="Oval 17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886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31</a:t>
              </a:r>
            </a:p>
          </p:txBody>
        </p:sp>
        <p:sp>
          <p:nvSpPr>
            <p:cNvPr id="79" name="Oval 18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7244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21</a:t>
              </a:r>
            </a:p>
          </p:txBody>
        </p:sp>
        <p:sp>
          <p:nvSpPr>
            <p:cNvPr id="80" name="Oval 1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4267200" y="1828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4</a:t>
              </a:r>
              <a:endParaRPr lang="en-US" sz="1400" dirty="0"/>
            </a:p>
          </p:txBody>
        </p:sp>
        <p:sp>
          <p:nvSpPr>
            <p:cNvPr id="81" name="Oval 2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943600" y="2667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14</a:t>
              </a:r>
              <a:endParaRPr lang="en-US" sz="1400" dirty="0"/>
            </a:p>
          </p:txBody>
        </p:sp>
        <p:sp>
          <p:nvSpPr>
            <p:cNvPr id="82" name="Oval 21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2667000" y="27432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5</a:t>
              </a:r>
              <a:endParaRPr lang="en-US" sz="1400" dirty="0"/>
            </a:p>
          </p:txBody>
        </p:sp>
        <p:sp>
          <p:nvSpPr>
            <p:cNvPr id="83" name="Oval 22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18288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26</a:t>
              </a:r>
            </a:p>
          </p:txBody>
        </p:sp>
        <p:sp>
          <p:nvSpPr>
            <p:cNvPr id="84" name="Oval 2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4671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25</a:t>
              </a:r>
            </a:p>
          </p:txBody>
        </p:sp>
        <p:sp>
          <p:nvSpPr>
            <p:cNvPr id="85" name="Oval 2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51054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12</a:t>
              </a:r>
            </a:p>
          </p:txBody>
        </p:sp>
        <p:sp>
          <p:nvSpPr>
            <p:cNvPr id="86" name="Oval 25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69342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15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967376" y="3374522"/>
            <a:ext cx="403920" cy="283883"/>
            <a:chOff x="2601241" y="5438588"/>
            <a:chExt cx="403920" cy="283883"/>
          </a:xfrm>
        </p:grpSpPr>
        <p:cxnSp>
          <p:nvCxnSpPr>
            <p:cNvPr id="89" name="Straight Connector 88"/>
            <p:cNvCxnSpPr/>
            <p:nvPr/>
          </p:nvCxnSpPr>
          <p:spPr>
            <a:xfrm>
              <a:off x="2601241" y="5438588"/>
              <a:ext cx="403920" cy="283883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621046" y="5438588"/>
              <a:ext cx="323135" cy="283883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/>
          <p:cNvGrpSpPr/>
          <p:nvPr/>
        </p:nvGrpSpPr>
        <p:grpSpPr>
          <a:xfrm>
            <a:off x="4548094" y="4140537"/>
            <a:ext cx="3877627" cy="2000291"/>
            <a:chOff x="1447800" y="1828800"/>
            <a:chExt cx="6096000" cy="2819400"/>
          </a:xfrm>
        </p:grpSpPr>
        <p:sp>
          <p:nvSpPr>
            <p:cNvPr id="92" name="Line 29"/>
            <p:cNvSpPr>
              <a:spLocks noChangeShapeType="1"/>
            </p:cNvSpPr>
            <p:nvPr>
              <p:custDataLst>
                <p:tags r:id="rId1"/>
              </p:custDataLst>
            </p:nvPr>
          </p:nvSpPr>
          <p:spPr bwMode="auto">
            <a:xfrm>
              <a:off x="38100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3" name="Line 3"/>
            <p:cNvSpPr>
              <a:spLocks noChangeShapeType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3048000" y="2133600"/>
              <a:ext cx="1447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4" name="Line 4"/>
            <p:cNvSpPr>
              <a:spLocks noChangeShapeType="1"/>
            </p:cNvSpPr>
            <p:nvPr>
              <p:custDataLst>
                <p:tags r:id="rId3"/>
              </p:custDataLst>
            </p:nvPr>
          </p:nvSpPr>
          <p:spPr bwMode="auto">
            <a:xfrm>
              <a:off x="4724400" y="2133600"/>
              <a:ext cx="14478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5" name="Line 5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22098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6" name="Line 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31242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7" name="Line 7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1828800" y="37338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8" name="Line 8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2209800" y="37338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9" name="Line 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34290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0" name="Line 1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5105400" y="37338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1" name="Line 12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64770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2" name="Line 1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5537200" y="3048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3" name="Oval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4478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29</a:t>
              </a:r>
            </a:p>
          </p:txBody>
        </p:sp>
        <p:sp>
          <p:nvSpPr>
            <p:cNvPr id="104" name="Oval 1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2860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45</a:t>
              </a:r>
            </a:p>
          </p:txBody>
        </p:sp>
        <p:sp>
          <p:nvSpPr>
            <p:cNvPr id="105" name="Oval 1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124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35</a:t>
              </a:r>
            </a:p>
          </p:txBody>
        </p:sp>
        <p:sp>
          <p:nvSpPr>
            <p:cNvPr id="106" name="Oval 1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8862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31</a:t>
              </a:r>
            </a:p>
          </p:txBody>
        </p:sp>
        <p:sp>
          <p:nvSpPr>
            <p:cNvPr id="107" name="Oval 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724400" y="4114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21</a:t>
              </a:r>
            </a:p>
          </p:txBody>
        </p:sp>
        <p:sp>
          <p:nvSpPr>
            <p:cNvPr id="108" name="Oval 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267200" y="18288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4</a:t>
              </a:r>
              <a:endParaRPr lang="en-US" sz="1400" dirty="0"/>
            </a:p>
          </p:txBody>
        </p:sp>
        <p:sp>
          <p:nvSpPr>
            <p:cNvPr id="109" name="Oval 20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943600" y="2667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12</a:t>
              </a:r>
              <a:endParaRPr lang="en-US" sz="1400" dirty="0"/>
            </a:p>
          </p:txBody>
        </p:sp>
        <p:sp>
          <p:nvSpPr>
            <p:cNvPr id="110" name="Oval 2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667000" y="27432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5</a:t>
              </a:r>
              <a:endParaRPr lang="en-US" sz="1400" dirty="0"/>
            </a:p>
          </p:txBody>
        </p:sp>
        <p:sp>
          <p:nvSpPr>
            <p:cNvPr id="111" name="Oval 22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8288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26</a:t>
              </a:r>
            </a:p>
          </p:txBody>
        </p:sp>
        <p:sp>
          <p:nvSpPr>
            <p:cNvPr id="112" name="Oval 23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4671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25</a:t>
              </a:r>
            </a:p>
          </p:txBody>
        </p:sp>
        <p:sp>
          <p:nvSpPr>
            <p:cNvPr id="113" name="Oval 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1054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smtClean="0"/>
                <a:t>14</a:t>
              </a:r>
              <a:endParaRPr lang="en-US" sz="1400" dirty="0"/>
            </a:p>
          </p:txBody>
        </p:sp>
        <p:sp>
          <p:nvSpPr>
            <p:cNvPr id="114" name="Oval 25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934200" y="3429000"/>
              <a:ext cx="609600" cy="533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/>
                <a:t>15</a:t>
              </a: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-65411" y="3997266"/>
            <a:ext cx="1696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Find smaller of the two children &amp; swap</a:t>
            </a:r>
            <a:endParaRPr lang="en-US" dirty="0"/>
          </a:p>
        </p:txBody>
      </p:sp>
      <p:cxnSp>
        <p:nvCxnSpPr>
          <p:cNvPr id="117" name="Curved Connector 116"/>
          <p:cNvCxnSpPr>
            <a:stCxn id="80" idx="5"/>
            <a:endCxn id="81" idx="2"/>
          </p:cNvCxnSpPr>
          <p:nvPr/>
        </p:nvCxnSpPr>
        <p:spPr>
          <a:xfrm rot="16200000" flipH="1">
            <a:off x="2459150" y="4299276"/>
            <a:ext cx="460885" cy="735372"/>
          </a:xfrm>
          <a:prstGeom prst="curvedConnector2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urved Connector 117"/>
          <p:cNvCxnSpPr>
            <a:stCxn id="109" idx="2"/>
            <a:endCxn id="113" idx="1"/>
          </p:cNvCxnSpPr>
          <p:nvPr/>
        </p:nvCxnSpPr>
        <p:spPr>
          <a:xfrm rot="10800000" flipV="1">
            <a:off x="6931458" y="4924435"/>
            <a:ext cx="476387" cy="406822"/>
          </a:xfrm>
          <a:prstGeom prst="curvedConnector2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42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mostly in storage &amp; file systems</a:t>
            </a:r>
          </a:p>
          <a:p>
            <a:r>
              <a:rPr lang="en-US" dirty="0"/>
              <a:t>internal </a:t>
            </a:r>
            <a:r>
              <a:rPr lang="en-US" dirty="0" smtClean="0"/>
              <a:t>(non-leaf) nodes can be have a variable # of child nodes in some pre-defined range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16088"/>
            <a:ext cx="2734235" cy="22785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941" y="5737412"/>
            <a:ext cx="1300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Binary tree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602" y="2857500"/>
            <a:ext cx="5231153" cy="21814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91399" y="5368080"/>
            <a:ext cx="3890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B-tree of order 5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Each node has at most 5 children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(k-1) keys for k children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All leaves at the same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099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B-tree of n nodes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Space complexity?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Search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Insert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Delete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242" y="1419730"/>
            <a:ext cx="5231153" cy="2181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3073" y="781138"/>
            <a:ext cx="12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Finding 14</a:t>
            </a:r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>
          <a:xfrm rot="16200000" flipH="1">
            <a:off x="6692007" y="1837763"/>
            <a:ext cx="522942" cy="433294"/>
          </a:xfrm>
          <a:prstGeom prst="curvedConnector3">
            <a:avLst/>
          </a:prstGeom>
          <a:ln>
            <a:solidFill>
              <a:srgbClr val="D3481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10800000" flipV="1">
            <a:off x="6393185" y="2468280"/>
            <a:ext cx="776941" cy="460189"/>
          </a:xfrm>
          <a:prstGeom prst="curvedConnector3">
            <a:avLst/>
          </a:prstGeom>
          <a:ln>
            <a:solidFill>
              <a:srgbClr val="D3481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70" y="4325498"/>
            <a:ext cx="5231153" cy="21814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64477" y="3741588"/>
            <a:ext cx="1082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Insert 21</a:t>
            </a:r>
            <a:endParaRPr lang="en-US" dirty="0"/>
          </a:p>
        </p:txBody>
      </p:sp>
      <p:cxnSp>
        <p:nvCxnSpPr>
          <p:cNvPr id="15" name="Curved Connector 14"/>
          <p:cNvCxnSpPr/>
          <p:nvPr/>
        </p:nvCxnSpPr>
        <p:spPr>
          <a:xfrm>
            <a:off x="3227294" y="4753388"/>
            <a:ext cx="605595" cy="522943"/>
          </a:xfrm>
          <a:prstGeom prst="curvedConnector3">
            <a:avLst/>
          </a:prstGeom>
          <a:ln>
            <a:solidFill>
              <a:srgbClr val="D3481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5400000">
            <a:off x="3789082" y="5658824"/>
            <a:ext cx="460189" cy="12700"/>
          </a:xfrm>
          <a:prstGeom prst="curvedConnector3">
            <a:avLst/>
          </a:prstGeom>
          <a:ln>
            <a:solidFill>
              <a:srgbClr val="D3481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348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056094" cy="4373563"/>
          </a:xfrm>
        </p:spPr>
        <p:txBody>
          <a:bodyPr/>
          <a:lstStyle/>
          <a:p>
            <a:r>
              <a:rPr lang="en-US" dirty="0" smtClean="0"/>
              <a:t>Used in memory management</a:t>
            </a:r>
          </a:p>
          <a:p>
            <a:r>
              <a:rPr lang="en-US" dirty="0" smtClean="0"/>
              <a:t>&lt;key, value&gt; pairs</a:t>
            </a:r>
          </a:p>
          <a:p>
            <a:r>
              <a:rPr lang="en-US" dirty="0" smtClean="0"/>
              <a:t>Search &amp; storage in O(1), except</a:t>
            </a:r>
          </a:p>
          <a:p>
            <a:r>
              <a:rPr lang="en-US" dirty="0" smtClean="0"/>
              <a:t>when collision occurs</a:t>
            </a:r>
          </a:p>
          <a:p>
            <a:r>
              <a:rPr lang="en-US" dirty="0" smtClean="0"/>
              <a:t>One solution to hash collision is to use separate chaining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514" y="971501"/>
            <a:ext cx="3740621" cy="27312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765" y="3675629"/>
            <a:ext cx="4668370" cy="321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7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Process management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Readings: Chapter 3 </a:t>
            </a:r>
            <a:r>
              <a:rPr lang="en-US" dirty="0"/>
              <a:t>- 4</a:t>
            </a:r>
          </a:p>
        </p:txBody>
      </p:sp>
    </p:spTree>
    <p:extLst>
      <p:ext uri="{BB962C8B-B14F-4D97-AF65-F5344CB8AC3E}">
        <p14:creationId xmlns:p14="http://schemas.microsoft.com/office/powerpoint/2010/main" val="4203597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Processes</a:t>
            </a:r>
          </a:p>
          <a:p>
            <a:r>
              <a:rPr lang="en-US" smtClean="0"/>
              <a:t>States of a process </a:t>
            </a:r>
          </a:p>
          <a:p>
            <a:r>
              <a:rPr lang="en-US" smtClean="0"/>
              <a:t>Operations on processes </a:t>
            </a:r>
          </a:p>
          <a:p>
            <a:pPr lvl="1"/>
            <a:r>
              <a:rPr lang="en-US" smtClean="0"/>
              <a:t>fork() , exec(), kill (), signal()</a:t>
            </a:r>
          </a:p>
          <a:p>
            <a:r>
              <a:rPr lang="en-US" smtClean="0"/>
              <a:t>Cooperating Processes</a:t>
            </a:r>
          </a:p>
          <a:p>
            <a:pPr lvl="1"/>
            <a:r>
              <a:rPr lang="en-US" smtClean="0"/>
              <a:t>pipes </a:t>
            </a:r>
          </a:p>
          <a:p>
            <a:r>
              <a:rPr lang="en-US" smtClean="0"/>
              <a:t>Threads and lightweight processes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5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process is a program executing a given sequential computation.</a:t>
            </a:r>
          </a:p>
          <a:p>
            <a:pPr lvl="1"/>
            <a:r>
              <a:rPr lang="en-US" dirty="0" smtClean="0"/>
              <a:t>An active entity unlike a program</a:t>
            </a:r>
          </a:p>
          <a:p>
            <a:pPr lvl="1"/>
            <a:r>
              <a:rPr lang="en-US" dirty="0" smtClean="0"/>
              <a:t>Think of the difference between a recipe in a cookbook and the activity of a cook preparing a dish according to the recipe!</a:t>
            </a:r>
          </a:p>
          <a:p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many quasi-synonyms for process:</a:t>
            </a:r>
          </a:p>
          <a:p>
            <a:pPr lvl="1"/>
            <a:r>
              <a:rPr lang="en-US" dirty="0"/>
              <a:t>Job (very old programmers still use it)</a:t>
            </a:r>
          </a:p>
          <a:p>
            <a:pPr lvl="1"/>
            <a:r>
              <a:rPr lang="en-US" dirty="0"/>
              <a:t>Task</a:t>
            </a:r>
          </a:p>
          <a:p>
            <a:pPr lvl="1"/>
            <a:r>
              <a:rPr lang="en-US" dirty="0"/>
              <a:t>Program (strongly deprecated)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372887" y="5263282"/>
            <a:ext cx="2516960" cy="233575"/>
            <a:chOff x="2448315" y="5892588"/>
            <a:chExt cx="2516960" cy="233575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448315" y="5892588"/>
              <a:ext cx="2516960" cy="23357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2448315" y="5892588"/>
              <a:ext cx="2516960" cy="23357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8383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Processes and programs (I)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Can have one program and many processes</a:t>
            </a:r>
          </a:p>
          <a:p>
            <a:pPr lvl="1"/>
            <a:r>
              <a:rPr lang="en-US" smtClean="0"/>
              <a:t>When several users execute the same program (text editor, compiler, and so forth)  at the same time, each execution of the program constitutes a separate process</a:t>
            </a:r>
          </a:p>
          <a:p>
            <a:pPr lvl="1"/>
            <a:r>
              <a:rPr lang="en-US" smtClean="0"/>
              <a:t>A program that forks another sequential computation gives birth to a new process.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35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Processes and programs (II)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Can have one process and two—or more—programs</a:t>
            </a:r>
          </a:p>
          <a:p>
            <a:pPr lvl="1"/>
            <a:r>
              <a:rPr lang="en-US" smtClean="0"/>
              <a:t>A  process that performs an exec() call replaces the program it was executing </a:t>
            </a:r>
            <a:endParaRPr lang="en-US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509963" y="3549650"/>
            <a:ext cx="1060450" cy="1700213"/>
            <a:chOff x="2163" y="1873"/>
            <a:chExt cx="668" cy="1071"/>
          </a:xfrm>
        </p:grpSpPr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2163" y="1873"/>
              <a:ext cx="668" cy="1071"/>
            </a:xfrm>
            <a:prstGeom prst="rect">
              <a:avLst/>
            </a:prstGeom>
            <a:solidFill>
              <a:schemeClr val="accent1"/>
            </a:solidFill>
            <a:ln w="222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3600" b="1" dirty="0">
                  <a:solidFill>
                    <a:srgbClr val="D1282E"/>
                  </a:solidFill>
                  <a:latin typeface="Arial Narrow" charset="0"/>
                </a:rPr>
                <a:t>shell</a:t>
              </a:r>
            </a:p>
            <a:p>
              <a:endParaRPr lang="en-US" sz="3600" b="1" dirty="0">
                <a:latin typeface="Arial Narrow" charset="0"/>
              </a:endParaRPr>
            </a:p>
            <a:p>
              <a:endParaRPr lang="en-US" sz="3200" dirty="0">
                <a:latin typeface="Arial Narrow" charset="0"/>
              </a:endParaRPr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176" y="2399"/>
              <a:ext cx="645" cy="52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3200" b="1">
                  <a:latin typeface="Arial Narrow" charset="0"/>
                </a:rPr>
                <a:t>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415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Importance of processes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Processes are the basic entities managed by the operating system</a:t>
            </a:r>
          </a:p>
          <a:p>
            <a:pPr lvl="1"/>
            <a:r>
              <a:rPr lang="en-US" dirty="0" smtClean="0"/>
              <a:t>OS provides to each process the </a:t>
            </a:r>
            <a:r>
              <a:rPr lang="en-US" dirty="0" smtClean="0">
                <a:solidFill>
                  <a:srgbClr val="D1282E"/>
                </a:solidFill>
              </a:rPr>
              <a:t>illusion</a:t>
            </a:r>
            <a:r>
              <a:rPr lang="en-US" dirty="0" smtClean="0"/>
              <a:t> it has the whole machine for itself</a:t>
            </a:r>
          </a:p>
          <a:p>
            <a:pPr lvl="1"/>
            <a:r>
              <a:rPr lang="en-US" dirty="0" smtClean="0"/>
              <a:t>Each process has a </a:t>
            </a:r>
            <a:r>
              <a:rPr lang="en-US" dirty="0" smtClean="0">
                <a:solidFill>
                  <a:srgbClr val="D1282E"/>
                </a:solidFill>
              </a:rPr>
              <a:t>dedicated address space </a:t>
            </a:r>
            <a:endParaRPr lang="en-US" dirty="0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117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process address space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4883259" cy="4373563"/>
          </a:xfrm>
        </p:spPr>
        <p:txBody>
          <a:bodyPr/>
          <a:lstStyle/>
          <a:p>
            <a:r>
              <a:rPr lang="en-US" dirty="0" smtClean="0"/>
              <a:t>Set of main memory locations allocated to the process	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Other processes cannot access them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Process cannot access address spaces of other processes</a:t>
            </a:r>
          </a:p>
          <a:p>
            <a:endParaRPr lang="en-US" dirty="0" smtClean="0"/>
          </a:p>
          <a:p>
            <a:r>
              <a:rPr lang="en-US" dirty="0" smtClean="0"/>
              <a:t>A process address space is the playpen or the sandbox of its owner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Process address space is contiguous 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2" t="1192" r="27121" b="1192"/>
          <a:stretch>
            <a:fillRect/>
          </a:stretch>
        </p:blipFill>
        <p:spPr bwMode="auto">
          <a:xfrm>
            <a:off x="5340459" y="670942"/>
            <a:ext cx="3494088" cy="55880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481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STATES</a:t>
            </a: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Processes go repeatedly through several stages during their execution</a:t>
            </a:r>
          </a:p>
          <a:p>
            <a:pPr lvl="1"/>
            <a:r>
              <a:rPr lang="en-US" smtClean="0"/>
              <a:t>Waiting to get into main memory</a:t>
            </a:r>
          </a:p>
          <a:p>
            <a:pPr lvl="1"/>
            <a:r>
              <a:rPr lang="en-US" smtClean="0"/>
              <a:t>Waiting for the CPU</a:t>
            </a:r>
          </a:p>
          <a:p>
            <a:pPr lvl="1"/>
            <a:r>
              <a:rPr lang="en-US" smtClean="0"/>
              <a:t>Running</a:t>
            </a:r>
          </a:p>
          <a:p>
            <a:pPr lvl="1"/>
            <a:r>
              <a:rPr lang="en-US" smtClean="0"/>
              <a:t>Waiting for the completion of a system call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6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diagram</a:t>
            </a:r>
            <a:endParaRPr lang="en-US" dirty="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2633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17412" name="Group 28"/>
          <p:cNvGrpSpPr>
            <a:grpSpLocks/>
          </p:cNvGrpSpPr>
          <p:nvPr/>
        </p:nvGrpSpPr>
        <p:grpSpPr bwMode="auto">
          <a:xfrm>
            <a:off x="312738" y="1608138"/>
            <a:ext cx="8516937" cy="3857625"/>
            <a:chOff x="197" y="1013"/>
            <a:chExt cx="5365" cy="2430"/>
          </a:xfrm>
        </p:grpSpPr>
        <p:sp>
          <p:nvSpPr>
            <p:cNvPr id="17414" name="Oval 6"/>
            <p:cNvSpPr>
              <a:spLocks noChangeArrowheads="1"/>
            </p:cNvSpPr>
            <p:nvPr/>
          </p:nvSpPr>
          <p:spPr bwMode="auto">
            <a:xfrm>
              <a:off x="2886" y="1156"/>
              <a:ext cx="908" cy="574"/>
            </a:xfrm>
            <a:prstGeom prst="ellipse">
              <a:avLst/>
            </a:prstGeom>
            <a:solidFill>
              <a:srgbClr val="F5C20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 b="1">
                  <a:latin typeface="Arial Narrow" charset="0"/>
                </a:rPr>
                <a:t>Running</a:t>
              </a:r>
            </a:p>
          </p:txBody>
        </p:sp>
        <p:sp>
          <p:nvSpPr>
            <p:cNvPr id="17415" name="Oval 11"/>
            <p:cNvSpPr>
              <a:spLocks noChangeArrowheads="1"/>
            </p:cNvSpPr>
            <p:nvPr/>
          </p:nvSpPr>
          <p:spPr bwMode="auto">
            <a:xfrm>
              <a:off x="4511" y="1156"/>
              <a:ext cx="1051" cy="574"/>
            </a:xfrm>
            <a:prstGeom prst="ellipse">
              <a:avLst/>
            </a:prstGeom>
            <a:solidFill>
              <a:srgbClr val="F5C20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 b="1">
                  <a:latin typeface="Arial Narrow" charset="0"/>
                </a:rPr>
                <a:t>Terminated</a:t>
              </a:r>
            </a:p>
          </p:txBody>
        </p:sp>
        <p:grpSp>
          <p:nvGrpSpPr>
            <p:cNvPr id="17416" name="Group 16"/>
            <p:cNvGrpSpPr>
              <a:grpSpLocks/>
            </p:cNvGrpSpPr>
            <p:nvPr/>
          </p:nvGrpSpPr>
          <p:grpSpPr bwMode="auto">
            <a:xfrm>
              <a:off x="197" y="2542"/>
              <a:ext cx="4446" cy="622"/>
              <a:chOff x="107" y="2351"/>
              <a:chExt cx="4446" cy="622"/>
            </a:xfrm>
          </p:grpSpPr>
          <p:sp>
            <p:nvSpPr>
              <p:cNvPr id="17427" name="Oval 9"/>
              <p:cNvSpPr>
                <a:spLocks noChangeArrowheads="1"/>
              </p:cNvSpPr>
              <p:nvPr/>
            </p:nvSpPr>
            <p:spPr bwMode="auto">
              <a:xfrm>
                <a:off x="107" y="2351"/>
                <a:ext cx="908" cy="574"/>
              </a:xfrm>
              <a:prstGeom prst="ellipse">
                <a:avLst/>
              </a:prstGeom>
              <a:solidFill>
                <a:srgbClr val="F5C201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800" b="1">
                    <a:latin typeface="Arial Narrow" charset="0"/>
                  </a:rPr>
                  <a:t>New</a:t>
                </a:r>
              </a:p>
            </p:txBody>
          </p:sp>
          <p:sp>
            <p:nvSpPr>
              <p:cNvPr id="17428" name="Oval 10"/>
              <p:cNvSpPr>
                <a:spLocks noChangeArrowheads="1"/>
              </p:cNvSpPr>
              <p:nvPr/>
            </p:nvSpPr>
            <p:spPr bwMode="auto">
              <a:xfrm>
                <a:off x="1685" y="2399"/>
                <a:ext cx="908" cy="574"/>
              </a:xfrm>
              <a:prstGeom prst="ellipse">
                <a:avLst/>
              </a:prstGeom>
              <a:solidFill>
                <a:srgbClr val="F5C201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800" b="1">
                    <a:latin typeface="Arial Narrow" charset="0"/>
                  </a:rPr>
                  <a:t>Ready</a:t>
                </a:r>
              </a:p>
            </p:txBody>
          </p:sp>
          <p:sp>
            <p:nvSpPr>
              <p:cNvPr id="17429" name="Oval 12"/>
              <p:cNvSpPr>
                <a:spLocks noChangeArrowheads="1"/>
              </p:cNvSpPr>
              <p:nvPr/>
            </p:nvSpPr>
            <p:spPr bwMode="auto">
              <a:xfrm>
                <a:off x="3645" y="2399"/>
                <a:ext cx="908" cy="574"/>
              </a:xfrm>
              <a:prstGeom prst="ellipse">
                <a:avLst/>
              </a:prstGeom>
              <a:solidFill>
                <a:srgbClr val="F5C201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800" b="1">
                    <a:latin typeface="Arial Narrow" charset="0"/>
                  </a:rPr>
                  <a:t>Waiting</a:t>
                </a:r>
              </a:p>
            </p:txBody>
          </p:sp>
          <p:sp>
            <p:nvSpPr>
              <p:cNvPr id="17430" name="Line 13"/>
              <p:cNvSpPr>
                <a:spLocks noChangeShapeType="1"/>
              </p:cNvSpPr>
              <p:nvPr/>
            </p:nvSpPr>
            <p:spPr bwMode="auto">
              <a:xfrm>
                <a:off x="1016" y="2686"/>
                <a:ext cx="669" cy="0"/>
              </a:xfrm>
              <a:prstGeom prst="line">
                <a:avLst/>
              </a:prstGeom>
              <a:noFill/>
              <a:ln w="76200" cap="sq">
                <a:solidFill>
                  <a:schemeClr val="tx1"/>
                </a:solidFill>
                <a:round/>
                <a:headEnd type="none" w="sm" len="sm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1" name="Line 14"/>
              <p:cNvSpPr>
                <a:spLocks noChangeShapeType="1"/>
              </p:cNvSpPr>
              <p:nvPr/>
            </p:nvSpPr>
            <p:spPr bwMode="auto">
              <a:xfrm flipH="1">
                <a:off x="2641" y="2686"/>
                <a:ext cx="908" cy="0"/>
              </a:xfrm>
              <a:prstGeom prst="line">
                <a:avLst/>
              </a:prstGeom>
              <a:noFill/>
              <a:ln w="76200" cap="sq">
                <a:solidFill>
                  <a:schemeClr val="tx1"/>
                </a:solidFill>
                <a:round/>
                <a:headEnd type="none" w="sm" len="sm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17" name="Line 15"/>
            <p:cNvSpPr>
              <a:spLocks noChangeShapeType="1"/>
            </p:cNvSpPr>
            <p:nvPr/>
          </p:nvSpPr>
          <p:spPr bwMode="auto">
            <a:xfrm>
              <a:off x="3842" y="1443"/>
              <a:ext cx="669" cy="0"/>
            </a:xfrm>
            <a:prstGeom prst="line">
              <a:avLst/>
            </a:prstGeom>
            <a:noFill/>
            <a:ln w="762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8" name="Line 17"/>
            <p:cNvSpPr>
              <a:spLocks noChangeShapeType="1"/>
            </p:cNvSpPr>
            <p:nvPr/>
          </p:nvSpPr>
          <p:spPr bwMode="auto">
            <a:xfrm flipV="1">
              <a:off x="2216" y="1634"/>
              <a:ext cx="718" cy="956"/>
            </a:xfrm>
            <a:prstGeom prst="line">
              <a:avLst/>
            </a:prstGeom>
            <a:noFill/>
            <a:ln w="762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9" name="Line 18"/>
            <p:cNvSpPr>
              <a:spLocks noChangeShapeType="1"/>
            </p:cNvSpPr>
            <p:nvPr/>
          </p:nvSpPr>
          <p:spPr bwMode="auto">
            <a:xfrm flipV="1">
              <a:off x="2503" y="1730"/>
              <a:ext cx="718" cy="956"/>
            </a:xfrm>
            <a:prstGeom prst="line">
              <a:avLst/>
            </a:prstGeom>
            <a:noFill/>
            <a:ln w="76200" cap="sq">
              <a:solidFill>
                <a:schemeClr val="tx1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0" name="Line 19"/>
            <p:cNvSpPr>
              <a:spLocks noChangeShapeType="1"/>
            </p:cNvSpPr>
            <p:nvPr/>
          </p:nvSpPr>
          <p:spPr bwMode="auto">
            <a:xfrm flipH="1" flipV="1">
              <a:off x="3604" y="1730"/>
              <a:ext cx="429" cy="860"/>
            </a:xfrm>
            <a:prstGeom prst="line">
              <a:avLst/>
            </a:prstGeom>
            <a:noFill/>
            <a:ln w="76200" cap="sq">
              <a:solidFill>
                <a:schemeClr val="tx1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1" name="Text Box 20"/>
            <p:cNvSpPr txBox="1">
              <a:spLocks noChangeArrowheads="1"/>
            </p:cNvSpPr>
            <p:nvPr/>
          </p:nvSpPr>
          <p:spPr bwMode="auto">
            <a:xfrm>
              <a:off x="734" y="3116"/>
              <a:ext cx="12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Arial Narrow" charset="0"/>
                </a:rPr>
                <a:t>Admit process</a:t>
              </a:r>
            </a:p>
          </p:txBody>
        </p:sp>
        <p:sp>
          <p:nvSpPr>
            <p:cNvPr id="17422" name="Text Box 21"/>
            <p:cNvSpPr txBox="1">
              <a:spLocks noChangeArrowheads="1"/>
            </p:cNvSpPr>
            <p:nvPr/>
          </p:nvSpPr>
          <p:spPr bwMode="auto">
            <a:xfrm>
              <a:off x="2742" y="3116"/>
              <a:ext cx="10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Arial Narrow" charset="0"/>
                </a:rPr>
                <a:t>Completion</a:t>
              </a:r>
            </a:p>
          </p:txBody>
        </p:sp>
        <p:sp>
          <p:nvSpPr>
            <p:cNvPr id="17423" name="Text Box 22"/>
            <p:cNvSpPr txBox="1">
              <a:spLocks noChangeArrowheads="1"/>
            </p:cNvSpPr>
            <p:nvPr/>
          </p:nvSpPr>
          <p:spPr bwMode="auto">
            <a:xfrm>
              <a:off x="2886" y="2208"/>
              <a:ext cx="79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Arial Narrow" charset="0"/>
                </a:rPr>
                <a:t>Interrupt</a:t>
              </a:r>
            </a:p>
          </p:txBody>
        </p:sp>
        <p:sp>
          <p:nvSpPr>
            <p:cNvPr id="17424" name="Text Box 23"/>
            <p:cNvSpPr txBox="1">
              <a:spLocks noChangeArrowheads="1"/>
            </p:cNvSpPr>
            <p:nvPr/>
          </p:nvSpPr>
          <p:spPr bwMode="auto">
            <a:xfrm>
              <a:off x="1494" y="1825"/>
              <a:ext cx="8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Arial Narrow" charset="0"/>
                </a:rPr>
                <a:t>Get CPU</a:t>
              </a:r>
            </a:p>
          </p:txBody>
        </p:sp>
        <p:sp>
          <p:nvSpPr>
            <p:cNvPr id="17425" name="Text Box 24"/>
            <p:cNvSpPr txBox="1">
              <a:spLocks noChangeArrowheads="1"/>
            </p:cNvSpPr>
            <p:nvPr/>
          </p:nvSpPr>
          <p:spPr bwMode="auto">
            <a:xfrm>
              <a:off x="3842" y="1013"/>
              <a:ext cx="42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Arial Narrow" charset="0"/>
                </a:rPr>
                <a:t>Exit</a:t>
              </a:r>
            </a:p>
          </p:txBody>
        </p:sp>
        <p:sp>
          <p:nvSpPr>
            <p:cNvPr id="17426" name="Text Box 25"/>
            <p:cNvSpPr txBox="1">
              <a:spLocks noChangeArrowheads="1"/>
            </p:cNvSpPr>
            <p:nvPr/>
          </p:nvSpPr>
          <p:spPr bwMode="auto">
            <a:xfrm>
              <a:off x="3884" y="1873"/>
              <a:ext cx="14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Arial Narrow" charset="0"/>
                </a:rPr>
                <a:t>System  request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82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arrival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New process </a:t>
            </a:r>
          </a:p>
          <a:p>
            <a:pPr lvl="1"/>
            <a:r>
              <a:rPr lang="en-US" smtClean="0"/>
              <a:t>Starts in NEW state</a:t>
            </a:r>
          </a:p>
          <a:p>
            <a:pPr lvl="1"/>
            <a:r>
              <a:rPr lang="en-US" smtClean="0"/>
              <a:t>Gets allocated a Process Control Block (PCB) and main memory </a:t>
            </a:r>
          </a:p>
          <a:p>
            <a:pPr lvl="1"/>
            <a:r>
              <a:rPr lang="en-US" smtClean="0"/>
              <a:t>Is put in the READY state waiting for CPU time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7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ready state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AKA the ready queue</a:t>
            </a:r>
          </a:p>
          <a:p>
            <a:r>
              <a:rPr lang="en-US" smtClean="0"/>
              <a:t>Contains all processes waiting for the CPU</a:t>
            </a:r>
          </a:p>
          <a:p>
            <a:r>
              <a:rPr lang="en-US" smtClean="0"/>
              <a:t>Organized as a priority queue</a:t>
            </a:r>
          </a:p>
          <a:p>
            <a:r>
              <a:rPr lang="en-US" smtClean="0"/>
              <a:t>Processes leave the priority queue when they get some CPU time</a:t>
            </a:r>
          </a:p>
          <a:p>
            <a:pPr lvl="1"/>
            <a:r>
              <a:rPr lang="en-US" smtClean="0"/>
              <a:t>Move then to the RUNNING state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05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running state (I)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process in the running state has exclusive use of the CPU until</a:t>
            </a:r>
          </a:p>
          <a:p>
            <a:pPr lvl="1"/>
            <a:r>
              <a:rPr lang="en-US" smtClean="0"/>
              <a:t>It terminates and goes to the TERMINATED state</a:t>
            </a:r>
          </a:p>
          <a:p>
            <a:pPr lvl="1"/>
            <a:r>
              <a:rPr lang="en-US" smtClean="0"/>
              <a:t>It does a system call and goes to the WAITING state</a:t>
            </a:r>
          </a:p>
          <a:p>
            <a:pPr lvl="1"/>
            <a:r>
              <a:rPr lang="en-US" smtClean="0"/>
              <a:t>It is interrupted and returns to the READY state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9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running state (II)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Processes are forced to relinquish the CPU and return to the READY state when</a:t>
            </a:r>
          </a:p>
          <a:p>
            <a:pPr lvl="1"/>
            <a:r>
              <a:rPr lang="en-US" smtClean="0"/>
              <a:t>A higher-priority process arrives in the ready queue and preempts the running process</a:t>
            </a:r>
          </a:p>
          <a:p>
            <a:pPr lvl="2"/>
            <a:r>
              <a:rPr lang="en-US" smtClean="0"/>
              <a:t>Get out, I</a:t>
            </a:r>
            <a:r>
              <a:rPr lang="ja-JP" altLang="en-US" smtClean="0"/>
              <a:t>’</a:t>
            </a:r>
            <a:r>
              <a:rPr lang="en-US" smtClean="0"/>
              <a:t>m more urgent than you!</a:t>
            </a:r>
          </a:p>
          <a:p>
            <a:pPr lvl="1"/>
            <a:r>
              <a:rPr lang="en-US" smtClean="0"/>
              <a:t>A timer interrupt indicates that the process has exceeded its time slice of CPU time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6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waiting state (I)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Contains all processes waiting for the completion of a system request:</a:t>
            </a:r>
          </a:p>
          <a:p>
            <a:pPr lvl="1"/>
            <a:r>
              <a:rPr lang="en-US" smtClean="0"/>
              <a:t>I/O operation</a:t>
            </a:r>
          </a:p>
          <a:p>
            <a:pPr lvl="1"/>
            <a:r>
              <a:rPr lang="en-US" smtClean="0"/>
              <a:t>Any other system call</a:t>
            </a:r>
          </a:p>
          <a:p>
            <a:r>
              <a:rPr lang="en-US" smtClean="0"/>
              <a:t>Process is said to be waiting, blocked or even sleeping (UNIX slang)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3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waiting state (II)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system call that does not require callers to wait until its completion is said to be non-blocking </a:t>
            </a:r>
          </a:p>
          <a:p>
            <a:pPr lvl="1"/>
            <a:r>
              <a:rPr lang="en-US" smtClean="0"/>
              <a:t>Calling processes are immediately returned to the READY state</a:t>
            </a:r>
          </a:p>
          <a:p>
            <a:r>
              <a:rPr lang="en-US" smtClean="0"/>
              <a:t>The waiting state is organized as a</a:t>
            </a:r>
            <a:br>
              <a:rPr lang="en-US" smtClean="0"/>
            </a:br>
            <a:r>
              <a:rPr lang="en-US" smtClean="0"/>
              <a:t>set of queues</a:t>
            </a:r>
          </a:p>
          <a:p>
            <a:pPr lvl="1"/>
            <a:r>
              <a:rPr lang="en-US" smtClean="0"/>
              <a:t>One queue per device, OS resource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process control block (I)</a:t>
            </a: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6237015" cy="4373563"/>
          </a:xfrm>
        </p:spPr>
        <p:txBody>
          <a:bodyPr/>
          <a:lstStyle/>
          <a:p>
            <a:r>
              <a:rPr lang="en-US" dirty="0" smtClean="0"/>
              <a:t>Contains all the information associated with a specific process:</a:t>
            </a:r>
          </a:p>
          <a:p>
            <a:pPr lvl="1"/>
            <a:r>
              <a:rPr lang="en-US" dirty="0" smtClean="0"/>
              <a:t>Process identification (</a:t>
            </a:r>
            <a:r>
              <a:rPr lang="en-US" dirty="0" err="1" smtClean="0"/>
              <a:t>pid</a:t>
            </a:r>
            <a:r>
              <a:rPr lang="en-US" dirty="0" smtClean="0"/>
              <a:t>), argument vector, ...</a:t>
            </a:r>
          </a:p>
          <a:p>
            <a:pPr lvl="2"/>
            <a:r>
              <a:rPr lang="en-US" dirty="0" smtClean="0"/>
              <a:t>UNIX </a:t>
            </a:r>
            <a:r>
              <a:rPr lang="en-US" dirty="0" err="1" smtClean="0"/>
              <a:t>pids</a:t>
            </a:r>
            <a:r>
              <a:rPr lang="en-US" dirty="0" smtClean="0"/>
              <a:t> are unique integers</a:t>
            </a:r>
          </a:p>
          <a:p>
            <a:pPr lvl="1"/>
            <a:r>
              <a:rPr lang="en-US" dirty="0" smtClean="0"/>
              <a:t>Process state (new, ready, running, …),</a:t>
            </a:r>
          </a:p>
          <a:p>
            <a:pPr lvl="1"/>
            <a:r>
              <a:rPr lang="en-US" dirty="0" smtClean="0"/>
              <a:t>CPU scheduling information</a:t>
            </a:r>
          </a:p>
          <a:p>
            <a:pPr lvl="2"/>
            <a:r>
              <a:rPr lang="en-US" dirty="0" smtClean="0"/>
              <a:t>Process priority, processors on which the process can run, ...,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215" y="1752600"/>
            <a:ext cx="2311400" cy="34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6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process control block (II)</a:t>
            </a: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5791200" cy="4373563"/>
          </a:xfrm>
        </p:spPr>
        <p:txBody>
          <a:bodyPr/>
          <a:lstStyle/>
          <a:p>
            <a:pPr lvl="1"/>
            <a:r>
              <a:rPr lang="en-US" dirty="0" smtClean="0"/>
              <a:t>Program counter and other CPU registers including the Program Status Word (PSW),</a:t>
            </a:r>
          </a:p>
          <a:p>
            <a:pPr lvl="1"/>
            <a:r>
              <a:rPr lang="en-US" dirty="0" smtClean="0"/>
              <a:t>Memory management information</a:t>
            </a:r>
          </a:p>
          <a:p>
            <a:pPr lvl="2"/>
            <a:r>
              <a:rPr lang="en-US" dirty="0" smtClean="0"/>
              <a:t>Very system specific,</a:t>
            </a:r>
          </a:p>
          <a:p>
            <a:pPr lvl="1"/>
            <a:r>
              <a:rPr lang="en-US" dirty="0" smtClean="0"/>
              <a:t>Accounting information</a:t>
            </a:r>
          </a:p>
          <a:p>
            <a:pPr lvl="2"/>
            <a:r>
              <a:rPr lang="en-US" dirty="0" smtClean="0"/>
              <a:t>CPU time used, system time used, ...</a:t>
            </a:r>
          </a:p>
          <a:p>
            <a:pPr lvl="1"/>
            <a:r>
              <a:rPr lang="en-US" dirty="0" smtClean="0"/>
              <a:t>I/O status information (list of opened files, allocated devices, ...)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215" y="1752600"/>
            <a:ext cx="2311400" cy="34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6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table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1282E"/>
                </a:solidFill>
              </a:rPr>
              <a:t>System-wide </a:t>
            </a:r>
            <a:r>
              <a:rPr lang="en-US" dirty="0" smtClean="0"/>
              <a:t>table containing</a:t>
            </a:r>
          </a:p>
          <a:p>
            <a:pPr lvl="1"/>
            <a:r>
              <a:rPr lang="en-US" dirty="0" smtClean="0"/>
              <a:t>Process identification (</a:t>
            </a:r>
            <a:r>
              <a:rPr lang="en-US" dirty="0" err="1" smtClean="0"/>
              <a:t>pid</a:t>
            </a:r>
            <a:r>
              <a:rPr lang="en-US" dirty="0" smtClean="0"/>
              <a:t>), argument vector, ...</a:t>
            </a:r>
          </a:p>
          <a:p>
            <a:pPr lvl="1"/>
            <a:r>
              <a:rPr lang="en-US" dirty="0" smtClean="0"/>
              <a:t>Process current state </a:t>
            </a:r>
          </a:p>
          <a:p>
            <a:pPr lvl="1"/>
            <a:r>
              <a:rPr lang="en-US" dirty="0" smtClean="0"/>
              <a:t>Process parents</a:t>
            </a:r>
          </a:p>
          <a:p>
            <a:pPr lvl="1"/>
            <a:r>
              <a:rPr lang="en-US" dirty="0" smtClean="0"/>
              <a:t>Process priority and other CPU scheduling information</a:t>
            </a:r>
          </a:p>
          <a:p>
            <a:pPr lvl="1"/>
            <a:r>
              <a:rPr lang="en-US" dirty="0" smtClean="0"/>
              <a:t> A pointer </a:t>
            </a:r>
            <a:r>
              <a:rPr lang="en-US" smtClean="0"/>
              <a:t>to </a:t>
            </a:r>
            <a:r>
              <a:rPr lang="en-US"/>
              <a:t>the executable machine code of a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87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Swapping</a:t>
            </a: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Whenever the system is very loaded, we might  want to expel from main memory or swap out</a:t>
            </a:r>
          </a:p>
          <a:p>
            <a:pPr lvl="1"/>
            <a:r>
              <a:rPr lang="en-US" smtClean="0"/>
              <a:t>Low priority processes </a:t>
            </a:r>
          </a:p>
          <a:p>
            <a:pPr lvl="1"/>
            <a:r>
              <a:rPr lang="en-US" smtClean="0"/>
              <a:t>Processes that have been waiting for a long time for an external event</a:t>
            </a:r>
          </a:p>
          <a:p>
            <a:r>
              <a:rPr lang="en-US" smtClean="0"/>
              <a:t>These processes are said to be swapped out or suspended.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82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it works</a:t>
            </a:r>
            <a:endParaRPr 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2633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8676" name="Oval 5"/>
          <p:cNvSpPr>
            <a:spLocks noChangeArrowheads="1"/>
          </p:cNvSpPr>
          <p:nvPr/>
        </p:nvSpPr>
        <p:spPr bwMode="auto">
          <a:xfrm>
            <a:off x="4581525" y="1578305"/>
            <a:ext cx="1441450" cy="75247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latin typeface="Arial Narrow" charset="0"/>
              </a:rPr>
              <a:t>Running</a:t>
            </a:r>
          </a:p>
        </p:txBody>
      </p:sp>
      <p:sp>
        <p:nvSpPr>
          <p:cNvPr id="28677" name="Oval 6"/>
          <p:cNvSpPr>
            <a:spLocks noChangeArrowheads="1"/>
          </p:cNvSpPr>
          <p:nvPr/>
        </p:nvSpPr>
        <p:spPr bwMode="auto">
          <a:xfrm>
            <a:off x="7161213" y="1578305"/>
            <a:ext cx="1668462" cy="75247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latin typeface="Arial Narrow" charset="0"/>
              </a:rPr>
              <a:t>Terminated</a:t>
            </a:r>
          </a:p>
        </p:txBody>
      </p:sp>
      <p:sp>
        <p:nvSpPr>
          <p:cNvPr id="28678" name="Oval 8"/>
          <p:cNvSpPr>
            <a:spLocks noChangeArrowheads="1"/>
          </p:cNvSpPr>
          <p:nvPr/>
        </p:nvSpPr>
        <p:spPr bwMode="auto">
          <a:xfrm>
            <a:off x="312738" y="3395992"/>
            <a:ext cx="1441450" cy="75247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latin typeface="Arial Narrow" charset="0"/>
              </a:rPr>
              <a:t>New</a:t>
            </a:r>
          </a:p>
        </p:txBody>
      </p:sp>
      <p:sp>
        <p:nvSpPr>
          <p:cNvPr id="28679" name="Line 11"/>
          <p:cNvSpPr>
            <a:spLocks noChangeShapeType="1"/>
          </p:cNvSpPr>
          <p:nvPr/>
        </p:nvSpPr>
        <p:spPr bwMode="auto">
          <a:xfrm>
            <a:off x="1755775" y="3824288"/>
            <a:ext cx="1062038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680" name="Group 27"/>
          <p:cNvGrpSpPr>
            <a:grpSpLocks/>
          </p:cNvGrpSpPr>
          <p:nvPr/>
        </p:nvGrpSpPr>
        <p:grpSpPr bwMode="auto">
          <a:xfrm>
            <a:off x="2825750" y="3440442"/>
            <a:ext cx="4552950" cy="752475"/>
            <a:chOff x="1775" y="2172"/>
            <a:chExt cx="2868" cy="474"/>
          </a:xfrm>
          <a:solidFill>
            <a:srgbClr val="F5C201"/>
          </a:solidFill>
        </p:grpSpPr>
        <p:sp>
          <p:nvSpPr>
            <p:cNvPr id="28702" name="Oval 9"/>
            <p:cNvSpPr>
              <a:spLocks noChangeArrowheads="1"/>
            </p:cNvSpPr>
            <p:nvPr/>
          </p:nvSpPr>
          <p:spPr bwMode="auto">
            <a:xfrm>
              <a:off x="1775" y="2172"/>
              <a:ext cx="908" cy="474"/>
            </a:xfrm>
            <a:prstGeom prst="ellipse">
              <a:avLst/>
            </a:prstGeom>
            <a:grp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 b="1">
                  <a:latin typeface="Arial Narrow" charset="0"/>
                </a:rPr>
                <a:t>Ready</a:t>
              </a:r>
            </a:p>
          </p:txBody>
        </p:sp>
        <p:sp>
          <p:nvSpPr>
            <p:cNvPr id="28703" name="Oval 10"/>
            <p:cNvSpPr>
              <a:spLocks noChangeArrowheads="1"/>
            </p:cNvSpPr>
            <p:nvPr/>
          </p:nvSpPr>
          <p:spPr bwMode="auto">
            <a:xfrm>
              <a:off x="3735" y="2172"/>
              <a:ext cx="908" cy="474"/>
            </a:xfrm>
            <a:prstGeom prst="ellipse">
              <a:avLst/>
            </a:prstGeom>
            <a:grp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 b="1">
                  <a:latin typeface="Arial Narrow" charset="0"/>
                </a:rPr>
                <a:t>Waiting</a:t>
              </a:r>
            </a:p>
          </p:txBody>
        </p:sp>
        <p:sp>
          <p:nvSpPr>
            <p:cNvPr id="28704" name="Line 12"/>
            <p:cNvSpPr>
              <a:spLocks noChangeShapeType="1"/>
            </p:cNvSpPr>
            <p:nvPr/>
          </p:nvSpPr>
          <p:spPr bwMode="auto">
            <a:xfrm flipH="1">
              <a:off x="2731" y="2409"/>
              <a:ext cx="908" cy="0"/>
            </a:xfrm>
            <a:prstGeom prst="line">
              <a:avLst/>
            </a:prstGeom>
            <a:grpFill/>
            <a:ln w="762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1" name="Line 13"/>
          <p:cNvSpPr>
            <a:spLocks noChangeShapeType="1"/>
          </p:cNvSpPr>
          <p:nvPr/>
        </p:nvSpPr>
        <p:spPr bwMode="auto">
          <a:xfrm>
            <a:off x="6099175" y="1943100"/>
            <a:ext cx="1062038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4"/>
          <p:cNvSpPr>
            <a:spLocks noChangeShapeType="1"/>
          </p:cNvSpPr>
          <p:nvPr/>
        </p:nvSpPr>
        <p:spPr bwMode="auto">
          <a:xfrm flipV="1">
            <a:off x="3517900" y="2193925"/>
            <a:ext cx="1139825" cy="1254125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Line 15"/>
          <p:cNvSpPr>
            <a:spLocks noChangeShapeType="1"/>
          </p:cNvSpPr>
          <p:nvPr/>
        </p:nvSpPr>
        <p:spPr bwMode="auto">
          <a:xfrm flipV="1">
            <a:off x="3973513" y="2319338"/>
            <a:ext cx="1139825" cy="1254125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Line 16"/>
          <p:cNvSpPr>
            <a:spLocks noChangeShapeType="1"/>
          </p:cNvSpPr>
          <p:nvPr/>
        </p:nvSpPr>
        <p:spPr bwMode="auto">
          <a:xfrm flipH="1" flipV="1">
            <a:off x="5721350" y="2319338"/>
            <a:ext cx="681038" cy="1128712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Text Box 17"/>
          <p:cNvSpPr txBox="1">
            <a:spLocks noChangeArrowheads="1"/>
          </p:cNvSpPr>
          <p:nvPr/>
        </p:nvSpPr>
        <p:spPr bwMode="auto">
          <a:xfrm>
            <a:off x="1231900" y="2973388"/>
            <a:ext cx="2032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Admit process</a:t>
            </a:r>
          </a:p>
        </p:txBody>
      </p:sp>
      <p:sp>
        <p:nvSpPr>
          <p:cNvPr id="28686" name="Text Box 18"/>
          <p:cNvSpPr txBox="1">
            <a:spLocks noChangeArrowheads="1"/>
          </p:cNvSpPr>
          <p:nvPr/>
        </p:nvSpPr>
        <p:spPr bwMode="auto">
          <a:xfrm>
            <a:off x="4495800" y="3884613"/>
            <a:ext cx="1658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Completion</a:t>
            </a:r>
          </a:p>
        </p:txBody>
      </p:sp>
      <p:sp>
        <p:nvSpPr>
          <p:cNvPr id="28687" name="Text Box 19"/>
          <p:cNvSpPr txBox="1">
            <a:spLocks noChangeArrowheads="1"/>
          </p:cNvSpPr>
          <p:nvPr/>
        </p:nvSpPr>
        <p:spPr bwMode="auto">
          <a:xfrm>
            <a:off x="4572000" y="2822575"/>
            <a:ext cx="1268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Interrupt</a:t>
            </a:r>
          </a:p>
        </p:txBody>
      </p:sp>
      <p:sp>
        <p:nvSpPr>
          <p:cNvPr id="28688" name="Text Box 20"/>
          <p:cNvSpPr txBox="1">
            <a:spLocks noChangeArrowheads="1"/>
          </p:cNvSpPr>
          <p:nvPr/>
        </p:nvSpPr>
        <p:spPr bwMode="auto">
          <a:xfrm>
            <a:off x="2522538" y="2214563"/>
            <a:ext cx="1352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Get CPU</a:t>
            </a:r>
          </a:p>
        </p:txBody>
      </p:sp>
      <p:sp>
        <p:nvSpPr>
          <p:cNvPr id="28689" name="Text Box 21"/>
          <p:cNvSpPr txBox="1">
            <a:spLocks noChangeArrowheads="1"/>
          </p:cNvSpPr>
          <p:nvPr/>
        </p:nvSpPr>
        <p:spPr bwMode="auto">
          <a:xfrm>
            <a:off x="6099175" y="1379538"/>
            <a:ext cx="671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Exit</a:t>
            </a:r>
          </a:p>
        </p:txBody>
      </p:sp>
      <p:sp>
        <p:nvSpPr>
          <p:cNvPr id="28690" name="Text Box 22"/>
          <p:cNvSpPr txBox="1">
            <a:spLocks noChangeArrowheads="1"/>
          </p:cNvSpPr>
          <p:nvPr/>
        </p:nvSpPr>
        <p:spPr bwMode="auto">
          <a:xfrm>
            <a:off x="6165850" y="2508250"/>
            <a:ext cx="22907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System  request</a:t>
            </a:r>
          </a:p>
        </p:txBody>
      </p:sp>
      <p:sp>
        <p:nvSpPr>
          <p:cNvPr id="28691" name="Oval 29"/>
          <p:cNvSpPr>
            <a:spLocks noChangeArrowheads="1"/>
          </p:cNvSpPr>
          <p:nvPr/>
        </p:nvSpPr>
        <p:spPr bwMode="auto">
          <a:xfrm>
            <a:off x="2674938" y="5337505"/>
            <a:ext cx="1820862" cy="98742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latin typeface="Arial Narrow" charset="0"/>
              </a:rPr>
              <a:t>Suspended</a:t>
            </a:r>
            <a:br>
              <a:rPr lang="en-US" sz="2800" b="1">
                <a:latin typeface="Arial Narrow" charset="0"/>
              </a:rPr>
            </a:br>
            <a:r>
              <a:rPr lang="en-US" sz="2800" b="1">
                <a:latin typeface="Arial Narrow" charset="0"/>
              </a:rPr>
              <a:t>Ready</a:t>
            </a:r>
          </a:p>
        </p:txBody>
      </p:sp>
      <p:sp>
        <p:nvSpPr>
          <p:cNvPr id="28692" name="Oval 30"/>
          <p:cNvSpPr>
            <a:spLocks noChangeArrowheads="1"/>
          </p:cNvSpPr>
          <p:nvPr/>
        </p:nvSpPr>
        <p:spPr bwMode="auto">
          <a:xfrm>
            <a:off x="5786438" y="5337505"/>
            <a:ext cx="1897062" cy="98742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latin typeface="Arial Narrow" charset="0"/>
              </a:rPr>
              <a:t>Suspended</a:t>
            </a:r>
            <a:br>
              <a:rPr lang="en-US" sz="2800" b="1">
                <a:latin typeface="Arial Narrow" charset="0"/>
              </a:rPr>
            </a:br>
            <a:r>
              <a:rPr lang="en-US" sz="2800" b="1">
                <a:latin typeface="Arial Narrow" charset="0"/>
              </a:rPr>
              <a:t>Waiting</a:t>
            </a:r>
          </a:p>
        </p:txBody>
      </p:sp>
      <p:sp>
        <p:nvSpPr>
          <p:cNvPr id="28693" name="Line 31"/>
          <p:cNvSpPr>
            <a:spLocks noChangeShapeType="1"/>
          </p:cNvSpPr>
          <p:nvPr/>
        </p:nvSpPr>
        <p:spPr bwMode="auto">
          <a:xfrm flipH="1">
            <a:off x="4572000" y="5781675"/>
            <a:ext cx="1138238" cy="4763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4" name="Line 32"/>
          <p:cNvSpPr>
            <a:spLocks noChangeShapeType="1"/>
          </p:cNvSpPr>
          <p:nvPr/>
        </p:nvSpPr>
        <p:spPr bwMode="auto">
          <a:xfrm flipH="1">
            <a:off x="6697663" y="4259263"/>
            <a:ext cx="0" cy="10668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5" name="Line 33"/>
          <p:cNvSpPr>
            <a:spLocks noChangeShapeType="1"/>
          </p:cNvSpPr>
          <p:nvPr/>
        </p:nvSpPr>
        <p:spPr bwMode="auto">
          <a:xfrm flipH="1">
            <a:off x="3813175" y="4259263"/>
            <a:ext cx="0" cy="10668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6" name="Line 34"/>
          <p:cNvSpPr>
            <a:spLocks noChangeShapeType="1"/>
          </p:cNvSpPr>
          <p:nvPr/>
        </p:nvSpPr>
        <p:spPr bwMode="auto">
          <a:xfrm flipH="1">
            <a:off x="3281363" y="4259263"/>
            <a:ext cx="0" cy="10668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triangl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7" name="Line 35"/>
          <p:cNvSpPr>
            <a:spLocks noChangeShapeType="1"/>
          </p:cNvSpPr>
          <p:nvPr/>
        </p:nvSpPr>
        <p:spPr bwMode="auto">
          <a:xfrm flipH="1">
            <a:off x="6697663" y="4259263"/>
            <a:ext cx="0" cy="10668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8" name="Text Box 36"/>
          <p:cNvSpPr txBox="1">
            <a:spLocks noChangeArrowheads="1"/>
          </p:cNvSpPr>
          <p:nvPr/>
        </p:nvSpPr>
        <p:spPr bwMode="auto">
          <a:xfrm>
            <a:off x="1839913" y="4730750"/>
            <a:ext cx="1222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Activate</a:t>
            </a:r>
          </a:p>
        </p:txBody>
      </p:sp>
      <p:sp>
        <p:nvSpPr>
          <p:cNvPr id="28699" name="Text Box 37"/>
          <p:cNvSpPr txBox="1">
            <a:spLocks noChangeArrowheads="1"/>
          </p:cNvSpPr>
          <p:nvPr/>
        </p:nvSpPr>
        <p:spPr bwMode="auto">
          <a:xfrm>
            <a:off x="4116388" y="4730750"/>
            <a:ext cx="1562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Deactivate</a:t>
            </a:r>
          </a:p>
        </p:txBody>
      </p:sp>
      <p:sp>
        <p:nvSpPr>
          <p:cNvPr id="28700" name="Text Box 38"/>
          <p:cNvSpPr txBox="1">
            <a:spLocks noChangeArrowheads="1"/>
          </p:cNvSpPr>
          <p:nvPr/>
        </p:nvSpPr>
        <p:spPr bwMode="auto">
          <a:xfrm>
            <a:off x="7000875" y="4730750"/>
            <a:ext cx="1562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Deactivate</a:t>
            </a:r>
          </a:p>
        </p:txBody>
      </p:sp>
      <p:sp>
        <p:nvSpPr>
          <p:cNvPr id="28701" name="Text Box 39"/>
          <p:cNvSpPr txBox="1">
            <a:spLocks noChangeArrowheads="1"/>
          </p:cNvSpPr>
          <p:nvPr/>
        </p:nvSpPr>
        <p:spPr bwMode="auto">
          <a:xfrm>
            <a:off x="4419600" y="6084888"/>
            <a:ext cx="1658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>
                <a:latin typeface="Arial Narrow" charset="0"/>
              </a:rPr>
              <a:t>Completion</a:t>
            </a:r>
          </a:p>
        </p:txBody>
      </p:sp>
    </p:spTree>
    <p:extLst>
      <p:ext uri="{BB962C8B-B14F-4D97-AF65-F5344CB8AC3E}">
        <p14:creationId xmlns:p14="http://schemas.microsoft.com/office/powerpoint/2010/main" val="2553263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Suspended processes</a:t>
            </a: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Suspended processes</a:t>
            </a:r>
          </a:p>
          <a:p>
            <a:pPr lvl="1"/>
            <a:r>
              <a:rPr lang="en-US" dirty="0" smtClean="0"/>
              <a:t>Do not reside in main memory</a:t>
            </a:r>
          </a:p>
          <a:p>
            <a:pPr lvl="1"/>
            <a:r>
              <a:rPr lang="en-US" dirty="0" smtClean="0"/>
              <a:t>Continue to be included in the process table</a:t>
            </a:r>
          </a:p>
          <a:p>
            <a:r>
              <a:rPr lang="en-US" dirty="0" smtClean="0"/>
              <a:t>Can distinguish between two types of suspended processes:</a:t>
            </a:r>
          </a:p>
          <a:p>
            <a:pPr lvl="1"/>
            <a:r>
              <a:rPr lang="en-US" dirty="0" smtClean="0"/>
              <a:t>Waiting for the completion of some request (</a:t>
            </a:r>
            <a:r>
              <a:rPr lang="en-US" dirty="0" err="1" smtClean="0"/>
              <a:t>waiting_suspended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Ready to run  (</a:t>
            </a:r>
            <a:r>
              <a:rPr lang="en-US" dirty="0" err="1" smtClean="0"/>
              <a:t>ready_suspended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4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When one process is running on a CPU and another needs to run on the same CPU, we need to switch between the processes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This is called a </a:t>
            </a:r>
            <a:r>
              <a:rPr lang="en-US" i="1" dirty="0">
                <a:latin typeface="Times New Roman" charset="0"/>
                <a:ea typeface="ＭＳ Ｐゴシック" charset="0"/>
                <a:cs typeface="ＭＳ Ｐゴシック" charset="0"/>
              </a:rPr>
              <a:t>context switch 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(or a </a:t>
            </a:r>
            <a:r>
              <a:rPr lang="ja-JP" altLang="en-US" dirty="0"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state</a:t>
            </a:r>
            <a:r>
              <a:rPr lang="ja-JP" altLang="en-US" dirty="0"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 save and </a:t>
            </a:r>
            <a:r>
              <a:rPr lang="ja-JP" altLang="en-US" dirty="0"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state</a:t>
            </a:r>
            <a:r>
              <a:rPr lang="ja-JP" altLang="en-US" dirty="0"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 restore)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218" y="3019898"/>
            <a:ext cx="4878841" cy="362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52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Context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last step of a context switch is typically to load the </a:t>
            </a:r>
            <a:r>
              <a:rPr lang="en-US" dirty="0" smtClean="0">
                <a:solidFill>
                  <a:srgbClr val="D1282E"/>
                </a:solidFill>
              </a:rPr>
              <a:t>program counter </a:t>
            </a:r>
            <a:r>
              <a:rPr lang="en-US" dirty="0" smtClean="0"/>
              <a:t>for the process that is about to run</a:t>
            </a:r>
          </a:p>
          <a:p>
            <a:r>
              <a:rPr lang="en-US" dirty="0" smtClean="0"/>
              <a:t>Context switch has a time cost</a:t>
            </a:r>
          </a:p>
          <a:p>
            <a:pPr lvl="1"/>
            <a:r>
              <a:rPr lang="en-US" dirty="0" smtClean="0"/>
              <a:t>Dependent on hardware (e.g., # of machine registers)</a:t>
            </a:r>
          </a:p>
          <a:p>
            <a:pPr lvl="1"/>
            <a:r>
              <a:rPr lang="en-US" dirty="0" smtClean="0"/>
              <a:t>Not executing user processes during the time a context switch is occurring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31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OPERATIONS ON PROCESSES</a:t>
            </a: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Process creation</a:t>
            </a:r>
          </a:p>
          <a:p>
            <a:pPr lvl="1"/>
            <a:r>
              <a:rPr lang="en-US" smtClean="0"/>
              <a:t>fork()</a:t>
            </a:r>
          </a:p>
          <a:p>
            <a:pPr lvl="1"/>
            <a:r>
              <a:rPr lang="en-US" smtClean="0"/>
              <a:t>exec()</a:t>
            </a:r>
          </a:p>
          <a:p>
            <a:pPr lvl="1"/>
            <a:r>
              <a:rPr lang="en-US" smtClean="0"/>
              <a:t>The argument vector</a:t>
            </a:r>
          </a:p>
          <a:p>
            <a:r>
              <a:rPr lang="en-US" smtClean="0"/>
              <a:t>Process deletion</a:t>
            </a:r>
          </a:p>
          <a:p>
            <a:pPr lvl="1"/>
            <a:r>
              <a:rPr lang="en-US" smtClean="0"/>
              <a:t>kill()</a:t>
            </a:r>
          </a:p>
          <a:p>
            <a:pPr lvl="1"/>
            <a:r>
              <a:rPr lang="en-US" smtClean="0"/>
              <a:t>signal()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14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</TotalTime>
  <Words>1553</Words>
  <Application>Microsoft Macintosh PowerPoint</Application>
  <PresentationFormat>On-screen Show (4:3)</PresentationFormat>
  <Paragraphs>335</Paragraphs>
  <Slides>35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Essential</vt:lpstr>
      <vt:lpstr>Review of Commonly USED Data structures in OS</vt:lpstr>
      <vt:lpstr>Needs for efficient data structure</vt:lpstr>
      <vt:lpstr>Linked Lists</vt:lpstr>
      <vt:lpstr>Linked Lists (cont’d)</vt:lpstr>
      <vt:lpstr>Doubly linked list</vt:lpstr>
      <vt:lpstr>Doubly-Linked Lists (cont’d)</vt:lpstr>
      <vt:lpstr>(mIN-)Heap</vt:lpstr>
      <vt:lpstr>(max-)Heap (Cont’d) – delete min</vt:lpstr>
      <vt:lpstr>B-tree</vt:lpstr>
      <vt:lpstr>B-tree (cont’d)</vt:lpstr>
      <vt:lpstr>Hash Table</vt:lpstr>
      <vt:lpstr>Process management</vt:lpstr>
      <vt:lpstr>Overview</vt:lpstr>
      <vt:lpstr>PROCESSES</vt:lpstr>
      <vt:lpstr>Processes and programs (I)</vt:lpstr>
      <vt:lpstr>Processes and programs (II)</vt:lpstr>
      <vt:lpstr>Importance of processes</vt:lpstr>
      <vt:lpstr>The process address space</vt:lpstr>
      <vt:lpstr>PROCESS STATES</vt:lpstr>
      <vt:lpstr>State diagram</vt:lpstr>
      <vt:lpstr>Process arrival</vt:lpstr>
      <vt:lpstr>The ready state</vt:lpstr>
      <vt:lpstr>The running state (I)</vt:lpstr>
      <vt:lpstr>The running state (II)</vt:lpstr>
      <vt:lpstr>The waiting state (I)</vt:lpstr>
      <vt:lpstr>The waiting state (II)</vt:lpstr>
      <vt:lpstr>The process control block (I)</vt:lpstr>
      <vt:lpstr>The process control block (II)</vt:lpstr>
      <vt:lpstr>The process table</vt:lpstr>
      <vt:lpstr>Swapping</vt:lpstr>
      <vt:lpstr>How it works</vt:lpstr>
      <vt:lpstr>Suspended processes</vt:lpstr>
      <vt:lpstr>Context Switching</vt:lpstr>
      <vt:lpstr>Context Switching</vt:lpstr>
      <vt:lpstr>OPERATIONS ON PROCESSES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creator>Lisa Zheng</dc:creator>
  <cp:lastModifiedBy>Rong Zheng</cp:lastModifiedBy>
  <cp:revision>37</cp:revision>
  <cp:lastPrinted>2014-01-07T15:56:06Z</cp:lastPrinted>
  <dcterms:created xsi:type="dcterms:W3CDTF">2014-01-02T22:00:07Z</dcterms:created>
  <dcterms:modified xsi:type="dcterms:W3CDTF">2015-01-13T18:47:00Z</dcterms:modified>
</cp:coreProperties>
</file>