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58"/>
  </p:notesMasterIdLst>
  <p:sldIdLst>
    <p:sldId id="348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77" r:id="rId31"/>
    <p:sldId id="378" r:id="rId32"/>
    <p:sldId id="379" r:id="rId33"/>
    <p:sldId id="380" r:id="rId34"/>
    <p:sldId id="381" r:id="rId35"/>
    <p:sldId id="382" r:id="rId36"/>
    <p:sldId id="383" r:id="rId37"/>
    <p:sldId id="384" r:id="rId38"/>
    <p:sldId id="385" r:id="rId39"/>
    <p:sldId id="386" r:id="rId40"/>
    <p:sldId id="387" r:id="rId41"/>
    <p:sldId id="388" r:id="rId42"/>
    <p:sldId id="389" r:id="rId43"/>
    <p:sldId id="390" r:id="rId44"/>
    <p:sldId id="391" r:id="rId45"/>
    <p:sldId id="392" r:id="rId46"/>
    <p:sldId id="393" r:id="rId47"/>
    <p:sldId id="394" r:id="rId48"/>
    <p:sldId id="395" r:id="rId49"/>
    <p:sldId id="396" r:id="rId50"/>
    <p:sldId id="397" r:id="rId51"/>
    <p:sldId id="398" r:id="rId52"/>
    <p:sldId id="399" r:id="rId53"/>
    <p:sldId id="400" r:id="rId54"/>
    <p:sldId id="401" r:id="rId55"/>
    <p:sldId id="402" r:id="rId56"/>
    <p:sldId id="403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7226" autoAdjust="0"/>
  </p:normalViewPr>
  <p:slideViewPr>
    <p:cSldViewPr snapToGrid="0" snapToObjects="1">
      <p:cViewPr varScale="1">
        <p:scale>
          <a:sx n="169" d="100"/>
          <a:sy n="169" d="100"/>
        </p:scale>
        <p:origin x="-22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D8A2E-D104-A44F-8B7E-765B34A08C91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37EBA-65C6-9245-8534-C6E2CAC7A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9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CBA9100-4950-544A-B8DD-A492A99C2DC3}" type="slidenum">
              <a:rPr lang="en-US" sz="1200">
                <a:latin typeface="Arial" charset="0"/>
              </a:rPr>
              <a:pPr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F2FB769-E767-A040-9B74-EBC9A2FDE767}" type="slidenum">
              <a:rPr lang="en-US" sz="1200">
                <a:latin typeface="Arial" charset="0"/>
              </a:rPr>
              <a:pPr/>
              <a:t>2</a:t>
            </a:fld>
            <a:endParaRPr lang="en-US" sz="1200"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71E1695-6DCC-B046-AEA9-CBA238DFD1B1}" type="slidenum">
              <a:rPr lang="en-US" sz="1200">
                <a:latin typeface="Arial" charset="0"/>
              </a:rPr>
              <a:pPr/>
              <a:t>3</a:t>
            </a:fld>
            <a:endParaRPr lang="en-US" sz="1200"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104E43B-D38E-2242-BD1A-23689E5649E5}" type="slidenum">
              <a:rPr lang="en-US" sz="1200">
                <a:latin typeface="Arial" charset="0"/>
              </a:rPr>
              <a:pPr/>
              <a:t>5</a:t>
            </a:fld>
            <a:endParaRPr lang="en-US" sz="1200"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390F2E5-0F7E-104D-AB8A-24B12C746A95}" type="slidenum">
              <a:rPr lang="en-US" sz="1200">
                <a:latin typeface="Arial" charset="0"/>
              </a:rPr>
              <a:pPr/>
              <a:t>6</a:t>
            </a:fld>
            <a:endParaRPr lang="en-US" sz="1200"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69959BF-6AA5-8D47-B91A-0374C0A64122}" type="slidenum">
              <a:rPr lang="en-US" sz="1200">
                <a:latin typeface="Arial" charset="0"/>
              </a:rPr>
              <a:pPr/>
              <a:t>7</a:t>
            </a:fld>
            <a:endParaRPr lang="en-US" sz="1200"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71D2135-19E5-2544-B3A9-31AF60ECF0E1}" type="slidenum">
              <a:rPr lang="en-US" sz="1200">
                <a:latin typeface="Arial" charset="0"/>
              </a:rPr>
              <a:pPr/>
              <a:t>8</a:t>
            </a:fld>
            <a:endParaRPr lang="en-US" sz="1200"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B9BC958-BFD0-1E4F-8371-61BEE2642D3B}" type="slidenum">
              <a:rPr lang="en-US" sz="1200">
                <a:latin typeface="Arial" charset="0"/>
              </a:rPr>
              <a:pPr/>
              <a:t>9</a:t>
            </a:fld>
            <a:endParaRPr lang="en-US" sz="1200"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A4AF802-996E-5443-86E0-452D70254F10}" type="slidenum">
              <a:rPr lang="en-US" sz="1200">
                <a:latin typeface="Arial" charset="0"/>
              </a:rPr>
              <a:pPr/>
              <a:t>10</a:t>
            </a:fld>
            <a:endParaRPr lang="en-US" sz="1200"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060A000-EA1C-9847-99CA-11271C214381}" type="slidenum">
              <a:rPr lang="en-US" sz="1200">
                <a:latin typeface="Arial" charset="0"/>
              </a:rPr>
              <a:pPr/>
              <a:t>11</a:t>
            </a:fld>
            <a:endParaRPr lang="en-US" sz="1200"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91377D1-EC68-E34A-837E-D1EFE7C144B7}" type="slidenum">
              <a:rPr lang="en-US" sz="1200">
                <a:latin typeface="Arial" charset="0"/>
              </a:rPr>
              <a:pPr/>
              <a:t>12</a:t>
            </a:fld>
            <a:endParaRPr lang="en-US" sz="1200"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0E01AEF-A579-0043-A37B-D295EE7587AC}" type="slidenum">
              <a:rPr lang="en-US" sz="1200">
                <a:latin typeface="Arial" charset="0"/>
              </a:rPr>
              <a:pPr/>
              <a:t>13</a:t>
            </a:fld>
            <a:endParaRPr lang="en-US" sz="1200"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F318F0-2EA1-2A4F-9E5E-552F74768E79}" type="slidenum">
              <a:rPr lang="en-US" sz="1200">
                <a:latin typeface="Arial" charset="0"/>
              </a:rPr>
              <a:pPr/>
              <a:t>14</a:t>
            </a:fld>
            <a:endParaRPr lang="en-US" sz="1200"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044906D-3F17-904E-B944-A46D994BB6A9}" type="slidenum">
              <a:rPr lang="en-US" sz="1100"/>
              <a:pPr eaLnBrk="1" hangingPunct="1"/>
              <a:t>15</a:t>
            </a:fld>
            <a:endParaRPr lang="en-US" sz="11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Not talking about threads here.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http://msdn.microsoft.com/en-us/library/ms686722%28v=vs.85%29.aspx</a:t>
            </a:r>
          </a:p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Process groups on Unix systems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http://www.win.tue.nl/~aeb/linux/lk/lk-10.html</a:t>
            </a:r>
          </a:p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On Windows, I</a:t>
            </a:r>
            <a:r>
              <a:rPr lang="ja-JP" altLang="en-US">
                <a:latin typeface="Times New Roman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m not sure what happens to the parent process when the child dies; I</a:t>
            </a:r>
            <a:r>
              <a:rPr lang="ja-JP" altLang="en-US">
                <a:latin typeface="Times New Roman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m assuming the parent process continues</a:t>
            </a:r>
          </a:p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_exit is the system call; exit is the library call. From the _exit man (2) page: </a:t>
            </a:r>
            <a:r>
              <a:rPr lang="ja-JP" altLang="en-US"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Most C programs call the library routine exit(3), which flushes buffers,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     closes streams, unlinks temporary files, etc., before calling _exit().</a:t>
            </a:r>
            <a:r>
              <a:rPr lang="ja-JP" altLang="en-US"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DFF988A-558C-EA4E-820B-8F04F7AA2A91}" type="slidenum">
              <a:rPr lang="en-US" sz="1100"/>
              <a:pPr eaLnBrk="1" hangingPunct="1"/>
              <a:t>16</a:t>
            </a:fld>
            <a:endParaRPr lang="en-US" sz="11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76B0D61-F62B-3C4D-B803-7E297A297427}" type="slidenum">
              <a:rPr lang="en-US" sz="1200">
                <a:latin typeface="Arial" charset="0"/>
              </a:rPr>
              <a:pPr/>
              <a:t>18</a:t>
            </a:fld>
            <a:endParaRPr lang="en-US" sz="1200"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FEB73AF-6043-6140-B25F-39F04DADCF80}" type="slidenum">
              <a:rPr lang="en-US" sz="1100"/>
              <a:pPr eaLnBrk="1" hangingPunct="1"/>
              <a:t>22</a:t>
            </a:fld>
            <a:endParaRPr lang="en-US" sz="11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1172652B-8280-1F48-B8AE-13396BFC6759}" type="slidenum">
              <a:rPr lang="en-US" sz="1100"/>
              <a:pPr eaLnBrk="1" hangingPunct="1"/>
              <a:t>23</a:t>
            </a:fld>
            <a:endParaRPr lang="en-US" sz="11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In the direct/symmetric case this is sort of like using radio communication; In order to get a message from you, I have to tune into a particular radio frequency. You also have to tune into that same radio frequency to send. </a:t>
            </a:r>
          </a:p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The direct/asymmetric case is like sending a letter. Receiver doesn</a:t>
            </a:r>
            <a:r>
              <a:rPr lang="ja-JP" altLang="en-US">
                <a:latin typeface="Times New Roman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t need to have address of sender.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8421A64B-E022-2043-AE6C-147CB1816DC4}" type="slidenum">
              <a:rPr lang="en-US" sz="1100"/>
              <a:pPr eaLnBrk="1" hangingPunct="1"/>
              <a:t>25</a:t>
            </a:fld>
            <a:endParaRPr lang="en-US" sz="11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Windows sockets (winsock)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http://msdn.microsoft.com/en-us/library/ms740673%28v=vs.85%29.aspx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9A5E888-E9FA-FD42-B140-C08C36E166A1}" type="slidenum">
              <a:rPr lang="en-US" sz="1200">
                <a:latin typeface="Arial" charset="0"/>
              </a:rPr>
              <a:pPr/>
              <a:t>26</a:t>
            </a:fld>
            <a:endParaRPr lang="en-US" sz="1200"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2BB14B4-8656-1843-B1C8-B013842E6DC9}" type="slidenum">
              <a:rPr lang="en-US" sz="1200">
                <a:latin typeface="Arial" charset="0"/>
              </a:rPr>
              <a:pPr/>
              <a:t>27</a:t>
            </a:fld>
            <a:endParaRPr lang="en-US" sz="1200"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A37EC12-D5AD-0A4D-9928-862CBB4BBDF4}" type="slidenum">
              <a:rPr lang="en-US" sz="1200">
                <a:latin typeface="Arial" charset="0"/>
              </a:rPr>
              <a:pPr/>
              <a:t>28</a:t>
            </a:fld>
            <a:endParaRPr lang="en-US" sz="1200"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EB1EA86E-3D94-B546-A5F8-B25F517F46D7}" type="slidenum">
              <a:rPr lang="en-US" sz="1100"/>
              <a:pPr eaLnBrk="1" hangingPunct="1"/>
              <a:t>30</a:t>
            </a:fld>
            <a:endParaRPr lang="en-US" sz="11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92BF45D-998E-654D-92FA-1EFDFCE41D6A}" type="slidenum">
              <a:rPr lang="en-US" sz="1200">
                <a:latin typeface="Arial" charset="0"/>
              </a:rPr>
              <a:pPr/>
              <a:t>32</a:t>
            </a:fld>
            <a:endParaRPr lang="en-US" sz="1200"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723C9E7-A4F8-904B-800C-C4DE67E895D2}" type="slidenum">
              <a:rPr lang="en-US" sz="1200">
                <a:latin typeface="Arial" charset="0"/>
              </a:rPr>
              <a:pPr/>
              <a:t>33</a:t>
            </a:fld>
            <a:endParaRPr lang="en-US" sz="1200"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6054FF7-F576-8A4C-ACAA-F905BDF83A87}" type="slidenum">
              <a:rPr lang="en-US" sz="1200">
                <a:latin typeface="Arial" charset="0"/>
              </a:rPr>
              <a:pPr/>
              <a:t>34</a:t>
            </a:fld>
            <a:endParaRPr lang="en-US" sz="1200"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D6B1EE3-2076-3A42-BFEF-48F9E1097B56}" type="slidenum">
              <a:rPr lang="en-US" sz="1200">
                <a:latin typeface="Arial" charset="0"/>
              </a:rPr>
              <a:pPr/>
              <a:t>35</a:t>
            </a:fld>
            <a:endParaRPr lang="en-US" sz="1200"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21BB6BD-520E-B74B-84F4-8DB352E7B29C}" type="slidenum">
              <a:rPr lang="en-US" sz="1200">
                <a:latin typeface="Arial" charset="0"/>
              </a:rPr>
              <a:pPr/>
              <a:t>36</a:t>
            </a:fld>
            <a:endParaRPr lang="en-US" sz="1200"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3AEBF57-5648-F041-A102-E5D03EA6C0E8}" type="slidenum">
              <a:rPr lang="en-US" sz="1200">
                <a:latin typeface="Arial" charset="0"/>
              </a:rPr>
              <a:pPr/>
              <a:t>37</a:t>
            </a:fld>
            <a:endParaRPr lang="en-US" sz="1200"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DD817F-F25D-2542-8375-3FF532466522}" type="slidenum">
              <a:rPr lang="en-US" sz="1200">
                <a:latin typeface="Arial" charset="0"/>
              </a:rPr>
              <a:pPr/>
              <a:t>39</a:t>
            </a:fld>
            <a:endParaRPr lang="en-US" sz="1200"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5B2F24E-2A50-C74E-B27E-EDE0E10ABB77}" type="slidenum">
              <a:rPr lang="en-US" sz="1200">
                <a:latin typeface="Arial" charset="0"/>
              </a:rPr>
              <a:pPr/>
              <a:t>40</a:t>
            </a:fld>
            <a:endParaRPr lang="en-US" sz="1200"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MS PGothic" charset="0"/>
              </a:rPr>
              <a:t>DB servers very important – provide </a:t>
            </a:r>
            <a:r>
              <a:rPr lang="ja-JP" altLang="en-US">
                <a:ea typeface="MS PGothic" charset="0"/>
              </a:rPr>
              <a:t>“</a:t>
            </a:r>
            <a:r>
              <a:rPr lang="en-US">
                <a:ea typeface="MS PGothic" charset="0"/>
              </a:rPr>
              <a:t>shared data</a:t>
            </a:r>
            <a:r>
              <a:rPr lang="ja-JP" altLang="en-US">
                <a:ea typeface="MS PGothic" charset="0"/>
              </a:rPr>
              <a:t>”</a:t>
            </a:r>
            <a:r>
              <a:rPr lang="en-US">
                <a:ea typeface="MS PGothic" charset="0"/>
              </a:rPr>
              <a:t> view to users.</a:t>
            </a:r>
          </a:p>
          <a:p>
            <a:r>
              <a:rPr lang="en-US">
                <a:ea typeface="MS PGothic" charset="0"/>
              </a:rPr>
              <a:t>Many users can read/write at once – how is consistency managed?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63AF86A-FFCC-C84D-B932-1637C1441AE8}" type="slidenum">
              <a:rPr lang="en-US" sz="1200">
                <a:latin typeface="Arial" charset="0"/>
              </a:rPr>
              <a:pPr/>
              <a:t>49</a:t>
            </a:fld>
            <a:endParaRPr lang="en-US" sz="1200"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4372369-83CC-3F47-8D5D-964A35E4FEE0}" type="slidenum">
              <a:rPr lang="en-US" sz="1200">
                <a:latin typeface="Arial" charset="0"/>
              </a:rPr>
              <a:pPr/>
              <a:t>50</a:t>
            </a:fld>
            <a:endParaRPr lang="en-US" sz="1200"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C2FBB0E-24CB-184A-BE41-ACDB26164D7D}" type="slidenum">
              <a:rPr lang="en-US" sz="1200">
                <a:latin typeface="Arial" charset="0"/>
              </a:rPr>
              <a:pPr/>
              <a:t>51</a:t>
            </a:fld>
            <a:endParaRPr lang="en-US" sz="1200"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B75AB78-868C-BA4F-91A6-668EEBE81FEA}" type="slidenum">
              <a:rPr lang="en-US" sz="1200">
                <a:latin typeface="Arial" charset="0"/>
              </a:rPr>
              <a:pPr/>
              <a:t>52</a:t>
            </a:fld>
            <a:endParaRPr lang="en-US" sz="1200"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63E34A4-80E2-B245-B19E-86E0F9917AC1}" type="slidenum">
              <a:rPr lang="en-US" sz="1200">
                <a:latin typeface="Arial" charset="0"/>
              </a:rPr>
              <a:pPr/>
              <a:t>54</a:t>
            </a:fld>
            <a:endParaRPr lang="en-US" sz="1200"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052D37A-1F70-6D4D-86B0-3832C62F15A7}" type="slidenum">
              <a:rPr lang="en-US" sz="1200">
                <a:latin typeface="Arial" charset="0"/>
              </a:rPr>
              <a:pPr/>
              <a:t>55</a:t>
            </a:fld>
            <a:endParaRPr lang="en-US" sz="1200"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MS PGothic" charset="0"/>
              </a:rPr>
              <a:t>Multiprogramming: Older idea than multi-tasking, run jobs concurrently (load several into memory), but not necessarily </a:t>
            </a:r>
            <a:r>
              <a:rPr lang="ja-JP" altLang="en-US">
                <a:ea typeface="MS PGothic" charset="0"/>
              </a:rPr>
              <a:t>“</a:t>
            </a:r>
            <a:r>
              <a:rPr lang="en-US">
                <a:ea typeface="MS PGothic" charset="0"/>
              </a:rPr>
              <a:t>interactively</a:t>
            </a:r>
            <a:r>
              <a:rPr lang="ja-JP" altLang="en-US">
                <a:ea typeface="MS PGothic" charset="0"/>
              </a:rPr>
              <a:t>”</a:t>
            </a:r>
            <a:r>
              <a:rPr lang="en-US">
                <a:ea typeface="MS PGothic" charset="0"/>
              </a:rPr>
              <a:t>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AF751-F68A-3640-A75E-8A464873D9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1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83282C8-CBA7-B54F-8068-24A73CF2C7E9}" type="datetimeFigureOut">
              <a:rPr lang="en-US" smtClean="0"/>
              <a:t>2015-01-20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 cap="all" spc="-6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OPERATIONS ON PROCESSES</a:t>
            </a: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Process creation</a:t>
            </a:r>
          </a:p>
          <a:p>
            <a:pPr lvl="1"/>
            <a:r>
              <a:rPr lang="en-US" smtClean="0"/>
              <a:t>fork()</a:t>
            </a:r>
          </a:p>
          <a:p>
            <a:pPr lvl="1"/>
            <a:r>
              <a:rPr lang="en-US" smtClean="0"/>
              <a:t>exec()</a:t>
            </a:r>
          </a:p>
          <a:p>
            <a:pPr lvl="1"/>
            <a:r>
              <a:rPr lang="en-US" smtClean="0"/>
              <a:t>The argument vector</a:t>
            </a:r>
          </a:p>
          <a:p>
            <a:r>
              <a:rPr lang="en-US" smtClean="0"/>
              <a:t>Process deletion</a:t>
            </a:r>
          </a:p>
          <a:p>
            <a:pPr lvl="1"/>
            <a:r>
              <a:rPr lang="en-US" smtClean="0"/>
              <a:t>kill()</a:t>
            </a:r>
          </a:p>
          <a:p>
            <a:pPr lvl="1"/>
            <a:r>
              <a:rPr lang="en-US" smtClean="0"/>
              <a:t>signal()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14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creation</a:t>
            </a: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basic system calls </a:t>
            </a:r>
          </a:p>
          <a:p>
            <a:pPr lvl="1"/>
            <a:r>
              <a:rPr lang="en-US" dirty="0" smtClean="0"/>
              <a:t>fork() creates a carbon-copy of  calling process sharing its opened files</a:t>
            </a:r>
          </a:p>
          <a:p>
            <a:pPr lvl="1"/>
            <a:r>
              <a:rPr lang="en-US" dirty="0" smtClean="0"/>
              <a:t>exec () overwrites the contents of the process address space with the contents of an executable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492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fork()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first process of a system is created when the system is booted</a:t>
            </a:r>
          </a:p>
          <a:p>
            <a:pPr lvl="1"/>
            <a:r>
              <a:rPr lang="en-US" dirty="0"/>
              <a:t>e.g., </a:t>
            </a:r>
            <a:r>
              <a:rPr lang="en-US" dirty="0" err="1"/>
              <a:t>init</a:t>
            </a:r>
            <a:r>
              <a:rPr lang="en-US" dirty="0"/>
              <a:t>(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All other processes are forked by another process (parent process) </a:t>
            </a:r>
          </a:p>
          <a:p>
            <a:pPr lvl="1"/>
            <a:r>
              <a:rPr lang="en-US" dirty="0" smtClean="0"/>
              <a:t>They are  said to be children of the process that created them.</a:t>
            </a:r>
          </a:p>
          <a:p>
            <a:r>
              <a:rPr lang="en-US" dirty="0"/>
              <a:t>When a process forks, OS creates an identical copy of forking process with</a:t>
            </a:r>
          </a:p>
          <a:p>
            <a:pPr lvl="1"/>
            <a:r>
              <a:rPr lang="en-US" dirty="0"/>
              <a:t>a new address space </a:t>
            </a:r>
          </a:p>
          <a:p>
            <a:pPr lvl="1"/>
            <a:r>
              <a:rPr lang="en-US" dirty="0"/>
              <a:t>a new PCB</a:t>
            </a:r>
          </a:p>
          <a:p>
            <a:r>
              <a:rPr lang="en-US" dirty="0"/>
              <a:t>The only resources shared by the parent and the child process are the </a:t>
            </a:r>
            <a:r>
              <a:rPr lang="en-US" dirty="0">
                <a:solidFill>
                  <a:srgbClr val="FF0000"/>
                </a:solidFill>
              </a:rPr>
              <a:t>opened </a:t>
            </a:r>
            <a:r>
              <a:rPr lang="en-US" dirty="0" smtClean="0">
                <a:solidFill>
                  <a:srgbClr val="FF0000"/>
                </a:solidFill>
              </a:rPr>
              <a:t>files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862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Fork()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fork() call returns twice!</a:t>
            </a:r>
          </a:p>
          <a:p>
            <a:pPr lvl="1"/>
            <a:r>
              <a:rPr lang="en-US" dirty="0" smtClean="0"/>
              <a:t>Once in address space of child process</a:t>
            </a:r>
          </a:p>
          <a:p>
            <a:pPr lvl="2"/>
            <a:r>
              <a:rPr lang="en-US" dirty="0" smtClean="0"/>
              <a:t>Function return value is 0 in child</a:t>
            </a:r>
          </a:p>
          <a:p>
            <a:pPr lvl="1"/>
            <a:r>
              <a:rPr lang="en-US" dirty="0" smtClean="0"/>
              <a:t>Once in address space of parent process</a:t>
            </a:r>
          </a:p>
          <a:p>
            <a:pPr lvl="2"/>
            <a:r>
              <a:rPr lang="en-US" dirty="0" smtClean="0"/>
              <a:t>Function return value is process ID of child in parent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175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 flipH="1">
            <a:off x="5410200" y="5105400"/>
            <a:ext cx="1447800" cy="7620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3962400" y="4419600"/>
            <a:ext cx="838200" cy="13716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fork() Illustrated</a:t>
            </a:r>
            <a:endParaRPr lang="en-US" dirty="0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362200" y="2057400"/>
            <a:ext cx="1600200" cy="33528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/>
              <a:t>fork()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6858000" y="2590800"/>
            <a:ext cx="1600200" cy="3352800"/>
          </a:xfrm>
          <a:prstGeom prst="rect">
            <a:avLst/>
          </a:prstGeom>
          <a:solidFill>
            <a:srgbClr val="FF66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/>
              <a:t>fork()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246063" y="2043113"/>
            <a:ext cx="1538287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b="1" u="sng" dirty="0">
                <a:latin typeface="+mn-lt"/>
              </a:rPr>
              <a:t>Parent:</a:t>
            </a:r>
          </a:p>
          <a:p>
            <a:r>
              <a:rPr lang="en-US" sz="2800" b="1" dirty="0">
                <a:latin typeface="+mn-lt"/>
              </a:rPr>
              <a:t>fork()</a:t>
            </a:r>
          </a:p>
          <a:p>
            <a:r>
              <a:rPr lang="en-US" sz="2800" b="1" dirty="0">
                <a:latin typeface="+mn-lt"/>
              </a:rPr>
              <a:t>returns </a:t>
            </a:r>
          </a:p>
          <a:p>
            <a:r>
              <a:rPr lang="en-US" sz="2800" b="1" dirty="0">
                <a:latin typeface="+mn-lt"/>
              </a:rPr>
              <a:t>PID of</a:t>
            </a:r>
          </a:p>
          <a:p>
            <a:r>
              <a:rPr lang="en-US" sz="2800" b="1" dirty="0">
                <a:latin typeface="+mn-lt"/>
              </a:rPr>
              <a:t>child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4951413" y="2667000"/>
            <a:ext cx="160412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b="1" u="sng" dirty="0">
                <a:latin typeface="+mn-lt"/>
              </a:rPr>
              <a:t>Child:</a:t>
            </a:r>
          </a:p>
          <a:p>
            <a:r>
              <a:rPr lang="en-US" sz="2800" b="1" dirty="0">
                <a:latin typeface="+mn-lt"/>
              </a:rPr>
              <a:t>fork()</a:t>
            </a:r>
          </a:p>
          <a:p>
            <a:r>
              <a:rPr lang="en-US" sz="2800" b="1" dirty="0">
                <a:latin typeface="+mn-lt"/>
              </a:rPr>
              <a:t>returns </a:t>
            </a:r>
          </a:p>
          <a:p>
            <a:r>
              <a:rPr lang="en-US" sz="2800" b="1" dirty="0">
                <a:latin typeface="+mn-lt"/>
              </a:rPr>
              <a:t>0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3962400" y="5943600"/>
            <a:ext cx="22796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b="1">
                <a:latin typeface="+mn-lt"/>
              </a:rPr>
              <a:t>opened files</a:t>
            </a:r>
          </a:p>
        </p:txBody>
      </p:sp>
    </p:spTree>
    <p:extLst>
      <p:ext uri="{BB962C8B-B14F-4D97-AF65-F5344CB8AC3E}">
        <p14:creationId xmlns:p14="http://schemas.microsoft.com/office/powerpoint/2010/main" val="3785100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First example</a:t>
            </a: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program </a:t>
            </a:r>
          </a:p>
        </p:txBody>
      </p:sp>
      <p:sp>
        <p:nvSpPr>
          <p:cNvPr id="4" name="Rectangle 3"/>
          <p:cNvSpPr/>
          <p:nvPr/>
        </p:nvSpPr>
        <p:spPr>
          <a:xfrm>
            <a:off x="2114389" y="2447642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#include &lt;sys/</a:t>
            </a:r>
            <a:r>
              <a:rPr lang="en-US" b="1" dirty="0" err="1"/>
              <a:t>types.h</a:t>
            </a:r>
            <a:r>
              <a:rPr lang="en-US" b="1" dirty="0"/>
              <a:t>&gt; </a:t>
            </a:r>
          </a:p>
          <a:p>
            <a:r>
              <a:rPr lang="en-US" b="1" dirty="0"/>
              <a:t>#include &lt;</a:t>
            </a:r>
            <a:r>
              <a:rPr lang="en-US" b="1" dirty="0" err="1"/>
              <a:t>stdio.h</a:t>
            </a:r>
            <a:r>
              <a:rPr lang="en-US" b="1" dirty="0"/>
              <a:t>&gt; </a:t>
            </a:r>
          </a:p>
          <a:p>
            <a:r>
              <a:rPr lang="en-US" b="1" dirty="0"/>
              <a:t>#include &lt;</a:t>
            </a:r>
            <a:r>
              <a:rPr lang="en-US" b="1" dirty="0" err="1"/>
              <a:t>unistd.h</a:t>
            </a:r>
            <a:r>
              <a:rPr lang="en-US" b="1" dirty="0"/>
              <a:t>&gt;</a:t>
            </a:r>
          </a:p>
          <a:p>
            <a:endParaRPr lang="en-US" dirty="0"/>
          </a:p>
          <a:p>
            <a:r>
              <a:rPr lang="en-US" b="1" dirty="0" err="1"/>
              <a:t>int</a:t>
            </a:r>
            <a:r>
              <a:rPr lang="en-US" b="1" dirty="0"/>
              <a:t> main() {</a:t>
            </a:r>
          </a:p>
          <a:p>
            <a:r>
              <a:rPr lang="en-US" dirty="0"/>
              <a:t>	</a:t>
            </a:r>
            <a:r>
              <a:rPr lang="en-US" dirty="0" err="1"/>
              <a:t>pid_t</a:t>
            </a:r>
            <a:r>
              <a:rPr lang="en-US" dirty="0"/>
              <a:t> </a:t>
            </a:r>
            <a:r>
              <a:rPr lang="en-US" dirty="0" err="1"/>
              <a:t>pid</a:t>
            </a:r>
            <a:r>
              <a:rPr lang="en-US" dirty="0"/>
              <a:t> = fork();</a:t>
            </a:r>
          </a:p>
          <a:p>
            <a:r>
              <a:rPr lang="sv-SE" dirty="0"/>
              <a:t>	</a:t>
            </a:r>
            <a:r>
              <a:rPr lang="sv-SE" b="1" dirty="0" err="1"/>
              <a:t>if</a:t>
            </a:r>
            <a:r>
              <a:rPr lang="sv-SE" b="1" dirty="0"/>
              <a:t> (</a:t>
            </a:r>
            <a:r>
              <a:rPr lang="sv-SE" b="1" dirty="0" err="1"/>
              <a:t>pid</a:t>
            </a:r>
            <a:r>
              <a:rPr lang="sv-SE" b="1" dirty="0"/>
              <a:t> &lt; 0) { /* </a:t>
            </a:r>
            <a:r>
              <a:rPr lang="sv-SE" b="1" dirty="0" err="1"/>
              <a:t>error</a:t>
            </a:r>
            <a:r>
              <a:rPr lang="sv-SE" b="1" dirty="0"/>
              <a:t> </a:t>
            </a:r>
            <a:r>
              <a:rPr lang="sv-SE" b="1" dirty="0" err="1"/>
              <a:t>occurred</a:t>
            </a:r>
            <a:r>
              <a:rPr lang="sv-SE" b="1" dirty="0"/>
              <a:t> */</a:t>
            </a:r>
          </a:p>
          <a:p>
            <a:r>
              <a:rPr lang="sv-SE" dirty="0"/>
              <a:t>		</a:t>
            </a:r>
            <a:r>
              <a:rPr lang="sv-SE" dirty="0" err="1"/>
              <a:t>fprintf</a:t>
            </a:r>
            <a:r>
              <a:rPr lang="sv-SE" dirty="0"/>
              <a:t>(</a:t>
            </a:r>
            <a:r>
              <a:rPr lang="sv-SE" dirty="0" err="1"/>
              <a:t>stderr</a:t>
            </a:r>
            <a:r>
              <a:rPr lang="sv-SE" dirty="0"/>
              <a:t>, "</a:t>
            </a:r>
            <a:r>
              <a:rPr lang="sv-SE" dirty="0" err="1"/>
              <a:t>Fork</a:t>
            </a:r>
            <a:r>
              <a:rPr lang="sv-SE" dirty="0"/>
              <a:t> </a:t>
            </a:r>
            <a:r>
              <a:rPr lang="sv-SE" dirty="0" err="1"/>
              <a:t>Failed</a:t>
            </a:r>
            <a:r>
              <a:rPr lang="sv-SE" dirty="0"/>
              <a:t>");</a:t>
            </a:r>
          </a:p>
          <a:p>
            <a:r>
              <a:rPr lang="en-US" dirty="0"/>
              <a:t>		</a:t>
            </a:r>
            <a:r>
              <a:rPr lang="en-US" b="1" dirty="0"/>
              <a:t>return 1;</a:t>
            </a:r>
          </a:p>
          <a:p>
            <a:r>
              <a:rPr lang="en-US" dirty="0"/>
              <a:t>	}</a:t>
            </a:r>
          </a:p>
          <a:p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("</a:t>
            </a:r>
            <a:r>
              <a:rPr lang="en-US" dirty="0" err="1"/>
              <a:t>pid</a:t>
            </a:r>
            <a:r>
              <a:rPr lang="en-US" dirty="0"/>
              <a:t> = %d, Hello world!\n", </a:t>
            </a:r>
            <a:r>
              <a:rPr lang="en-US" dirty="0" err="1"/>
              <a:t>pid</a:t>
            </a:r>
            <a:r>
              <a:rPr lang="en-US" dirty="0"/>
              <a:t>);</a:t>
            </a:r>
          </a:p>
          <a:p>
            <a:r>
              <a:rPr lang="en-US" dirty="0"/>
              <a:t>	</a:t>
            </a:r>
            <a:r>
              <a:rPr lang="en-US" b="1" dirty="0"/>
              <a:t>return 0;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7792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it works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231900" y="2746375"/>
            <a:ext cx="2501900" cy="2066925"/>
          </a:xfrm>
          <a:prstGeom prst="rect">
            <a:avLst/>
          </a:prstGeom>
          <a:solidFill>
            <a:schemeClr val="accent1"/>
          </a:solidFill>
          <a:ln w="254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>
                <a:latin typeface="Arial Narrow" charset="0"/>
              </a:rPr>
              <a:t>…</a:t>
            </a:r>
          </a:p>
          <a:p>
            <a:r>
              <a:rPr lang="en-US" sz="3200" b="1">
                <a:latin typeface="Courier New" charset="0"/>
              </a:rPr>
              <a:t>fork(); </a:t>
            </a:r>
            <a:br>
              <a:rPr lang="en-US" sz="3200" b="1">
                <a:latin typeface="Courier New" charset="0"/>
              </a:rPr>
            </a:br>
            <a:r>
              <a:rPr lang="en-US" sz="3200" b="1">
                <a:latin typeface="Courier New" charset="0"/>
              </a:rPr>
              <a:t>printf();</a:t>
            </a:r>
            <a:r>
              <a:rPr lang="en-US" sz="3200" b="1">
                <a:latin typeface="Arial Narrow" charset="0"/>
              </a:rPr>
              <a:t> </a:t>
            </a:r>
          </a:p>
          <a:p>
            <a:r>
              <a:rPr lang="en-US" sz="3200" b="1">
                <a:latin typeface="Arial Narrow" charset="0"/>
              </a:rPr>
              <a:t>…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557838" y="3049588"/>
            <a:ext cx="2501900" cy="2066925"/>
          </a:xfrm>
          <a:prstGeom prst="rect">
            <a:avLst/>
          </a:prstGeom>
          <a:noFill/>
          <a:ln w="254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 dirty="0">
                <a:latin typeface="Arial Narrow" charset="0"/>
              </a:rPr>
              <a:t>…</a:t>
            </a:r>
          </a:p>
          <a:p>
            <a:r>
              <a:rPr lang="en-US" sz="3200" b="1" dirty="0">
                <a:solidFill>
                  <a:srgbClr val="FF6600"/>
                </a:solidFill>
                <a:effectDag name="">
                  <a:cont type="tree" name="">
                    <a:effect ref="fillLine"/>
                    <a:outerShdw dist="38100" dir="13500000" algn="br">
                      <a:srgbClr val="FF9955"/>
                    </a:outerShdw>
                  </a:cont>
                  <a:cont type="tree" name="">
                    <a:effect ref="fillLine"/>
                    <a:outerShdw dist="38100" dir="2700000" algn="tl">
                      <a:srgbClr val="993D00"/>
                    </a:outerShdw>
                  </a:cont>
                  <a:effect ref="fillLine"/>
                </a:effectDag>
                <a:latin typeface="Courier New" charset="0"/>
              </a:rPr>
              <a:t>fork();</a:t>
            </a:r>
            <a:r>
              <a:rPr lang="en-US" sz="3200" b="1" dirty="0">
                <a:latin typeface="Courier New" charset="0"/>
              </a:rPr>
              <a:t> </a:t>
            </a:r>
            <a:br>
              <a:rPr lang="en-US" sz="3200" b="1" dirty="0">
                <a:latin typeface="Courier New" charset="0"/>
              </a:rPr>
            </a:br>
            <a:r>
              <a:rPr lang="en-US" sz="3200" b="1" dirty="0" err="1">
                <a:latin typeface="Courier New" charset="0"/>
              </a:rPr>
              <a:t>printf</a:t>
            </a:r>
            <a:r>
              <a:rPr lang="en-US" sz="3200" b="1" dirty="0">
                <a:latin typeface="Courier New" charset="0"/>
              </a:rPr>
              <a:t>();</a:t>
            </a:r>
            <a:r>
              <a:rPr lang="en-US" sz="3200" b="1" dirty="0">
                <a:latin typeface="Arial Narrow" charset="0"/>
              </a:rPr>
              <a:t> </a:t>
            </a:r>
          </a:p>
          <a:p>
            <a:r>
              <a:rPr lang="en-US" sz="3200" b="1" dirty="0">
                <a:latin typeface="Arial Narrow" charset="0"/>
              </a:rPr>
              <a:t>…</a:t>
            </a:r>
          </a:p>
        </p:txBody>
      </p:sp>
      <p:sp>
        <p:nvSpPr>
          <p:cNvPr id="37893" name="Line 7"/>
          <p:cNvSpPr>
            <a:spLocks noChangeShapeType="1"/>
          </p:cNvSpPr>
          <p:nvPr/>
        </p:nvSpPr>
        <p:spPr bwMode="auto">
          <a:xfrm>
            <a:off x="3128963" y="3493758"/>
            <a:ext cx="2428875" cy="0"/>
          </a:xfrm>
          <a:prstGeom prst="line">
            <a:avLst/>
          </a:prstGeom>
          <a:noFill/>
          <a:ln w="1270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7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Second example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30061" y="1691974"/>
            <a:ext cx="4572000" cy="4801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#include &lt;sys/</a:t>
            </a:r>
            <a:r>
              <a:rPr lang="en-US" b="1" dirty="0" err="1"/>
              <a:t>types.h</a:t>
            </a:r>
            <a:r>
              <a:rPr lang="en-US" b="1" dirty="0"/>
              <a:t>&gt; </a:t>
            </a:r>
          </a:p>
          <a:p>
            <a:r>
              <a:rPr lang="en-US" b="1" dirty="0"/>
              <a:t>#include &lt;</a:t>
            </a:r>
            <a:r>
              <a:rPr lang="en-US" b="1" dirty="0" err="1"/>
              <a:t>stdio.h</a:t>
            </a:r>
            <a:r>
              <a:rPr lang="en-US" b="1" dirty="0"/>
              <a:t>&gt; </a:t>
            </a:r>
          </a:p>
          <a:p>
            <a:r>
              <a:rPr lang="en-US" b="1" dirty="0"/>
              <a:t>#include &lt;</a:t>
            </a:r>
            <a:r>
              <a:rPr lang="en-US" b="1" dirty="0" err="1"/>
              <a:t>unistd.h</a:t>
            </a:r>
            <a:r>
              <a:rPr lang="en-US" b="1" dirty="0"/>
              <a:t>&gt;</a:t>
            </a:r>
          </a:p>
          <a:p>
            <a:endParaRPr lang="en-US" dirty="0"/>
          </a:p>
          <a:p>
            <a:r>
              <a:rPr lang="en-US" b="1" dirty="0" err="1"/>
              <a:t>int</a:t>
            </a:r>
            <a:r>
              <a:rPr lang="en-US" b="1" dirty="0"/>
              <a:t> main() {</a:t>
            </a:r>
          </a:p>
          <a:p>
            <a:r>
              <a:rPr lang="en-US" dirty="0"/>
              <a:t>	</a:t>
            </a:r>
            <a:r>
              <a:rPr lang="en-US" dirty="0" err="1"/>
              <a:t>pid_t</a:t>
            </a:r>
            <a:r>
              <a:rPr lang="en-US" dirty="0"/>
              <a:t> </a:t>
            </a:r>
            <a:r>
              <a:rPr lang="en-US" dirty="0" err="1"/>
              <a:t>pid</a:t>
            </a:r>
            <a:r>
              <a:rPr lang="en-US" dirty="0"/>
              <a:t> = fork();</a:t>
            </a:r>
          </a:p>
          <a:p>
            <a:r>
              <a:rPr lang="en-US" dirty="0"/>
              <a:t>	</a:t>
            </a:r>
          </a:p>
          <a:p>
            <a:r>
              <a:rPr lang="sv-SE" dirty="0"/>
              <a:t>	</a:t>
            </a:r>
            <a:r>
              <a:rPr lang="sv-SE" b="1" dirty="0" err="1"/>
              <a:t>if</a:t>
            </a:r>
            <a:r>
              <a:rPr lang="sv-SE" b="1" dirty="0"/>
              <a:t> (</a:t>
            </a:r>
            <a:r>
              <a:rPr lang="sv-SE" b="1" dirty="0" err="1"/>
              <a:t>pid</a:t>
            </a:r>
            <a:r>
              <a:rPr lang="sv-SE" b="1" dirty="0"/>
              <a:t> &lt; 0) { /* </a:t>
            </a:r>
            <a:r>
              <a:rPr lang="sv-SE" b="1" dirty="0" err="1"/>
              <a:t>error</a:t>
            </a:r>
            <a:r>
              <a:rPr lang="sv-SE" b="1" dirty="0"/>
              <a:t> </a:t>
            </a:r>
            <a:r>
              <a:rPr lang="sv-SE" b="1" dirty="0" err="1"/>
              <a:t>occurred</a:t>
            </a:r>
            <a:r>
              <a:rPr lang="sv-SE" b="1" dirty="0"/>
              <a:t> */</a:t>
            </a:r>
          </a:p>
          <a:p>
            <a:r>
              <a:rPr lang="sv-SE" dirty="0"/>
              <a:t>		</a:t>
            </a:r>
            <a:r>
              <a:rPr lang="sv-SE" dirty="0" err="1"/>
              <a:t>fprintf</a:t>
            </a:r>
            <a:r>
              <a:rPr lang="sv-SE" dirty="0"/>
              <a:t>(</a:t>
            </a:r>
            <a:r>
              <a:rPr lang="sv-SE" dirty="0" err="1"/>
              <a:t>stderr</a:t>
            </a:r>
            <a:r>
              <a:rPr lang="sv-SE" dirty="0"/>
              <a:t>, "</a:t>
            </a:r>
            <a:r>
              <a:rPr lang="sv-SE" dirty="0" err="1"/>
              <a:t>Fork</a:t>
            </a:r>
            <a:r>
              <a:rPr lang="sv-SE" dirty="0"/>
              <a:t> </a:t>
            </a:r>
            <a:r>
              <a:rPr lang="sv-SE" dirty="0" err="1"/>
              <a:t>Failed</a:t>
            </a:r>
            <a:r>
              <a:rPr lang="sv-SE" dirty="0"/>
              <a:t>");</a:t>
            </a:r>
          </a:p>
          <a:p>
            <a:r>
              <a:rPr lang="en-US" dirty="0"/>
              <a:t>		</a:t>
            </a:r>
            <a:r>
              <a:rPr lang="en-US" b="1" dirty="0"/>
              <a:t>return 1;</a:t>
            </a:r>
          </a:p>
          <a:p>
            <a:r>
              <a:rPr lang="en-US" dirty="0"/>
              <a:t>	}	</a:t>
            </a:r>
          </a:p>
          <a:p>
            <a:endParaRPr lang="en-US" dirty="0"/>
          </a:p>
          <a:p>
            <a:r>
              <a:rPr lang="fi-FI" dirty="0"/>
              <a:t>	</a:t>
            </a:r>
            <a:r>
              <a:rPr lang="fi-FI" dirty="0" err="1"/>
              <a:t>pid_t</a:t>
            </a:r>
            <a:r>
              <a:rPr lang="fi-FI" dirty="0"/>
              <a:t> pid1 = </a:t>
            </a:r>
            <a:r>
              <a:rPr lang="fi-FI" dirty="0" err="1"/>
              <a:t>fork</a:t>
            </a:r>
            <a:r>
              <a:rPr lang="fi-FI" dirty="0"/>
              <a:t>();</a:t>
            </a:r>
          </a:p>
          <a:p>
            <a:endParaRPr lang="fi-FI" dirty="0"/>
          </a:p>
          <a:p>
            <a:r>
              <a:rPr lang="fi-FI" dirty="0"/>
              <a:t>	</a:t>
            </a:r>
            <a:r>
              <a:rPr lang="fi-FI" dirty="0" err="1"/>
              <a:t>printf("Hello</a:t>
            </a:r>
            <a:r>
              <a:rPr lang="fi-FI" dirty="0"/>
              <a:t> </a:t>
            </a:r>
            <a:r>
              <a:rPr lang="fi-FI" dirty="0" err="1"/>
              <a:t>world!\n</a:t>
            </a:r>
            <a:r>
              <a:rPr lang="fi-FI" dirty="0"/>
              <a:t>");</a:t>
            </a:r>
          </a:p>
          <a:p>
            <a:r>
              <a:rPr lang="fi-FI" dirty="0"/>
              <a:t>	</a:t>
            </a:r>
            <a:r>
              <a:rPr lang="fi-FI" b="1" dirty="0" err="1"/>
              <a:t>return</a:t>
            </a:r>
            <a:r>
              <a:rPr lang="fi-FI" b="1" dirty="0"/>
              <a:t> 0;</a:t>
            </a:r>
          </a:p>
          <a:p>
            <a:r>
              <a:rPr lang="fi-FI" dirty="0"/>
              <a:t>}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99172" y="5778169"/>
            <a:ext cx="2481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many processes?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45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it works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852488" y="1835150"/>
            <a:ext cx="698500" cy="2554288"/>
          </a:xfrm>
          <a:prstGeom prst="rect">
            <a:avLst/>
          </a:prstGeom>
          <a:solidFill>
            <a:schemeClr val="accent1"/>
          </a:solidFill>
          <a:ln w="254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>
                <a:latin typeface="Arial Narrow" charset="0"/>
              </a:rPr>
              <a:t>…</a:t>
            </a:r>
          </a:p>
          <a:p>
            <a:r>
              <a:rPr lang="en-US" sz="3200" b="1">
                <a:latin typeface="Courier New" charset="0"/>
              </a:rPr>
              <a:t>F </a:t>
            </a:r>
            <a:br>
              <a:rPr lang="en-US" sz="3200" b="1">
                <a:latin typeface="Courier New" charset="0"/>
              </a:rPr>
            </a:br>
            <a:r>
              <a:rPr lang="en-US" sz="3200" b="1">
                <a:latin typeface="Courier New" charset="0"/>
              </a:rPr>
              <a:t>F</a:t>
            </a:r>
          </a:p>
          <a:p>
            <a:r>
              <a:rPr lang="en-US" sz="3200" b="1">
                <a:latin typeface="Courier New" charset="0"/>
              </a:rPr>
              <a:t>P</a:t>
            </a:r>
            <a:r>
              <a:rPr lang="en-US" sz="3200" b="1">
                <a:latin typeface="Arial Narrow" charset="0"/>
              </a:rPr>
              <a:t> </a:t>
            </a:r>
          </a:p>
          <a:p>
            <a:r>
              <a:rPr lang="en-US" sz="3200" b="1">
                <a:latin typeface="Arial Narrow" charset="0"/>
              </a:rPr>
              <a:t>…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5254625" y="2290763"/>
            <a:ext cx="698500" cy="2554287"/>
          </a:xfrm>
          <a:prstGeom prst="rect">
            <a:avLst/>
          </a:prstGeom>
          <a:solidFill>
            <a:schemeClr val="accent2"/>
          </a:solidFill>
          <a:ln w="254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>
                <a:latin typeface="Arial Narrow" charset="0"/>
              </a:rPr>
              <a:t>…</a:t>
            </a:r>
          </a:p>
          <a:p>
            <a:r>
              <a:rPr lang="en-US" sz="3200" b="1">
                <a:solidFill>
                  <a:schemeClr val="accent2"/>
                </a:solidFill>
                <a:effectDag name="">
                  <a:cont type="tree" name="">
                    <a:effect ref="fillLine"/>
                    <a:outerShdw dist="38100" dir="13500000" algn="br">
                      <a:srgbClr val="FFBB77"/>
                    </a:outerShdw>
                  </a:cont>
                  <a:cont type="tree" name="">
                    <a:effect ref="fillLine"/>
                    <a:outerShdw dist="38100" dir="2700000" algn="tl">
                      <a:srgbClr val="995B1E"/>
                    </a:outerShdw>
                  </a:cont>
                  <a:effect ref="fillLine"/>
                </a:effectDag>
                <a:latin typeface="Courier New" charset="0"/>
              </a:rPr>
              <a:t>F;</a:t>
            </a:r>
          </a:p>
          <a:p>
            <a:r>
              <a:rPr lang="en-US" sz="3200" b="1">
                <a:latin typeface="Courier New" charset="0"/>
              </a:rPr>
              <a:t>F </a:t>
            </a:r>
            <a:br>
              <a:rPr lang="en-US" sz="3200" b="1">
                <a:latin typeface="Courier New" charset="0"/>
              </a:rPr>
            </a:br>
            <a:r>
              <a:rPr lang="en-US" sz="3200" b="1">
                <a:latin typeface="Courier New" charset="0"/>
              </a:rPr>
              <a:t>P</a:t>
            </a:r>
            <a:r>
              <a:rPr lang="en-US" sz="3200" b="1">
                <a:latin typeface="Arial Narrow" charset="0"/>
              </a:rPr>
              <a:t> </a:t>
            </a:r>
          </a:p>
          <a:p>
            <a:r>
              <a:rPr lang="en-US" sz="3200" b="1">
                <a:latin typeface="Arial Narrow" charset="0"/>
              </a:rPr>
              <a:t>…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130770" y="2059855"/>
            <a:ext cx="698500" cy="2554288"/>
          </a:xfrm>
          <a:prstGeom prst="rect">
            <a:avLst/>
          </a:prstGeom>
          <a:solidFill>
            <a:schemeClr val="accent2"/>
          </a:solidFill>
          <a:ln w="254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>
                <a:latin typeface="Arial Narrow" charset="0"/>
              </a:rPr>
              <a:t>…</a:t>
            </a:r>
          </a:p>
          <a:p>
            <a:r>
              <a:rPr lang="en-US" sz="3200" b="1">
                <a:solidFill>
                  <a:schemeClr val="accent2"/>
                </a:solidFill>
                <a:effectDag name="">
                  <a:cont type="tree" name="">
                    <a:effect ref="fillLine"/>
                    <a:outerShdw dist="38100" dir="13500000" algn="br">
                      <a:srgbClr val="FFBB77"/>
                    </a:outerShdw>
                  </a:cont>
                  <a:cont type="tree" name="">
                    <a:effect ref="fillLine"/>
                    <a:outerShdw dist="38100" dir="2700000" algn="tl">
                      <a:srgbClr val="995B1E"/>
                    </a:outerShdw>
                  </a:cont>
                  <a:effect ref="fillLine"/>
                </a:effectDag>
                <a:latin typeface="Courier New" charset="0"/>
              </a:rPr>
              <a:t>F;</a:t>
            </a:r>
          </a:p>
          <a:p>
            <a:r>
              <a:rPr lang="en-US" sz="3200" b="1">
                <a:solidFill>
                  <a:schemeClr val="accent2"/>
                </a:solidFill>
                <a:effectDag name="">
                  <a:cont type="tree" name="">
                    <a:effect ref="fillLine"/>
                    <a:outerShdw dist="38100" dir="13500000" algn="br">
                      <a:srgbClr val="FFBB77"/>
                    </a:outerShdw>
                  </a:cont>
                  <a:cont type="tree" name="">
                    <a:effect ref="fillLine"/>
                    <a:outerShdw dist="38100" dir="2700000" algn="tl">
                      <a:srgbClr val="995B1E"/>
                    </a:outerShdw>
                  </a:cont>
                  <a:effect ref="fillLine"/>
                </a:effectDag>
                <a:latin typeface="Courier New" charset="0"/>
              </a:rPr>
              <a:t>F</a:t>
            </a:r>
            <a:r>
              <a:rPr lang="en-US" sz="3200" b="1">
                <a:latin typeface="Courier New" charset="0"/>
              </a:rPr>
              <a:t> </a:t>
            </a:r>
            <a:br>
              <a:rPr lang="en-US" sz="3200" b="1">
                <a:latin typeface="Courier New" charset="0"/>
              </a:rPr>
            </a:br>
            <a:r>
              <a:rPr lang="en-US" sz="3200" b="1">
                <a:latin typeface="Courier New" charset="0"/>
              </a:rPr>
              <a:t>P</a:t>
            </a:r>
            <a:r>
              <a:rPr lang="en-US" sz="3200" b="1">
                <a:latin typeface="Arial Narrow" charset="0"/>
              </a:rPr>
              <a:t> </a:t>
            </a:r>
          </a:p>
          <a:p>
            <a:r>
              <a:rPr lang="en-US" sz="3200" b="1">
                <a:latin typeface="Arial Narrow" charset="0"/>
              </a:rPr>
              <a:t>…</a:t>
            </a:r>
          </a:p>
        </p:txBody>
      </p:sp>
      <p:sp>
        <p:nvSpPr>
          <p:cNvPr id="39942" name="Line 5"/>
          <p:cNvSpPr>
            <a:spLocks noChangeShapeType="1"/>
          </p:cNvSpPr>
          <p:nvPr/>
        </p:nvSpPr>
        <p:spPr bwMode="auto">
          <a:xfrm flipV="1">
            <a:off x="1460500" y="3201988"/>
            <a:ext cx="1744663" cy="0"/>
          </a:xfrm>
          <a:prstGeom prst="line">
            <a:avLst/>
          </a:prstGeom>
          <a:noFill/>
          <a:ln w="1270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Line 10"/>
          <p:cNvSpPr>
            <a:spLocks noChangeShapeType="1"/>
          </p:cNvSpPr>
          <p:nvPr/>
        </p:nvSpPr>
        <p:spPr bwMode="auto">
          <a:xfrm>
            <a:off x="1308100" y="2593975"/>
            <a:ext cx="4098925" cy="0"/>
          </a:xfrm>
          <a:prstGeom prst="line">
            <a:avLst/>
          </a:prstGeom>
          <a:noFill/>
          <a:ln w="1270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7683500" y="3049588"/>
            <a:ext cx="698500" cy="2554287"/>
          </a:xfrm>
          <a:prstGeom prst="rect">
            <a:avLst/>
          </a:prstGeom>
          <a:solidFill>
            <a:srgbClr val="FF00FF"/>
          </a:solidFill>
          <a:ln w="254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 dirty="0">
                <a:latin typeface="Arial Narrow" charset="0"/>
              </a:rPr>
              <a:t>…</a:t>
            </a:r>
          </a:p>
          <a:p>
            <a:r>
              <a:rPr lang="en-US" sz="3200" b="1" dirty="0">
                <a:solidFill>
                  <a:srgbClr val="FF00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55FF"/>
                    </a:outerShdw>
                  </a:cont>
                  <a:cont type="tree" name="">
                    <a:effect ref="fillLine"/>
                    <a:outerShdw dist="38100" dir="2700000" algn="tl">
                      <a:srgbClr val="980099"/>
                    </a:outerShdw>
                  </a:cont>
                  <a:effect ref="fillLine"/>
                </a:effectDag>
                <a:latin typeface="Courier New" charset="0"/>
              </a:rPr>
              <a:t>F;</a:t>
            </a:r>
          </a:p>
          <a:p>
            <a:r>
              <a:rPr lang="en-US" sz="3200" b="1" dirty="0">
                <a:solidFill>
                  <a:srgbClr val="FF00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55FF"/>
                    </a:outerShdw>
                  </a:cont>
                  <a:cont type="tree" name="">
                    <a:effect ref="fillLine"/>
                    <a:outerShdw dist="38100" dir="2700000" algn="tl">
                      <a:srgbClr val="980099"/>
                    </a:outerShdw>
                  </a:cont>
                  <a:effect ref="fillLine"/>
                </a:effectDag>
                <a:latin typeface="Courier New" charset="0"/>
              </a:rPr>
              <a:t>F</a:t>
            </a:r>
            <a:r>
              <a:rPr lang="en-US" sz="3200" b="1" dirty="0">
                <a:latin typeface="Courier New" charset="0"/>
              </a:rPr>
              <a:t> </a:t>
            </a:r>
            <a:br>
              <a:rPr lang="en-US" sz="3200" b="1" dirty="0">
                <a:latin typeface="Courier New" charset="0"/>
              </a:rPr>
            </a:br>
            <a:r>
              <a:rPr lang="en-US" sz="3200" b="1" dirty="0">
                <a:latin typeface="Courier New" charset="0"/>
              </a:rPr>
              <a:t>P</a:t>
            </a:r>
            <a:r>
              <a:rPr lang="en-US" sz="3200" b="1" dirty="0">
                <a:latin typeface="Arial Narrow" charset="0"/>
              </a:rPr>
              <a:t> </a:t>
            </a:r>
          </a:p>
          <a:p>
            <a:r>
              <a:rPr lang="en-US" sz="3200" b="1" dirty="0">
                <a:latin typeface="Arial Narrow" charset="0"/>
              </a:rPr>
              <a:t>…</a:t>
            </a:r>
          </a:p>
        </p:txBody>
      </p:sp>
      <p:sp>
        <p:nvSpPr>
          <p:cNvPr id="39945" name="Line 13"/>
          <p:cNvSpPr>
            <a:spLocks noChangeShapeType="1"/>
          </p:cNvSpPr>
          <p:nvPr/>
        </p:nvSpPr>
        <p:spPr bwMode="auto">
          <a:xfrm flipV="1">
            <a:off x="5938838" y="3505200"/>
            <a:ext cx="1820862" cy="0"/>
          </a:xfrm>
          <a:prstGeom prst="line">
            <a:avLst/>
          </a:prstGeom>
          <a:noFill/>
          <a:ln w="127000" cap="sq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66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718"/>
            <a:ext cx="6864864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Distinguishing Child and parent processes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500294"/>
            <a:ext cx="6122933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#include &lt;sys/</a:t>
            </a:r>
            <a:r>
              <a:rPr lang="en-US" b="1" dirty="0" err="1"/>
              <a:t>types.h</a:t>
            </a:r>
            <a:r>
              <a:rPr lang="en-US" b="1" dirty="0"/>
              <a:t>&gt; </a:t>
            </a:r>
          </a:p>
          <a:p>
            <a:r>
              <a:rPr lang="en-US" b="1" dirty="0"/>
              <a:t>#include &lt;</a:t>
            </a:r>
            <a:r>
              <a:rPr lang="en-US" b="1" dirty="0" err="1"/>
              <a:t>stdio.h</a:t>
            </a:r>
            <a:r>
              <a:rPr lang="en-US" b="1" dirty="0"/>
              <a:t>&gt; </a:t>
            </a:r>
          </a:p>
          <a:p>
            <a:r>
              <a:rPr lang="en-US" b="1" dirty="0"/>
              <a:t>#include &lt;</a:t>
            </a:r>
            <a:r>
              <a:rPr lang="en-US" b="1" dirty="0" err="1"/>
              <a:t>unistd.h</a:t>
            </a:r>
            <a:r>
              <a:rPr lang="en-US" b="1" dirty="0"/>
              <a:t>&gt;</a:t>
            </a:r>
          </a:p>
          <a:p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/>
              <a:t>main() {</a:t>
            </a:r>
          </a:p>
          <a:p>
            <a:r>
              <a:rPr lang="en-US" dirty="0"/>
              <a:t>	</a:t>
            </a:r>
            <a:r>
              <a:rPr lang="en-US" dirty="0" err="1"/>
              <a:t>pid_t</a:t>
            </a:r>
            <a:r>
              <a:rPr lang="en-US" dirty="0"/>
              <a:t> </a:t>
            </a:r>
            <a:r>
              <a:rPr lang="en-US" dirty="0" err="1"/>
              <a:t>pid</a:t>
            </a:r>
            <a:r>
              <a:rPr lang="en-US" dirty="0"/>
              <a:t>;</a:t>
            </a:r>
          </a:p>
          <a:p>
            <a:r>
              <a:rPr lang="en-US" dirty="0"/>
              <a:t>	/* fork a child process */</a:t>
            </a:r>
          </a:p>
          <a:p>
            <a:r>
              <a:rPr lang="da-DK" dirty="0"/>
              <a:t>	</a:t>
            </a:r>
            <a:r>
              <a:rPr lang="da-DK" dirty="0" err="1"/>
              <a:t>pid</a:t>
            </a:r>
            <a:r>
              <a:rPr lang="da-DK" dirty="0"/>
              <a:t> = fork();</a:t>
            </a:r>
          </a:p>
          <a:p>
            <a:r>
              <a:rPr lang="sv-SE" dirty="0"/>
              <a:t>	</a:t>
            </a:r>
            <a:r>
              <a:rPr lang="sv-SE" b="1" dirty="0" err="1"/>
              <a:t>if</a:t>
            </a:r>
            <a:r>
              <a:rPr lang="sv-SE" b="1" dirty="0"/>
              <a:t> (</a:t>
            </a:r>
            <a:r>
              <a:rPr lang="sv-SE" b="1" dirty="0" err="1"/>
              <a:t>pid</a:t>
            </a:r>
            <a:r>
              <a:rPr lang="sv-SE" b="1" dirty="0"/>
              <a:t> &lt; 0) { /* </a:t>
            </a:r>
            <a:r>
              <a:rPr lang="sv-SE" b="1" dirty="0" err="1"/>
              <a:t>error</a:t>
            </a:r>
            <a:r>
              <a:rPr lang="sv-SE" b="1" dirty="0"/>
              <a:t> </a:t>
            </a:r>
            <a:r>
              <a:rPr lang="sv-SE" b="1" dirty="0" err="1"/>
              <a:t>occurred</a:t>
            </a:r>
            <a:r>
              <a:rPr lang="sv-SE" b="1" dirty="0"/>
              <a:t> */</a:t>
            </a:r>
          </a:p>
          <a:p>
            <a:r>
              <a:rPr lang="sv-SE" dirty="0"/>
              <a:t>		</a:t>
            </a:r>
            <a:r>
              <a:rPr lang="sv-SE" dirty="0" err="1"/>
              <a:t>fprintf</a:t>
            </a:r>
            <a:r>
              <a:rPr lang="sv-SE" dirty="0"/>
              <a:t>(</a:t>
            </a:r>
            <a:r>
              <a:rPr lang="sv-SE" dirty="0" err="1"/>
              <a:t>stderr</a:t>
            </a:r>
            <a:r>
              <a:rPr lang="sv-SE" dirty="0"/>
              <a:t>, "</a:t>
            </a:r>
            <a:r>
              <a:rPr lang="sv-SE" dirty="0" err="1"/>
              <a:t>Fork</a:t>
            </a:r>
            <a:r>
              <a:rPr lang="sv-SE" dirty="0"/>
              <a:t> </a:t>
            </a:r>
            <a:r>
              <a:rPr lang="sv-SE" dirty="0" err="1"/>
              <a:t>Failed</a:t>
            </a:r>
            <a:r>
              <a:rPr lang="sv-SE" dirty="0"/>
              <a:t>");</a:t>
            </a:r>
          </a:p>
          <a:p>
            <a:r>
              <a:rPr lang="en-US" dirty="0"/>
              <a:t>		</a:t>
            </a:r>
            <a:r>
              <a:rPr lang="en-US" b="1" dirty="0"/>
              <a:t>return 1;</a:t>
            </a:r>
          </a:p>
          <a:p>
            <a:r>
              <a:rPr lang="en-US" dirty="0"/>
              <a:t>	} </a:t>
            </a:r>
            <a:r>
              <a:rPr lang="en-US" b="1" dirty="0"/>
              <a:t>else if (</a:t>
            </a:r>
            <a:r>
              <a:rPr lang="en-US" b="1" dirty="0" err="1"/>
              <a:t>pid</a:t>
            </a:r>
            <a:r>
              <a:rPr lang="en-US" b="1" dirty="0"/>
              <a:t> == 0) { /* child process */</a:t>
            </a:r>
          </a:p>
          <a:p>
            <a:r>
              <a:rPr lang="en-US" dirty="0"/>
              <a:t>		</a:t>
            </a:r>
            <a:r>
              <a:rPr lang="en-US" dirty="0" err="1" smtClean="0"/>
              <a:t>printf</a:t>
            </a:r>
            <a:r>
              <a:rPr lang="en-US" dirty="0" smtClean="0"/>
              <a:t>(“I am a child\n”);</a:t>
            </a:r>
            <a:endParaRPr lang="en-US" dirty="0"/>
          </a:p>
          <a:p>
            <a:r>
              <a:rPr lang="en-US" dirty="0"/>
              <a:t>	} </a:t>
            </a:r>
            <a:r>
              <a:rPr lang="en-US" b="1" dirty="0"/>
              <a:t>else { /* parent process */</a:t>
            </a:r>
          </a:p>
          <a:p>
            <a:r>
              <a:rPr lang="en-US" dirty="0"/>
              <a:t>		/* parent will wait for the child to complete */</a:t>
            </a:r>
          </a:p>
          <a:p>
            <a:r>
              <a:rPr lang="en-US" dirty="0"/>
              <a:t>		wait(NULL);</a:t>
            </a:r>
          </a:p>
          <a:p>
            <a:r>
              <a:rPr lang="en-US" dirty="0"/>
              <a:t>		</a:t>
            </a:r>
            <a:r>
              <a:rPr lang="en-US" dirty="0" err="1"/>
              <a:t>printf</a:t>
            </a:r>
            <a:r>
              <a:rPr lang="en-US" dirty="0"/>
              <a:t>("Child Complete\n");</a:t>
            </a:r>
          </a:p>
          <a:p>
            <a:r>
              <a:rPr lang="en-US" dirty="0"/>
              <a:t>	}</a:t>
            </a:r>
          </a:p>
          <a:p>
            <a:r>
              <a:rPr lang="en-US" dirty="0"/>
              <a:t>	</a:t>
            </a:r>
            <a:r>
              <a:rPr lang="en-US" b="1" dirty="0"/>
              <a:t>return 0;</a:t>
            </a:r>
          </a:p>
          <a:p>
            <a:r>
              <a:rPr lang="en-US" dirty="0"/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5899125" y="2082484"/>
            <a:ext cx="2761506" cy="1477328"/>
          </a:xfrm>
          <a:prstGeom prst="rect">
            <a:avLst/>
          </a:prstGeom>
          <a:solidFill>
            <a:srgbClr val="F5C201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fork(</a:t>
            </a:r>
            <a:r>
              <a:rPr lang="en-US" dirty="0"/>
              <a:t>)</a:t>
            </a:r>
          </a:p>
          <a:p>
            <a:pPr lvl="1"/>
            <a:r>
              <a:rPr lang="en-US" dirty="0" smtClean="0"/>
              <a:t>return 0 in child process; return PID of the child in the parent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862308" y="5469237"/>
            <a:ext cx="1036817" cy="4576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051525" y="5506200"/>
            <a:ext cx="2761506" cy="1200329"/>
          </a:xfrm>
          <a:prstGeom prst="rect">
            <a:avLst/>
          </a:prstGeom>
          <a:solidFill>
            <a:srgbClr val="F5C201"/>
          </a:solidFill>
        </p:spPr>
        <p:txBody>
          <a:bodyPr wrap="square">
            <a:spAutoFit/>
          </a:bodyPr>
          <a:lstStyle/>
          <a:p>
            <a:r>
              <a:rPr lang="en-US" dirty="0"/>
              <a:t>wait</a:t>
            </a:r>
            <a:r>
              <a:rPr lang="en-US" dirty="0" smtClean="0"/>
              <a:t>()</a:t>
            </a:r>
            <a:endParaRPr lang="en-US" dirty="0"/>
          </a:p>
          <a:p>
            <a:pPr lvl="1"/>
            <a:r>
              <a:rPr lang="en-US" dirty="0"/>
              <a:t>Waits for the completion of any </a:t>
            </a:r>
            <a:r>
              <a:rPr lang="en-US" dirty="0" smtClean="0"/>
              <a:t>child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496300" y="2723177"/>
            <a:ext cx="1402825" cy="6077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205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Wait()</a:t>
            </a:r>
            <a:endParaRPr 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wait() used to wait for the state changes in a child of the calling process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Blocked until a child changes its status</a:t>
            </a:r>
          </a:p>
          <a:p>
            <a:r>
              <a:rPr lang="en-US" dirty="0" smtClean="0"/>
              <a:t>UNIX keeps in its process table all processes that have terminated but their parents have not yet waited for their termination</a:t>
            </a:r>
          </a:p>
          <a:p>
            <a:pPr lvl="1"/>
            <a:r>
              <a:rPr lang="en-US" dirty="0" smtClean="0"/>
              <a:t>They are called zombie processes</a:t>
            </a:r>
          </a:p>
        </p:txBody>
      </p:sp>
    </p:spTree>
    <p:extLst>
      <p:ext uri="{BB962C8B-B14F-4D97-AF65-F5344CB8AC3E}">
        <p14:creationId xmlns:p14="http://schemas.microsoft.com/office/powerpoint/2010/main" val="2160640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exec</a:t>
            </a: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Whole set of exec() system calls</a:t>
            </a:r>
          </a:p>
          <a:p>
            <a:r>
              <a:rPr lang="en-US" dirty="0" smtClean="0"/>
              <a:t>Most interesting are </a:t>
            </a:r>
          </a:p>
          <a:p>
            <a:pPr lvl="1"/>
            <a:r>
              <a:rPr lang="en-US" dirty="0" err="1" smtClean="0"/>
              <a:t>execv</a:t>
            </a:r>
            <a:r>
              <a:rPr lang="en-US" dirty="0" smtClean="0"/>
              <a:t>(pathname, </a:t>
            </a:r>
            <a:r>
              <a:rPr lang="en-US" dirty="0" err="1" smtClean="0"/>
              <a:t>argv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execve</a:t>
            </a:r>
            <a:r>
              <a:rPr lang="en-US" dirty="0" smtClean="0"/>
              <a:t>(pathname, </a:t>
            </a:r>
            <a:r>
              <a:rPr lang="en-US" dirty="0" err="1" smtClean="0"/>
              <a:t>argv</a:t>
            </a:r>
            <a:r>
              <a:rPr lang="en-US" dirty="0" smtClean="0"/>
              <a:t>, </a:t>
            </a:r>
            <a:r>
              <a:rPr lang="en-US" dirty="0" err="1" smtClean="0"/>
              <a:t>envp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execvp</a:t>
            </a:r>
            <a:r>
              <a:rPr lang="en-US" dirty="0" smtClean="0"/>
              <a:t>(filename, </a:t>
            </a:r>
            <a:r>
              <a:rPr lang="en-US" dirty="0" err="1" smtClean="0"/>
              <a:t>argv</a:t>
            </a:r>
            <a:r>
              <a:rPr lang="en-US" dirty="0" smtClean="0"/>
              <a:t>)</a:t>
            </a:r>
          </a:p>
          <a:p>
            <a:r>
              <a:rPr lang="en-US" dirty="0" smtClean="0"/>
              <a:t>All exec() calls perform the same basic tasks</a:t>
            </a:r>
          </a:p>
          <a:p>
            <a:pPr lvl="1"/>
            <a:r>
              <a:rPr lang="en-US" dirty="0" smtClean="0"/>
              <a:t>Erase current address space of process</a:t>
            </a:r>
          </a:p>
          <a:p>
            <a:pPr lvl="1"/>
            <a:r>
              <a:rPr lang="en-US" dirty="0" smtClean="0"/>
              <a:t>Load specified executable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/>
              <a:t>execlp</a:t>
            </a:r>
            <a:r>
              <a:rPr lang="en-US" dirty="0"/>
              <a:t>(</a:t>
            </a:r>
            <a:r>
              <a:rPr lang="en-US" dirty="0" err="1"/>
              <a:t>const</a:t>
            </a:r>
            <a:r>
              <a:rPr lang="en-US" dirty="0"/>
              <a:t> char *file, </a:t>
            </a:r>
            <a:r>
              <a:rPr lang="en-US" dirty="0" err="1"/>
              <a:t>const</a:t>
            </a:r>
            <a:r>
              <a:rPr lang="en-US" dirty="0"/>
              <a:t> char *arg0, ... /*, (char *)0 */);</a:t>
            </a:r>
          </a:p>
        </p:txBody>
      </p:sp>
    </p:spTree>
    <p:extLst>
      <p:ext uri="{BB962C8B-B14F-4D97-AF65-F5344CB8AC3E}">
        <p14:creationId xmlns:p14="http://schemas.microsoft.com/office/powerpoint/2010/main" val="4110179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Putting everything together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53795" y="1524318"/>
            <a:ext cx="5985644" cy="5170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#include &lt;sys/</a:t>
            </a:r>
            <a:r>
              <a:rPr lang="en-US" sz="1600" b="1" dirty="0" err="1"/>
              <a:t>types.h</a:t>
            </a:r>
            <a:r>
              <a:rPr lang="en-US" sz="1600" b="1" dirty="0"/>
              <a:t>&gt; </a:t>
            </a:r>
          </a:p>
          <a:p>
            <a:r>
              <a:rPr lang="en-US" sz="1600" b="1" dirty="0"/>
              <a:t>#include &lt;</a:t>
            </a:r>
            <a:r>
              <a:rPr lang="en-US" sz="1600" b="1" dirty="0" err="1"/>
              <a:t>stdio.h</a:t>
            </a:r>
            <a:r>
              <a:rPr lang="en-US" sz="1600" b="1" dirty="0"/>
              <a:t>&gt; </a:t>
            </a:r>
          </a:p>
          <a:p>
            <a:r>
              <a:rPr lang="en-US" sz="1600" b="1" dirty="0"/>
              <a:t>#include &lt;</a:t>
            </a:r>
            <a:r>
              <a:rPr lang="en-US" sz="1600" b="1" dirty="0" err="1"/>
              <a:t>unistd.h</a:t>
            </a:r>
            <a:r>
              <a:rPr lang="en-US" sz="1600" b="1" dirty="0"/>
              <a:t>&gt;</a:t>
            </a:r>
          </a:p>
          <a:p>
            <a:endParaRPr lang="en-US" sz="1600" dirty="0"/>
          </a:p>
          <a:p>
            <a:r>
              <a:rPr lang="en-US" sz="1600" b="1" dirty="0" err="1"/>
              <a:t>int</a:t>
            </a:r>
            <a:r>
              <a:rPr lang="en-US" sz="1600" b="1" dirty="0"/>
              <a:t> main() {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pid_t</a:t>
            </a:r>
            <a:r>
              <a:rPr lang="en-US" sz="1600" dirty="0"/>
              <a:t> </a:t>
            </a:r>
            <a:r>
              <a:rPr lang="en-US" sz="1600" dirty="0" err="1"/>
              <a:t>pid</a:t>
            </a:r>
            <a:r>
              <a:rPr lang="en-US" sz="1600" dirty="0"/>
              <a:t>;</a:t>
            </a:r>
          </a:p>
          <a:p>
            <a:r>
              <a:rPr lang="en-US" sz="1600" dirty="0"/>
              <a:t>	/* fork a child process */</a:t>
            </a:r>
          </a:p>
          <a:p>
            <a:r>
              <a:rPr lang="da-DK" sz="1600" dirty="0"/>
              <a:t>	</a:t>
            </a:r>
            <a:r>
              <a:rPr lang="da-DK" sz="1600" dirty="0" err="1"/>
              <a:t>pid</a:t>
            </a:r>
            <a:r>
              <a:rPr lang="da-DK" sz="1600" dirty="0"/>
              <a:t> = fork();</a:t>
            </a:r>
          </a:p>
          <a:p>
            <a:r>
              <a:rPr lang="sv-SE" sz="1600" dirty="0"/>
              <a:t>	</a:t>
            </a:r>
            <a:r>
              <a:rPr lang="sv-SE" sz="1600" b="1" dirty="0" err="1"/>
              <a:t>if</a:t>
            </a:r>
            <a:r>
              <a:rPr lang="sv-SE" sz="1600" b="1" dirty="0"/>
              <a:t> (</a:t>
            </a:r>
            <a:r>
              <a:rPr lang="sv-SE" sz="1600" b="1" dirty="0" err="1"/>
              <a:t>pid</a:t>
            </a:r>
            <a:r>
              <a:rPr lang="sv-SE" sz="1600" b="1" dirty="0"/>
              <a:t> &lt; 0) { /* </a:t>
            </a:r>
            <a:r>
              <a:rPr lang="sv-SE" sz="1600" b="1" dirty="0" err="1"/>
              <a:t>error</a:t>
            </a:r>
            <a:r>
              <a:rPr lang="sv-SE" sz="1600" b="1" dirty="0"/>
              <a:t> </a:t>
            </a:r>
            <a:r>
              <a:rPr lang="sv-SE" sz="1600" b="1" dirty="0" err="1"/>
              <a:t>occurred</a:t>
            </a:r>
            <a:r>
              <a:rPr lang="sv-SE" sz="1600" b="1" dirty="0"/>
              <a:t> */</a:t>
            </a:r>
          </a:p>
          <a:p>
            <a:r>
              <a:rPr lang="sv-SE" sz="1600" dirty="0"/>
              <a:t>		</a:t>
            </a:r>
            <a:r>
              <a:rPr lang="sv-SE" sz="1600" dirty="0" err="1"/>
              <a:t>fprintf</a:t>
            </a:r>
            <a:r>
              <a:rPr lang="sv-SE" sz="1600" dirty="0"/>
              <a:t>(</a:t>
            </a:r>
            <a:r>
              <a:rPr lang="sv-SE" sz="1600" dirty="0" err="1"/>
              <a:t>stderr</a:t>
            </a:r>
            <a:r>
              <a:rPr lang="sv-SE" sz="1600" dirty="0"/>
              <a:t>, "</a:t>
            </a:r>
            <a:r>
              <a:rPr lang="sv-SE" sz="1600" dirty="0" err="1"/>
              <a:t>Fork</a:t>
            </a:r>
            <a:r>
              <a:rPr lang="sv-SE" sz="1600" dirty="0"/>
              <a:t> </a:t>
            </a:r>
            <a:r>
              <a:rPr lang="sv-SE" sz="1600" dirty="0" err="1"/>
              <a:t>Failed</a:t>
            </a:r>
            <a:r>
              <a:rPr lang="sv-SE" sz="1600" dirty="0"/>
              <a:t>");</a:t>
            </a:r>
          </a:p>
          <a:p>
            <a:r>
              <a:rPr lang="en-US" sz="1600" dirty="0"/>
              <a:t>		</a:t>
            </a:r>
            <a:r>
              <a:rPr lang="en-US" sz="1600" b="1" dirty="0"/>
              <a:t>return 1;</a:t>
            </a:r>
          </a:p>
          <a:p>
            <a:r>
              <a:rPr lang="en-US" sz="1600" dirty="0"/>
              <a:t>	} </a:t>
            </a:r>
            <a:r>
              <a:rPr lang="en-US" sz="1600" b="1" dirty="0"/>
              <a:t>else if (</a:t>
            </a:r>
            <a:r>
              <a:rPr lang="en-US" sz="1600" b="1" dirty="0" err="1"/>
              <a:t>pid</a:t>
            </a:r>
            <a:r>
              <a:rPr lang="en-US" sz="1600" b="1" dirty="0"/>
              <a:t> == 0) { /* child process */</a:t>
            </a:r>
          </a:p>
          <a:p>
            <a:r>
              <a:rPr lang="en-US" sz="1600" dirty="0"/>
              <a:t>		</a:t>
            </a:r>
            <a:r>
              <a:rPr lang="en-US" sz="1600" dirty="0" err="1"/>
              <a:t>execlp</a:t>
            </a:r>
            <a:r>
              <a:rPr lang="en-US" sz="1600" dirty="0"/>
              <a:t>("/bin/</a:t>
            </a:r>
            <a:r>
              <a:rPr lang="en-US" sz="1600" dirty="0" err="1"/>
              <a:t>ls</a:t>
            </a:r>
            <a:r>
              <a:rPr lang="en-US" sz="1600" dirty="0"/>
              <a:t>", "</a:t>
            </a:r>
            <a:r>
              <a:rPr lang="en-US" sz="1600" dirty="0" err="1"/>
              <a:t>ls</a:t>
            </a:r>
            <a:r>
              <a:rPr lang="en-US" sz="1600" dirty="0"/>
              <a:t>", "-l", NULL);</a:t>
            </a:r>
          </a:p>
          <a:p>
            <a:r>
              <a:rPr lang="en-US" sz="1600" dirty="0"/>
              <a:t>	} </a:t>
            </a:r>
            <a:r>
              <a:rPr lang="en-US" sz="1600" b="1" dirty="0"/>
              <a:t>else { /* parent process */</a:t>
            </a:r>
          </a:p>
          <a:p>
            <a:r>
              <a:rPr lang="en-US" sz="1600" dirty="0"/>
              <a:t>		/* parent will wait for the child to complete */</a:t>
            </a:r>
          </a:p>
          <a:p>
            <a:r>
              <a:rPr lang="en-US" sz="1600" dirty="0"/>
              <a:t>		wait(NULL);</a:t>
            </a:r>
          </a:p>
          <a:p>
            <a:r>
              <a:rPr lang="en-US" sz="1600" dirty="0"/>
              <a:t>		</a:t>
            </a:r>
            <a:r>
              <a:rPr lang="en-US" sz="1600" dirty="0" err="1"/>
              <a:t>printf</a:t>
            </a:r>
            <a:r>
              <a:rPr lang="en-US" sz="1600" dirty="0"/>
              <a:t>("Child Complete\n");</a:t>
            </a:r>
          </a:p>
          <a:p>
            <a:r>
              <a:rPr lang="en-US" sz="1600" dirty="0"/>
              <a:t>	}</a:t>
            </a:r>
          </a:p>
          <a:p>
            <a:r>
              <a:rPr lang="en-US" sz="1600" dirty="0"/>
              <a:t>	</a:t>
            </a:r>
            <a:r>
              <a:rPr lang="en-US" sz="1600" b="1" dirty="0"/>
              <a:t>return 0;</a:t>
            </a:r>
          </a:p>
          <a:p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6185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 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Mechanism is quite costly </a:t>
            </a:r>
          </a:p>
          <a:p>
            <a:pPr lvl="1"/>
            <a:r>
              <a:rPr lang="en-US" dirty="0" smtClean="0"/>
              <a:t>fork() makes a complete copy of parent address space</a:t>
            </a:r>
          </a:p>
          <a:p>
            <a:pPr lvl="2"/>
            <a:r>
              <a:rPr lang="en-US" dirty="0" smtClean="0"/>
              <a:t>very costly in a virtual memory system</a:t>
            </a:r>
          </a:p>
          <a:p>
            <a:pPr lvl="1"/>
            <a:r>
              <a:rPr lang="en-US" dirty="0" smtClean="0"/>
              <a:t>exec() thrashes that address space</a:t>
            </a:r>
          </a:p>
          <a:p>
            <a:r>
              <a:rPr lang="en-US" dirty="0" smtClean="0"/>
              <a:t>Berkeley UNIX introduced cheaper </a:t>
            </a:r>
            <a:r>
              <a:rPr lang="en-US" dirty="0" err="1" smtClean="0"/>
              <a:t>vfork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Shares the parent address space until the child  does an exec()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731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Termination</a:t>
            </a: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do processes terminate?</a:t>
            </a:r>
          </a:p>
          <a:p>
            <a:pPr lvl="1"/>
            <a:r>
              <a:rPr lang="en-US" dirty="0" smtClean="0"/>
              <a:t>exit(), </a:t>
            </a:r>
            <a:r>
              <a:rPr lang="ja-JP" altLang="en-US" dirty="0" smtClean="0"/>
              <a:t>“</a:t>
            </a:r>
            <a:r>
              <a:rPr lang="en-US" dirty="0" smtClean="0"/>
              <a:t>running off end</a:t>
            </a:r>
            <a:r>
              <a:rPr lang="ja-JP" altLang="en-US" dirty="0" smtClean="0"/>
              <a:t>”</a:t>
            </a:r>
            <a:r>
              <a:rPr lang="en-US" dirty="0" smtClean="0"/>
              <a:t>, invalid operations, other process kills it</a:t>
            </a:r>
          </a:p>
          <a:p>
            <a:r>
              <a:rPr lang="en-US" dirty="0" smtClean="0"/>
              <a:t>Resources must be de-allocated</a:t>
            </a:r>
          </a:p>
          <a:p>
            <a:pPr lvl="1"/>
            <a:r>
              <a:rPr lang="en-US" dirty="0" smtClean="0"/>
              <a:t>E.g., PCB, open files</a:t>
            </a:r>
          </a:p>
          <a:p>
            <a:pPr lvl="1"/>
            <a:r>
              <a:rPr lang="en-US" dirty="0" smtClean="0"/>
              <a:t>Memory (address space) that is in use (if no other threads)</a:t>
            </a:r>
          </a:p>
          <a:p>
            <a:r>
              <a:rPr lang="en-US" dirty="0" smtClean="0"/>
              <a:t>What happens when parent dies?</a:t>
            </a:r>
          </a:p>
          <a:p>
            <a:pPr lvl="1"/>
            <a:r>
              <a:rPr lang="en-US" dirty="0" smtClean="0"/>
              <a:t>Children can die (</a:t>
            </a:r>
            <a:r>
              <a:rPr lang="ja-JP" altLang="en-US" dirty="0" smtClean="0"/>
              <a:t>“</a:t>
            </a:r>
            <a:r>
              <a:rPr lang="en-US" dirty="0" smtClean="0"/>
              <a:t>cascading termination</a:t>
            </a:r>
            <a:r>
              <a:rPr lang="ja-JP" altLang="en-US" dirty="0" smtClean="0"/>
              <a:t>”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Children can remain executing</a:t>
            </a:r>
          </a:p>
          <a:p>
            <a:r>
              <a:rPr lang="en-US" dirty="0" smtClean="0"/>
              <a:t>What happens when a child terminates</a:t>
            </a:r>
          </a:p>
          <a:p>
            <a:pPr lvl="1"/>
            <a:r>
              <a:rPr lang="en-US" dirty="0" smtClean="0"/>
              <a:t>Parent may be notified</a:t>
            </a:r>
            <a:endParaRPr lang="en-US" dirty="0"/>
          </a:p>
        </p:txBody>
      </p:sp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C71FEAB-50F1-C540-B07F-0D906DB5F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38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Examples of Process Termination</a:t>
            </a:r>
            <a:endParaRPr lang="en-US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Unix-</a:t>
            </a:r>
            <a:r>
              <a:rPr lang="en-US" dirty="0" err="1" smtClean="0"/>
              <a:t>ish</a:t>
            </a:r>
            <a:r>
              <a:rPr lang="en-US" dirty="0" smtClean="0"/>
              <a:t> systems (e.g., Mac OS X, Linux)</a:t>
            </a:r>
          </a:p>
          <a:p>
            <a:pPr lvl="1"/>
            <a:r>
              <a:rPr lang="en-US" dirty="0" smtClean="0"/>
              <a:t>E.g., process calls _exit() or exit() itself, or another process calls kill(</a:t>
            </a:r>
            <a:r>
              <a:rPr lang="en-US" dirty="0" err="1" smtClean="0"/>
              <a:t>pid</a:t>
            </a:r>
            <a:r>
              <a:rPr lang="en-US" dirty="0" smtClean="0"/>
              <a:t>, SIGKILL)</a:t>
            </a:r>
          </a:p>
          <a:p>
            <a:pPr lvl="1"/>
            <a:r>
              <a:rPr lang="en-US" dirty="0" smtClean="0"/>
              <a:t>Parent: Child terminating sends SIGCHLD signal to parent (does not terminate parent)</a:t>
            </a:r>
          </a:p>
          <a:p>
            <a:pPr lvl="1"/>
            <a:r>
              <a:rPr lang="en-US" dirty="0" smtClean="0"/>
              <a:t>Children: of terminating process are inherited by process 1, </a:t>
            </a:r>
            <a:r>
              <a:rPr lang="ja-JP" altLang="en-US" dirty="0" smtClean="0"/>
              <a:t>“</a:t>
            </a:r>
            <a:r>
              <a:rPr lang="en-US" dirty="0" err="1" smtClean="0"/>
              <a:t>init</a:t>
            </a:r>
            <a:r>
              <a:rPr lang="ja-JP" altLang="en-US" dirty="0" smtClean="0"/>
              <a:t>”</a:t>
            </a:r>
            <a:r>
              <a:rPr lang="en-US" dirty="0" smtClean="0"/>
              <a:t> (BUT, children terminate on Unix!)</a:t>
            </a:r>
          </a:p>
          <a:p>
            <a:r>
              <a:rPr lang="en-US" dirty="0" smtClean="0"/>
              <a:t>Windows system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ExitProcess</a:t>
            </a:r>
            <a:r>
              <a:rPr lang="en-US" dirty="0" smtClean="0"/>
              <a:t> called by the process or another process calls </a:t>
            </a:r>
            <a:r>
              <a:rPr lang="en-US" dirty="0" err="1" smtClean="0"/>
              <a:t>TerminateProcess</a:t>
            </a:r>
            <a:r>
              <a:rPr lang="en-US" dirty="0" smtClean="0"/>
              <a:t> with a handle to the process</a:t>
            </a:r>
          </a:p>
          <a:p>
            <a:pPr lvl="1"/>
            <a:r>
              <a:rPr lang="en-US" dirty="0" smtClean="0"/>
              <a:t>Children: child processes continue to run</a:t>
            </a:r>
            <a:endParaRPr lang="en-US" dirty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B431598-1452-7F4A-B026-567C7B0B9EA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48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Parent dies before Child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59301" y="1548605"/>
            <a:ext cx="6637766" cy="5170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#include &lt;sys/</a:t>
            </a:r>
            <a:r>
              <a:rPr lang="en-US" sz="1600" b="1" dirty="0" err="1"/>
              <a:t>types.h</a:t>
            </a:r>
            <a:r>
              <a:rPr lang="en-US" sz="1600" b="1" dirty="0"/>
              <a:t>&gt; </a:t>
            </a:r>
          </a:p>
          <a:p>
            <a:r>
              <a:rPr lang="en-US" sz="1600" b="1" dirty="0"/>
              <a:t>#include &lt;</a:t>
            </a:r>
            <a:r>
              <a:rPr lang="en-US" sz="1600" b="1" dirty="0" err="1"/>
              <a:t>stdio.h</a:t>
            </a:r>
            <a:r>
              <a:rPr lang="en-US" sz="1600" b="1" dirty="0"/>
              <a:t>&gt; </a:t>
            </a:r>
          </a:p>
          <a:p>
            <a:r>
              <a:rPr lang="en-US" sz="1600" b="1" dirty="0"/>
              <a:t>#include &lt;</a:t>
            </a:r>
            <a:r>
              <a:rPr lang="en-US" sz="1600" b="1" dirty="0" err="1"/>
              <a:t>unistd.h</a:t>
            </a:r>
            <a:r>
              <a:rPr lang="en-US" sz="1600" b="1" dirty="0"/>
              <a:t>&gt;</a:t>
            </a:r>
          </a:p>
          <a:p>
            <a:endParaRPr lang="en-US" sz="1600" dirty="0"/>
          </a:p>
          <a:p>
            <a:r>
              <a:rPr lang="en-US" sz="1600" b="1" dirty="0" err="1"/>
              <a:t>int</a:t>
            </a:r>
            <a:r>
              <a:rPr lang="en-US" sz="1600" b="1" dirty="0"/>
              <a:t> main() {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pid_t</a:t>
            </a:r>
            <a:r>
              <a:rPr lang="en-US" sz="1600" dirty="0"/>
              <a:t> </a:t>
            </a:r>
            <a:r>
              <a:rPr lang="en-US" sz="1600" dirty="0" err="1"/>
              <a:t>pid</a:t>
            </a:r>
            <a:r>
              <a:rPr lang="en-US" sz="1600" dirty="0"/>
              <a:t>;</a:t>
            </a:r>
          </a:p>
          <a:p>
            <a:r>
              <a:rPr lang="en-US" sz="1600" dirty="0"/>
              <a:t>	/* fork a child process */</a:t>
            </a:r>
          </a:p>
          <a:p>
            <a:r>
              <a:rPr lang="da-DK" sz="1600" dirty="0"/>
              <a:t>	</a:t>
            </a:r>
            <a:r>
              <a:rPr lang="da-DK" sz="1600" dirty="0" err="1"/>
              <a:t>pid</a:t>
            </a:r>
            <a:r>
              <a:rPr lang="da-DK" sz="1600" dirty="0"/>
              <a:t> = fork();</a:t>
            </a:r>
          </a:p>
          <a:p>
            <a:r>
              <a:rPr lang="sv-SE" sz="1600" dirty="0"/>
              <a:t>	</a:t>
            </a:r>
            <a:r>
              <a:rPr lang="sv-SE" sz="1600" b="1" dirty="0" err="1"/>
              <a:t>if</a:t>
            </a:r>
            <a:r>
              <a:rPr lang="sv-SE" sz="1600" b="1" dirty="0"/>
              <a:t> (</a:t>
            </a:r>
            <a:r>
              <a:rPr lang="sv-SE" sz="1600" b="1" dirty="0" err="1"/>
              <a:t>pid</a:t>
            </a:r>
            <a:r>
              <a:rPr lang="sv-SE" sz="1600" b="1" dirty="0"/>
              <a:t> &lt; 0) { /* </a:t>
            </a:r>
            <a:r>
              <a:rPr lang="sv-SE" sz="1600" b="1" dirty="0" err="1"/>
              <a:t>error</a:t>
            </a:r>
            <a:r>
              <a:rPr lang="sv-SE" sz="1600" b="1" dirty="0"/>
              <a:t> </a:t>
            </a:r>
            <a:r>
              <a:rPr lang="sv-SE" sz="1600" b="1" dirty="0" err="1"/>
              <a:t>occurred</a:t>
            </a:r>
            <a:r>
              <a:rPr lang="sv-SE" sz="1600" b="1" dirty="0"/>
              <a:t> */</a:t>
            </a:r>
          </a:p>
          <a:p>
            <a:r>
              <a:rPr lang="sv-SE" sz="1600" dirty="0"/>
              <a:t>		</a:t>
            </a:r>
            <a:r>
              <a:rPr lang="sv-SE" sz="1600" dirty="0" err="1"/>
              <a:t>fprintf</a:t>
            </a:r>
            <a:r>
              <a:rPr lang="sv-SE" sz="1600" dirty="0"/>
              <a:t>(</a:t>
            </a:r>
            <a:r>
              <a:rPr lang="sv-SE" sz="1600" dirty="0" err="1"/>
              <a:t>stderr</a:t>
            </a:r>
            <a:r>
              <a:rPr lang="sv-SE" sz="1600" dirty="0"/>
              <a:t>, "</a:t>
            </a:r>
            <a:r>
              <a:rPr lang="sv-SE" sz="1600" dirty="0" err="1"/>
              <a:t>Fork</a:t>
            </a:r>
            <a:r>
              <a:rPr lang="sv-SE" sz="1600" dirty="0"/>
              <a:t> </a:t>
            </a:r>
            <a:r>
              <a:rPr lang="sv-SE" sz="1600" dirty="0" err="1"/>
              <a:t>Failed</a:t>
            </a:r>
            <a:r>
              <a:rPr lang="sv-SE" sz="1600" dirty="0"/>
              <a:t>");</a:t>
            </a:r>
          </a:p>
          <a:p>
            <a:r>
              <a:rPr lang="en-US" sz="1600" dirty="0"/>
              <a:t>		</a:t>
            </a:r>
            <a:r>
              <a:rPr lang="en-US" sz="1600" b="1" dirty="0"/>
              <a:t>return 1;</a:t>
            </a:r>
          </a:p>
          <a:p>
            <a:r>
              <a:rPr lang="en-US" sz="1600" dirty="0"/>
              <a:t>	} </a:t>
            </a:r>
            <a:r>
              <a:rPr lang="en-US" sz="1600" b="1" dirty="0"/>
              <a:t>else if (</a:t>
            </a:r>
            <a:r>
              <a:rPr lang="en-US" sz="1600" b="1" dirty="0" err="1"/>
              <a:t>pid</a:t>
            </a:r>
            <a:r>
              <a:rPr lang="en-US" sz="1600" b="1" dirty="0"/>
              <a:t> == 0) { /* child process */</a:t>
            </a:r>
          </a:p>
          <a:p>
            <a:r>
              <a:rPr lang="nl-NL" sz="1600" dirty="0"/>
              <a:t>		sleep(10);</a:t>
            </a:r>
          </a:p>
          <a:p>
            <a:r>
              <a:rPr lang="nl-NL" sz="1600" dirty="0"/>
              <a:t>		</a:t>
            </a:r>
            <a:r>
              <a:rPr lang="nl-NL" sz="1600" dirty="0" err="1"/>
              <a:t>printf</a:t>
            </a:r>
            <a:r>
              <a:rPr lang="nl-NL" sz="1600" dirty="0"/>
              <a:t>("Child </a:t>
            </a:r>
            <a:r>
              <a:rPr lang="nl-NL" sz="1600" dirty="0" err="1"/>
              <a:t>terminating</a:t>
            </a:r>
            <a:r>
              <a:rPr lang="nl-NL" sz="1600" dirty="0"/>
              <a:t>\n");</a:t>
            </a:r>
          </a:p>
          <a:p>
            <a:r>
              <a:rPr lang="nl-NL" sz="1600" dirty="0"/>
              <a:t>	} </a:t>
            </a:r>
            <a:r>
              <a:rPr lang="nl-NL" sz="1600" b="1" dirty="0" err="1"/>
              <a:t>else</a:t>
            </a:r>
            <a:r>
              <a:rPr lang="nl-NL" sz="1600" b="1" dirty="0"/>
              <a:t> { /* </a:t>
            </a:r>
            <a:r>
              <a:rPr lang="nl-NL" sz="1600" b="1" dirty="0" err="1"/>
              <a:t>parent</a:t>
            </a:r>
            <a:r>
              <a:rPr lang="nl-NL" sz="1600" b="1" dirty="0"/>
              <a:t> </a:t>
            </a:r>
            <a:r>
              <a:rPr lang="nl-NL" sz="1600" b="1" dirty="0" err="1"/>
              <a:t>process</a:t>
            </a:r>
            <a:r>
              <a:rPr lang="nl-NL" sz="1600" b="1" dirty="0"/>
              <a:t> */</a:t>
            </a:r>
          </a:p>
          <a:p>
            <a:r>
              <a:rPr lang="nl-NL" sz="1600" dirty="0"/>
              <a:t>		</a:t>
            </a:r>
            <a:r>
              <a:rPr lang="nl-NL" sz="1600" dirty="0" err="1"/>
              <a:t>printf</a:t>
            </a:r>
            <a:r>
              <a:rPr lang="nl-NL" sz="1600" dirty="0"/>
              <a:t>("Press enter </a:t>
            </a:r>
            <a:r>
              <a:rPr lang="nl-NL" sz="1600" dirty="0" err="1"/>
              <a:t>to</a:t>
            </a:r>
            <a:r>
              <a:rPr lang="nl-NL" sz="1600" dirty="0"/>
              <a:t> continue in </a:t>
            </a:r>
            <a:r>
              <a:rPr lang="nl-NL" sz="1600" dirty="0" err="1"/>
              <a:t>parent</a:t>
            </a:r>
            <a:r>
              <a:rPr lang="nl-NL" sz="1600" dirty="0"/>
              <a:t>\n");</a:t>
            </a:r>
          </a:p>
          <a:p>
            <a:r>
              <a:rPr lang="nl-NL" sz="1600" dirty="0"/>
              <a:t>		</a:t>
            </a:r>
            <a:r>
              <a:rPr lang="nl-NL" sz="1600" dirty="0" err="1"/>
              <a:t>getchar</a:t>
            </a:r>
            <a:r>
              <a:rPr lang="nl-NL" sz="1600" dirty="0"/>
              <a:t>();</a:t>
            </a:r>
          </a:p>
          <a:p>
            <a:r>
              <a:rPr lang="nl-NL" sz="1600" dirty="0"/>
              <a:t>	}</a:t>
            </a:r>
          </a:p>
          <a:p>
            <a:r>
              <a:rPr lang="nl-NL" sz="1600" dirty="0"/>
              <a:t>	</a:t>
            </a:r>
            <a:r>
              <a:rPr lang="nl-NL" sz="1600" b="1" dirty="0"/>
              <a:t>return 0;</a:t>
            </a:r>
          </a:p>
          <a:p>
            <a:r>
              <a:rPr lang="nl-NL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164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COOPERATING PROCESSES</a:t>
            </a: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process that does not share data with any other process is independent</a:t>
            </a:r>
            <a:r>
              <a:rPr lang="ja-JP" altLang="en-US" dirty="0" smtClean="0"/>
              <a:t>”</a:t>
            </a:r>
            <a:endParaRPr lang="en-US" altLang="ja-JP" dirty="0" smtClean="0"/>
          </a:p>
          <a:p>
            <a:r>
              <a:rPr lang="en-US" dirty="0" smtClean="0"/>
              <a:t>Processes that share data are cooperating</a:t>
            </a:r>
          </a:p>
          <a:p>
            <a:r>
              <a:rPr lang="en-US" dirty="0" smtClean="0"/>
              <a:t>Why cooperation?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Software engineering issues</a:t>
            </a:r>
          </a:p>
          <a:p>
            <a:pPr lvl="2"/>
            <a:r>
              <a:rPr lang="en-US" dirty="0" smtClean="0"/>
              <a:t>Sometimes it is natural to divide a problem  into multiple processes</a:t>
            </a:r>
          </a:p>
          <a:p>
            <a:pPr lvl="2"/>
            <a:r>
              <a:rPr lang="en-US" dirty="0" smtClean="0"/>
              <a:t>Often, the parts of a program need to cooperate</a:t>
            </a:r>
          </a:p>
          <a:p>
            <a:pPr lvl="2"/>
            <a:r>
              <a:rPr lang="en-US" dirty="0" smtClean="0"/>
              <a:t>Modularity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Run-time issues</a:t>
            </a:r>
          </a:p>
          <a:p>
            <a:pPr lvl="2"/>
            <a:r>
              <a:rPr lang="en-US" dirty="0" smtClean="0"/>
              <a:t>Computational speedups (e.g., multiple CPU</a:t>
            </a:r>
            <a:r>
              <a:rPr lang="ja-JP" altLang="en-US" dirty="0" smtClean="0"/>
              <a:t>’</a:t>
            </a:r>
            <a:r>
              <a:rPr lang="en-US" dirty="0" smtClean="0"/>
              <a:t>s)</a:t>
            </a:r>
          </a:p>
          <a:p>
            <a:pPr lvl="2"/>
            <a:r>
              <a:rPr lang="en-US" dirty="0" smtClean="0"/>
              <a:t>Convenience (e.g., printing in background)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39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memory</a:t>
            </a:r>
          </a:p>
          <a:p>
            <a:r>
              <a:rPr lang="en-US" dirty="0" smtClean="0"/>
              <a:t>Message passing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075" y="2719534"/>
            <a:ext cx="5347804" cy="31224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31367" y="5941497"/>
            <a:ext cx="1981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Message passing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15077" y="5943557"/>
            <a:ext cx="18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Shared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89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 provides the abstraction of shared memory</a:t>
            </a:r>
          </a:p>
          <a:p>
            <a:r>
              <a:rPr lang="en-US" dirty="0" smtClean="0"/>
              <a:t>Programmers need to handle the communication explicitly</a:t>
            </a:r>
          </a:p>
          <a:p>
            <a:r>
              <a:rPr lang="en-US" dirty="0" smtClean="0"/>
              <a:t>Producer-consumer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Requires synchronization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632" y="3558222"/>
            <a:ext cx="6248400" cy="311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93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Message Passing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1</a:t>
            </a:r>
          </a:p>
          <a:p>
            <a:endParaRPr lang="en-US" dirty="0" smtClean="0"/>
          </a:p>
          <a:p>
            <a:r>
              <a:rPr lang="en-US" dirty="0" err="1" smtClean="0"/>
              <a:t>int</a:t>
            </a:r>
            <a:r>
              <a:rPr lang="en-US" dirty="0" smtClean="0"/>
              <a:t> main() {</a:t>
            </a:r>
          </a:p>
          <a:p>
            <a:pPr marL="274320" lvl="1" indent="0">
              <a:buNone/>
            </a:pPr>
            <a:r>
              <a:rPr lang="en-US" dirty="0" smtClean="0"/>
              <a:t>Message m;</a:t>
            </a:r>
          </a:p>
          <a:p>
            <a:pPr marL="274320" lvl="1" indent="0">
              <a:buNone/>
            </a:pPr>
            <a:r>
              <a:rPr lang="en-US" dirty="0" smtClean="0"/>
              <a:t>Send(P2, m);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051DB3C-658E-AC47-BE73-530B980B32F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00600" y="19050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000" b="1" dirty="0" smtClean="0"/>
              <a:t>Process 2</a:t>
            </a:r>
            <a:endParaRPr lang="en-US" sz="320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000" b="1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/>
              <a:t>main() {</a:t>
            </a:r>
          </a:p>
          <a:p>
            <a:pPr marL="274320" lvl="1"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2000" dirty="0"/>
              <a:t>Message </a:t>
            </a:r>
            <a:r>
              <a:rPr lang="en-US" sz="2000" dirty="0" err="1"/>
              <a:t>m</a:t>
            </a:r>
            <a:r>
              <a:rPr lang="en-US" sz="2000" dirty="0"/>
              <a:t>;</a:t>
            </a:r>
          </a:p>
          <a:p>
            <a:pPr marL="274320" lvl="1"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2000" dirty="0"/>
              <a:t>m = Receive</a:t>
            </a:r>
            <a:r>
              <a:rPr lang="en-US" sz="2000" dirty="0" smtClean="0"/>
              <a:t>(P1, m);</a:t>
            </a:r>
          </a:p>
          <a:p>
            <a:pPr indent="-182880"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667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Styles of Message Passing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Send/Receive calls</a:t>
            </a:r>
          </a:p>
          <a:p>
            <a:r>
              <a:rPr lang="en-US" dirty="0" smtClean="0"/>
              <a:t>Blocking (synchronous)</a:t>
            </a:r>
          </a:p>
          <a:p>
            <a:pPr lvl="1"/>
            <a:r>
              <a:rPr lang="ja-JP" altLang="en-US" dirty="0" smtClean="0"/>
              <a:t>“</a:t>
            </a:r>
            <a:r>
              <a:rPr lang="en-US" dirty="0" smtClean="0"/>
              <a:t>Rendezvous</a:t>
            </a:r>
            <a:r>
              <a:rPr lang="ja-JP" altLang="en-US" dirty="0" smtClean="0"/>
              <a:t>”</a:t>
            </a:r>
            <a:endParaRPr lang="en-US" dirty="0" smtClean="0"/>
          </a:p>
          <a:p>
            <a:pPr lvl="2"/>
            <a:r>
              <a:rPr lang="en-US" dirty="0" smtClean="0"/>
              <a:t>Send blocks until receiver executes Receive</a:t>
            </a:r>
          </a:p>
          <a:p>
            <a:pPr lvl="2"/>
            <a:r>
              <a:rPr lang="en-US" dirty="0" smtClean="0"/>
              <a:t>Receive blocks until there is a message</a:t>
            </a:r>
          </a:p>
          <a:p>
            <a:pPr lvl="1"/>
            <a:r>
              <a:rPr lang="en-US" dirty="0" smtClean="0"/>
              <a:t>Fixed-length queue</a:t>
            </a:r>
          </a:p>
          <a:p>
            <a:pPr lvl="2"/>
            <a:r>
              <a:rPr lang="en-US" dirty="0" smtClean="0"/>
              <a:t>Sender blocks if queue is full</a:t>
            </a:r>
          </a:p>
          <a:p>
            <a:pPr lvl="2"/>
            <a:r>
              <a:rPr lang="en-US" dirty="0" smtClean="0"/>
              <a:t>Rendezvous uses a fixed-length queue, length = 0</a:t>
            </a:r>
          </a:p>
          <a:p>
            <a:r>
              <a:rPr lang="en-US" dirty="0" smtClean="0"/>
              <a:t>Non-blocking (asynchronous)</a:t>
            </a:r>
          </a:p>
          <a:p>
            <a:pPr lvl="1"/>
            <a:r>
              <a:rPr lang="en-US" dirty="0" smtClean="0"/>
              <a:t>Send buffers message, so Receiver will pick it up later</a:t>
            </a:r>
          </a:p>
          <a:p>
            <a:pPr lvl="2"/>
            <a:r>
              <a:rPr lang="en-US" dirty="0" smtClean="0"/>
              <a:t>Needs an </a:t>
            </a:r>
            <a:r>
              <a:rPr lang="ja-JP" altLang="en-US" dirty="0" smtClean="0"/>
              <a:t>‘</a:t>
            </a:r>
            <a:r>
              <a:rPr lang="en-US" dirty="0" smtClean="0"/>
              <a:t>unbounded</a:t>
            </a:r>
            <a:r>
              <a:rPr lang="ja-JP" altLang="en-US" dirty="0" smtClean="0"/>
              <a:t>’</a:t>
            </a:r>
            <a:r>
              <a:rPr lang="en-US" dirty="0" smtClean="0"/>
              <a:t> message queue</a:t>
            </a:r>
          </a:p>
          <a:p>
            <a:pPr lvl="1"/>
            <a:r>
              <a:rPr lang="en-US" dirty="0" smtClean="0"/>
              <a:t>Receiver gets a message or an indication of no message (e.g., NULL)</a:t>
            </a:r>
          </a:p>
        </p:txBody>
      </p:sp>
      <p:sp>
        <p:nvSpPr>
          <p:cNvPr id="880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227B424-631B-9843-BC4B-0C36C3AE14A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39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Direct Message Passing: Use Identifier of Process</a:t>
            </a:r>
            <a:endParaRPr lang="en-US"/>
          </a:p>
        </p:txBody>
      </p:sp>
      <p:sp>
        <p:nvSpPr>
          <p:cNvPr id="901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Direct/symmetric</a:t>
            </a:r>
          </a:p>
          <a:p>
            <a:pPr lvl="1"/>
            <a:r>
              <a:rPr lang="en-US" smtClean="0"/>
              <a:t>Both sender and receiver name a process</a:t>
            </a:r>
          </a:p>
          <a:p>
            <a:pPr lvl="1"/>
            <a:r>
              <a:rPr lang="en-US" smtClean="0"/>
              <a:t>	Send(P, message) // send to process P</a:t>
            </a:r>
          </a:p>
          <a:p>
            <a:pPr lvl="1"/>
            <a:r>
              <a:rPr lang="en-US" smtClean="0"/>
              <a:t>	Receive(Q, message) // receive from process Q</a:t>
            </a:r>
          </a:p>
          <a:p>
            <a:r>
              <a:rPr lang="en-US" smtClean="0"/>
              <a:t>Direct/asymmetric</a:t>
            </a:r>
          </a:p>
          <a:p>
            <a:pPr lvl="1"/>
            <a:r>
              <a:rPr lang="en-US" smtClean="0"/>
              <a:t>	Send(P, message) // send to process P</a:t>
            </a:r>
          </a:p>
          <a:p>
            <a:pPr lvl="1"/>
            <a:r>
              <a:rPr lang="en-US" smtClean="0"/>
              <a:t>	Receive(&amp;id, message) // id gets set to sender</a:t>
            </a:r>
            <a:endParaRPr lang="en-US"/>
          </a:p>
        </p:txBody>
      </p:sp>
      <p:sp>
        <p:nvSpPr>
          <p:cNvPr id="901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8B49558-CD0D-9345-B991-27614D760CE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65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Mailboxes: Indirect Message Passing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1</a:t>
            </a:r>
          </a:p>
          <a:p>
            <a:endParaRPr lang="en-US" dirty="0" smtClean="0"/>
          </a:p>
          <a:p>
            <a:r>
              <a:rPr lang="en-US" dirty="0" err="1" smtClean="0"/>
              <a:t>int</a:t>
            </a:r>
            <a:r>
              <a:rPr lang="en-US" dirty="0" smtClean="0"/>
              <a:t> main() {</a:t>
            </a:r>
          </a:p>
          <a:p>
            <a:pPr marL="274320" lvl="1" indent="0">
              <a:buNone/>
            </a:pPr>
            <a:r>
              <a:rPr lang="en-US" dirty="0" smtClean="0"/>
              <a:t>Message m;</a:t>
            </a:r>
          </a:p>
          <a:p>
            <a:pPr marL="274320" lvl="1" indent="0">
              <a:buNone/>
            </a:pPr>
            <a:r>
              <a:rPr lang="en-US" dirty="0" smtClean="0"/>
              <a:t>Send(</a:t>
            </a:r>
            <a:r>
              <a:rPr lang="ja-JP" altLang="en-US" dirty="0" smtClean="0"/>
              <a:t>“</a:t>
            </a:r>
            <a:r>
              <a:rPr lang="en-US" dirty="0" err="1" smtClean="0"/>
              <a:t>mbox</a:t>
            </a:r>
            <a:r>
              <a:rPr lang="ja-JP" altLang="en-US" dirty="0" smtClean="0"/>
              <a:t>”</a:t>
            </a:r>
            <a:r>
              <a:rPr lang="en-US" dirty="0" smtClean="0"/>
              <a:t>, m);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2460949-48C1-E24B-BFA4-0CD81035FD14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76800" y="1524318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spcAft>
                <a:spcPts val="600"/>
              </a:spcAft>
              <a:defRPr/>
            </a:pPr>
            <a:r>
              <a:rPr lang="en-US" sz="2000" b="1" dirty="0"/>
              <a:t>Process 2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320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000" b="1" dirty="0" err="1"/>
              <a:t>int</a:t>
            </a:r>
            <a:r>
              <a:rPr lang="en-US" sz="2000" b="1" dirty="0"/>
              <a:t> main() {</a:t>
            </a:r>
          </a:p>
          <a:p>
            <a:pPr marL="274320" lvl="1"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2000" dirty="0"/>
              <a:t>Message </a:t>
            </a:r>
            <a:r>
              <a:rPr lang="en-US" sz="2000" dirty="0" err="1"/>
              <a:t>m</a:t>
            </a:r>
            <a:r>
              <a:rPr lang="en-US" sz="2000" dirty="0"/>
              <a:t>;</a:t>
            </a:r>
          </a:p>
          <a:p>
            <a:pPr marL="274320" lvl="1"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2000" dirty="0" err="1"/>
              <a:t>m</a:t>
            </a:r>
            <a:r>
              <a:rPr lang="en-US" sz="2000" dirty="0"/>
              <a:t> = </a:t>
            </a:r>
            <a:r>
              <a:rPr lang="en-US" sz="2000" dirty="0" err="1"/>
              <a:t>Receive(“mbox</a:t>
            </a:r>
            <a:r>
              <a:rPr lang="en-US" sz="2000" dirty="0"/>
              <a:t>”);</a:t>
            </a:r>
          </a:p>
          <a:p>
            <a:pPr>
              <a:spcBef>
                <a:spcPct val="20000"/>
              </a:spcBef>
            </a:pPr>
            <a:r>
              <a:rPr lang="en-US" sz="2000" b="1" dirty="0"/>
              <a:t>}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906826" y="5203987"/>
            <a:ext cx="2514600" cy="1447800"/>
            <a:chOff x="3276600" y="5334000"/>
            <a:chExt cx="1981200" cy="1447800"/>
          </a:xfrm>
        </p:grpSpPr>
        <p:sp>
          <p:nvSpPr>
            <p:cNvPr id="8" name="Rectangle 7"/>
            <p:cNvSpPr/>
            <p:nvPr/>
          </p:nvSpPr>
          <p:spPr>
            <a:xfrm>
              <a:off x="3276600" y="5334000"/>
              <a:ext cx="1981200" cy="14478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168" name="TextBox 8"/>
            <p:cNvSpPr txBox="1">
              <a:spLocks noChangeArrowheads="1"/>
            </p:cNvSpPr>
            <p:nvPr/>
          </p:nvSpPr>
          <p:spPr bwMode="auto">
            <a:xfrm>
              <a:off x="3429000" y="5562600"/>
              <a:ext cx="17526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FFFF00"/>
                  </a:solidFill>
                </a:rPr>
                <a:t>mailbox </a:t>
              </a:r>
              <a:r>
                <a:rPr lang="ja-JP" altLang="en-US" dirty="0">
                  <a:solidFill>
                    <a:srgbClr val="FFFF00"/>
                  </a:solidFill>
                </a:rPr>
                <a:t>“</a:t>
              </a:r>
              <a:r>
                <a:rPr lang="en-US" dirty="0" err="1">
                  <a:solidFill>
                    <a:srgbClr val="FFFF00"/>
                  </a:solidFill>
                </a:rPr>
                <a:t>mbox</a:t>
              </a:r>
              <a:r>
                <a:rPr lang="ja-JP" altLang="en-US" dirty="0">
                  <a:solidFill>
                    <a:srgbClr val="FFFF00"/>
                  </a:solidFill>
                </a:rPr>
                <a:t>”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413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Mailboxes: Indirect Message Passing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Neither sender or receiver or receiver knows process ID of the other; use a mailbox instead</a:t>
            </a:r>
          </a:p>
          <a:p>
            <a:pPr lvl="1"/>
            <a:r>
              <a:rPr lang="en-US" smtClean="0"/>
              <a:t>E.g., using sockets in UNIX or Windows, and ports in Mach</a:t>
            </a:r>
          </a:p>
          <a:p>
            <a:r>
              <a:rPr lang="en-US" smtClean="0"/>
              <a:t>Mailboxes have names or identifiers</a:t>
            </a:r>
          </a:p>
          <a:p>
            <a:r>
              <a:rPr lang="en-US" smtClean="0"/>
              <a:t>Also have Send/Receive system calls</a:t>
            </a:r>
          </a:p>
          <a:p>
            <a:pPr lvl="1"/>
            <a:r>
              <a:rPr lang="en-US" smtClean="0"/>
              <a:t>Processes Send messages to mailboxes</a:t>
            </a:r>
          </a:p>
          <a:p>
            <a:pPr lvl="1"/>
            <a:r>
              <a:rPr lang="en-US" smtClean="0"/>
              <a:t>Receiver checks mailbox for messages using Receive</a:t>
            </a:r>
          </a:p>
          <a:p>
            <a:r>
              <a:rPr lang="en-US" smtClean="0"/>
              <a:t>Mailboxes have owners</a:t>
            </a:r>
          </a:p>
          <a:p>
            <a:pPr lvl="1"/>
            <a:r>
              <a:rPr lang="en-US" smtClean="0"/>
              <a:t>E.g., owner may be creating process, or O/S</a:t>
            </a:r>
          </a:p>
          <a:p>
            <a:pPr lvl="1"/>
            <a:r>
              <a:rPr lang="en-US" smtClean="0"/>
              <a:t>Pass privileges to other processes</a:t>
            </a:r>
          </a:p>
          <a:p>
            <a:pPr lvl="2"/>
            <a:r>
              <a:rPr lang="en-US" smtClean="0"/>
              <a:t>e.g., rights to ports in Mach can be sent to other processes</a:t>
            </a:r>
          </a:p>
          <a:p>
            <a:pPr lvl="1"/>
            <a:r>
              <a:rPr lang="en-US" smtClean="0"/>
              <a:t>Children may automatically share privileges </a:t>
            </a:r>
            <a:endParaRPr lang="en-US"/>
          </a:p>
        </p:txBody>
      </p:sp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E49C719-BFC1-6247-89AE-FEA9D8EE8AD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14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Pipes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UNIX pipes are a shell construct:</a:t>
            </a:r>
          </a:p>
          <a:p>
            <a:pPr lvl="1"/>
            <a:r>
              <a:rPr lang="en-US" dirty="0" err="1" smtClean="0"/>
              <a:t>ls</a:t>
            </a:r>
            <a:r>
              <a:rPr lang="en-US" dirty="0" smtClean="0"/>
              <a:t> -</a:t>
            </a:r>
            <a:r>
              <a:rPr lang="en-US" dirty="0" err="1" smtClean="0"/>
              <a:t>alg</a:t>
            </a:r>
            <a:r>
              <a:rPr lang="en-US" dirty="0" smtClean="0"/>
              <a:t> | more</a:t>
            </a:r>
          </a:p>
          <a:p>
            <a:r>
              <a:rPr lang="en-US" dirty="0" smtClean="0"/>
              <a:t>Standard output of program at left (producer) becomes  the standard input of program at right (consumer).</a:t>
            </a:r>
          </a:p>
        </p:txBody>
      </p:sp>
    </p:spTree>
    <p:extLst>
      <p:ext uri="{BB962C8B-B14F-4D97-AF65-F5344CB8AC3E}">
        <p14:creationId xmlns:p14="http://schemas.microsoft.com/office/powerpoint/2010/main" val="203117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Hydraulic analogy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/>
          </a:p>
        </p:txBody>
      </p:sp>
      <p:grpSp>
        <p:nvGrpSpPr>
          <p:cNvPr id="66563" name="Group 18"/>
          <p:cNvGrpSpPr>
            <a:grpSpLocks/>
          </p:cNvGrpSpPr>
          <p:nvPr/>
        </p:nvGrpSpPr>
        <p:grpSpPr bwMode="auto">
          <a:xfrm>
            <a:off x="2408238" y="3352799"/>
            <a:ext cx="4932362" cy="2016125"/>
            <a:chOff x="776" y="1634"/>
            <a:chExt cx="3107" cy="1270"/>
          </a:xfrm>
        </p:grpSpPr>
        <p:grpSp>
          <p:nvGrpSpPr>
            <p:cNvPr id="66567" name="Group 16"/>
            <p:cNvGrpSpPr>
              <a:grpSpLocks/>
            </p:cNvGrpSpPr>
            <p:nvPr/>
          </p:nvGrpSpPr>
          <p:grpSpPr bwMode="auto">
            <a:xfrm>
              <a:off x="1302" y="1634"/>
              <a:ext cx="860" cy="601"/>
              <a:chOff x="1207" y="1634"/>
              <a:chExt cx="860" cy="601"/>
            </a:xfrm>
          </p:grpSpPr>
          <p:sp>
            <p:nvSpPr>
              <p:cNvPr id="66575" name="Text Box 4"/>
              <p:cNvSpPr txBox="1">
                <a:spLocks noChangeArrowheads="1"/>
              </p:cNvSpPr>
              <p:nvPr/>
            </p:nvSpPr>
            <p:spPr bwMode="auto">
              <a:xfrm>
                <a:off x="1207" y="1634"/>
                <a:ext cx="305" cy="601"/>
              </a:xfrm>
              <a:prstGeom prst="rect">
                <a:avLst/>
              </a:prstGeom>
              <a:solidFill>
                <a:schemeClr val="accent1"/>
              </a:solidFill>
              <a:ln w="190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 sz="2800">
                    <a:latin typeface="+mn-lt"/>
                  </a:rPr>
                  <a:t> a </a:t>
                </a:r>
              </a:p>
              <a:p>
                <a:endParaRPr lang="en-US" sz="2800">
                  <a:latin typeface="+mn-lt"/>
                </a:endParaRPr>
              </a:p>
            </p:txBody>
          </p:sp>
          <p:sp>
            <p:nvSpPr>
              <p:cNvPr id="66576" name="Line 5"/>
              <p:cNvSpPr>
                <a:spLocks noChangeShapeType="1"/>
              </p:cNvSpPr>
              <p:nvPr/>
            </p:nvSpPr>
            <p:spPr bwMode="auto">
              <a:xfrm>
                <a:off x="1589" y="2112"/>
                <a:ext cx="478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 type="none" w="sm" len="sm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</p:grpSp>
        <p:grpSp>
          <p:nvGrpSpPr>
            <p:cNvPr id="66568" name="Group 8"/>
            <p:cNvGrpSpPr>
              <a:grpSpLocks/>
            </p:cNvGrpSpPr>
            <p:nvPr/>
          </p:nvGrpSpPr>
          <p:grpSpPr bwMode="auto">
            <a:xfrm>
              <a:off x="2163" y="1969"/>
              <a:ext cx="860" cy="601"/>
              <a:chOff x="1207" y="1634"/>
              <a:chExt cx="860" cy="601"/>
            </a:xfrm>
          </p:grpSpPr>
          <p:sp>
            <p:nvSpPr>
              <p:cNvPr id="66573" name="Text Box 9"/>
              <p:cNvSpPr txBox="1">
                <a:spLocks noChangeArrowheads="1"/>
              </p:cNvSpPr>
              <p:nvPr/>
            </p:nvSpPr>
            <p:spPr bwMode="auto">
              <a:xfrm>
                <a:off x="1207" y="1634"/>
                <a:ext cx="305" cy="601"/>
              </a:xfrm>
              <a:prstGeom prst="rect">
                <a:avLst/>
              </a:prstGeom>
              <a:solidFill>
                <a:schemeClr val="accent1"/>
              </a:solidFill>
              <a:ln w="190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 sz="2800">
                    <a:latin typeface="+mn-lt"/>
                  </a:rPr>
                  <a:t> b </a:t>
                </a:r>
              </a:p>
              <a:p>
                <a:endParaRPr lang="en-US" sz="2800">
                  <a:latin typeface="+mn-lt"/>
                </a:endParaRPr>
              </a:p>
            </p:txBody>
          </p:sp>
          <p:sp>
            <p:nvSpPr>
              <p:cNvPr id="66574" name="Line 10"/>
              <p:cNvSpPr>
                <a:spLocks noChangeShapeType="1"/>
              </p:cNvSpPr>
              <p:nvPr/>
            </p:nvSpPr>
            <p:spPr bwMode="auto">
              <a:xfrm>
                <a:off x="1589" y="2112"/>
                <a:ext cx="478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 type="none" w="sm" len="sm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</p:grpSp>
        <p:grpSp>
          <p:nvGrpSpPr>
            <p:cNvPr id="66569" name="Group 11"/>
            <p:cNvGrpSpPr>
              <a:grpSpLocks/>
            </p:cNvGrpSpPr>
            <p:nvPr/>
          </p:nvGrpSpPr>
          <p:grpSpPr bwMode="auto">
            <a:xfrm>
              <a:off x="3023" y="2303"/>
              <a:ext cx="860" cy="601"/>
              <a:chOff x="1207" y="1634"/>
              <a:chExt cx="860" cy="601"/>
            </a:xfrm>
          </p:grpSpPr>
          <p:sp>
            <p:nvSpPr>
              <p:cNvPr id="66571" name="Text Box 12"/>
              <p:cNvSpPr txBox="1">
                <a:spLocks noChangeArrowheads="1"/>
              </p:cNvSpPr>
              <p:nvPr/>
            </p:nvSpPr>
            <p:spPr bwMode="auto">
              <a:xfrm>
                <a:off x="1207" y="1634"/>
                <a:ext cx="349" cy="601"/>
              </a:xfrm>
              <a:prstGeom prst="rect">
                <a:avLst/>
              </a:prstGeom>
              <a:solidFill>
                <a:schemeClr val="accent1"/>
              </a:solidFill>
              <a:ln w="190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 sz="2800">
                    <a:latin typeface="+mn-lt"/>
                  </a:rPr>
                  <a:t> c </a:t>
                </a:r>
              </a:p>
              <a:p>
                <a:endParaRPr lang="en-US" sz="2800">
                  <a:latin typeface="+mn-lt"/>
                </a:endParaRPr>
              </a:p>
            </p:txBody>
          </p:sp>
          <p:sp>
            <p:nvSpPr>
              <p:cNvPr id="66572" name="Line 13"/>
              <p:cNvSpPr>
                <a:spLocks noChangeShapeType="1"/>
              </p:cNvSpPr>
              <p:nvPr/>
            </p:nvSpPr>
            <p:spPr bwMode="auto">
              <a:xfrm>
                <a:off x="1589" y="2112"/>
                <a:ext cx="478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 type="none" w="sm" len="sm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</p:grpSp>
        <p:sp>
          <p:nvSpPr>
            <p:cNvPr id="66570" name="Line 15"/>
            <p:cNvSpPr>
              <a:spLocks noChangeShapeType="1"/>
            </p:cNvSpPr>
            <p:nvPr/>
          </p:nvSpPr>
          <p:spPr bwMode="auto">
            <a:xfrm>
              <a:off x="776" y="1730"/>
              <a:ext cx="478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</p:grpSp>
      <p:sp>
        <p:nvSpPr>
          <p:cNvPr id="66564" name="Rectangle 17"/>
          <p:cNvSpPr>
            <a:spLocks noChangeArrowheads="1"/>
          </p:cNvSpPr>
          <p:nvPr/>
        </p:nvSpPr>
        <p:spPr bwMode="auto">
          <a:xfrm>
            <a:off x="1460500" y="1987550"/>
            <a:ext cx="14033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sz="2800" b="1" dirty="0"/>
              <a:t>a | b | c</a:t>
            </a:r>
          </a:p>
        </p:txBody>
      </p:sp>
      <p:sp>
        <p:nvSpPr>
          <p:cNvPr id="66565" name="Rectangle 19"/>
          <p:cNvSpPr>
            <a:spLocks noChangeArrowheads="1"/>
          </p:cNvSpPr>
          <p:nvPr/>
        </p:nvSpPr>
        <p:spPr bwMode="auto">
          <a:xfrm>
            <a:off x="777875" y="3201988"/>
            <a:ext cx="16418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sz="2800"/>
              <a:t>std  input</a:t>
            </a:r>
          </a:p>
        </p:txBody>
      </p:sp>
      <p:sp>
        <p:nvSpPr>
          <p:cNvPr id="66566" name="Rectangle 20"/>
          <p:cNvSpPr>
            <a:spLocks noChangeArrowheads="1"/>
          </p:cNvSpPr>
          <p:nvPr/>
        </p:nvSpPr>
        <p:spPr bwMode="auto">
          <a:xfrm>
            <a:off x="7304088" y="4870450"/>
            <a:ext cx="17617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sz="2800"/>
              <a:t>std output</a:t>
            </a:r>
          </a:p>
        </p:txBody>
      </p:sp>
    </p:spTree>
    <p:extLst>
      <p:ext uri="{BB962C8B-B14F-4D97-AF65-F5344CB8AC3E}">
        <p14:creationId xmlns:p14="http://schemas.microsoft.com/office/powerpoint/2010/main" val="104538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pipe() system call</a:t>
            </a:r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create a  pipe between two processes</a:t>
            </a:r>
          </a:p>
          <a:p>
            <a:pPr marL="914400" lvl="2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pd</a:t>
            </a:r>
            <a:r>
              <a:rPr lang="en-US" dirty="0" smtClean="0"/>
              <a:t>[2];</a:t>
            </a:r>
            <a:br>
              <a:rPr lang="en-US" dirty="0" smtClean="0"/>
            </a:br>
            <a:r>
              <a:rPr lang="en-US" dirty="0" smtClean="0"/>
              <a:t>pipe(</a:t>
            </a:r>
            <a:r>
              <a:rPr lang="en-US" dirty="0" err="1" smtClean="0"/>
              <a:t>pd</a:t>
            </a:r>
            <a:r>
              <a:rPr lang="en-US" dirty="0" smtClean="0"/>
              <a:t>); </a:t>
            </a:r>
          </a:p>
          <a:p>
            <a:r>
              <a:rPr lang="en-US" dirty="0" smtClean="0"/>
              <a:t>System call creates two new file descriptors:</a:t>
            </a:r>
          </a:p>
          <a:p>
            <a:pPr lvl="1"/>
            <a:r>
              <a:rPr lang="en-US" dirty="0" err="1" smtClean="0"/>
              <a:t>pd</a:t>
            </a:r>
            <a:r>
              <a:rPr lang="en-US" dirty="0" smtClean="0"/>
              <a:t>[0]  that can be used to read from </a:t>
            </a:r>
            <a:r>
              <a:rPr lang="en-US" dirty="0" err="1" smtClean="0"/>
              <a:t>pd</a:t>
            </a:r>
            <a:endParaRPr lang="en-US" dirty="0" smtClean="0"/>
          </a:p>
          <a:p>
            <a:pPr lvl="1"/>
            <a:r>
              <a:rPr lang="en-US" dirty="0" err="1" smtClean="0"/>
              <a:t>pd</a:t>
            </a:r>
            <a:r>
              <a:rPr lang="en-US" dirty="0" smtClean="0"/>
              <a:t>[1] that can be used to write to the </a:t>
            </a:r>
            <a:r>
              <a:rPr lang="en-US" dirty="0" err="1" smtClean="0"/>
              <a:t>pd</a:t>
            </a:r>
            <a:endParaRPr lang="en-US" dirty="0" smtClean="0"/>
          </a:p>
          <a:p>
            <a:r>
              <a:rPr lang="en-US" dirty="0" smtClean="0"/>
              <a:t>Also returns an error code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992" y="4541683"/>
            <a:ext cx="5275981" cy="158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52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Remote Procedure Call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1</a:t>
            </a:r>
          </a:p>
          <a:p>
            <a:endParaRPr lang="en-US" dirty="0" smtClean="0"/>
          </a:p>
          <a:p>
            <a:r>
              <a:rPr lang="en-US" dirty="0" err="1" smtClean="0"/>
              <a:t>int</a:t>
            </a:r>
            <a:r>
              <a:rPr lang="en-US" dirty="0" smtClean="0"/>
              <a:t> main() {</a:t>
            </a:r>
          </a:p>
          <a:p>
            <a:r>
              <a:rPr lang="en-US" dirty="0" smtClean="0"/>
              <a:t>	// Invoke method</a:t>
            </a:r>
          </a:p>
          <a:p>
            <a:r>
              <a:rPr lang="en-US" dirty="0" smtClean="0"/>
              <a:t>	// on Process 2</a:t>
            </a:r>
          </a:p>
          <a:p>
            <a:r>
              <a:rPr lang="en-US" dirty="0" smtClean="0"/>
              <a:t>	Method1();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5FEE74E-6D99-7C44-93EC-2AA2E2914E4E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762500" y="1789627"/>
            <a:ext cx="4038600" cy="4114800"/>
            <a:chOff x="4762500" y="1789627"/>
            <a:chExt cx="4038600" cy="4114800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4762500" y="1789627"/>
              <a:ext cx="4038600" cy="411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marL="342900" indent="-3429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marL="0" indent="0" eaLnBrk="1" hangingPunct="1">
                <a:spcBef>
                  <a:spcPct val="20000"/>
                </a:spcBef>
                <a:spcAft>
                  <a:spcPts val="600"/>
                </a:spcAft>
              </a:pPr>
              <a:r>
                <a:rPr lang="en-US" b="1" dirty="0">
                  <a:latin typeface="+mn-lt"/>
                  <a:ea typeface="+mn-ea"/>
                  <a:cs typeface="+mn-cs"/>
                </a:rPr>
                <a:t>Process 2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sz="3200" dirty="0"/>
            </a:p>
          </p:txBody>
        </p:sp>
        <p:grpSp>
          <p:nvGrpSpPr>
            <p:cNvPr id="95239" name="Group 10"/>
            <p:cNvGrpSpPr>
              <a:grpSpLocks/>
            </p:cNvGrpSpPr>
            <p:nvPr/>
          </p:nvGrpSpPr>
          <p:grpSpPr bwMode="auto">
            <a:xfrm>
              <a:off x="5181600" y="2514600"/>
              <a:ext cx="1828800" cy="2667000"/>
              <a:chOff x="5791200" y="2819400"/>
              <a:chExt cx="1828800" cy="2667000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5791200" y="2819400"/>
                <a:ext cx="1828800" cy="2667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5241" name="TextBox 10"/>
              <p:cNvSpPr txBox="1">
                <a:spLocks noChangeArrowheads="1"/>
              </p:cNvSpPr>
              <p:nvPr/>
            </p:nvSpPr>
            <p:spPr bwMode="auto">
              <a:xfrm>
                <a:off x="6019800" y="3124200"/>
                <a:ext cx="13716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/>
                  <a:t>Method1()</a:t>
                </a:r>
              </a:p>
            </p:txBody>
          </p:sp>
          <p:sp>
            <p:nvSpPr>
              <p:cNvPr id="95242" name="TextBox 11"/>
              <p:cNvSpPr txBox="1">
                <a:spLocks noChangeArrowheads="1"/>
              </p:cNvSpPr>
              <p:nvPr/>
            </p:nvSpPr>
            <p:spPr bwMode="auto">
              <a:xfrm>
                <a:off x="6019800" y="3886200"/>
                <a:ext cx="137160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/>
                  <a:t>Method2()</a:t>
                </a:r>
              </a:p>
              <a:p>
                <a:pPr eaLnBrk="1" hangingPunct="1"/>
                <a:endParaRPr lang="en-US"/>
              </a:p>
              <a:p>
                <a:pPr eaLnBrk="1" hangingPunct="1"/>
                <a:r>
                  <a:rPr lang="en-US"/>
                  <a:t>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546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Remote Procedure Calls (RPC)</a:t>
            </a: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 like regular function calls to caller</a:t>
            </a:r>
          </a:p>
          <a:p>
            <a:pPr lvl="1"/>
            <a:r>
              <a:rPr lang="en-US" dirty="0" smtClean="0"/>
              <a:t>But, RPC invocation from a </a:t>
            </a:r>
            <a:r>
              <a:rPr lang="ja-JP" altLang="en-US" dirty="0" smtClean="0"/>
              <a:t>‘</a:t>
            </a:r>
            <a:r>
              <a:rPr lang="en-US" dirty="0" smtClean="0"/>
              <a:t>client</a:t>
            </a:r>
            <a:r>
              <a:rPr lang="ja-JP" altLang="en-US" dirty="0" smtClean="0"/>
              <a:t>’</a:t>
            </a:r>
            <a:r>
              <a:rPr lang="en-US" dirty="0" smtClean="0"/>
              <a:t> causes a method to be invoked on a remote </a:t>
            </a:r>
            <a:r>
              <a:rPr lang="ja-JP" altLang="en-US" dirty="0" smtClean="0"/>
              <a:t>‘</a:t>
            </a:r>
            <a:r>
              <a:rPr lang="en-US" dirty="0" smtClean="0"/>
              <a:t>server</a:t>
            </a:r>
            <a:r>
              <a:rPr lang="ja-JP" altLang="en-US" dirty="0" smtClean="0"/>
              <a:t>’</a:t>
            </a:r>
            <a:endParaRPr lang="en-US" dirty="0" smtClean="0"/>
          </a:p>
          <a:p>
            <a:pPr lvl="1"/>
            <a:r>
              <a:rPr lang="en-US" dirty="0" smtClean="0"/>
              <a:t>Remote </a:t>
            </a:r>
            <a:r>
              <a:rPr lang="ja-JP" altLang="en-US" dirty="0" smtClean="0"/>
              <a:t>‘</a:t>
            </a:r>
            <a:r>
              <a:rPr lang="en-US" dirty="0" smtClean="0"/>
              <a:t>server</a:t>
            </a:r>
            <a:r>
              <a:rPr lang="ja-JP" altLang="en-US" dirty="0" smtClean="0"/>
              <a:t>’</a:t>
            </a:r>
            <a:r>
              <a:rPr lang="en-US" dirty="0" smtClean="0"/>
              <a:t> process provides implementation and processing of method</a:t>
            </a:r>
          </a:p>
          <a:p>
            <a:pPr lvl="1"/>
            <a:r>
              <a:rPr lang="en-US" dirty="0" smtClean="0"/>
              <a:t>Client side interface has to pack (</a:t>
            </a:r>
            <a:r>
              <a:rPr lang="ja-JP" altLang="en-US" dirty="0" smtClean="0"/>
              <a:t>“</a:t>
            </a:r>
            <a:r>
              <a:rPr lang="en-US" dirty="0" smtClean="0"/>
              <a:t>marshal</a:t>
            </a:r>
            <a:r>
              <a:rPr lang="ja-JP" altLang="en-US" dirty="0" smtClean="0"/>
              <a:t>”</a:t>
            </a:r>
            <a:r>
              <a:rPr lang="en-US" dirty="0" smtClean="0"/>
              <a:t>) arguments and requested operation type into a message &amp; send to remote server</a:t>
            </a:r>
          </a:p>
          <a:p>
            <a:r>
              <a:rPr lang="en-US" dirty="0" smtClean="0"/>
              <a:t>Can have blocking or non-blocking semantics</a:t>
            </a:r>
          </a:p>
        </p:txBody>
      </p:sp>
      <p:sp>
        <p:nvSpPr>
          <p:cNvPr id="962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A517C76-CF89-674C-945A-38D52EB8C16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09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Sockets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Servers run on well-defined ports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 socket uniquely identified by &lt;</a:t>
            </a:r>
            <a:r>
              <a:rPr lang="en-US" dirty="0" err="1" smtClean="0"/>
              <a:t>src_ip</a:t>
            </a:r>
            <a:r>
              <a:rPr lang="en-US" dirty="0" smtClean="0"/>
              <a:t>, </a:t>
            </a:r>
            <a:r>
              <a:rPr lang="en-US" dirty="0" err="1" smtClean="0"/>
              <a:t>src_port</a:t>
            </a:r>
            <a:r>
              <a:rPr lang="en-US" dirty="0" smtClean="0"/>
              <a:t>, </a:t>
            </a:r>
            <a:r>
              <a:rPr lang="en-US" dirty="0" err="1" smtClean="0"/>
              <a:t>dst_ip</a:t>
            </a:r>
            <a:r>
              <a:rPr lang="en-US" dirty="0" smtClean="0"/>
              <a:t>, </a:t>
            </a:r>
            <a:r>
              <a:rPr lang="en-US" dirty="0" err="1" smtClean="0"/>
              <a:t>dst_port</a:t>
            </a:r>
            <a:r>
              <a:rPr lang="en-US" dirty="0" smtClean="0"/>
              <a:t>&gt;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687" y="3325838"/>
            <a:ext cx="3756713" cy="26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64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Servers</a:t>
            </a: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Single threaded server:</a:t>
            </a:r>
          </a:p>
          <a:p>
            <a:pPr lvl="1"/>
            <a:r>
              <a:rPr lang="en-US" dirty="0" smtClean="0"/>
              <a:t>Processes one request at a time</a:t>
            </a:r>
          </a:p>
          <a:p>
            <a:r>
              <a:rPr lang="en-US" dirty="0" smtClean="0"/>
              <a:t>for (;;) {</a:t>
            </a:r>
            <a:br>
              <a:rPr lang="en-US" dirty="0" smtClean="0"/>
            </a:br>
            <a:r>
              <a:rPr lang="en-US" dirty="0" smtClean="0"/>
              <a:t>   receive(&amp;client, request);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dirty="0" err="1" smtClean="0"/>
              <a:t>process_request</a:t>
            </a:r>
            <a:r>
              <a:rPr lang="en-US" dirty="0" smtClean="0"/>
              <a:t>(...);</a:t>
            </a:r>
            <a:br>
              <a:rPr lang="en-US" dirty="0" smtClean="0"/>
            </a:br>
            <a:r>
              <a:rPr lang="en-US" dirty="0" smtClean="0"/>
              <a:t>   send (client, reply);</a:t>
            </a:r>
            <a:br>
              <a:rPr lang="en-US" dirty="0" smtClean="0"/>
            </a:br>
            <a:r>
              <a:rPr lang="en-US" dirty="0" smtClean="0"/>
              <a:t>} // for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0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tricky question</a:t>
            </a: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does a server  do when it does not process client requests?</a:t>
            </a:r>
          </a:p>
          <a:p>
            <a:endParaRPr lang="en-US" dirty="0"/>
          </a:p>
          <a:p>
            <a:r>
              <a:rPr lang="en-US" dirty="0" smtClean="0"/>
              <a:t>Possible answers:</a:t>
            </a:r>
          </a:p>
          <a:p>
            <a:pPr lvl="1"/>
            <a:r>
              <a:rPr lang="en-US" dirty="0"/>
              <a:t>Nothing</a:t>
            </a:r>
          </a:p>
          <a:p>
            <a:pPr lvl="1"/>
            <a:r>
              <a:rPr lang="en-US" dirty="0"/>
              <a:t>It </a:t>
            </a:r>
            <a:r>
              <a:rPr lang="en-US" dirty="0" smtClean="0"/>
              <a:t>busy waits </a:t>
            </a:r>
            <a:r>
              <a:rPr lang="en-US" dirty="0"/>
              <a:t>for client requests</a:t>
            </a:r>
          </a:p>
          <a:p>
            <a:pPr lvl="1"/>
            <a:r>
              <a:rPr lang="en-US" dirty="0"/>
              <a:t>It sleeps</a:t>
            </a:r>
          </a:p>
          <a:p>
            <a:pPr lvl="2"/>
            <a:r>
              <a:rPr lang="en-US" dirty="0"/>
              <a:t>WAITING state is sometimes called sleep 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584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problem</a:t>
            </a:r>
            <a:endParaRPr lang="en-US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Most client requests involve disk accesses</a:t>
            </a:r>
          </a:p>
          <a:p>
            <a:pPr lvl="1"/>
            <a:r>
              <a:rPr lang="en-US" smtClean="0"/>
              <a:t>File servers</a:t>
            </a:r>
          </a:p>
          <a:p>
            <a:pPr lvl="1"/>
            <a:r>
              <a:rPr lang="en-US" smtClean="0"/>
              <a:t>Authentications servers</a:t>
            </a:r>
          </a:p>
          <a:p>
            <a:r>
              <a:rPr lang="en-US" smtClean="0"/>
              <a:t>When this happens, the server remains in the WAITING state</a:t>
            </a:r>
          </a:p>
          <a:p>
            <a:pPr lvl="1"/>
            <a:r>
              <a:rPr lang="en-US" smtClean="0"/>
              <a:t>Cannot handle other customers</a:t>
            </a:r>
            <a:r>
              <a:rPr lang="ja-JP" altLang="en-US" smtClean="0"/>
              <a:t>’</a:t>
            </a:r>
            <a:r>
              <a:rPr lang="en-US" smtClean="0"/>
              <a:t> requests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2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first solution</a:t>
            </a:r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pid</a:t>
            </a:r>
            <a:r>
              <a:rPr lang="en-US" dirty="0" smtClean="0"/>
              <a:t>; </a:t>
            </a:r>
            <a:br>
              <a:rPr lang="en-US" dirty="0" smtClean="0"/>
            </a:br>
            <a:r>
              <a:rPr lang="en-US" dirty="0" smtClean="0"/>
              <a:t>for (;;) {</a:t>
            </a:r>
            <a:br>
              <a:rPr lang="en-US" dirty="0" smtClean="0"/>
            </a:br>
            <a:r>
              <a:rPr lang="en-US" dirty="0" smtClean="0"/>
              <a:t>   receive(&amp;client, request);</a:t>
            </a:r>
            <a:br>
              <a:rPr lang="en-US" dirty="0" smtClean="0"/>
            </a:br>
            <a:r>
              <a:rPr lang="en-US" dirty="0" smtClean="0"/>
              <a:t>   if ((</a:t>
            </a:r>
            <a:r>
              <a:rPr lang="en-US" dirty="0" err="1" smtClean="0"/>
              <a:t>pid</a:t>
            </a:r>
            <a:r>
              <a:rPr lang="en-US" dirty="0" smtClean="0"/>
              <a:t> = fork())== 0) {</a:t>
            </a:r>
            <a:br>
              <a:rPr lang="en-US" dirty="0" smtClean="0"/>
            </a:br>
            <a:r>
              <a:rPr lang="en-US" dirty="0" smtClean="0"/>
              <a:t>       </a:t>
            </a:r>
            <a:r>
              <a:rPr lang="en-US" dirty="0" err="1" smtClean="0"/>
              <a:t>process_request</a:t>
            </a:r>
            <a:r>
              <a:rPr lang="en-US" dirty="0" smtClean="0"/>
              <a:t>(...);</a:t>
            </a:r>
            <a:br>
              <a:rPr lang="en-US" dirty="0" smtClean="0"/>
            </a:br>
            <a:r>
              <a:rPr lang="en-US" dirty="0" smtClean="0"/>
              <a:t>       send (client, reply);</a:t>
            </a:r>
            <a:br>
              <a:rPr lang="en-US" dirty="0" smtClean="0"/>
            </a:br>
            <a:r>
              <a:rPr lang="en-US" dirty="0" smtClean="0"/>
              <a:t>       _exit(0); // done</a:t>
            </a:r>
            <a:br>
              <a:rPr lang="en-US" dirty="0" smtClean="0"/>
            </a:br>
            <a:r>
              <a:rPr lang="en-US" dirty="0" smtClean="0"/>
              <a:t>   } // if </a:t>
            </a:r>
            <a:br>
              <a:rPr lang="en-US" dirty="0" smtClean="0"/>
            </a:br>
            <a:r>
              <a:rPr lang="en-US" dirty="0" smtClean="0"/>
              <a:t>} // for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462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good and the bad news</a:t>
            </a:r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good news:</a:t>
            </a:r>
          </a:p>
          <a:p>
            <a:pPr lvl="1"/>
            <a:r>
              <a:rPr lang="en-US" dirty="0" smtClean="0"/>
              <a:t>Server can now handle several user requests in parallel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bad news:</a:t>
            </a:r>
          </a:p>
          <a:p>
            <a:pPr lvl="1"/>
            <a:r>
              <a:rPr lang="en-US" dirty="0" smtClean="0"/>
              <a:t>fork() is a very expensive system 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6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better solution</a:t>
            </a: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 a faster mechanism for creating cheaper processes:</a:t>
            </a:r>
          </a:p>
          <a:p>
            <a:pPr lvl="1"/>
            <a:r>
              <a:rPr lang="en-US" dirty="0" smtClean="0"/>
              <a:t>Threads </a:t>
            </a:r>
            <a:endParaRPr lang="en-US" dirty="0"/>
          </a:p>
          <a:p>
            <a:r>
              <a:rPr lang="en-US" dirty="0" smtClean="0"/>
              <a:t>Threads </a:t>
            </a:r>
            <a:r>
              <a:rPr lang="en-US" dirty="0"/>
              <a:t>share the address space of their parent</a:t>
            </a:r>
          </a:p>
          <a:p>
            <a:pPr lvl="1"/>
            <a:r>
              <a:rPr lang="en-US" dirty="0"/>
              <a:t>No need to create a new address space</a:t>
            </a:r>
          </a:p>
          <a:p>
            <a:pPr lvl="2"/>
            <a:r>
              <a:rPr lang="en-US" dirty="0"/>
              <a:t>Most expensive step of fork() system call</a:t>
            </a:r>
          </a:p>
          <a:p>
            <a:pPr indent="-18288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948" y="4199405"/>
            <a:ext cx="5132757" cy="192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52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comparison between Fork &amp; </a:t>
            </a:r>
            <a:r>
              <a:rPr lang="en-US" dirty="0" err="1" smtClean="0"/>
              <a:t>pthread_create</a:t>
            </a:r>
            <a:r>
              <a:rPr lang="en-US" dirty="0" smtClean="0"/>
              <a:t>()</a:t>
            </a:r>
            <a:endParaRPr lang="en-US" dirty="0"/>
          </a:p>
        </p:txBody>
      </p:sp>
      <p:pic>
        <p:nvPicPr>
          <p:cNvPr id="4" name="Picture 3" descr="Screen shot 2014-01-11 at 9.39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7" y="1770421"/>
            <a:ext cx="8763596" cy="23689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4287" y="506908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~10 times faster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479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 it not dangerous?</a:t>
            </a: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some extent because</a:t>
            </a:r>
          </a:p>
          <a:p>
            <a:pPr lvl="1"/>
            <a:r>
              <a:rPr lang="en-US" dirty="0" smtClean="0"/>
              <a:t>No memory protection inside an address space</a:t>
            </a:r>
          </a:p>
          <a:p>
            <a:pPr lvl="1"/>
            <a:r>
              <a:rPr lang="en-US" dirty="0" smtClean="0"/>
              <a:t>Lightweight processes can now interfere with each other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All lightweight process code is written by the same team</a:t>
            </a:r>
          </a:p>
          <a:p>
            <a:pPr lvl="1"/>
            <a:r>
              <a:rPr lang="en-US" dirty="0" smtClean="0"/>
              <a:t>Synchronization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24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Concept</a:t>
            </a:r>
            <a:endParaRPr 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A thread</a:t>
            </a:r>
          </a:p>
          <a:p>
            <a:pPr lvl="1"/>
            <a:r>
              <a:rPr lang="en-US" sz="1600" dirty="0" smtClean="0"/>
              <a:t>Does not have its own address space </a:t>
            </a:r>
          </a:p>
          <a:p>
            <a:pPr lvl="1"/>
            <a:r>
              <a:rPr lang="en-US" sz="1600" dirty="0" smtClean="0"/>
              <a:t>Shares it with its parent and other peer threads in the same address space (task)</a:t>
            </a:r>
          </a:p>
          <a:p>
            <a:r>
              <a:rPr lang="en-US" sz="1600" dirty="0" smtClean="0"/>
              <a:t>Each thread has a program counter, a set of registers and its own stack.</a:t>
            </a:r>
          </a:p>
          <a:p>
            <a:pPr lvl="1"/>
            <a:r>
              <a:rPr lang="en-US" sz="1600" dirty="0" smtClean="0"/>
              <a:t>Everything else is shared</a:t>
            </a:r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474" y="3730065"/>
            <a:ext cx="5314577" cy="30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6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Examples of multithreaded programs</a:t>
            </a: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Embedded systems </a:t>
            </a:r>
          </a:p>
          <a:p>
            <a:pPr lvl="1"/>
            <a:r>
              <a:rPr lang="en-US" smtClean="0"/>
              <a:t>Elevators, Planes, Medical systems, Wristwatches</a:t>
            </a:r>
          </a:p>
          <a:p>
            <a:pPr lvl="1"/>
            <a:r>
              <a:rPr lang="en-US" smtClean="0"/>
              <a:t>Single Program, concurrent operations</a:t>
            </a:r>
          </a:p>
          <a:p>
            <a:endParaRPr lang="en-US" smtClean="0"/>
          </a:p>
          <a:p>
            <a:r>
              <a:rPr lang="en-US" smtClean="0"/>
              <a:t>Most modern OS kernels</a:t>
            </a:r>
          </a:p>
          <a:p>
            <a:pPr lvl="1"/>
            <a:r>
              <a:rPr lang="en-US" smtClean="0"/>
              <a:t>Internally concurrent because have to deal with concurrent requests by multiple users</a:t>
            </a:r>
          </a:p>
          <a:p>
            <a:pPr lvl="1"/>
            <a:r>
              <a:rPr lang="en-US" smtClean="0"/>
              <a:t>But no protection needed within kernel</a:t>
            </a:r>
          </a:p>
          <a:p>
            <a:endParaRPr lang="en-US" smtClean="0"/>
          </a:p>
          <a:p>
            <a:r>
              <a:rPr lang="en-US" smtClean="0"/>
              <a:t>Database Servers</a:t>
            </a:r>
          </a:p>
          <a:p>
            <a:pPr lvl="1"/>
            <a:r>
              <a:rPr lang="en-US" smtClean="0"/>
              <a:t>Access to shared data by many concurrent users</a:t>
            </a:r>
          </a:p>
          <a:p>
            <a:pPr lvl="1"/>
            <a:r>
              <a:rPr lang="en-US" smtClean="0"/>
              <a:t>Also background utility processing must be done</a:t>
            </a:r>
          </a:p>
          <a:p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6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Examples of multithreaded programs (con’t)</a:t>
            </a: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Network Servers</a:t>
            </a:r>
          </a:p>
          <a:p>
            <a:pPr lvl="1"/>
            <a:r>
              <a:rPr lang="en-US" dirty="0" smtClean="0"/>
              <a:t>Concurrent requests from network</a:t>
            </a:r>
          </a:p>
          <a:p>
            <a:pPr lvl="1"/>
            <a:r>
              <a:rPr lang="en-US" dirty="0" smtClean="0"/>
              <a:t>Again, single program, multiple concurrent operations</a:t>
            </a:r>
          </a:p>
          <a:p>
            <a:pPr lvl="1"/>
            <a:r>
              <a:rPr lang="en-US" dirty="0" smtClean="0"/>
              <a:t>File server, Web server, and airline reservation systems</a:t>
            </a:r>
          </a:p>
          <a:p>
            <a:endParaRPr lang="en-US" dirty="0" smtClean="0"/>
          </a:p>
          <a:p>
            <a:r>
              <a:rPr lang="en-US" dirty="0" smtClean="0"/>
              <a:t>Parallel Programming (More than one physical CPU)</a:t>
            </a:r>
          </a:p>
          <a:p>
            <a:pPr lvl="1"/>
            <a:r>
              <a:rPr lang="en-US" dirty="0" smtClean="0"/>
              <a:t>Split program into multiple threads for parallelism</a:t>
            </a:r>
          </a:p>
          <a:p>
            <a:pPr lvl="1"/>
            <a:r>
              <a:rPr lang="en-US" dirty="0" smtClean="0"/>
              <a:t>This is called Multiprocessing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766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</a:t>
            </a:r>
            <a:endParaRPr lang="en-US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Real operating systems have either</a:t>
            </a:r>
          </a:p>
          <a:p>
            <a:pPr lvl="1"/>
            <a:r>
              <a:rPr lang="en-US" dirty="0" smtClean="0"/>
              <a:t>One or many processes</a:t>
            </a:r>
          </a:p>
          <a:p>
            <a:pPr lvl="1"/>
            <a:r>
              <a:rPr lang="en-US" dirty="0" smtClean="0"/>
              <a:t>One or many threads per process</a:t>
            </a:r>
            <a:endParaRPr lang="en-US" dirty="0"/>
          </a:p>
        </p:txBody>
      </p:sp>
      <p:sp>
        <p:nvSpPr>
          <p:cNvPr id="327693" name="Rectangle 13"/>
          <p:cNvSpPr>
            <a:spLocks noChangeArrowheads="1"/>
          </p:cNvSpPr>
          <p:nvPr/>
        </p:nvSpPr>
        <p:spPr bwMode="auto">
          <a:xfrm>
            <a:off x="5634916" y="5437693"/>
            <a:ext cx="3048000" cy="13350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2000">
                <a:latin typeface="Helvetica" charset="0"/>
              </a:rPr>
              <a:t>Mach, OS/2, HP-UX, Win NT to 8, Solaris, OS X, Android, iOS</a:t>
            </a:r>
          </a:p>
        </p:txBody>
      </p:sp>
      <p:sp>
        <p:nvSpPr>
          <p:cNvPr id="327692" name="Rectangle 12"/>
          <p:cNvSpPr>
            <a:spLocks noChangeArrowheads="1"/>
          </p:cNvSpPr>
          <p:nvPr/>
        </p:nvSpPr>
        <p:spPr bwMode="auto">
          <a:xfrm>
            <a:off x="2663116" y="5437693"/>
            <a:ext cx="2971800" cy="13350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2000" dirty="0">
                <a:latin typeface="Helvetica" charset="0"/>
              </a:rPr>
              <a:t>Embedded systems (</a:t>
            </a:r>
            <a:r>
              <a:rPr lang="en-US" sz="2000" dirty="0" err="1">
                <a:latin typeface="Helvetica" charset="0"/>
              </a:rPr>
              <a:t>Geoworks</a:t>
            </a:r>
            <a:r>
              <a:rPr lang="en-US" sz="2000" dirty="0">
                <a:latin typeface="Helvetica" charset="0"/>
              </a:rPr>
              <a:t>, </a:t>
            </a:r>
            <a:r>
              <a:rPr lang="en-US" sz="2000" dirty="0" err="1">
                <a:latin typeface="Helvetica" charset="0"/>
              </a:rPr>
              <a:t>VxWorks</a:t>
            </a:r>
            <a:r>
              <a:rPr lang="en-US" sz="2000" dirty="0">
                <a:latin typeface="Helvetica" charset="0"/>
              </a:rPr>
              <a:t>, </a:t>
            </a:r>
            <a:r>
              <a:rPr lang="en-US" sz="2000" dirty="0" err="1" smtClean="0">
                <a:latin typeface="Helvetica" charset="0"/>
              </a:rPr>
              <a:t>etc</a:t>
            </a:r>
            <a:r>
              <a:rPr lang="en-US" sz="2000" dirty="0" smtClean="0">
                <a:latin typeface="Helvetica" charset="0"/>
              </a:rPr>
              <a:t>)</a:t>
            </a:r>
            <a:endParaRPr lang="en-US" sz="2000" dirty="0">
              <a:latin typeface="Helvetica" charset="0"/>
            </a:endParaRPr>
          </a:p>
        </p:txBody>
      </p:sp>
      <p:sp>
        <p:nvSpPr>
          <p:cNvPr id="327690" name="Rectangle 10"/>
          <p:cNvSpPr>
            <a:spLocks noChangeArrowheads="1"/>
          </p:cNvSpPr>
          <p:nvPr/>
        </p:nvSpPr>
        <p:spPr bwMode="auto">
          <a:xfrm>
            <a:off x="5634916" y="4675693"/>
            <a:ext cx="3048000" cy="777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2000">
                <a:latin typeface="Helvetica" charset="0"/>
              </a:rPr>
              <a:t>Traditional UNIX</a:t>
            </a:r>
          </a:p>
        </p:txBody>
      </p:sp>
      <p:sp>
        <p:nvSpPr>
          <p:cNvPr id="327689" name="Rectangle 9"/>
          <p:cNvSpPr>
            <a:spLocks noChangeArrowheads="1"/>
          </p:cNvSpPr>
          <p:nvPr/>
        </p:nvSpPr>
        <p:spPr bwMode="auto">
          <a:xfrm>
            <a:off x="2663116" y="4675693"/>
            <a:ext cx="2971800" cy="777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  <a:spcBef>
                <a:spcPct val="30000"/>
              </a:spcBef>
              <a:buSzPct val="100000"/>
            </a:pPr>
            <a:r>
              <a:rPr lang="en-US" sz="2000">
                <a:latin typeface="Helvetica" charset="0"/>
              </a:rPr>
              <a:t>MS/DOS, early Macintosh</a:t>
            </a: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300916" y="3837493"/>
            <a:ext cx="2362200" cy="2935288"/>
            <a:chOff x="240" y="960"/>
            <a:chExt cx="1488" cy="1849"/>
          </a:xfrm>
        </p:grpSpPr>
        <p:grpSp>
          <p:nvGrpSpPr>
            <p:cNvPr id="47126" name="Group 64"/>
            <p:cNvGrpSpPr>
              <a:grpSpLocks/>
            </p:cNvGrpSpPr>
            <p:nvPr/>
          </p:nvGrpSpPr>
          <p:grpSpPr bwMode="auto">
            <a:xfrm>
              <a:off x="240" y="1488"/>
              <a:ext cx="1488" cy="1321"/>
              <a:chOff x="240" y="1528"/>
              <a:chExt cx="1488" cy="1377"/>
            </a:xfrm>
          </p:grpSpPr>
          <p:sp>
            <p:nvSpPr>
              <p:cNvPr id="47128" name="Rectangle 11"/>
              <p:cNvSpPr>
                <a:spLocks noChangeArrowheads="1"/>
              </p:cNvSpPr>
              <p:nvPr/>
            </p:nvSpPr>
            <p:spPr bwMode="auto">
              <a:xfrm>
                <a:off x="240" y="2040"/>
                <a:ext cx="1488" cy="865"/>
              </a:xfrm>
              <a:prstGeom prst="rect">
                <a:avLst/>
              </a:prstGeom>
              <a:solidFill>
                <a:srgbClr val="53F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571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90000"/>
                  </a:lnSpc>
                  <a:spcBef>
                    <a:spcPct val="30000"/>
                  </a:spcBef>
                  <a:buSzPct val="100000"/>
                </a:pPr>
                <a:r>
                  <a:rPr lang="en-US" sz="2000">
                    <a:latin typeface="Helvetica" charset="0"/>
                  </a:rPr>
                  <a:t>Many</a:t>
                </a:r>
              </a:p>
            </p:txBody>
          </p:sp>
          <p:sp>
            <p:nvSpPr>
              <p:cNvPr id="47129" name="Rectangle 8"/>
              <p:cNvSpPr>
                <a:spLocks noChangeArrowheads="1"/>
              </p:cNvSpPr>
              <p:nvPr/>
            </p:nvSpPr>
            <p:spPr bwMode="auto">
              <a:xfrm>
                <a:off x="240" y="1528"/>
                <a:ext cx="1488" cy="512"/>
              </a:xfrm>
              <a:prstGeom prst="rect">
                <a:avLst/>
              </a:prstGeom>
              <a:solidFill>
                <a:srgbClr val="53F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571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90000"/>
                  </a:lnSpc>
                  <a:spcBef>
                    <a:spcPct val="30000"/>
                  </a:spcBef>
                  <a:buSzPct val="100000"/>
                </a:pPr>
                <a:r>
                  <a:rPr lang="en-US" sz="2000">
                    <a:latin typeface="Helvetica" charset="0"/>
                  </a:rPr>
                  <a:t>One</a:t>
                </a:r>
              </a:p>
            </p:txBody>
          </p:sp>
        </p:grpSp>
        <p:sp>
          <p:nvSpPr>
            <p:cNvPr id="47127" name="Rectangle 5"/>
            <p:cNvSpPr>
              <a:spLocks noChangeArrowheads="1"/>
            </p:cNvSpPr>
            <p:nvPr/>
          </p:nvSpPr>
          <p:spPr bwMode="auto">
            <a:xfrm>
              <a:off x="288" y="960"/>
              <a:ext cx="960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 dirty="0">
                  <a:latin typeface="Helvetica" charset="0"/>
                </a:rPr>
                <a:t># threads</a:t>
              </a:r>
            </a:p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 dirty="0" smtClean="0">
                  <a:latin typeface="Helvetica" charset="0"/>
                </a:rPr>
                <a:t>/process:</a:t>
              </a:r>
              <a:endParaRPr lang="en-US" sz="2000" dirty="0">
                <a:latin typeface="Helvetica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1901116" y="2999293"/>
            <a:ext cx="6781800" cy="1676400"/>
            <a:chOff x="1248" y="432"/>
            <a:chExt cx="4272" cy="1104"/>
          </a:xfrm>
        </p:grpSpPr>
        <p:sp>
          <p:nvSpPr>
            <p:cNvPr id="47123" name="Rectangle 7"/>
            <p:cNvSpPr>
              <a:spLocks noChangeArrowheads="1"/>
            </p:cNvSpPr>
            <p:nvPr/>
          </p:nvSpPr>
          <p:spPr bwMode="auto">
            <a:xfrm>
              <a:off x="3600" y="432"/>
              <a:ext cx="1920" cy="1096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</a:rPr>
                <a:t>Many</a:t>
              </a:r>
            </a:p>
          </p:txBody>
        </p:sp>
        <p:sp>
          <p:nvSpPr>
            <p:cNvPr id="47124" name="Rectangle 6"/>
            <p:cNvSpPr>
              <a:spLocks noChangeArrowheads="1"/>
            </p:cNvSpPr>
            <p:nvPr/>
          </p:nvSpPr>
          <p:spPr bwMode="auto">
            <a:xfrm>
              <a:off x="1728" y="432"/>
              <a:ext cx="1872" cy="1096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</a:rPr>
                <a:t>One</a:t>
              </a:r>
            </a:p>
          </p:txBody>
        </p:sp>
        <p:sp>
          <p:nvSpPr>
            <p:cNvPr id="47125" name="Rectangle 65"/>
            <p:cNvSpPr>
              <a:spLocks noChangeArrowheads="1"/>
            </p:cNvSpPr>
            <p:nvPr/>
          </p:nvSpPr>
          <p:spPr bwMode="auto">
            <a:xfrm rot="-5400000">
              <a:off x="936" y="792"/>
              <a:ext cx="105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 dirty="0">
                  <a:latin typeface="Helvetica" charset="0"/>
                </a:rPr>
                <a:t># of </a:t>
              </a:r>
              <a:r>
                <a:rPr lang="en-US" sz="2000" dirty="0" smtClean="0">
                  <a:latin typeface="Helvetica" charset="0"/>
                </a:rPr>
                <a:t>process:</a:t>
              </a:r>
              <a:endParaRPr lang="en-US" sz="2000" dirty="0">
                <a:latin typeface="Helvetica" charset="0"/>
              </a:endParaRPr>
            </a:p>
          </p:txBody>
        </p:sp>
      </p:grpSp>
      <p:grpSp>
        <p:nvGrpSpPr>
          <p:cNvPr id="47114" name="Group 68"/>
          <p:cNvGrpSpPr>
            <a:grpSpLocks/>
          </p:cNvGrpSpPr>
          <p:nvPr/>
        </p:nvGrpSpPr>
        <p:grpSpPr bwMode="auto">
          <a:xfrm>
            <a:off x="300916" y="2999293"/>
            <a:ext cx="8382000" cy="3773488"/>
            <a:chOff x="240" y="432"/>
            <a:chExt cx="5280" cy="2473"/>
          </a:xfrm>
        </p:grpSpPr>
        <p:sp>
          <p:nvSpPr>
            <p:cNvPr id="47115" name="Line 15"/>
            <p:cNvSpPr>
              <a:spLocks noChangeShapeType="1"/>
            </p:cNvSpPr>
            <p:nvPr/>
          </p:nvSpPr>
          <p:spPr bwMode="auto">
            <a:xfrm>
              <a:off x="240" y="1528"/>
              <a:ext cx="52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6" name="Line 16"/>
            <p:cNvSpPr>
              <a:spLocks noChangeShapeType="1"/>
            </p:cNvSpPr>
            <p:nvPr/>
          </p:nvSpPr>
          <p:spPr bwMode="auto">
            <a:xfrm>
              <a:off x="240" y="2040"/>
              <a:ext cx="52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7" name="Line 17"/>
            <p:cNvSpPr>
              <a:spLocks noChangeShapeType="1"/>
            </p:cNvSpPr>
            <p:nvPr/>
          </p:nvSpPr>
          <p:spPr bwMode="auto">
            <a:xfrm>
              <a:off x="240" y="2905"/>
              <a:ext cx="52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8" name="Line 18"/>
            <p:cNvSpPr>
              <a:spLocks noChangeShapeType="1"/>
            </p:cNvSpPr>
            <p:nvPr/>
          </p:nvSpPr>
          <p:spPr bwMode="auto">
            <a:xfrm>
              <a:off x="240" y="432"/>
              <a:ext cx="0" cy="247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9" name="Line 19"/>
            <p:cNvSpPr>
              <a:spLocks noChangeShapeType="1"/>
            </p:cNvSpPr>
            <p:nvPr/>
          </p:nvSpPr>
          <p:spPr bwMode="auto">
            <a:xfrm>
              <a:off x="1728" y="432"/>
              <a:ext cx="0" cy="24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20" name="Line 21"/>
            <p:cNvSpPr>
              <a:spLocks noChangeShapeType="1"/>
            </p:cNvSpPr>
            <p:nvPr/>
          </p:nvSpPr>
          <p:spPr bwMode="auto">
            <a:xfrm>
              <a:off x="5520" y="432"/>
              <a:ext cx="0" cy="247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21" name="Line 20"/>
            <p:cNvSpPr>
              <a:spLocks noChangeShapeType="1"/>
            </p:cNvSpPr>
            <p:nvPr/>
          </p:nvSpPr>
          <p:spPr bwMode="auto">
            <a:xfrm>
              <a:off x="3600" y="432"/>
              <a:ext cx="0" cy="24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22" name="Line 14"/>
            <p:cNvSpPr>
              <a:spLocks noChangeShapeType="1"/>
            </p:cNvSpPr>
            <p:nvPr/>
          </p:nvSpPr>
          <p:spPr bwMode="auto">
            <a:xfrm>
              <a:off x="240" y="432"/>
              <a:ext cx="528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342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bldLvl="2"/>
      <p:bldP spid="327693" grpId="0" animBg="1"/>
      <p:bldP spid="327692" grpId="0" animBg="1"/>
      <p:bldP spid="327690" grpId="0" animBg="1"/>
      <p:bldP spid="32768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1-18 at 9.56.3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1100"/>
            <a:ext cx="8927730" cy="437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02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Memory Footprint of Two-Thread Example</a:t>
            </a:r>
            <a:endParaRPr lang="en-US" altLang="ko-KR"/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6109777" cy="437356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If we stopped this program and examined it with a debugger, we would see</a:t>
            </a:r>
          </a:p>
          <a:p>
            <a:pPr lvl="1"/>
            <a:r>
              <a:rPr lang="en-US" altLang="ko-KR" dirty="0" smtClean="0"/>
              <a:t>Two sets of CPU registers</a:t>
            </a:r>
          </a:p>
          <a:p>
            <a:pPr lvl="1"/>
            <a:r>
              <a:rPr lang="en-US" altLang="ko-KR" dirty="0" smtClean="0"/>
              <a:t>Two sets of Stacks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en-US" altLang="ko-KR" dirty="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740136" y="2252390"/>
            <a:ext cx="2120900" cy="4343400"/>
            <a:chOff x="3648" y="1008"/>
            <a:chExt cx="1336" cy="2736"/>
          </a:xfrm>
        </p:grpSpPr>
        <p:grpSp>
          <p:nvGrpSpPr>
            <p:cNvPr id="34821" name="Group 16"/>
            <p:cNvGrpSpPr>
              <a:grpSpLocks/>
            </p:cNvGrpSpPr>
            <p:nvPr/>
          </p:nvGrpSpPr>
          <p:grpSpPr bwMode="auto">
            <a:xfrm>
              <a:off x="3648" y="1008"/>
              <a:ext cx="1056" cy="2736"/>
              <a:chOff x="3648" y="1008"/>
              <a:chExt cx="1056" cy="2736"/>
            </a:xfrm>
          </p:grpSpPr>
          <p:sp>
            <p:nvSpPr>
              <p:cNvPr id="34823" name="Rectangle 4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27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Helvetica" charset="0"/>
                </a:endParaRPr>
              </a:p>
            </p:txBody>
          </p:sp>
          <p:sp>
            <p:nvSpPr>
              <p:cNvPr id="34824" name="Rectangle 6"/>
              <p:cNvSpPr>
                <a:spLocks noChangeArrowheads="1"/>
              </p:cNvSpPr>
              <p:nvPr/>
            </p:nvSpPr>
            <p:spPr bwMode="auto">
              <a:xfrm>
                <a:off x="3648" y="3408"/>
                <a:ext cx="1056" cy="336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>
                    <a:latin typeface="Helvetica" charset="0"/>
                  </a:rPr>
                  <a:t>Code</a:t>
                </a:r>
              </a:p>
            </p:txBody>
          </p:sp>
          <p:sp>
            <p:nvSpPr>
              <p:cNvPr id="34825" name="Rectangle 7"/>
              <p:cNvSpPr>
                <a:spLocks noChangeArrowheads="1"/>
              </p:cNvSpPr>
              <p:nvPr/>
            </p:nvSpPr>
            <p:spPr bwMode="auto">
              <a:xfrm>
                <a:off x="3648" y="3120"/>
                <a:ext cx="1056" cy="288"/>
              </a:xfrm>
              <a:prstGeom prst="rect">
                <a:avLst/>
              </a:prstGeom>
              <a:solidFill>
                <a:srgbClr val="53FB25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>
                    <a:latin typeface="Helvetica" charset="0"/>
                  </a:rPr>
                  <a:t>Global Data</a:t>
                </a:r>
              </a:p>
            </p:txBody>
          </p:sp>
          <p:sp>
            <p:nvSpPr>
              <p:cNvPr id="34826" name="Rectangle 8"/>
              <p:cNvSpPr>
                <a:spLocks noChangeArrowheads="1"/>
              </p:cNvSpPr>
              <p:nvPr/>
            </p:nvSpPr>
            <p:spPr bwMode="auto">
              <a:xfrm>
                <a:off x="3648" y="2640"/>
                <a:ext cx="1056" cy="48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>
                    <a:latin typeface="Helvetica" charset="0"/>
                  </a:rPr>
                  <a:t>Heap</a:t>
                </a:r>
              </a:p>
            </p:txBody>
          </p:sp>
          <p:sp>
            <p:nvSpPr>
              <p:cNvPr id="34827" name="Rectangle 9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336"/>
              </a:xfrm>
              <a:prstGeom prst="rect">
                <a:avLst/>
              </a:prstGeom>
              <a:solidFill>
                <a:srgbClr val="FF66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>
                    <a:latin typeface="Helvetica" charset="0"/>
                  </a:rPr>
                  <a:t>Stack 1</a:t>
                </a:r>
              </a:p>
            </p:txBody>
          </p:sp>
          <p:sp>
            <p:nvSpPr>
              <p:cNvPr id="34828" name="Rectangle 10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1056" cy="432"/>
              </a:xfrm>
              <a:prstGeom prst="rect">
                <a:avLst/>
              </a:prstGeom>
              <a:solidFill>
                <a:srgbClr val="FF66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>
                    <a:latin typeface="Helvetica" charset="0"/>
                  </a:rPr>
                  <a:t>Stack 2</a:t>
                </a:r>
              </a:p>
            </p:txBody>
          </p:sp>
          <p:sp>
            <p:nvSpPr>
              <p:cNvPr id="34829" name="Line 12"/>
              <p:cNvSpPr>
                <a:spLocks noChangeShapeType="1"/>
              </p:cNvSpPr>
              <p:nvPr/>
            </p:nvSpPr>
            <p:spPr bwMode="auto">
              <a:xfrm>
                <a:off x="4176" y="1296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0" name="Line 13"/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1" name="Line 14"/>
              <p:cNvSpPr>
                <a:spLocks noChangeShapeType="1"/>
              </p:cNvSpPr>
              <p:nvPr/>
            </p:nvSpPr>
            <p:spPr bwMode="auto">
              <a:xfrm flipV="1">
                <a:off x="4176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822" name="Text Box 15"/>
            <p:cNvSpPr txBox="1">
              <a:spLocks noChangeArrowheads="1"/>
            </p:cNvSpPr>
            <p:nvPr/>
          </p:nvSpPr>
          <p:spPr bwMode="auto">
            <a:xfrm rot="5400000">
              <a:off x="4284" y="2237"/>
              <a:ext cx="116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altLang="ko-KR">
                  <a:latin typeface="Helvetica" charset="0"/>
                </a:rPr>
                <a:t>Address Space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1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Per Thread State</a:t>
            </a:r>
            <a:endParaRPr lang="en-US" altLang="ko-KR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Each Thread has a Thread Control Block (TCB)</a:t>
            </a:r>
          </a:p>
          <a:p>
            <a:pPr lvl="1"/>
            <a:r>
              <a:rPr lang="en-US" altLang="ko-KR" smtClean="0"/>
              <a:t>Execution State: CPU registers, program counter (PC), pointer to stack (SP)</a:t>
            </a:r>
          </a:p>
          <a:p>
            <a:pPr lvl="1"/>
            <a:r>
              <a:rPr lang="en-US" altLang="ko-KR" smtClean="0"/>
              <a:t>Scheduling info: state, priority, CPU time</a:t>
            </a:r>
          </a:p>
          <a:p>
            <a:pPr lvl="1"/>
            <a:r>
              <a:rPr lang="en-US" altLang="ko-KR" smtClean="0"/>
              <a:t>Various Pointers (for implementing scheduling queues)</a:t>
            </a:r>
          </a:p>
          <a:p>
            <a:pPr lvl="1"/>
            <a:r>
              <a:rPr lang="en-US" altLang="ko-KR" smtClean="0"/>
              <a:t>Pointer to enclosing process (PCB)</a:t>
            </a:r>
          </a:p>
          <a:p>
            <a:pPr lvl="1"/>
            <a:r>
              <a:rPr lang="en-US" altLang="ko-KR" smtClean="0"/>
              <a:t>Etc (add stuff as you find a need)</a:t>
            </a:r>
          </a:p>
          <a:p>
            <a:endParaRPr lang="en-US" altLang="ko-KR" smtClean="0"/>
          </a:p>
          <a:p>
            <a:r>
              <a:rPr lang="en-US" altLang="ko-KR" smtClean="0"/>
              <a:t>OS Keeps track of TCBs in protected memory</a:t>
            </a:r>
          </a:p>
          <a:p>
            <a:pPr lvl="1"/>
            <a:r>
              <a:rPr lang="en-US" altLang="ko-KR" smtClean="0"/>
              <a:t>In Array, or Linked List, or …</a:t>
            </a:r>
          </a:p>
          <a:p>
            <a:pPr lvl="1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85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9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Multithreaded Processes</a:t>
            </a:r>
            <a:endParaRPr lang="en-US" altLang="ko-KR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PCB points to multiple TCBs: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Switching threads within a process is a simple thread switch</a:t>
            </a:r>
          </a:p>
          <a:p>
            <a:r>
              <a:rPr lang="en-US" altLang="ko-KR" dirty="0" smtClean="0"/>
              <a:t>Switching threads across processes requires changes to memory and I/O address tables.</a:t>
            </a:r>
          </a:p>
          <a:p>
            <a:pPr lvl="1"/>
            <a:endParaRPr lang="ko-KR" altLang="en-US" dirty="0"/>
          </a:p>
        </p:txBody>
      </p:sp>
      <p:pic>
        <p:nvPicPr>
          <p:cNvPr id="3686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12576"/>
            <a:ext cx="43545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2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9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Lifecycle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As a thread executes, it changes state: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Gulim" charset="0"/>
                <a:cs typeface="Gulim" charset="0"/>
              </a:rPr>
              <a:t>new</a:t>
            </a: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:  The thread is being created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Gulim" charset="0"/>
                <a:cs typeface="Gulim" charset="0"/>
              </a:rPr>
              <a:t>ready</a:t>
            </a: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:  The thread is waiting to run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Gulim" charset="0"/>
                <a:cs typeface="Gulim" charset="0"/>
              </a:rPr>
              <a:t>running</a:t>
            </a: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:  Instructions are being executed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Gulim" charset="0"/>
                <a:cs typeface="Gulim" charset="0"/>
              </a:rPr>
              <a:t>waiting</a:t>
            </a: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:  Thread waiting for some event to occur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solidFill>
                  <a:schemeClr val="hlink"/>
                </a:solidFill>
                <a:latin typeface="Helvetica" charset="0"/>
                <a:ea typeface="Gulim" charset="0"/>
                <a:cs typeface="Gulim" charset="0"/>
              </a:rPr>
              <a:t>terminated</a:t>
            </a: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:  The thread has finished execution</a:t>
            </a:r>
          </a:p>
          <a:p>
            <a:pPr>
              <a:lnSpc>
                <a:spcPct val="80000"/>
              </a:lnSpc>
            </a:pPr>
            <a:endParaRPr lang="en-US" altLang="ko-KR" dirty="0" smtClean="0">
              <a:latin typeface="Helvetica" charset="0"/>
              <a:ea typeface="Gulim" charset="0"/>
              <a:cs typeface="Gulim" charset="0"/>
            </a:endParaRPr>
          </a:p>
          <a:p>
            <a:pPr>
              <a:lnSpc>
                <a:spcPct val="80000"/>
              </a:lnSpc>
            </a:pPr>
            <a:r>
              <a:rPr lang="en-US" altLang="ko-KR" dirty="0" smtClean="0">
                <a:latin typeface="Helvetica" charset="0"/>
                <a:ea typeface="Gulim" charset="0"/>
                <a:cs typeface="Gulim" charset="0"/>
              </a:rPr>
              <a:t>“</a:t>
            </a: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Active” threads are represented by their TCBs</a:t>
            </a:r>
          </a:p>
          <a:p>
            <a:pPr lvl="1">
              <a:lnSpc>
                <a:spcPct val="80000"/>
              </a:lnSpc>
            </a:pPr>
            <a:r>
              <a:rPr lang="en-US" altLang="ko-KR" dirty="0">
                <a:latin typeface="Helvetica" charset="0"/>
                <a:ea typeface="Gulim" charset="0"/>
                <a:cs typeface="Gulim" charset="0"/>
              </a:rPr>
              <a:t>TCBs organized into queues based on their 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798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</a:t>
            </a:r>
            <a:endParaRPr lang="en-US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Thread can either be</a:t>
            </a:r>
          </a:p>
          <a:p>
            <a:pPr lvl="1"/>
            <a:r>
              <a:rPr lang="en-US" dirty="0" smtClean="0"/>
              <a:t>Kernel supported:</a:t>
            </a:r>
          </a:p>
          <a:p>
            <a:pPr lvl="2"/>
            <a:r>
              <a:rPr lang="en-US" dirty="0" smtClean="0"/>
              <a:t>Mach, Linux, Windows NT and after</a:t>
            </a:r>
          </a:p>
          <a:p>
            <a:pPr lvl="1"/>
            <a:r>
              <a:rPr lang="en-US" dirty="0" smtClean="0"/>
              <a:t>User-level:</a:t>
            </a:r>
          </a:p>
          <a:p>
            <a:pPr lvl="2"/>
            <a:r>
              <a:rPr lang="en-US" i="1" dirty="0" err="1" smtClean="0"/>
              <a:t>Pthread</a:t>
            </a:r>
            <a:r>
              <a:rPr lang="en-US" i="1" dirty="0" smtClean="0"/>
              <a:t> library</a:t>
            </a:r>
            <a:r>
              <a:rPr lang="en-US" dirty="0" smtClean="0"/>
              <a:t>, Java thread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43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Kernel-Supported Threads</a:t>
            </a:r>
            <a:endParaRPr lang="en-US" dirty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620000" cy="4677758"/>
          </a:xfrm>
        </p:spPr>
        <p:txBody>
          <a:bodyPr>
            <a:normAutofit/>
          </a:bodyPr>
          <a:lstStyle/>
          <a:p>
            <a:r>
              <a:rPr lang="en-US" dirty="0" smtClean="0"/>
              <a:t>Managed by the kernel through system calls</a:t>
            </a:r>
          </a:p>
          <a:p>
            <a:r>
              <a:rPr lang="en-US" dirty="0" smtClean="0"/>
              <a:t>One process table entry per thread</a:t>
            </a:r>
          </a:p>
          <a:p>
            <a:pPr indent="-182880"/>
            <a:r>
              <a:rPr lang="en-US" dirty="0" smtClean="0"/>
              <a:t>Kernel can allocate several processors  to a single multithreaded process</a:t>
            </a:r>
          </a:p>
          <a:p>
            <a:pPr indent="-182880"/>
            <a:r>
              <a:rPr lang="en-US" dirty="0"/>
              <a:t>Supported by Mach, Linux, Windows NT and  more recent systems</a:t>
            </a:r>
          </a:p>
          <a:p>
            <a:r>
              <a:rPr lang="en-US" dirty="0" smtClean="0"/>
              <a:t>Switching </a:t>
            </a:r>
            <a:r>
              <a:rPr lang="en-US" dirty="0"/>
              <a:t>between two threads in the same </a:t>
            </a:r>
            <a:r>
              <a:rPr lang="en-US" dirty="0" smtClean="0"/>
              <a:t>processes involves </a:t>
            </a:r>
            <a:r>
              <a:rPr lang="en-US" dirty="0"/>
              <a:t>a system call </a:t>
            </a:r>
          </a:p>
          <a:p>
            <a:pPr lvl="1"/>
            <a:r>
              <a:rPr lang="en-US" dirty="0"/>
              <a:t>Results in two context switches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89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User-Level Threads</a:t>
            </a:r>
            <a:endParaRPr lang="en-US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User-level threads are managed by procedures within the task address space	</a:t>
            </a:r>
          </a:p>
          <a:p>
            <a:pPr lvl="1"/>
            <a:r>
              <a:rPr lang="en-US" dirty="0" smtClean="0"/>
              <a:t>The thread library</a:t>
            </a:r>
          </a:p>
          <a:p>
            <a:r>
              <a:rPr lang="en-US" dirty="0" smtClean="0"/>
              <a:t>One process table entry per process/address space</a:t>
            </a:r>
          </a:p>
          <a:p>
            <a:pPr lvl="1"/>
            <a:r>
              <a:rPr lang="en-US" dirty="0" smtClean="0"/>
              <a:t>Kernel is not even aware that process is multithreaded</a:t>
            </a:r>
          </a:p>
          <a:p>
            <a:pPr indent="-182880"/>
            <a:r>
              <a:rPr lang="en-US" dirty="0"/>
              <a:t>No performance </a:t>
            </a:r>
            <a:r>
              <a:rPr lang="en-US" dirty="0" smtClean="0"/>
              <a:t>penalty: Switching </a:t>
            </a:r>
            <a:r>
              <a:rPr lang="en-US" dirty="0"/>
              <a:t>between two threads of the same task is done cheaply within the </a:t>
            </a:r>
            <a:r>
              <a:rPr lang="en-US" dirty="0" smtClean="0"/>
              <a:t>task</a:t>
            </a:r>
          </a:p>
          <a:p>
            <a:r>
              <a:rPr lang="en-US" dirty="0"/>
              <a:t>Programming issue:	</a:t>
            </a:r>
          </a:p>
          <a:p>
            <a:pPr lvl="1"/>
            <a:r>
              <a:rPr lang="en-US" dirty="0"/>
              <a:t>Each time a  thread does a blocking system call,  kernel will move the whole process to the waiting state</a:t>
            </a:r>
          </a:p>
          <a:p>
            <a:pPr lvl="2"/>
            <a:r>
              <a:rPr lang="en-US" dirty="0"/>
              <a:t>It does not know better</a:t>
            </a:r>
          </a:p>
          <a:p>
            <a:pPr lvl="1"/>
            <a:r>
              <a:rPr lang="en-US" dirty="0"/>
              <a:t>Programmer must use non-blocking system calls</a:t>
            </a:r>
          </a:p>
          <a:p>
            <a:pPr lvl="2"/>
            <a:r>
              <a:rPr lang="en-US" dirty="0"/>
              <a:t>Can be nasty	</a:t>
            </a:r>
          </a:p>
          <a:p>
            <a:pPr indent="-182880"/>
            <a:endParaRPr lang="en-US" dirty="0"/>
          </a:p>
          <a:p>
            <a:pPr indent="-18288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7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User-Level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0595" name="Group 5"/>
          <p:cNvGrpSpPr>
            <a:grpSpLocks/>
          </p:cNvGrpSpPr>
          <p:nvPr/>
        </p:nvGrpSpPr>
        <p:grpSpPr bwMode="auto">
          <a:xfrm>
            <a:off x="2371725" y="1911350"/>
            <a:ext cx="1668463" cy="2201863"/>
            <a:chOff x="3262" y="1252"/>
            <a:chExt cx="1051" cy="1387"/>
          </a:xfrm>
        </p:grpSpPr>
        <p:sp>
          <p:nvSpPr>
            <p:cNvPr id="110599" name="Rectangle 6"/>
            <p:cNvSpPr>
              <a:spLocks noChangeArrowheads="1"/>
            </p:cNvSpPr>
            <p:nvPr/>
          </p:nvSpPr>
          <p:spPr bwMode="auto">
            <a:xfrm>
              <a:off x="3262" y="1252"/>
              <a:ext cx="1051" cy="1387"/>
            </a:xfrm>
            <a:prstGeom prst="rect">
              <a:avLst/>
            </a:prstGeom>
            <a:solidFill>
              <a:schemeClr val="accent1"/>
            </a:solidFill>
            <a:ln w="254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00" name="Freeform 7"/>
            <p:cNvSpPr>
              <a:spLocks/>
            </p:cNvSpPr>
            <p:nvPr/>
          </p:nvSpPr>
          <p:spPr bwMode="auto">
            <a:xfrm>
              <a:off x="3504" y="1539"/>
              <a:ext cx="202" cy="682"/>
            </a:xfrm>
            <a:custGeom>
              <a:avLst/>
              <a:gdLst>
                <a:gd name="T0" fmla="*/ 0 w 202"/>
                <a:gd name="T1" fmla="*/ 0 h 682"/>
                <a:gd name="T2" fmla="*/ 135 w 202"/>
                <a:gd name="T3" fmla="*/ 19 h 682"/>
                <a:gd name="T4" fmla="*/ 154 w 202"/>
                <a:gd name="T5" fmla="*/ 39 h 682"/>
                <a:gd name="T6" fmla="*/ 183 w 202"/>
                <a:gd name="T7" fmla="*/ 48 h 682"/>
                <a:gd name="T8" fmla="*/ 202 w 202"/>
                <a:gd name="T9" fmla="*/ 77 h 682"/>
                <a:gd name="T10" fmla="*/ 135 w 202"/>
                <a:gd name="T11" fmla="*/ 135 h 682"/>
                <a:gd name="T12" fmla="*/ 87 w 202"/>
                <a:gd name="T13" fmla="*/ 183 h 682"/>
                <a:gd name="T14" fmla="*/ 67 w 202"/>
                <a:gd name="T15" fmla="*/ 202 h 682"/>
                <a:gd name="T16" fmla="*/ 67 w 202"/>
                <a:gd name="T17" fmla="*/ 317 h 682"/>
                <a:gd name="T18" fmla="*/ 87 w 202"/>
                <a:gd name="T19" fmla="*/ 375 h 682"/>
                <a:gd name="T20" fmla="*/ 77 w 202"/>
                <a:gd name="T21" fmla="*/ 461 h 682"/>
                <a:gd name="T22" fmla="*/ 48 w 202"/>
                <a:gd name="T23" fmla="*/ 480 h 682"/>
                <a:gd name="T24" fmla="*/ 48 w 202"/>
                <a:gd name="T25" fmla="*/ 682 h 6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2" h="682">
                  <a:moveTo>
                    <a:pt x="0" y="0"/>
                  </a:moveTo>
                  <a:cubicBezTo>
                    <a:pt x="45" y="8"/>
                    <a:pt x="91" y="6"/>
                    <a:pt x="135" y="19"/>
                  </a:cubicBezTo>
                  <a:cubicBezTo>
                    <a:pt x="144" y="22"/>
                    <a:pt x="146" y="34"/>
                    <a:pt x="154" y="39"/>
                  </a:cubicBezTo>
                  <a:cubicBezTo>
                    <a:pt x="163" y="44"/>
                    <a:pt x="173" y="45"/>
                    <a:pt x="183" y="48"/>
                  </a:cubicBezTo>
                  <a:cubicBezTo>
                    <a:pt x="189" y="58"/>
                    <a:pt x="202" y="65"/>
                    <a:pt x="202" y="77"/>
                  </a:cubicBezTo>
                  <a:cubicBezTo>
                    <a:pt x="202" y="107"/>
                    <a:pt x="156" y="128"/>
                    <a:pt x="135" y="135"/>
                  </a:cubicBezTo>
                  <a:cubicBezTo>
                    <a:pt x="119" y="151"/>
                    <a:pt x="103" y="167"/>
                    <a:pt x="87" y="183"/>
                  </a:cubicBezTo>
                  <a:cubicBezTo>
                    <a:pt x="80" y="189"/>
                    <a:pt x="67" y="202"/>
                    <a:pt x="67" y="202"/>
                  </a:cubicBezTo>
                  <a:cubicBezTo>
                    <a:pt x="51" y="252"/>
                    <a:pt x="51" y="239"/>
                    <a:pt x="67" y="317"/>
                  </a:cubicBezTo>
                  <a:cubicBezTo>
                    <a:pt x="71" y="337"/>
                    <a:pt x="87" y="375"/>
                    <a:pt x="87" y="375"/>
                  </a:cubicBezTo>
                  <a:cubicBezTo>
                    <a:pt x="84" y="404"/>
                    <a:pt x="87" y="434"/>
                    <a:pt x="77" y="461"/>
                  </a:cubicBezTo>
                  <a:cubicBezTo>
                    <a:pt x="73" y="472"/>
                    <a:pt x="50" y="469"/>
                    <a:pt x="48" y="480"/>
                  </a:cubicBezTo>
                  <a:cubicBezTo>
                    <a:pt x="39" y="547"/>
                    <a:pt x="48" y="615"/>
                    <a:pt x="48" y="682"/>
                  </a:cubicBezTo>
                </a:path>
              </a:pathLst>
            </a:custGeom>
            <a:noFill/>
            <a:ln w="50800" cap="sq" cmpd="sng">
              <a:solidFill>
                <a:schemeClr val="tx1"/>
              </a:solidFill>
              <a:prstDash val="solid"/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01" name="Freeform 8"/>
            <p:cNvSpPr>
              <a:spLocks/>
            </p:cNvSpPr>
            <p:nvPr/>
          </p:nvSpPr>
          <p:spPr bwMode="auto">
            <a:xfrm>
              <a:off x="3935" y="1539"/>
              <a:ext cx="202" cy="682"/>
            </a:xfrm>
            <a:custGeom>
              <a:avLst/>
              <a:gdLst>
                <a:gd name="T0" fmla="*/ 0 w 202"/>
                <a:gd name="T1" fmla="*/ 0 h 682"/>
                <a:gd name="T2" fmla="*/ 135 w 202"/>
                <a:gd name="T3" fmla="*/ 19 h 682"/>
                <a:gd name="T4" fmla="*/ 154 w 202"/>
                <a:gd name="T5" fmla="*/ 39 h 682"/>
                <a:gd name="T6" fmla="*/ 183 w 202"/>
                <a:gd name="T7" fmla="*/ 48 h 682"/>
                <a:gd name="T8" fmla="*/ 202 w 202"/>
                <a:gd name="T9" fmla="*/ 77 h 682"/>
                <a:gd name="T10" fmla="*/ 135 w 202"/>
                <a:gd name="T11" fmla="*/ 135 h 682"/>
                <a:gd name="T12" fmla="*/ 87 w 202"/>
                <a:gd name="T13" fmla="*/ 183 h 682"/>
                <a:gd name="T14" fmla="*/ 67 w 202"/>
                <a:gd name="T15" fmla="*/ 202 h 682"/>
                <a:gd name="T16" fmla="*/ 67 w 202"/>
                <a:gd name="T17" fmla="*/ 317 h 682"/>
                <a:gd name="T18" fmla="*/ 87 w 202"/>
                <a:gd name="T19" fmla="*/ 375 h 682"/>
                <a:gd name="T20" fmla="*/ 77 w 202"/>
                <a:gd name="T21" fmla="*/ 461 h 682"/>
                <a:gd name="T22" fmla="*/ 48 w 202"/>
                <a:gd name="T23" fmla="*/ 480 h 682"/>
                <a:gd name="T24" fmla="*/ 48 w 202"/>
                <a:gd name="T25" fmla="*/ 682 h 6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2" h="682">
                  <a:moveTo>
                    <a:pt x="0" y="0"/>
                  </a:moveTo>
                  <a:cubicBezTo>
                    <a:pt x="45" y="8"/>
                    <a:pt x="91" y="6"/>
                    <a:pt x="135" y="19"/>
                  </a:cubicBezTo>
                  <a:cubicBezTo>
                    <a:pt x="144" y="22"/>
                    <a:pt x="146" y="34"/>
                    <a:pt x="154" y="39"/>
                  </a:cubicBezTo>
                  <a:cubicBezTo>
                    <a:pt x="163" y="44"/>
                    <a:pt x="173" y="45"/>
                    <a:pt x="183" y="48"/>
                  </a:cubicBezTo>
                  <a:cubicBezTo>
                    <a:pt x="189" y="58"/>
                    <a:pt x="202" y="65"/>
                    <a:pt x="202" y="77"/>
                  </a:cubicBezTo>
                  <a:cubicBezTo>
                    <a:pt x="202" y="107"/>
                    <a:pt x="156" y="128"/>
                    <a:pt x="135" y="135"/>
                  </a:cubicBezTo>
                  <a:cubicBezTo>
                    <a:pt x="119" y="151"/>
                    <a:pt x="103" y="167"/>
                    <a:pt x="87" y="183"/>
                  </a:cubicBezTo>
                  <a:cubicBezTo>
                    <a:pt x="80" y="189"/>
                    <a:pt x="67" y="202"/>
                    <a:pt x="67" y="202"/>
                  </a:cubicBezTo>
                  <a:cubicBezTo>
                    <a:pt x="51" y="252"/>
                    <a:pt x="51" y="239"/>
                    <a:pt x="67" y="317"/>
                  </a:cubicBezTo>
                  <a:cubicBezTo>
                    <a:pt x="71" y="337"/>
                    <a:pt x="87" y="375"/>
                    <a:pt x="87" y="375"/>
                  </a:cubicBezTo>
                  <a:cubicBezTo>
                    <a:pt x="84" y="404"/>
                    <a:pt x="87" y="434"/>
                    <a:pt x="77" y="461"/>
                  </a:cubicBezTo>
                  <a:cubicBezTo>
                    <a:pt x="73" y="472"/>
                    <a:pt x="50" y="469"/>
                    <a:pt x="48" y="480"/>
                  </a:cubicBezTo>
                  <a:cubicBezTo>
                    <a:pt x="39" y="547"/>
                    <a:pt x="48" y="615"/>
                    <a:pt x="48" y="682"/>
                  </a:cubicBezTo>
                </a:path>
              </a:pathLst>
            </a:custGeom>
            <a:noFill/>
            <a:ln w="50800" cap="sq" cmpd="sng">
              <a:solidFill>
                <a:schemeClr val="tx1"/>
              </a:solidFill>
              <a:prstDash val="solid"/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596" name="Arc 9"/>
          <p:cNvSpPr>
            <a:spLocks/>
          </p:cNvSpPr>
          <p:nvPr/>
        </p:nvSpPr>
        <p:spPr bwMode="auto">
          <a:xfrm>
            <a:off x="3586163" y="2822575"/>
            <a:ext cx="2427287" cy="1820863"/>
          </a:xfrm>
          <a:custGeom>
            <a:avLst/>
            <a:gdLst>
              <a:gd name="T0" fmla="*/ 0 w 21600"/>
              <a:gd name="T1" fmla="*/ 0 h 21600"/>
              <a:gd name="T2" fmla="*/ 2427287 w 21600"/>
              <a:gd name="T3" fmla="*/ 1820863 h 21600"/>
              <a:gd name="T4" fmla="*/ 0 w 21600"/>
              <a:gd name="T5" fmla="*/ 18208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01600" cap="sq">
            <a:solidFill>
              <a:srgbClr val="FFFF00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597" name="Text Box 10"/>
          <p:cNvSpPr txBox="1">
            <a:spLocks noChangeArrowheads="1"/>
          </p:cNvSpPr>
          <p:nvPr/>
        </p:nvSpPr>
        <p:spPr bwMode="auto">
          <a:xfrm>
            <a:off x="5330825" y="2670175"/>
            <a:ext cx="2384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200" b="1">
                <a:latin typeface="Courier New" charset="0"/>
              </a:rPr>
              <a:t>sleep(5);</a:t>
            </a:r>
          </a:p>
        </p:txBody>
      </p:sp>
      <p:sp>
        <p:nvSpPr>
          <p:cNvPr id="110598" name="Text Box 11"/>
          <p:cNvSpPr txBox="1">
            <a:spLocks noChangeArrowheads="1"/>
          </p:cNvSpPr>
          <p:nvPr/>
        </p:nvSpPr>
        <p:spPr bwMode="auto">
          <a:xfrm>
            <a:off x="665951" y="4643438"/>
            <a:ext cx="7642236" cy="1569660"/>
          </a:xfrm>
          <a:prstGeom prst="rect">
            <a:avLst/>
          </a:prstGeom>
          <a:solidFill>
            <a:schemeClr val="hlink"/>
          </a:solidFill>
          <a:ln w="254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latin typeface="+mn-lt"/>
              </a:rPr>
              <a:t>Kernel</a:t>
            </a:r>
          </a:p>
          <a:p>
            <a:pPr algn="ctr"/>
            <a:r>
              <a:rPr lang="en-US" sz="3200" b="1" dirty="0">
                <a:latin typeface="+mn-lt"/>
              </a:rPr>
              <a:t>Process wants to sleep for 5 seconds: </a:t>
            </a: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Let us  move it to the waiting state</a:t>
            </a:r>
          </a:p>
        </p:txBody>
      </p:sp>
    </p:spTree>
    <p:extLst>
      <p:ext uri="{BB962C8B-B14F-4D97-AF65-F5344CB8AC3E}">
        <p14:creationId xmlns:p14="http://schemas.microsoft.com/office/powerpoint/2010/main" val="660118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Mapping between Kernel and User level threads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612" y="2486421"/>
            <a:ext cx="3279790" cy="2203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886" y="2620201"/>
            <a:ext cx="2273300" cy="2070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71" y="3186680"/>
            <a:ext cx="2336800" cy="965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714" y="5250245"/>
            <a:ext cx="1352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One-to-one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35888" y="5217979"/>
            <a:ext cx="14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Many-to-one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37029" y="5257555"/>
            <a:ext cx="1544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Hybrid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27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POSIX Threads</a:t>
            </a: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POSIX threads, or </a:t>
            </a:r>
            <a:r>
              <a:rPr lang="en-US" dirty="0" err="1" smtClean="0"/>
              <a:t>pthreads</a:t>
            </a:r>
            <a:r>
              <a:rPr lang="en-US" dirty="0"/>
              <a:t>, are standardized programming interface</a:t>
            </a:r>
          </a:p>
          <a:p>
            <a:r>
              <a:rPr lang="en-US" dirty="0" smtClean="0"/>
              <a:t>Ported to various Unix and Windows systems (Pthreads-win32).</a:t>
            </a:r>
          </a:p>
          <a:p>
            <a:r>
              <a:rPr lang="en-US" dirty="0" smtClean="0"/>
              <a:t>On Linux, </a:t>
            </a:r>
            <a:r>
              <a:rPr lang="en-US" dirty="0" err="1" smtClean="0"/>
              <a:t>pthread</a:t>
            </a:r>
            <a:r>
              <a:rPr lang="en-US" dirty="0" smtClean="0"/>
              <a:t> library implements the 1:1 model</a:t>
            </a:r>
          </a:p>
          <a:p>
            <a:r>
              <a:rPr lang="en-US" dirty="0" smtClean="0"/>
              <a:t>Function names start with </a:t>
            </a:r>
            <a:r>
              <a:rPr lang="ja-JP" altLang="en-US" dirty="0" smtClean="0"/>
              <a:t>“</a:t>
            </a:r>
            <a:r>
              <a:rPr lang="en-US" dirty="0" err="1" smtClean="0"/>
              <a:t>pthread</a:t>
            </a:r>
            <a:r>
              <a:rPr lang="en-US" dirty="0" smtClean="0"/>
              <a:t>_</a:t>
            </a:r>
            <a:r>
              <a:rPr lang="ja-JP" altLang="en-US" dirty="0" smtClean="0"/>
              <a:t>”</a:t>
            </a:r>
            <a:endParaRPr lang="en-US" dirty="0" smtClean="0"/>
          </a:p>
          <a:p>
            <a:r>
              <a:rPr lang="en-US" dirty="0" smtClean="0"/>
              <a:t>Calls tend to have a complex syntax </a:t>
            </a:r>
            <a:r>
              <a:rPr lang="en-US" dirty="0"/>
              <a:t>: over 100 methods and data types </a:t>
            </a:r>
          </a:p>
        </p:txBody>
      </p:sp>
    </p:spTree>
    <p:extLst>
      <p:ext uri="{BB962C8B-B14F-4D97-AF65-F5344CB8AC3E}">
        <p14:creationId xmlns:p14="http://schemas.microsoft.com/office/powerpoint/2010/main" val="2865275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447089"/>
            <a:ext cx="8194420" cy="5632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#include &lt;</a:t>
            </a:r>
            <a:r>
              <a:rPr lang="en-US" sz="1200" b="1" dirty="0" err="1"/>
              <a:t>pthread.h</a:t>
            </a:r>
            <a:r>
              <a:rPr lang="en-US" sz="1200" b="1" dirty="0"/>
              <a:t>&gt;</a:t>
            </a:r>
          </a:p>
          <a:p>
            <a:r>
              <a:rPr lang="en-US" sz="1200" b="1" dirty="0"/>
              <a:t>#include &lt;</a:t>
            </a:r>
            <a:r>
              <a:rPr lang="en-US" sz="1200" b="1" dirty="0" err="1"/>
              <a:t>stdio.h</a:t>
            </a:r>
            <a:r>
              <a:rPr lang="en-US" sz="1200" b="1" dirty="0"/>
              <a:t>&gt;</a:t>
            </a:r>
          </a:p>
          <a:p>
            <a:r>
              <a:rPr lang="en-US" sz="1200" b="1" dirty="0"/>
              <a:t>#include &lt;</a:t>
            </a:r>
            <a:r>
              <a:rPr lang="en-US" sz="1200" b="1" dirty="0" err="1"/>
              <a:t>stdlib.h</a:t>
            </a:r>
            <a:r>
              <a:rPr lang="en-US" sz="1200" b="1" dirty="0"/>
              <a:t>&gt;</a:t>
            </a:r>
          </a:p>
          <a:p>
            <a:r>
              <a:rPr lang="en-US" sz="1200" b="1" dirty="0"/>
              <a:t>#define NUM_THREADS	5</a:t>
            </a:r>
          </a:p>
          <a:p>
            <a:endParaRPr lang="en-US" sz="1200" dirty="0"/>
          </a:p>
          <a:p>
            <a:r>
              <a:rPr lang="en-US" sz="1200" b="1" dirty="0"/>
              <a:t>void *</a:t>
            </a:r>
            <a:r>
              <a:rPr lang="en-US" sz="1200" b="1" dirty="0" err="1"/>
              <a:t>PrintHello</a:t>
            </a:r>
            <a:r>
              <a:rPr lang="en-US" sz="1200" b="1" dirty="0"/>
              <a:t>(void *</a:t>
            </a:r>
            <a:r>
              <a:rPr lang="en-US" sz="1200" b="1" dirty="0" err="1"/>
              <a:t>threadid</a:t>
            </a:r>
            <a:r>
              <a:rPr lang="en-US" sz="1200" b="1" dirty="0"/>
              <a:t>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b="1" dirty="0"/>
              <a:t>long </a:t>
            </a:r>
            <a:r>
              <a:rPr lang="en-US" sz="1200" b="1" dirty="0" err="1"/>
              <a:t>tid</a:t>
            </a:r>
            <a:r>
              <a:rPr lang="en-US" sz="1200" b="1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tid</a:t>
            </a:r>
            <a:r>
              <a:rPr lang="en-US" sz="1200" dirty="0"/>
              <a:t> = (</a:t>
            </a:r>
            <a:r>
              <a:rPr lang="en-US" sz="1200" b="1" dirty="0"/>
              <a:t>long)</a:t>
            </a:r>
            <a:r>
              <a:rPr lang="en-US" sz="1200" b="1" dirty="0" err="1"/>
              <a:t>threadid</a:t>
            </a:r>
            <a:r>
              <a:rPr lang="en-US" sz="1200" b="1" dirty="0"/>
              <a:t>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printf</a:t>
            </a:r>
            <a:r>
              <a:rPr lang="en-US" sz="1200" dirty="0"/>
              <a:t>("Hello World! It's me, thread #%</a:t>
            </a:r>
            <a:r>
              <a:rPr lang="en-US" sz="1200" dirty="0" err="1"/>
              <a:t>ld</a:t>
            </a:r>
            <a:r>
              <a:rPr lang="en-US" sz="1200" dirty="0"/>
              <a:t>!\n", </a:t>
            </a:r>
            <a:r>
              <a:rPr lang="en-US" sz="1200" dirty="0" err="1"/>
              <a:t>tid</a:t>
            </a:r>
            <a:r>
              <a:rPr lang="en-US" sz="1200" dirty="0"/>
              <a:t>);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pthread_exit</a:t>
            </a:r>
            <a:r>
              <a:rPr lang="en-US" sz="1200" dirty="0"/>
              <a:t>(NULL);</a:t>
            </a:r>
          </a:p>
          <a:p>
            <a:r>
              <a:rPr lang="en-US" sz="1200" dirty="0"/>
              <a:t>}</a:t>
            </a:r>
          </a:p>
          <a:p>
            <a:endParaRPr lang="en-US" sz="1200" dirty="0"/>
          </a:p>
          <a:p>
            <a:r>
              <a:rPr lang="en-US" sz="1200" b="1" dirty="0" err="1"/>
              <a:t>int</a:t>
            </a:r>
            <a:r>
              <a:rPr lang="en-US" sz="1200" b="1" dirty="0"/>
              <a:t> main(</a:t>
            </a:r>
            <a:r>
              <a:rPr lang="en-US" sz="1200" b="1" dirty="0" err="1"/>
              <a:t>int</a:t>
            </a:r>
            <a:r>
              <a:rPr lang="en-US" sz="1200" b="1" dirty="0"/>
              <a:t> </a:t>
            </a:r>
            <a:r>
              <a:rPr lang="en-US" sz="1200" b="1" dirty="0" err="1"/>
              <a:t>argc</a:t>
            </a:r>
            <a:r>
              <a:rPr lang="en-US" sz="1200" b="1" dirty="0"/>
              <a:t>, char *</a:t>
            </a:r>
            <a:r>
              <a:rPr lang="en-US" sz="1200" b="1" dirty="0" err="1"/>
              <a:t>argv</a:t>
            </a:r>
            <a:r>
              <a:rPr lang="en-US" sz="1200" b="1" dirty="0"/>
              <a:t>[])</a:t>
            </a:r>
          </a:p>
          <a:p>
            <a:r>
              <a:rPr lang="en-US" sz="1200" dirty="0"/>
              <a:t>{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pthread_t</a:t>
            </a:r>
            <a:r>
              <a:rPr lang="en-US" sz="1200" dirty="0"/>
              <a:t> threads[NUM_THREADS];</a:t>
            </a:r>
          </a:p>
          <a:p>
            <a:r>
              <a:rPr lang="en-US" sz="1200" dirty="0"/>
              <a:t>   </a:t>
            </a:r>
            <a:r>
              <a:rPr lang="en-US" sz="1200" b="1" dirty="0" err="1"/>
              <a:t>int</a:t>
            </a:r>
            <a:r>
              <a:rPr lang="en-US" sz="1200" b="1" dirty="0"/>
              <a:t> </a:t>
            </a:r>
            <a:r>
              <a:rPr lang="en-US" sz="1200" b="1" dirty="0" err="1"/>
              <a:t>rc</a:t>
            </a:r>
            <a:r>
              <a:rPr lang="en-US" sz="1200" b="1" dirty="0"/>
              <a:t>;</a:t>
            </a:r>
          </a:p>
          <a:p>
            <a:r>
              <a:rPr lang="en-US" sz="1200" dirty="0"/>
              <a:t>   </a:t>
            </a:r>
            <a:r>
              <a:rPr lang="en-US" sz="1200" b="1" dirty="0"/>
              <a:t>long t;</a:t>
            </a:r>
          </a:p>
          <a:p>
            <a:r>
              <a:rPr lang="en-US" sz="1200" dirty="0"/>
              <a:t>   </a:t>
            </a:r>
            <a:r>
              <a:rPr lang="en-US" sz="1200" b="1" dirty="0"/>
              <a:t>for(t=0;t&lt;</a:t>
            </a:r>
            <a:r>
              <a:rPr lang="en-US" sz="1200" b="1" dirty="0" err="1"/>
              <a:t>NUM_THREADS;t</a:t>
            </a:r>
            <a:r>
              <a:rPr lang="en-US" sz="1200" b="1" dirty="0"/>
              <a:t>++){</a:t>
            </a:r>
          </a:p>
          <a:p>
            <a:r>
              <a:rPr lang="en-US" sz="1200" dirty="0"/>
              <a:t>     </a:t>
            </a:r>
            <a:r>
              <a:rPr lang="en-US" sz="1200" dirty="0" err="1"/>
              <a:t>printf</a:t>
            </a:r>
            <a:r>
              <a:rPr lang="en-US" sz="1200" dirty="0"/>
              <a:t>("In main: creating thread %</a:t>
            </a:r>
            <a:r>
              <a:rPr lang="en-US" sz="1200" dirty="0" err="1"/>
              <a:t>ld</a:t>
            </a:r>
            <a:r>
              <a:rPr lang="en-US" sz="1200" dirty="0"/>
              <a:t>\n", t);</a:t>
            </a:r>
          </a:p>
          <a:p>
            <a:r>
              <a:rPr lang="en-US" sz="1200" dirty="0"/>
              <a:t>     </a:t>
            </a:r>
            <a:r>
              <a:rPr lang="en-US" sz="1200" dirty="0" err="1"/>
              <a:t>rc</a:t>
            </a:r>
            <a:r>
              <a:rPr lang="en-US" sz="1200" dirty="0"/>
              <a:t> = </a:t>
            </a:r>
            <a:r>
              <a:rPr lang="en-US" sz="1200" dirty="0" err="1"/>
              <a:t>pthread_create</a:t>
            </a:r>
            <a:r>
              <a:rPr lang="en-US" sz="1200" dirty="0"/>
              <a:t>(&amp;threads[t], NULL, </a:t>
            </a:r>
            <a:r>
              <a:rPr lang="en-US" sz="1200" dirty="0" err="1"/>
              <a:t>PrintHello</a:t>
            </a:r>
            <a:r>
              <a:rPr lang="en-US" sz="1200" dirty="0"/>
              <a:t>, (</a:t>
            </a:r>
            <a:r>
              <a:rPr lang="en-US" sz="1200" b="1" dirty="0"/>
              <a:t>void *)t);</a:t>
            </a:r>
          </a:p>
          <a:p>
            <a:r>
              <a:rPr lang="en-US" sz="1200" dirty="0"/>
              <a:t>     </a:t>
            </a:r>
            <a:r>
              <a:rPr lang="en-US" sz="1200" b="1" dirty="0"/>
              <a:t>if (</a:t>
            </a:r>
            <a:r>
              <a:rPr lang="en-US" sz="1200" b="1" dirty="0" err="1"/>
              <a:t>rc</a:t>
            </a:r>
            <a:r>
              <a:rPr lang="en-US" sz="1200" b="1" dirty="0"/>
              <a:t>){</a:t>
            </a:r>
          </a:p>
          <a:p>
            <a:r>
              <a:rPr lang="en-US" sz="1200" dirty="0"/>
              <a:t>       </a:t>
            </a:r>
            <a:r>
              <a:rPr lang="en-US" sz="1200" dirty="0" err="1"/>
              <a:t>printf</a:t>
            </a:r>
            <a:r>
              <a:rPr lang="en-US" sz="1200" dirty="0"/>
              <a:t>("ERROR; return code from </a:t>
            </a:r>
            <a:r>
              <a:rPr lang="en-US" sz="1200" dirty="0" err="1"/>
              <a:t>pthread_create</a:t>
            </a:r>
            <a:r>
              <a:rPr lang="en-US" sz="1200" dirty="0"/>
              <a:t>() is %d\n", </a:t>
            </a:r>
            <a:r>
              <a:rPr lang="en-US" sz="1200" dirty="0" err="1"/>
              <a:t>rc</a:t>
            </a:r>
            <a:r>
              <a:rPr lang="en-US" sz="1200" dirty="0"/>
              <a:t>);</a:t>
            </a:r>
          </a:p>
          <a:p>
            <a:r>
              <a:rPr lang="en-US" sz="1200" dirty="0"/>
              <a:t>       exit(-1);</a:t>
            </a:r>
          </a:p>
          <a:p>
            <a:r>
              <a:rPr lang="en-US" sz="1200" dirty="0"/>
              <a:t>       }</a:t>
            </a:r>
          </a:p>
          <a:p>
            <a:r>
              <a:rPr lang="en-US" sz="1200" dirty="0"/>
              <a:t>     </a:t>
            </a:r>
            <a:r>
              <a:rPr lang="en-US" sz="1200" dirty="0" smtClean="0"/>
              <a:t>}</a:t>
            </a:r>
            <a:endParaRPr lang="en-US" sz="1200" dirty="0"/>
          </a:p>
          <a:p>
            <a:r>
              <a:rPr lang="en-US" sz="1200" dirty="0"/>
              <a:t>   /* Last thing that main() should do */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pthread_exit</a:t>
            </a:r>
            <a:r>
              <a:rPr lang="en-US" sz="1200" dirty="0"/>
              <a:t>(NULL);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6033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74648" y="1388464"/>
            <a:ext cx="7467600" cy="5039973"/>
            <a:chOff x="304800" y="533400"/>
            <a:chExt cx="8610600" cy="5867400"/>
          </a:xfrm>
        </p:grpSpPr>
        <p:grpSp>
          <p:nvGrpSpPr>
            <p:cNvPr id="5123" name="Group 15"/>
            <p:cNvGrpSpPr>
              <a:grpSpLocks/>
            </p:cNvGrpSpPr>
            <p:nvPr/>
          </p:nvGrpSpPr>
          <p:grpSpPr bwMode="auto">
            <a:xfrm>
              <a:off x="304800" y="533400"/>
              <a:ext cx="8610600" cy="1524000"/>
              <a:chOff x="304800" y="533400"/>
              <a:chExt cx="8610600" cy="1524000"/>
            </a:xfrm>
          </p:grpSpPr>
          <p:sp>
            <p:nvSpPr>
              <p:cNvPr id="5136" name="Rounded Rectangle 3"/>
              <p:cNvSpPr>
                <a:spLocks noChangeArrowheads="1"/>
              </p:cNvSpPr>
              <p:nvPr/>
            </p:nvSpPr>
            <p:spPr bwMode="auto">
              <a:xfrm>
                <a:off x="304800" y="990600"/>
                <a:ext cx="8610600" cy="1066800"/>
              </a:xfrm>
              <a:prstGeom prst="roundRect">
                <a:avLst>
                  <a:gd name="adj" fmla="val 16667"/>
                </a:avLst>
              </a:prstGeom>
              <a:solidFill>
                <a:srgbClr val="FFB9B0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>
                    <a:latin typeface="Helvetica" charset="0"/>
                  </a:rPr>
                  <a:t>Multiprogramming:</a:t>
                </a:r>
                <a:r>
                  <a:rPr lang="en-US" sz="2000" b="0">
                    <a:latin typeface="Helvetica" charset="0"/>
                  </a:rPr>
                  <a:t> Run multiple applications concurrently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000">
                    <a:latin typeface="Helvetica" charset="0"/>
                  </a:rPr>
                  <a:t>Protection: </a:t>
                </a:r>
                <a:r>
                  <a:rPr lang="en-US" sz="2000" b="0">
                    <a:latin typeface="Helvetica" charset="0"/>
                  </a:rPr>
                  <a:t>Don’t want a bad application to crash system!</a:t>
                </a:r>
              </a:p>
            </p:txBody>
          </p:sp>
          <p:sp>
            <p:nvSpPr>
              <p:cNvPr id="5137" name="TextBox 8"/>
              <p:cNvSpPr txBox="1">
                <a:spLocks noChangeArrowheads="1"/>
              </p:cNvSpPr>
              <p:nvPr/>
            </p:nvSpPr>
            <p:spPr bwMode="auto">
              <a:xfrm>
                <a:off x="305390" y="533400"/>
                <a:ext cx="1133212" cy="465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2000">
                    <a:latin typeface="Helvetica" charset="0"/>
                  </a:rPr>
                  <a:t>Goals:</a:t>
                </a:r>
              </a:p>
            </p:txBody>
          </p:sp>
        </p:grpSp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304800" y="2057400"/>
              <a:ext cx="8610600" cy="1676400"/>
              <a:chOff x="304800" y="2057400"/>
              <a:chExt cx="8610600" cy="1676400"/>
            </a:xfrm>
          </p:grpSpPr>
          <p:sp>
            <p:nvSpPr>
              <p:cNvPr id="6" name="Rounded Rectangle 5"/>
              <p:cNvSpPr/>
              <p:nvPr/>
            </p:nvSpPr>
            <p:spPr bwMode="auto">
              <a:xfrm>
                <a:off x="304800" y="2590800"/>
                <a:ext cx="8610600" cy="11430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r>
                  <a:rPr lang="en-US" sz="2000" dirty="0">
                    <a:latin typeface="Helvetica"/>
                    <a:ea typeface="ＭＳ Ｐゴシック" charset="0"/>
                    <a:cs typeface="Helvetica"/>
                  </a:rPr>
                  <a:t>Process</a:t>
                </a:r>
                <a:r>
                  <a:rPr lang="en-US" sz="2000" b="0" dirty="0">
                    <a:latin typeface="Helvetica"/>
                    <a:ea typeface="ＭＳ Ｐゴシック" charset="0"/>
                    <a:cs typeface="Helvetica"/>
                  </a:rPr>
                  <a:t>: unit of execution and allocation</a:t>
                </a:r>
              </a:p>
              <a:p>
                <a:pPr marL="342900" indent="-342900">
                  <a:buFont typeface="Arial"/>
                  <a:buChar char="•"/>
                  <a:defRPr/>
                </a:pPr>
                <a:r>
                  <a:rPr lang="en-US" sz="2000" b="0" dirty="0">
                    <a:latin typeface="Helvetica"/>
                    <a:ea typeface="ＭＳ Ｐゴシック" charset="0"/>
                    <a:cs typeface="Helvetica"/>
                  </a:rPr>
                  <a:t>Virtual Machine abstraction: give process illusion it owns machine (i.e., CPU, Memory, and IO device multiplexing)</a:t>
                </a:r>
              </a:p>
            </p:txBody>
          </p:sp>
          <p:sp>
            <p:nvSpPr>
              <p:cNvPr id="5134" name="TextBox 9"/>
              <p:cNvSpPr txBox="1">
                <a:spLocks noChangeArrowheads="1"/>
              </p:cNvSpPr>
              <p:nvPr/>
            </p:nvSpPr>
            <p:spPr bwMode="auto">
              <a:xfrm>
                <a:off x="304800" y="2133600"/>
                <a:ext cx="1494076" cy="465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2000">
                    <a:latin typeface="Helvetica" charset="0"/>
                  </a:rPr>
                  <a:t>Solution:</a:t>
                </a:r>
              </a:p>
            </p:txBody>
          </p:sp>
          <p:sp>
            <p:nvSpPr>
              <p:cNvPr id="13" name="Down Arrow 12"/>
              <p:cNvSpPr/>
              <p:nvPr/>
            </p:nvSpPr>
            <p:spPr bwMode="auto">
              <a:xfrm>
                <a:off x="4191000" y="2057400"/>
                <a:ext cx="304800" cy="533400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sz="1600" b="0" dirty="0">
                  <a:latin typeface="Helvetica"/>
                  <a:ea typeface="ＭＳ Ｐゴシック" charset="0"/>
                  <a:cs typeface="Helvetica"/>
                </a:endParaRPr>
              </a:p>
            </p:txBody>
          </p:sp>
        </p:grpSp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304800" y="3729038"/>
              <a:ext cx="8534400" cy="1300162"/>
              <a:chOff x="304800" y="3729335"/>
              <a:chExt cx="8534400" cy="1299865"/>
            </a:xfrm>
          </p:grpSpPr>
          <p:sp>
            <p:nvSpPr>
              <p:cNvPr id="5130" name="Rounded Rectangle 6"/>
              <p:cNvSpPr>
                <a:spLocks noChangeArrowheads="1"/>
              </p:cNvSpPr>
              <p:nvPr/>
            </p:nvSpPr>
            <p:spPr bwMode="auto">
              <a:xfrm>
                <a:off x="304800" y="4191000"/>
                <a:ext cx="8534400" cy="838200"/>
              </a:xfrm>
              <a:prstGeom prst="roundRect">
                <a:avLst>
                  <a:gd name="adj" fmla="val 16667"/>
                </a:avLst>
              </a:prstGeom>
              <a:solidFill>
                <a:srgbClr val="FFB9B0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 marL="342900" indent="-342900">
                  <a:buFont typeface="Arial" charset="0"/>
                  <a:buChar char="•"/>
                </a:pPr>
                <a:r>
                  <a:rPr lang="en-US" sz="2000" b="0">
                    <a:latin typeface="Helvetica" charset="0"/>
                  </a:rPr>
                  <a:t>Process creation &amp; switching expensive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b="0">
                    <a:latin typeface="Helvetica" charset="0"/>
                  </a:rPr>
                  <a:t>Need concurrency within same app (e.g., web server)  </a:t>
                </a:r>
              </a:p>
            </p:txBody>
          </p:sp>
          <p:sp>
            <p:nvSpPr>
              <p:cNvPr id="5131" name="TextBox 10"/>
              <p:cNvSpPr txBox="1">
                <a:spLocks noChangeArrowheads="1"/>
              </p:cNvSpPr>
              <p:nvPr/>
            </p:nvSpPr>
            <p:spPr bwMode="auto">
              <a:xfrm>
                <a:off x="304800" y="3729335"/>
                <a:ext cx="1724688" cy="4656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2000">
                    <a:latin typeface="Helvetica" charset="0"/>
                  </a:rPr>
                  <a:t>Challenge:</a:t>
                </a:r>
              </a:p>
            </p:txBody>
          </p:sp>
          <p:sp>
            <p:nvSpPr>
              <p:cNvPr id="5132" name="Down Arrow 13"/>
              <p:cNvSpPr>
                <a:spLocks noChangeArrowheads="1"/>
              </p:cNvSpPr>
              <p:nvPr/>
            </p:nvSpPr>
            <p:spPr bwMode="auto">
              <a:xfrm>
                <a:off x="4191000" y="3733800"/>
                <a:ext cx="304800" cy="4572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D9D9D9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 algn="ctr"/>
                <a:endParaRPr lang="en-US" sz="1600" b="0">
                  <a:latin typeface="Helvetica" charset="0"/>
                </a:endParaRPr>
              </a:p>
            </p:txBody>
          </p:sp>
        </p:grp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304800" y="5029200"/>
              <a:ext cx="8534400" cy="1371600"/>
              <a:chOff x="304800" y="5029200"/>
              <a:chExt cx="8534400" cy="1371600"/>
            </a:xfrm>
          </p:grpSpPr>
          <p:sp>
            <p:nvSpPr>
              <p:cNvPr id="8" name="Rounded Rectangle 7"/>
              <p:cNvSpPr/>
              <p:nvPr/>
            </p:nvSpPr>
            <p:spPr bwMode="auto">
              <a:xfrm>
                <a:off x="304800" y="5562600"/>
                <a:ext cx="8534400" cy="8382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r>
                  <a:rPr lang="en-US" sz="2000" dirty="0">
                    <a:latin typeface="Helvetica"/>
                    <a:ea typeface="ＭＳ Ｐゴシック" charset="0"/>
                    <a:cs typeface="Helvetica"/>
                  </a:rPr>
                  <a:t>Thread:</a:t>
                </a:r>
                <a:r>
                  <a:rPr lang="en-US" sz="2000" b="0" dirty="0">
                    <a:latin typeface="Helvetica"/>
                    <a:ea typeface="ＭＳ Ｐゴシック" charset="0"/>
                    <a:cs typeface="Helvetica"/>
                  </a:rPr>
                  <a:t> Decouple allocation and execution</a:t>
                </a:r>
              </a:p>
              <a:p>
                <a:pPr marL="342900" indent="-342900">
                  <a:buFont typeface="Arial"/>
                  <a:buChar char="•"/>
                  <a:defRPr/>
                </a:pPr>
                <a:r>
                  <a:rPr lang="en-US" sz="2000" b="0" dirty="0">
                    <a:latin typeface="Helvetica"/>
                    <a:ea typeface="ＭＳ Ｐゴシック" charset="0"/>
                    <a:cs typeface="Helvetica"/>
                  </a:rPr>
                  <a:t>Run multiple threads within same process</a:t>
                </a:r>
              </a:p>
            </p:txBody>
          </p:sp>
          <p:sp>
            <p:nvSpPr>
              <p:cNvPr id="5128" name="TextBox 11"/>
              <p:cNvSpPr txBox="1">
                <a:spLocks noChangeArrowheads="1"/>
              </p:cNvSpPr>
              <p:nvPr/>
            </p:nvSpPr>
            <p:spPr bwMode="auto">
              <a:xfrm>
                <a:off x="304800" y="5105400"/>
                <a:ext cx="1494076" cy="465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2000">
                    <a:latin typeface="Helvetica" charset="0"/>
                  </a:rPr>
                  <a:t>Solution:</a:t>
                </a:r>
              </a:p>
            </p:txBody>
          </p:sp>
          <p:sp>
            <p:nvSpPr>
              <p:cNvPr id="5129" name="Down Arrow 14"/>
              <p:cNvSpPr>
                <a:spLocks noChangeArrowheads="1"/>
              </p:cNvSpPr>
              <p:nvPr/>
            </p:nvSpPr>
            <p:spPr bwMode="auto">
              <a:xfrm>
                <a:off x="4191000" y="5029200"/>
                <a:ext cx="304800" cy="533400"/>
              </a:xfrm>
              <a:prstGeom prst="downArrow">
                <a:avLst>
                  <a:gd name="adj1" fmla="val 50000"/>
                  <a:gd name="adj2" fmla="val 49997"/>
                </a:avLst>
              </a:prstGeom>
              <a:solidFill>
                <a:srgbClr val="D9D9D9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pPr algn="ctr"/>
                <a:endParaRPr lang="en-US" sz="1600" b="0">
                  <a:latin typeface="Helvetica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759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9495</TotalTime>
  <Words>2640</Words>
  <Application>Microsoft Macintosh PowerPoint</Application>
  <PresentationFormat>On-screen Show (4:3)</PresentationFormat>
  <Paragraphs>598</Paragraphs>
  <Slides>56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Essential</vt:lpstr>
      <vt:lpstr>OPERATIONS ON PROCESSES</vt:lpstr>
      <vt:lpstr>Process creation</vt:lpstr>
      <vt:lpstr>fork()</vt:lpstr>
      <vt:lpstr>Fork()</vt:lpstr>
      <vt:lpstr>fork() Illustrated</vt:lpstr>
      <vt:lpstr> First example</vt:lpstr>
      <vt:lpstr>How it works</vt:lpstr>
      <vt:lpstr> Second example</vt:lpstr>
      <vt:lpstr>How it works</vt:lpstr>
      <vt:lpstr>Distinguishing Child and parent processes</vt:lpstr>
      <vt:lpstr>Wait()</vt:lpstr>
      <vt:lpstr>exec</vt:lpstr>
      <vt:lpstr>Putting everything together</vt:lpstr>
      <vt:lpstr>Observations </vt:lpstr>
      <vt:lpstr>Process Termination</vt:lpstr>
      <vt:lpstr>Examples of Process Termination</vt:lpstr>
      <vt:lpstr>Parent dies before Child</vt:lpstr>
      <vt:lpstr>COOPERATING PROCESSES</vt:lpstr>
      <vt:lpstr>Mechanisms</vt:lpstr>
      <vt:lpstr>Shared memory</vt:lpstr>
      <vt:lpstr>Message Passing</vt:lpstr>
      <vt:lpstr>Styles of Message Passing</vt:lpstr>
      <vt:lpstr>Direct Message Passing: Use Identifier of Process</vt:lpstr>
      <vt:lpstr>Mailboxes: Indirect Message Passing</vt:lpstr>
      <vt:lpstr>Mailboxes: Indirect Message Passing</vt:lpstr>
      <vt:lpstr>Pipes</vt:lpstr>
      <vt:lpstr>Hydraulic analogy</vt:lpstr>
      <vt:lpstr>The pipe() system call</vt:lpstr>
      <vt:lpstr>Remote Procedure Call</vt:lpstr>
      <vt:lpstr>Remote Procedure Calls (RPC)</vt:lpstr>
      <vt:lpstr>Client-server systems</vt:lpstr>
      <vt:lpstr>Servers</vt:lpstr>
      <vt:lpstr>A tricky question</vt:lpstr>
      <vt:lpstr>The problem</vt:lpstr>
      <vt:lpstr>A first solution</vt:lpstr>
      <vt:lpstr>The good and the bad news</vt:lpstr>
      <vt:lpstr>A better solution</vt:lpstr>
      <vt:lpstr>A comparison between Fork &amp; pthread_create()</vt:lpstr>
      <vt:lpstr>Is it not dangerous?</vt:lpstr>
      <vt:lpstr>General Concept</vt:lpstr>
      <vt:lpstr>Examples of multithreaded programs</vt:lpstr>
      <vt:lpstr>Examples of multithreaded programs (con’t)</vt:lpstr>
      <vt:lpstr>Classification</vt:lpstr>
      <vt:lpstr>PowerPoint Presentation</vt:lpstr>
      <vt:lpstr>Memory Footprint of Two-Thread Example</vt:lpstr>
      <vt:lpstr>Per Thread State</vt:lpstr>
      <vt:lpstr>Multithreaded Processes</vt:lpstr>
      <vt:lpstr>Thread Lifecycle</vt:lpstr>
      <vt:lpstr>Implementation</vt:lpstr>
      <vt:lpstr>Kernel-Supported Threads</vt:lpstr>
      <vt:lpstr>User-Level Threads</vt:lpstr>
      <vt:lpstr>User-Level Threads</vt:lpstr>
      <vt:lpstr>Mapping between Kernel and User level threads</vt:lpstr>
      <vt:lpstr>POSIX Threads</vt:lpstr>
      <vt:lpstr>An Example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creator>Lisa Zheng</dc:creator>
  <cp:lastModifiedBy>Rong Zheng</cp:lastModifiedBy>
  <cp:revision>70</cp:revision>
  <cp:lastPrinted>2015-01-07T16:29:37Z</cp:lastPrinted>
  <dcterms:created xsi:type="dcterms:W3CDTF">2014-01-02T22:00:07Z</dcterms:created>
  <dcterms:modified xsi:type="dcterms:W3CDTF">2015-01-20T16:16:21Z</dcterms:modified>
</cp:coreProperties>
</file>