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6" r:id="rId21"/>
    <p:sldId id="26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11/26/2012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Activity Recognition and Monitoring using Wearable Sensors and Smart Phones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Activity recognition applications</a:t>
            </a:r>
          </a:p>
          <a:p>
            <a:r>
              <a:rPr lang="en-US" dirty="0" smtClean="0"/>
              <a:t>Under the hood of activity recognition</a:t>
            </a:r>
          </a:p>
          <a:p>
            <a:r>
              <a:rPr lang="en-US" dirty="0" smtClean="0"/>
              <a:t>Existing activity recognition systems</a:t>
            </a:r>
          </a:p>
          <a:p>
            <a:r>
              <a:rPr lang="en-US" dirty="0" smtClean="0"/>
              <a:t>Further design considerations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Recognition (AR)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 identifies the activity a user performs</a:t>
            </a:r>
          </a:p>
          <a:p>
            <a:pPr lvl="1"/>
            <a:r>
              <a:rPr lang="en-US" dirty="0" smtClean="0"/>
              <a:t>Running, walking, sitting …</a:t>
            </a:r>
          </a:p>
          <a:p>
            <a:pPr lvl="1"/>
            <a:r>
              <a:rPr lang="en-US" dirty="0" smtClean="0"/>
              <a:t>Provides important context in addition to locations</a:t>
            </a:r>
          </a:p>
          <a:p>
            <a:pPr lvl="1"/>
            <a:r>
              <a:rPr lang="en-US" dirty="0" smtClean="0"/>
              <a:t>Dedicated sensors or smart phones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124200"/>
            <a:ext cx="6324600" cy="355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End-user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Fitness tracking</a:t>
            </a:r>
          </a:p>
          <a:p>
            <a:pPr lvl="1"/>
            <a:r>
              <a:rPr lang="en-US" dirty="0" smtClean="0"/>
              <a:t>Distance traveled</a:t>
            </a:r>
          </a:p>
          <a:p>
            <a:pPr lvl="1"/>
            <a:r>
              <a:rPr lang="en-US" dirty="0" smtClean="0"/>
              <a:t>Intensity and duration of activity</a:t>
            </a:r>
          </a:p>
          <a:p>
            <a:pPr lvl="1"/>
            <a:r>
              <a:rPr lang="en-US" dirty="0" smtClean="0"/>
              <a:t>Calories burned</a:t>
            </a:r>
          </a:p>
          <a:p>
            <a:r>
              <a:rPr lang="en-US" dirty="0" smtClean="0"/>
              <a:t>Health monitoring</a:t>
            </a:r>
          </a:p>
          <a:p>
            <a:pPr lvl="1"/>
            <a:r>
              <a:rPr lang="en-US" dirty="0" smtClean="0"/>
              <a:t>Allows long-term monitoring and diagnosis using continuously generated data, e.g., Parkinson disease</a:t>
            </a:r>
          </a:p>
          <a:p>
            <a:pPr lvl="2"/>
            <a:r>
              <a:rPr lang="en-US" dirty="0" smtClean="0"/>
              <a:t>Changes in behavior patterns can be telling</a:t>
            </a:r>
          </a:p>
          <a:p>
            <a:pPr lvl="1"/>
            <a:r>
              <a:rPr lang="en-US" dirty="0" smtClean="0"/>
              <a:t>Positive feedback to ratify behaviors, e.g., reducing hyperactivity via feedback </a:t>
            </a:r>
            <a:r>
              <a:rPr lang="en-US" dirty="0" err="1" smtClean="0"/>
              <a:t>actigraph</a:t>
            </a:r>
            <a:endParaRPr lang="en-US" dirty="0" smtClean="0"/>
          </a:p>
          <a:p>
            <a:r>
              <a:rPr lang="en-US" dirty="0" smtClean="0"/>
              <a:t>Fall detection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End-user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Context-aware behavior</a:t>
            </a:r>
          </a:p>
          <a:p>
            <a:pPr lvl="1"/>
            <a:r>
              <a:rPr lang="en-US" dirty="0" smtClean="0"/>
              <a:t>Customized device behavior, e.g., </a:t>
            </a:r>
          </a:p>
          <a:p>
            <a:pPr lvl="2"/>
            <a:r>
              <a:rPr lang="en-US" dirty="0" smtClean="0"/>
              <a:t>Playing different kinds of music based on the activity level</a:t>
            </a:r>
          </a:p>
          <a:p>
            <a:pPr lvl="2"/>
            <a:r>
              <a:rPr lang="en-US" dirty="0" smtClean="0"/>
              <a:t>Changing display fonts based on moving speed</a:t>
            </a:r>
          </a:p>
          <a:p>
            <a:pPr lvl="1"/>
            <a:r>
              <a:rPr lang="en-US" dirty="0" smtClean="0"/>
              <a:t>Manage device resource based on user activities, e.g., reduce GPS sampling interval when users are stationary</a:t>
            </a:r>
          </a:p>
          <a:p>
            <a:r>
              <a:rPr lang="en-US" dirty="0" smtClean="0"/>
              <a:t>Home and work automation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Third-party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Targeted advertising</a:t>
            </a:r>
          </a:p>
          <a:p>
            <a:pPr lvl="1"/>
            <a:r>
              <a:rPr lang="en-US" dirty="0" smtClean="0"/>
              <a:t>Inferring interest categories, e.g., a person visits Chinese restaurants a lot (but not working there)</a:t>
            </a:r>
          </a:p>
          <a:p>
            <a:pPr lvl="1"/>
            <a:r>
              <a:rPr lang="en-US" dirty="0" smtClean="0"/>
              <a:t>Adapting to present context, e.g., when and how to display ads based on user activities</a:t>
            </a:r>
          </a:p>
          <a:p>
            <a:r>
              <a:rPr lang="en-US" dirty="0" smtClean="0"/>
              <a:t>Corporate management and accounting</a:t>
            </a:r>
          </a:p>
          <a:p>
            <a:pPr lvl="1"/>
            <a:r>
              <a:rPr lang="en-US" dirty="0" smtClean="0"/>
              <a:t>Mandatory AR, e.g., monitoring </a:t>
            </a:r>
            <a:r>
              <a:rPr lang="en-US" dirty="0" err="1" smtClean="0"/>
              <a:t>whereabout</a:t>
            </a:r>
            <a:r>
              <a:rPr lang="en-US" dirty="0" smtClean="0"/>
              <a:t> and activities of hospital staffs</a:t>
            </a:r>
          </a:p>
          <a:p>
            <a:pPr lvl="1"/>
            <a:r>
              <a:rPr lang="en-US" dirty="0" smtClean="0"/>
              <a:t>Voluntary AR, e.g., car insurance tied to driving behavior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Applications for Crowds and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Enhancing traditional social networks, e.g., uploading activity information such as jogging</a:t>
            </a:r>
          </a:p>
          <a:p>
            <a:r>
              <a:rPr lang="en-US" dirty="0" smtClean="0"/>
              <a:t>Discovery friends based on common activities in close proximity</a:t>
            </a:r>
          </a:p>
          <a:p>
            <a:r>
              <a:rPr lang="en-US" dirty="0" smtClean="0"/>
              <a:t>Tag places based on activities or detect changes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AR System Diagram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00200"/>
            <a:ext cx="4949946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and 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Environmental attributes</a:t>
            </a:r>
          </a:p>
          <a:p>
            <a:pPr lvl="1"/>
            <a:r>
              <a:rPr lang="en-US" dirty="0" smtClean="0"/>
              <a:t>Temperature,  humidity, audio level …</a:t>
            </a:r>
          </a:p>
          <a:p>
            <a:pPr lvl="1"/>
            <a:r>
              <a:rPr lang="en-US" dirty="0" smtClean="0"/>
              <a:t>Providing contextual information</a:t>
            </a:r>
          </a:p>
          <a:p>
            <a:r>
              <a:rPr lang="en-US" dirty="0" smtClean="0"/>
              <a:t>Acceleration</a:t>
            </a:r>
          </a:p>
          <a:p>
            <a:pPr lvl="1"/>
            <a:r>
              <a:rPr lang="en-US" dirty="0" err="1" smtClean="0"/>
              <a:t>Triaxial</a:t>
            </a:r>
            <a:r>
              <a:rPr lang="en-US" dirty="0" smtClean="0"/>
              <a:t> accelerometers</a:t>
            </a:r>
          </a:p>
          <a:p>
            <a:pPr lvl="1"/>
            <a:r>
              <a:rPr lang="en-US" dirty="0" smtClean="0"/>
              <a:t>&gt; 90% accuracy for ambulatory activities</a:t>
            </a:r>
          </a:p>
          <a:p>
            <a:pPr lvl="1"/>
            <a:r>
              <a:rPr lang="en-US" dirty="0" smtClean="0"/>
              <a:t>Eating, tooth brushing, and working on a computer more difficult to distinguish, and is dependent on the location of the sensor</a:t>
            </a:r>
          </a:p>
          <a:p>
            <a:r>
              <a:rPr lang="en-US" dirty="0" smtClean="0"/>
              <a:t>Location</a:t>
            </a:r>
          </a:p>
          <a:p>
            <a:r>
              <a:rPr lang="en-US" dirty="0" smtClean="0"/>
              <a:t>Physiological signals: vital signs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Extraction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Acceleration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057400"/>
            <a:ext cx="5676900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4419600"/>
            <a:ext cx="8762518" cy="175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141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 variables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1400" y="2413000"/>
            <a:ext cx="70485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1669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Vital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Structural features better capture the “trend”</a:t>
            </a:r>
          </a:p>
          <a:p>
            <a:pPr lvl="1"/>
            <a:r>
              <a:rPr lang="en-US" dirty="0" smtClean="0"/>
              <a:t>E.g., Coefficients of fitting polynomial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743200"/>
            <a:ext cx="65405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4983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Supervised classification</a:t>
            </a:r>
          </a:p>
          <a:p>
            <a:r>
              <a:rPr lang="en-US" dirty="0" smtClean="0"/>
              <a:t>Semi-supervised classification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514600"/>
            <a:ext cx="74295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6042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Online AR Systems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Online classification of activities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71800"/>
            <a:ext cx="9144000" cy="357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2790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Offline AR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Gathered data analyzed offline</a:t>
            </a:r>
          </a:p>
          <a:p>
            <a:pPr lvl="1"/>
            <a:r>
              <a:rPr lang="en-US" dirty="0" smtClean="0"/>
              <a:t>Applications: calorie burned over a day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357" y="1951163"/>
            <a:ext cx="8848643" cy="483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7717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 Issues on Implementing AR in Smart </a:t>
            </a:r>
            <a:r>
              <a:rPr lang="en-US" dirty="0" smtClean="0"/>
              <a:t>Phones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Multiple sensors on a single platform have different characteristics/requirements</a:t>
            </a:r>
          </a:p>
          <a:p>
            <a:pPr lvl="1"/>
            <a:r>
              <a:rPr lang="en-US" dirty="0" smtClean="0"/>
              <a:t>Accelerometer sensitive to orientation but incurs little computation costs</a:t>
            </a:r>
          </a:p>
          <a:p>
            <a:pPr lvl="1"/>
            <a:r>
              <a:rPr lang="en-US" dirty="0" smtClean="0"/>
              <a:t>Acoustic sensor </a:t>
            </a:r>
            <a:r>
              <a:rPr lang="en-US" dirty="0" smtClean="0"/>
              <a:t>robust to positions but has high computation cost to process</a:t>
            </a:r>
          </a:p>
          <a:p>
            <a:pPr lvl="1"/>
            <a:r>
              <a:rPr lang="en-US" dirty="0" smtClean="0"/>
              <a:t>GPS has high energy cost for continuous sensing</a:t>
            </a:r>
          </a:p>
          <a:p>
            <a:r>
              <a:rPr lang="en-US" dirty="0" smtClean="0"/>
              <a:t>Modular design allowing incorporation of new signal processing algorithms</a:t>
            </a:r>
          </a:p>
          <a:p>
            <a:r>
              <a:rPr lang="en-US" dirty="0" smtClean="0"/>
              <a:t>Flexible programming model in building new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72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Jigsaw – A continuous sensing engine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599447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in the air (CITA)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76800" y="1447800"/>
            <a:ext cx="3810000" cy="4572000"/>
          </a:xfrm>
        </p:spPr>
        <p:txBody>
          <a:bodyPr/>
          <a:lstStyle/>
          <a:p>
            <a:r>
              <a:rPr lang="en-US" dirty="0" smtClean="0"/>
              <a:t>Tasking framework: developers write task scripts and compile to server and mobile codes</a:t>
            </a:r>
          </a:p>
          <a:p>
            <a:r>
              <a:rPr lang="en-US" dirty="0" smtClean="0"/>
              <a:t>Activity layer: high level abstraction allowing activity composition such as </a:t>
            </a:r>
            <a:r>
              <a:rPr lang="en-US" dirty="0" err="1" smtClean="0"/>
              <a:t>isBiking</a:t>
            </a:r>
            <a:endParaRPr lang="en-US" dirty="0" smtClean="0"/>
          </a:p>
          <a:p>
            <a:r>
              <a:rPr lang="en-US" dirty="0" smtClean="0"/>
              <a:t>Push service: communicates between devices &amp; server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3429000" cy="4622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Support AND, OR, NOT</a:t>
            </a:r>
          </a:p>
          <a:p>
            <a:r>
              <a:rPr lang="en-US" dirty="0" smtClean="0"/>
              <a:t>Event A WITHIN xx sec</a:t>
            </a:r>
          </a:p>
          <a:p>
            <a:r>
              <a:rPr lang="en-US" dirty="0" smtClean="0"/>
              <a:t>Event A for xx sec</a:t>
            </a:r>
          </a:p>
          <a:p>
            <a:r>
              <a:rPr lang="en-US" dirty="0" smtClean="0"/>
              <a:t>Event A next B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Ex: Alice wants her phone to be silent if she is in meeting room with her colleague Bob or Alex</a:t>
            </a:r>
          </a:p>
          <a:p>
            <a:r>
              <a:rPr lang="en-US" dirty="0" smtClean="0"/>
              <a:t>If Alice in the meeting room</a:t>
            </a:r>
          </a:p>
          <a:p>
            <a:r>
              <a:rPr lang="en-US" dirty="0" smtClean="0"/>
              <a:t>Bob is the meeting room and Alex is in the meeting room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and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“Open” problems:</a:t>
            </a:r>
            <a:endParaRPr lang="en-US" dirty="0" smtClean="0"/>
          </a:p>
          <a:p>
            <a:r>
              <a:rPr lang="en-US" dirty="0" smtClean="0"/>
              <a:t>Individual </a:t>
            </a:r>
            <a:r>
              <a:rPr lang="en-US" dirty="0" smtClean="0"/>
              <a:t>characteristics (age, gender, height, weight…) affects the accuracy of AR</a:t>
            </a:r>
          </a:p>
          <a:p>
            <a:r>
              <a:rPr lang="en-US" dirty="0" smtClean="0"/>
              <a:t>Concurrent/overlapping movements</a:t>
            </a:r>
          </a:p>
          <a:p>
            <a:r>
              <a:rPr lang="en-US" dirty="0" smtClean="0"/>
              <a:t>Composite activities: playing tennis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Interesting directions: </a:t>
            </a:r>
            <a:endParaRPr lang="en-US" dirty="0" smtClean="0"/>
          </a:p>
          <a:p>
            <a:r>
              <a:rPr lang="en-US" dirty="0" smtClean="0"/>
              <a:t>Collective activity recognition</a:t>
            </a:r>
          </a:p>
          <a:p>
            <a:r>
              <a:rPr lang="en-US" dirty="0" smtClean="0"/>
              <a:t>Prediction of future activities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J. Lockhart, T. </a:t>
            </a:r>
            <a:r>
              <a:rPr lang="en-US" dirty="0" err="1" smtClean="0"/>
              <a:t>Pulickal</a:t>
            </a:r>
            <a:r>
              <a:rPr lang="en-US" dirty="0" smtClean="0"/>
              <a:t>, and G. </a:t>
            </a:r>
            <a:r>
              <a:rPr lang="en-US" smtClean="0"/>
              <a:t>Weiss, Applications </a:t>
            </a:r>
            <a:r>
              <a:rPr lang="en-US" dirty="0" smtClean="0"/>
              <a:t>of Mobile Activity Recognition</a:t>
            </a:r>
          </a:p>
          <a:p>
            <a:r>
              <a:rPr lang="en-US" dirty="0" smtClean="0"/>
              <a:t>Oscar </a:t>
            </a:r>
            <a:r>
              <a:rPr lang="en-US" dirty="0" smtClean="0"/>
              <a:t>D. Lara and Miguel A. Labrador, A Survey on Human Activity Recognition using Wearable Sensors</a:t>
            </a:r>
          </a:p>
          <a:p>
            <a:r>
              <a:rPr lang="nl-NL" dirty="0" smtClean="0"/>
              <a:t>Hong </a:t>
            </a:r>
            <a:r>
              <a:rPr lang="nl-NL" dirty="0" smtClean="0"/>
              <a:t>Lu,Jun Yang </a:t>
            </a:r>
            <a:r>
              <a:rPr lang="nl-NL" dirty="0" smtClean="0"/>
              <a:t>Zhigang </a:t>
            </a:r>
            <a:r>
              <a:rPr lang="nl-NL" dirty="0" smtClean="0"/>
              <a:t>Liu </a:t>
            </a:r>
            <a:r>
              <a:rPr lang="nl-NL" dirty="0" smtClean="0"/>
              <a:t>Nicholas D. Lane</a:t>
            </a:r>
            <a:r>
              <a:rPr lang="nl-NL" dirty="0" smtClean="0"/>
              <a:t>, </a:t>
            </a:r>
            <a:r>
              <a:rPr lang="nl-NL" dirty="0" smtClean="0"/>
              <a:t>Tanzeem </a:t>
            </a:r>
            <a:r>
              <a:rPr lang="nl-NL" dirty="0" smtClean="0"/>
              <a:t>Choudhury,Andrew </a:t>
            </a:r>
            <a:r>
              <a:rPr lang="nl-NL" dirty="0" smtClean="0"/>
              <a:t>T. Campbell, </a:t>
            </a:r>
            <a:r>
              <a:rPr lang="en-US" dirty="0" smtClean="0"/>
              <a:t>The Jigsaw Continuous Sensing Engine for Mobile Phone </a:t>
            </a:r>
            <a:r>
              <a:rPr lang="en-US" dirty="0" smtClean="0"/>
              <a:t>Applications</a:t>
            </a:r>
          </a:p>
          <a:p>
            <a:r>
              <a:rPr lang="en-US" dirty="0" smtClean="0"/>
              <a:t>Lenin </a:t>
            </a:r>
            <a:r>
              <a:rPr lang="en-US" dirty="0" err="1" smtClean="0"/>
              <a:t>Ravindranath</a:t>
            </a:r>
            <a:r>
              <a:rPr lang="en-US" dirty="0" smtClean="0"/>
              <a:t>, </a:t>
            </a:r>
            <a:r>
              <a:rPr lang="en-US" dirty="0" err="1" smtClean="0"/>
              <a:t>Arvind</a:t>
            </a:r>
            <a:r>
              <a:rPr lang="en-US" dirty="0" smtClean="0"/>
              <a:t> </a:t>
            </a:r>
            <a:r>
              <a:rPr lang="en-US" dirty="0" err="1" smtClean="0"/>
              <a:t>Thiagarajan</a:t>
            </a:r>
            <a:r>
              <a:rPr lang="en-US" dirty="0" smtClean="0"/>
              <a:t>,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Balakrishnan</a:t>
            </a:r>
            <a:r>
              <a:rPr lang="en-US" dirty="0" smtClean="0"/>
              <a:t>, and Samuel Madden, Code In The Air: Simplifying Sensing and </a:t>
            </a:r>
            <a:r>
              <a:rPr lang="en-US" dirty="0" smtClean="0"/>
              <a:t>Coordination Tasks </a:t>
            </a:r>
            <a:r>
              <a:rPr lang="en-US" dirty="0" smtClean="0"/>
              <a:t>on </a:t>
            </a:r>
            <a:r>
              <a:rPr lang="en-US" dirty="0" err="1" smtClean="0"/>
              <a:t>Smartphones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1056</TotalTime>
  <Words>666</Words>
  <Application>Microsoft Office PowerPoint</Application>
  <PresentationFormat>On-screen Show (4:3)</PresentationFormat>
  <Paragraphs>104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Equity</vt:lpstr>
      <vt:lpstr>Activity Recognition and Monitoring using Wearable Sensors and Smart Phones</vt:lpstr>
      <vt:lpstr>Outline</vt:lpstr>
      <vt:lpstr>Activity Recognition (AR)</vt:lpstr>
      <vt:lpstr>End-user Applications</vt:lpstr>
      <vt:lpstr>End-user Applications</vt:lpstr>
      <vt:lpstr>Third-party Applications</vt:lpstr>
      <vt:lpstr>Applications for Crowds and Groups</vt:lpstr>
      <vt:lpstr>Basic AR System Diagram</vt:lpstr>
      <vt:lpstr>Attributes and Sensors</vt:lpstr>
      <vt:lpstr>Feature Extraction </vt:lpstr>
      <vt:lpstr>Environment variables</vt:lpstr>
      <vt:lpstr>Vital signals</vt:lpstr>
      <vt:lpstr>Classification</vt:lpstr>
      <vt:lpstr>Supervised Online AR Systems</vt:lpstr>
      <vt:lpstr>Supervised Offline AR Systems</vt:lpstr>
      <vt:lpstr>System Issues on Implementing AR in Smart Phones</vt:lpstr>
      <vt:lpstr>Jigsaw – A continuous sensing engine</vt:lpstr>
      <vt:lpstr>Code in the air (CITA)</vt:lpstr>
      <vt:lpstr>Activity Composition</vt:lpstr>
      <vt:lpstr>Challenges and Opportunities</vt:lpstr>
      <vt:lpstr>Reference</vt:lpstr>
    </vt:vector>
  </TitlesOfParts>
  <Company>University of Houston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Activity Recognition and Monitoring using Smart Phones</dc:title>
  <dc:creator>rzheng</dc:creator>
  <cp:lastModifiedBy>rzheng</cp:lastModifiedBy>
  <cp:revision>10</cp:revision>
  <dcterms:created xsi:type="dcterms:W3CDTF">2012-11-25T16:24:21Z</dcterms:created>
  <dcterms:modified xsi:type="dcterms:W3CDTF">2012-11-26T21:44:05Z</dcterms:modified>
</cp:coreProperties>
</file>