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8" r:id="rId1"/>
  </p:sldMasterIdLst>
  <p:sldIdLst>
    <p:sldId id="256" r:id="rId2"/>
    <p:sldId id="257" r:id="rId3"/>
    <p:sldId id="260" r:id="rId4"/>
    <p:sldId id="261" r:id="rId5"/>
    <p:sldId id="268" r:id="rId6"/>
    <p:sldId id="262" r:id="rId7"/>
    <p:sldId id="263" r:id="rId8"/>
    <p:sldId id="264" r:id="rId9"/>
    <p:sldId id="267" r:id="rId10"/>
    <p:sldId id="259" r:id="rId11"/>
    <p:sldId id="265" r:id="rId12"/>
    <p:sldId id="266" r:id="rId13"/>
    <p:sldId id="269" r:id="rId14"/>
    <p:sldId id="270" r:id="rId15"/>
    <p:sldId id="258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5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B01F9CA3-105E-4857-9057-6DB6197DA786}" type="datetimeFigureOut">
              <a:rPr lang="en-US" smtClean="0"/>
              <a:pPr/>
              <a:t>11/19/2012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7F5CE407-6216-4202-80E4-A30DC2F709B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pPr/>
              <a:t>11/19/2012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pPr/>
              <a:t>11/19/2012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pPr/>
              <a:t>11/19/2012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pPr/>
              <a:t>11/19/2012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pPr/>
              <a:t>11/19/2012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pPr/>
              <a:t>11/19/2012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pPr/>
              <a:t>11/19/2012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pPr/>
              <a:t>11/19/2012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pPr/>
              <a:t>11/19/2012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pPr/>
              <a:t>11/19/2012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 cstate="print">
            <a:lum bright="-10000"/>
          </a:blip>
          <a:stretch>
            <a:fillRect/>
          </a:stretch>
        </p:blipFill>
        <p:spPr>
          <a:xfrm>
            <a:off x="338666" y="1657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8757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545168"/>
            <a:ext cx="7467600" cy="44445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B01F9CA3-105E-4857-9057-6DB6197DA786}" type="datetimeFigureOut">
              <a:rPr lang="en-US" smtClean="0"/>
              <a:pPr/>
              <a:t>11/19/2012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7F5CE407-6216-4202-80E4-A30DC2F709B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mysugr.com/en/website/eating-diabetes.html" TargetMode="External"/><Relationship Id="rId2" Type="http://schemas.openxmlformats.org/officeDocument/2006/relationships/hyperlink" Target="http://www.health2con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biovotion.ch/" TargetMode="External"/><Relationship Id="rId5" Type="http://schemas.openxmlformats.org/officeDocument/2006/relationships/hyperlink" Target="http://www.universaldoctor.com/" TargetMode="External"/><Relationship Id="rId4" Type="http://schemas.openxmlformats.org/officeDocument/2006/relationships/hyperlink" Target="http://www.nhumi.com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curetogether.com/" TargetMode="External"/><Relationship Id="rId2" Type="http://schemas.openxmlformats.org/officeDocument/2006/relationships/hyperlink" Target="http://www.patientslikeme.com/symptoms/show?symptom_name=acid+reflux&amp;commit=Search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doximity.com/" TargetMode="External"/><Relationship Id="rId4" Type="http://schemas.openxmlformats.org/officeDocument/2006/relationships/hyperlink" Target="http://www.sermo.com/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icrosoft.com/en-us/healthvault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emergency.cdc.gov/socialmedia/" TargetMode="External"/><Relationship Id="rId2" Type="http://schemas.openxmlformats.org/officeDocument/2006/relationships/hyperlink" Target="http://www.flu.gov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healthbeat.org/perspectives/2012/a-look-at-social-media-in-health-care-two-years-later.aspx" TargetMode="External"/><Relationship Id="rId2" Type="http://schemas.openxmlformats.org/officeDocument/2006/relationships/hyperlink" Target="http://www.ihealthbeat.org/perspectives/2010/social-media-in-health-care-barriers-and-future-trends.aspx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medhelp.org/" TargetMode="External"/><Relationship Id="rId5" Type="http://schemas.openxmlformats.org/officeDocument/2006/relationships/hyperlink" Target="http://quantifiedself.com/" TargetMode="External"/><Relationship Id="rId4" Type="http://schemas.openxmlformats.org/officeDocument/2006/relationships/hyperlink" Target="http://www.health2con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Social Media &amp; Health Care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9688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Spawn new technologies in healthcare</a:t>
            </a:r>
          </a:p>
          <a:p>
            <a:r>
              <a:rPr lang="en-US" dirty="0" smtClean="0"/>
              <a:t>Patient communities</a:t>
            </a:r>
          </a:p>
          <a:p>
            <a:r>
              <a:rPr lang="en-US" dirty="0" smtClean="0"/>
              <a:t>Social media for providers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86943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Technologies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45168"/>
            <a:ext cx="5648691" cy="4444558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hlinkClick r:id="rId2"/>
              </a:rPr>
              <a:t>Health 2.0 </a:t>
            </a:r>
            <a:r>
              <a:rPr lang="en-US" dirty="0"/>
              <a:t>showcases and propels new health care </a:t>
            </a:r>
            <a:r>
              <a:rPr lang="en-US" dirty="0" smtClean="0"/>
              <a:t>technology. </a:t>
            </a:r>
          </a:p>
          <a:p>
            <a:pPr lvl="1"/>
            <a:r>
              <a:rPr lang="en-US" dirty="0" smtClean="0">
                <a:hlinkClick r:id="rId3"/>
              </a:rPr>
              <a:t>mySugr</a:t>
            </a:r>
            <a:r>
              <a:rPr lang="en-US" dirty="0">
                <a:hlinkClick r:id="rId3"/>
              </a:rPr>
              <a:t> </a:t>
            </a:r>
            <a:r>
              <a:rPr lang="en-US" dirty="0"/>
              <a:t>helps diabetics to manage their </a:t>
            </a:r>
            <a:r>
              <a:rPr lang="en-US" dirty="0" smtClean="0"/>
              <a:t>condition</a:t>
            </a:r>
          </a:p>
          <a:p>
            <a:pPr lvl="1"/>
            <a:r>
              <a:rPr lang="en-US" dirty="0" smtClean="0">
                <a:hlinkClick r:id="rId4"/>
              </a:rPr>
              <a:t>Nhumi.com</a:t>
            </a:r>
            <a:r>
              <a:rPr lang="en-US" dirty="0" smtClean="0"/>
              <a:t> improves </a:t>
            </a:r>
            <a:r>
              <a:rPr lang="en-US" dirty="0"/>
              <a:t>communication between doctors and patients by providing a 3D-model of the entire human body in which diseases can be localized and </a:t>
            </a:r>
            <a:r>
              <a:rPr lang="en-US" dirty="0" smtClean="0"/>
              <a:t>described</a:t>
            </a:r>
          </a:p>
          <a:p>
            <a:pPr lvl="1"/>
            <a:r>
              <a:rPr lang="en-US" dirty="0"/>
              <a:t>To overcome language barriers, </a:t>
            </a:r>
            <a:r>
              <a:rPr lang="en-US" dirty="0">
                <a:hlinkClick r:id="rId5"/>
              </a:rPr>
              <a:t>universaldoctor.com</a:t>
            </a:r>
            <a:r>
              <a:rPr lang="en-US" dirty="0"/>
              <a:t> helps translating between many different languages</a:t>
            </a:r>
            <a:r>
              <a:rPr lang="en-US" dirty="0" smtClean="0"/>
              <a:t>.</a:t>
            </a:r>
          </a:p>
          <a:p>
            <a:pPr lvl="1"/>
            <a:r>
              <a:rPr lang="en-US" dirty="0">
                <a:hlinkClick r:id="rId6"/>
              </a:rPr>
              <a:t>Biovotion</a:t>
            </a:r>
            <a:r>
              <a:rPr lang="en-US" dirty="0"/>
              <a:t> presented a sensor that monitors physiological functions non-invasively and thereby helps reducing hospital stays.</a:t>
            </a:r>
          </a:p>
        </p:txBody>
      </p:sp>
      <p:sp>
        <p:nvSpPr>
          <p:cNvPr id="4" name="Rectangle 3"/>
          <p:cNvSpPr/>
          <p:nvPr/>
        </p:nvSpPr>
        <p:spPr>
          <a:xfrm>
            <a:off x="6761469" y="2196848"/>
            <a:ext cx="2059330" cy="43479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Engagement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761469" y="3161625"/>
            <a:ext cx="2059330" cy="43479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Conversation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761469" y="4195053"/>
            <a:ext cx="2059330" cy="43479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Community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761469" y="5033968"/>
            <a:ext cx="2059330" cy="43479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Monitoring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5176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Online </a:t>
            </a:r>
            <a:r>
              <a:rPr lang="en-US" dirty="0" smtClean="0"/>
              <a:t>Communities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Online </a:t>
            </a:r>
            <a:r>
              <a:rPr lang="en-US" dirty="0" smtClean="0"/>
              <a:t>communities facilitate exchange of information, seeking advices on disease management</a:t>
            </a:r>
          </a:p>
          <a:p>
            <a:pPr lvl="1"/>
            <a:r>
              <a:rPr lang="en-US" dirty="0" smtClean="0"/>
              <a:t>“Peer to peer healthcare”</a:t>
            </a:r>
          </a:p>
          <a:p>
            <a:pPr lvl="1"/>
            <a:r>
              <a:rPr lang="en-US" dirty="0" smtClean="0">
                <a:hlinkClick r:id="rId2"/>
              </a:rPr>
              <a:t>Patientslikeme</a:t>
            </a:r>
            <a:r>
              <a:rPr lang="en-US" dirty="0" smtClean="0"/>
              <a:t> and </a:t>
            </a:r>
            <a:r>
              <a:rPr lang="en-US" dirty="0" err="1" smtClean="0">
                <a:hlinkClick r:id="rId3"/>
              </a:rPr>
              <a:t>Curetogether</a:t>
            </a:r>
            <a:r>
              <a:rPr lang="en-US" dirty="0" smtClean="0"/>
              <a:t> for patients</a:t>
            </a:r>
          </a:p>
          <a:p>
            <a:pPr lvl="1"/>
            <a:r>
              <a:rPr lang="en-US" dirty="0" smtClean="0">
                <a:hlinkClick r:id="rId4"/>
              </a:rPr>
              <a:t>Sermo </a:t>
            </a:r>
            <a:r>
              <a:rPr lang="en-US" dirty="0" smtClean="0"/>
              <a:t>(20%) and </a:t>
            </a:r>
            <a:r>
              <a:rPr lang="en-US" dirty="0" smtClean="0">
                <a:hlinkClick r:id="rId5"/>
              </a:rPr>
              <a:t>Doximity </a:t>
            </a:r>
            <a:r>
              <a:rPr lang="en-US" dirty="0" smtClean="0"/>
              <a:t>as secure communities among physicians and medical professionals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40475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E-Patients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E-Patients are defined as those "who are equipped, enabled, empowered and engaged in their health and health care decisions</a:t>
            </a:r>
          </a:p>
          <a:p>
            <a:r>
              <a:rPr lang="en-US" dirty="0" smtClean="0"/>
              <a:t>The Pew Internet and American Life Project </a:t>
            </a:r>
            <a:r>
              <a:rPr lang="en-US" dirty="0" smtClean="0"/>
              <a:t>found:</a:t>
            </a:r>
            <a:endParaRPr lang="en-US" dirty="0" smtClean="0"/>
          </a:p>
          <a:p>
            <a:pPr lvl="1"/>
            <a:r>
              <a:rPr lang="en-US" dirty="0" smtClean="0"/>
              <a:t>80</a:t>
            </a:r>
            <a:r>
              <a:rPr lang="en-US" dirty="0" smtClean="0"/>
              <a:t>% of internet users (or 59% of adults) have looked online for health information</a:t>
            </a:r>
          </a:p>
          <a:p>
            <a:pPr lvl="1"/>
            <a:r>
              <a:rPr lang="en-US" dirty="0" smtClean="0"/>
              <a:t>34% of internet users  (or 25% of adults) have read someone else’s comments about health or medical issues in an online news group, website, or </a:t>
            </a:r>
            <a:r>
              <a:rPr lang="en-US" dirty="0" smtClean="0"/>
              <a:t>blog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7300" y="0"/>
            <a:ext cx="6488071" cy="67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09058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2400" y="0"/>
            <a:ext cx="6100410" cy="6647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347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Personal Health </a:t>
            </a:r>
            <a:r>
              <a:rPr lang="en-US" dirty="0" smtClean="0"/>
              <a:t>Record (PHR)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Individual monitors, enters and maintains his/her health record</a:t>
            </a:r>
          </a:p>
          <a:p>
            <a:pPr lvl="1"/>
            <a:r>
              <a:rPr lang="en-US" dirty="0" smtClean="0">
                <a:hlinkClick r:id="rId2"/>
              </a:rPr>
              <a:t>Microsoft health vault </a:t>
            </a:r>
            <a:r>
              <a:rPr lang="en-US" dirty="0" smtClean="0"/>
              <a:t>(</a:t>
            </a:r>
            <a:r>
              <a:rPr lang="en-US" dirty="0" err="1" smtClean="0"/>
              <a:t>google</a:t>
            </a:r>
            <a:r>
              <a:rPr lang="en-US" dirty="0" smtClean="0"/>
              <a:t> health discontinued)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Convergence of PHR with EHR</a:t>
            </a:r>
          </a:p>
          <a:p>
            <a:endParaRPr lang="en-US" dirty="0" smtClean="0"/>
          </a:p>
          <a:p>
            <a:r>
              <a:rPr lang="en-US" dirty="0" smtClean="0"/>
              <a:t>Privacy </a:t>
            </a:r>
            <a:r>
              <a:rPr lang="en-US" dirty="0" smtClean="0"/>
              <a:t>considerations</a:t>
            </a:r>
          </a:p>
          <a:p>
            <a:pPr lvl="1"/>
            <a:r>
              <a:rPr lang="en-US" i="1" dirty="0"/>
              <a:t>Accidental </a:t>
            </a:r>
            <a:r>
              <a:rPr lang="en-US" i="1" dirty="0" smtClean="0"/>
              <a:t>disclosure</a:t>
            </a:r>
            <a:endParaRPr lang="en-US" dirty="0"/>
          </a:p>
          <a:p>
            <a:pPr lvl="1"/>
            <a:r>
              <a:rPr lang="es-ES_tradnl" i="1" dirty="0" err="1"/>
              <a:t>Insider</a:t>
            </a:r>
            <a:r>
              <a:rPr lang="es-ES_tradnl" i="1" dirty="0"/>
              <a:t> </a:t>
            </a:r>
            <a:r>
              <a:rPr lang="es-ES_tradnl" i="1" dirty="0" err="1" smtClean="0"/>
              <a:t>curiosity</a:t>
            </a:r>
            <a:endParaRPr lang="es-ES_tradnl" dirty="0" smtClean="0"/>
          </a:p>
          <a:p>
            <a:pPr lvl="1"/>
            <a:r>
              <a:rPr lang="de-DE" i="1" dirty="0"/>
              <a:t>Insider </a:t>
            </a:r>
            <a:r>
              <a:rPr lang="de-DE" i="1" dirty="0" err="1" smtClean="0"/>
              <a:t>subordination</a:t>
            </a:r>
            <a:endParaRPr lang="de-DE" i="1" dirty="0" smtClean="0"/>
          </a:p>
          <a:p>
            <a:pPr lvl="1"/>
            <a:r>
              <a:rPr lang="en-US" i="1" dirty="0"/>
              <a:t>Uncontrolled secondary </a:t>
            </a:r>
            <a:r>
              <a:rPr lang="en-US" i="1" dirty="0" smtClean="0"/>
              <a:t>usage</a:t>
            </a:r>
          </a:p>
          <a:p>
            <a:pPr lvl="1"/>
            <a:r>
              <a:rPr lang="de-DE" i="1" dirty="0"/>
              <a:t>Outsider </a:t>
            </a:r>
            <a:r>
              <a:rPr lang="de-DE" i="1" dirty="0" err="1"/>
              <a:t>intrusion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13858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Google Health Failed?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Debut in May 2008, ended in June 2011</a:t>
            </a:r>
          </a:p>
          <a:p>
            <a:r>
              <a:rPr lang="en-US" dirty="0" smtClean="0"/>
              <a:t>Limited support of the Continuity of Care Record </a:t>
            </a:r>
            <a:r>
              <a:rPr lang="en-US" dirty="0" smtClean="0"/>
              <a:t>standard</a:t>
            </a:r>
          </a:p>
          <a:p>
            <a:pPr lvl="1"/>
            <a:r>
              <a:rPr lang="en-US" dirty="0" smtClean="0"/>
              <a:t>Electronic health records still not prevalent enough</a:t>
            </a:r>
          </a:p>
          <a:p>
            <a:r>
              <a:rPr lang="en-US" dirty="0" smtClean="0"/>
              <a:t>Lack of participation of healthcare provider</a:t>
            </a:r>
          </a:p>
          <a:p>
            <a:r>
              <a:rPr lang="en-US" dirty="0" smtClean="0"/>
              <a:t>Lack of empowerment to the patients</a:t>
            </a:r>
          </a:p>
          <a:p>
            <a:pPr lvl="1"/>
            <a:r>
              <a:rPr lang="en-US" dirty="0" smtClean="0"/>
              <a:t>Patients are either unaware of PHR or have their data elsewhere (e.g., provider portal)</a:t>
            </a:r>
          </a:p>
          <a:p>
            <a:r>
              <a:rPr lang="en-US" dirty="0" smtClean="0"/>
              <a:t>Lack of trust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Health Care Social Media List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707253989"/>
              </p:ext>
            </p:extLst>
          </p:nvPr>
        </p:nvGraphicFramePr>
        <p:xfrm>
          <a:off x="414890" y="1578984"/>
          <a:ext cx="8729109" cy="2597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2589"/>
                <a:gridCol w="999565"/>
                <a:gridCol w="999565"/>
                <a:gridCol w="999565"/>
                <a:gridCol w="999565"/>
                <a:gridCol w="999565"/>
                <a:gridCol w="999565"/>
                <a:gridCol w="999565"/>
                <a:gridCol w="999565"/>
              </a:tblGrid>
              <a:tr h="640988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State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Hospitals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YouTube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Facebook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Twitter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LinkedLn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4Squre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Blog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Total</a:t>
                      </a:r>
                      <a:endParaRPr lang="en-US" sz="1600" dirty="0"/>
                    </a:p>
                  </a:txBody>
                  <a:tcPr/>
                </a:tc>
              </a:tr>
              <a:tr h="39126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119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48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98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62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70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99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504</a:t>
                      </a:r>
                      <a:endParaRPr lang="en-US" sz="1600" dirty="0"/>
                    </a:p>
                  </a:txBody>
                  <a:tcPr/>
                </a:tc>
              </a:tr>
              <a:tr h="39126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103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53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87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65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39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81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439</a:t>
                      </a:r>
                      <a:endParaRPr lang="en-US" sz="1600" dirty="0"/>
                    </a:p>
                  </a:txBody>
                  <a:tcPr/>
                </a:tc>
              </a:tr>
              <a:tr h="39126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83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49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76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68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56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378</a:t>
                      </a:r>
                      <a:endParaRPr lang="en-US" sz="1600" dirty="0"/>
                    </a:p>
                  </a:txBody>
                  <a:tcPr/>
                </a:tc>
              </a:tr>
              <a:tr h="39126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TX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92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76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50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45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67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377</a:t>
                      </a:r>
                      <a:endParaRPr lang="en-US" sz="1600" dirty="0"/>
                    </a:p>
                  </a:txBody>
                  <a:tcPr/>
                </a:tc>
              </a:tr>
              <a:tr h="39126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71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55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44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63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311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1705383" y="6069292"/>
            <a:ext cx="74386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More data at http</a:t>
            </a:r>
            <a:r>
              <a:rPr lang="en-US" dirty="0"/>
              <a:t>://</a:t>
            </a:r>
            <a:r>
              <a:rPr lang="en-US" dirty="0" err="1"/>
              <a:t>network.socialmedia.mayoclinic.org</a:t>
            </a:r>
            <a:r>
              <a:rPr lang="en-US" dirty="0"/>
              <a:t>/</a:t>
            </a:r>
            <a:r>
              <a:rPr lang="en-US" dirty="0" err="1"/>
              <a:t>hcsml</a:t>
            </a:r>
            <a:r>
              <a:rPr lang="en-US" dirty="0"/>
              <a:t>-grid/</a:t>
            </a:r>
          </a:p>
        </p:txBody>
      </p:sp>
    </p:spTree>
    <p:extLst>
      <p:ext uri="{BB962C8B-B14F-4D97-AF65-F5344CB8AC3E}">
        <p14:creationId xmlns:p14="http://schemas.microsoft.com/office/powerpoint/2010/main" xmlns="" val="1566035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Survey on Social Media Usage in Hospitals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1596" y="1948609"/>
            <a:ext cx="8191500" cy="37846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819790" y="5931989"/>
            <a:ext cx="73242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From “Ready </a:t>
            </a:r>
            <a:r>
              <a:rPr lang="en-US" dirty="0"/>
              <a:t>to Interact: Social Media Use by U.S. Hospitals and Health </a:t>
            </a:r>
            <a:r>
              <a:rPr lang="en-US" dirty="0" smtClean="0"/>
              <a:t>Systems”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874875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Forms of Social Media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819790" y="5931989"/>
            <a:ext cx="73242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From “Ready </a:t>
            </a:r>
            <a:r>
              <a:rPr lang="en-US" dirty="0"/>
              <a:t>to Interact: Social Media Use by U.S. Hospitals and Health </a:t>
            </a:r>
            <a:r>
              <a:rPr lang="en-US" dirty="0" smtClean="0"/>
              <a:t>Systems”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10786" y="2011680"/>
            <a:ext cx="6652253" cy="283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111117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Government Involvement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Department of Health and Human Services (HHS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HHS center for new media </a:t>
            </a:r>
            <a:r>
              <a:rPr lang="en-US" dirty="0" smtClean="0"/>
              <a:t>promotes and </a:t>
            </a:r>
            <a:r>
              <a:rPr lang="en-US" dirty="0" smtClean="0"/>
              <a:t>supports </a:t>
            </a:r>
            <a:r>
              <a:rPr lang="en-US" dirty="0" smtClean="0"/>
              <a:t>the strategic implementation of new </a:t>
            </a:r>
            <a:r>
              <a:rPr lang="en-US" dirty="0" smtClean="0"/>
              <a:t>media</a:t>
            </a:r>
          </a:p>
          <a:p>
            <a:pPr lvl="1"/>
            <a:r>
              <a:rPr lang="en-US" dirty="0" smtClean="0"/>
              <a:t>Health data initiatives</a:t>
            </a:r>
          </a:p>
          <a:p>
            <a:r>
              <a:rPr lang="en-US" dirty="0" smtClean="0"/>
              <a:t>Center for disease control</a:t>
            </a:r>
          </a:p>
          <a:p>
            <a:pPr lvl="1"/>
            <a:r>
              <a:rPr lang="en-US" dirty="0" smtClean="0">
                <a:hlinkClick r:id="rId2"/>
              </a:rPr>
              <a:t>Flu.gov</a:t>
            </a:r>
            <a:endParaRPr lang="en-US" dirty="0" smtClean="0"/>
          </a:p>
          <a:p>
            <a:pPr lvl="1"/>
            <a:r>
              <a:rPr lang="en-US" dirty="0" smtClean="0">
                <a:hlinkClick r:id="rId3"/>
              </a:rPr>
              <a:t>Emergency Preparedness and Response</a:t>
            </a:r>
            <a:endParaRPr lang="en-US" dirty="0" smtClean="0"/>
          </a:p>
          <a:p>
            <a:r>
              <a:rPr lang="en-US" dirty="0" smtClean="0"/>
              <a:t>FDA</a:t>
            </a:r>
          </a:p>
          <a:p>
            <a:pPr lvl="1"/>
            <a:r>
              <a:rPr lang="en-US" dirty="0" smtClean="0"/>
              <a:t>Working on guideline on use of social media for </a:t>
            </a:r>
            <a:r>
              <a:rPr lang="en-US" dirty="0" err="1" smtClean="0"/>
              <a:t>pharma</a:t>
            </a:r>
            <a:endParaRPr lang="en-US" dirty="0" smtClean="0"/>
          </a:p>
          <a:p>
            <a:pPr lvl="1"/>
            <a:r>
              <a:rPr lang="en-US" dirty="0" smtClean="0"/>
              <a:t>Twitter to solicit inputs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71604" y="1545168"/>
            <a:ext cx="2634195" cy="4444558"/>
          </a:xfrm>
        </p:spPr>
        <p:txBody>
          <a:bodyPr/>
          <a:lstStyle/>
          <a:p>
            <a:r>
              <a:rPr lang="en-US" dirty="0" smtClean="0"/>
              <a:t>Promising but chaotic</a:t>
            </a:r>
          </a:p>
          <a:p>
            <a:r>
              <a:rPr lang="en-US" dirty="0" err="1" smtClean="0"/>
              <a:t>Facebook</a:t>
            </a:r>
            <a:r>
              <a:rPr lang="en-US" smtClean="0"/>
              <a:t> solves all?</a:t>
            </a:r>
            <a:endParaRPr lang="en-US" dirty="0"/>
          </a:p>
        </p:txBody>
      </p:sp>
      <p:sp>
        <p:nvSpPr>
          <p:cNvPr id="4" name="Pentagon 3"/>
          <p:cNvSpPr/>
          <p:nvPr/>
        </p:nvSpPr>
        <p:spPr>
          <a:xfrm>
            <a:off x="520489" y="3305906"/>
            <a:ext cx="1716259" cy="759656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Government</a:t>
            </a:r>
          </a:p>
          <a:p>
            <a:pPr algn="ctr"/>
            <a:r>
              <a:rPr lang="en-US" dirty="0" smtClean="0"/>
              <a:t>/</a:t>
            </a:r>
            <a:r>
              <a:rPr lang="en-US" dirty="0" smtClean="0"/>
              <a:t>Policy</a:t>
            </a:r>
            <a:endParaRPr lang="en-US" dirty="0"/>
          </a:p>
        </p:txBody>
      </p:sp>
      <p:sp>
        <p:nvSpPr>
          <p:cNvPr id="6" name="Pentagon 5"/>
          <p:cNvSpPr/>
          <p:nvPr/>
        </p:nvSpPr>
        <p:spPr>
          <a:xfrm flipH="1">
            <a:off x="3967072" y="3305906"/>
            <a:ext cx="1831145" cy="759656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Healthcare provider</a:t>
            </a:r>
            <a:endParaRPr lang="en-US" dirty="0"/>
          </a:p>
        </p:txBody>
      </p:sp>
      <p:sp>
        <p:nvSpPr>
          <p:cNvPr id="7" name="Pentagon 6"/>
          <p:cNvSpPr/>
          <p:nvPr/>
        </p:nvSpPr>
        <p:spPr>
          <a:xfrm rot="16200000" flipH="1">
            <a:off x="2347568" y="1778292"/>
            <a:ext cx="1635301" cy="759656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Pharma</a:t>
            </a:r>
            <a:endParaRPr lang="en-US" dirty="0" smtClean="0"/>
          </a:p>
        </p:txBody>
      </p:sp>
      <p:sp>
        <p:nvSpPr>
          <p:cNvPr id="8" name="Pentagon 7"/>
          <p:cNvSpPr/>
          <p:nvPr/>
        </p:nvSpPr>
        <p:spPr>
          <a:xfrm rot="16200000">
            <a:off x="2264885" y="4751768"/>
            <a:ext cx="1716259" cy="759656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Device Vendor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2405561" y="3179298"/>
            <a:ext cx="1491171" cy="98474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Patients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Social Media in Health Care: Barriers and Future </a:t>
            </a:r>
            <a:r>
              <a:rPr lang="en-US" dirty="0" smtClean="0"/>
              <a:t>Trends </a:t>
            </a:r>
            <a:r>
              <a:rPr lang="en-US" dirty="0" smtClean="0">
                <a:hlinkClick r:id="rId2"/>
              </a:rPr>
              <a:t>http</a:t>
            </a:r>
            <a:r>
              <a:rPr lang="en-US" dirty="0" smtClean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www.ihealthbeat.org/perspectives/2010/social-media-in-health-care-barriers-and-future-trends.aspx</a:t>
            </a:r>
            <a:endParaRPr lang="en-US" dirty="0" smtClean="0"/>
          </a:p>
          <a:p>
            <a:r>
              <a:rPr lang="en-US" dirty="0" smtClean="0"/>
              <a:t>A Look at Social Media in Health Care -- Two Years </a:t>
            </a:r>
            <a:r>
              <a:rPr lang="en-US" dirty="0" smtClean="0"/>
              <a:t>Later </a:t>
            </a:r>
            <a:r>
              <a:rPr lang="en-US" dirty="0" smtClean="0">
                <a:hlinkClick r:id="rId3"/>
              </a:rPr>
              <a:t>http</a:t>
            </a:r>
            <a:r>
              <a:rPr lang="en-US" dirty="0" smtClean="0">
                <a:hlinkClick r:id="rId3"/>
              </a:rPr>
              <a:t>://</a:t>
            </a:r>
            <a:r>
              <a:rPr lang="en-US" dirty="0" smtClean="0">
                <a:hlinkClick r:id="rId3"/>
              </a:rPr>
              <a:t>www.ihealthbeat.org/perspectives/2012/a-look-at-social-media-in-health-care-two-years-later.aspx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Health 2.0 </a:t>
            </a:r>
            <a:r>
              <a:rPr lang="en-US" dirty="0" smtClean="0">
                <a:hlinkClick r:id="rId4"/>
              </a:rPr>
              <a:t>http://www.health2con.com/</a:t>
            </a:r>
            <a:endParaRPr lang="en-US" dirty="0" smtClean="0"/>
          </a:p>
          <a:p>
            <a:r>
              <a:rPr lang="en-US" dirty="0" smtClean="0"/>
              <a:t>Qualified self </a:t>
            </a:r>
            <a:r>
              <a:rPr lang="en-US" dirty="0" smtClean="0">
                <a:hlinkClick r:id="rId5"/>
              </a:rPr>
              <a:t>http://quantifiedself.com/</a:t>
            </a:r>
            <a:endParaRPr lang="en-US" dirty="0" smtClean="0"/>
          </a:p>
          <a:p>
            <a:r>
              <a:rPr lang="pl-PL" dirty="0" err="1" smtClean="0"/>
              <a:t>MedHelp</a:t>
            </a:r>
            <a:r>
              <a:rPr lang="pl-PL" dirty="0" smtClean="0"/>
              <a:t>, </a:t>
            </a:r>
            <a:r>
              <a:rPr lang="pl-PL" dirty="0" smtClean="0">
                <a:hlinkClick r:id="rId6"/>
              </a:rPr>
              <a:t>http</a:t>
            </a:r>
            <a:r>
              <a:rPr lang="pl-PL" dirty="0">
                <a:hlinkClick r:id="rId6"/>
              </a:rPr>
              <a:t>://www.medhelp.org</a:t>
            </a:r>
            <a:r>
              <a:rPr lang="pl-PL" dirty="0" smtClean="0">
                <a:hlinkClick r:id="rId6"/>
              </a:rPr>
              <a:t>/</a:t>
            </a:r>
            <a:endParaRPr lang="pl-PL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69669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明朝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Sketchbook.thmx</Template>
  <TotalTime>291</TotalTime>
  <Words>544</Words>
  <Application>Microsoft Office PowerPoint</Application>
  <PresentationFormat>On-screen Show (4:3)</PresentationFormat>
  <Paragraphs>133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Sketchbook</vt:lpstr>
      <vt:lpstr>Social Media &amp; Health Care</vt:lpstr>
      <vt:lpstr>Overview</vt:lpstr>
      <vt:lpstr>New Technologies</vt:lpstr>
      <vt:lpstr>Online Communities</vt:lpstr>
      <vt:lpstr>E-Patients</vt:lpstr>
      <vt:lpstr>Slide 6</vt:lpstr>
      <vt:lpstr>Slide 7</vt:lpstr>
      <vt:lpstr>Personal Health Record (PHR)</vt:lpstr>
      <vt:lpstr>Why Google Health Failed?</vt:lpstr>
      <vt:lpstr>Health Care Social Media List</vt:lpstr>
      <vt:lpstr>Survey on Social Media Usage in Hospitals</vt:lpstr>
      <vt:lpstr>Forms of Social Media</vt:lpstr>
      <vt:lpstr>Government Involvement</vt:lpstr>
      <vt:lpstr>Summary</vt:lpstr>
      <vt:lpstr>References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Media &amp; Health Care</dc:title>
  <dc:creator>Lisa Zheng</dc:creator>
  <cp:lastModifiedBy>rzheng</cp:lastModifiedBy>
  <cp:revision>16</cp:revision>
  <dcterms:created xsi:type="dcterms:W3CDTF">2012-11-19T01:58:57Z</dcterms:created>
  <dcterms:modified xsi:type="dcterms:W3CDTF">2012-11-19T17:00:34Z</dcterms:modified>
</cp:coreProperties>
</file>