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A5CC"/>
    <a:srgbClr val="9FFF6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A8C4E-DBAB-40F2-AEE9-6477881F3BA5}" type="datetimeFigureOut">
              <a:rPr lang="en-US" smtClean="0"/>
              <a:t>8/27/2012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F5F8C-E648-4C9D-8BC5-65F9AF9CF30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F5F8C-E648-4C9D-8BC5-65F9AF9CF30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D0065BE-0657-4A47-90AD-C21C55E16B19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D47BB8AF-C16A-4836-A92D-61834B5F0BA5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August 27,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62B1B13E-D5AF-485E-81A1-82A140076526}" type="datetime4">
              <a:rPr lang="en-US" smtClean="0"/>
              <a:pPr/>
              <a:t>August 27,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647D2193-4505-4A75-99BB-880C6989A757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August 27, 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August 27, 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August 27, 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E3416D63-31BF-4B94-B6C5-E20B2C63F515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August 27, 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August 27, 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August 27,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August 27,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1693409"/>
            <a:ext cx="5689044" cy="2127082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COSC7388: </a:t>
            </a:r>
            <a:r>
              <a:rPr lang="en-US" sz="4000" b="1" dirty="0">
                <a:solidFill>
                  <a:schemeClr val="tx1"/>
                </a:solidFill>
              </a:rPr>
              <a:t>Advanced Topics in Distributed </a:t>
            </a:r>
            <a:r>
              <a:rPr lang="en-US" sz="4000" b="1" dirty="0" smtClean="0">
                <a:solidFill>
                  <a:schemeClr val="tx1"/>
                </a:solidFill>
              </a:rPr>
              <a:t>Computing</a:t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>-- </a:t>
            </a:r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Mobile </a:t>
            </a:r>
            <a:r>
              <a:rPr lang="en-US" sz="4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Computing in Smart Health and Well beings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Rong Zheng</a:t>
            </a:r>
          </a:p>
          <a:p>
            <a:r>
              <a:rPr lang="en-US" dirty="0" smtClean="0"/>
              <a:t>Associate </a:t>
            </a:r>
            <a:r>
              <a:rPr lang="en-US" dirty="0" err="1" smtClean="0"/>
              <a:t>Professor@CS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721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Healthcare reality in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25.8 million children and adults in the United States—8.3% of the population—have diabetes</a:t>
            </a:r>
          </a:p>
          <a:p>
            <a:pPr lvl="1"/>
            <a:r>
              <a:rPr lang="en-US" dirty="0"/>
              <a:t>0.26% of population 20 years of age or under</a:t>
            </a:r>
          </a:p>
          <a:p>
            <a:r>
              <a:rPr lang="en-US" dirty="0" smtClean="0"/>
              <a:t>People </a:t>
            </a:r>
            <a:r>
              <a:rPr lang="en-US" dirty="0"/>
              <a:t>65+ represented 12.4% of the population in the year 2000 but are expected to grow to be 19% of the population by </a:t>
            </a:r>
            <a:r>
              <a:rPr lang="en-US" dirty="0" smtClean="0"/>
              <a:t>2030 (</a:t>
            </a:r>
            <a:r>
              <a:rPr lang="en-US" i="1" dirty="0" smtClean="0"/>
              <a:t>Administration of Aging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the </a:t>
            </a:r>
            <a:r>
              <a:rPr lang="en-US" dirty="0"/>
              <a:t>United States spent $</a:t>
            </a:r>
            <a:r>
              <a:rPr lang="en-US" dirty="0" smtClean="0"/>
              <a:t>7,146 on health </a:t>
            </a:r>
            <a:r>
              <a:rPr lang="en-US" dirty="0"/>
              <a:t>care per capita </a:t>
            </a:r>
            <a:r>
              <a:rPr lang="en-US" dirty="0" smtClean="0"/>
              <a:t>and 15.2% percentage </a:t>
            </a:r>
            <a:r>
              <a:rPr lang="en-US" dirty="0"/>
              <a:t>of its GDP </a:t>
            </a:r>
            <a:r>
              <a:rPr lang="en-US" dirty="0" smtClean="0"/>
              <a:t>(</a:t>
            </a:r>
            <a:r>
              <a:rPr lang="en-US" i="1" dirty="0" smtClean="0"/>
              <a:t>WHO</a:t>
            </a:r>
            <a:r>
              <a:rPr lang="en-US" dirty="0" smtClean="0"/>
              <a:t>)</a:t>
            </a:r>
          </a:p>
          <a:p>
            <a:r>
              <a:rPr lang="en-US" dirty="0"/>
              <a:t>195,000 Americans die a year due to preventable errors (</a:t>
            </a:r>
            <a:r>
              <a:rPr lang="en-US" i="1" dirty="0"/>
              <a:t>HealthGrades</a:t>
            </a:r>
            <a:r>
              <a:rPr lang="en-US" dirty="0"/>
              <a:t>, 2004</a:t>
            </a:r>
            <a:r>
              <a:rPr lang="en-US" dirty="0" smtClean="0"/>
              <a:t>)</a:t>
            </a:r>
          </a:p>
          <a:p>
            <a:r>
              <a:rPr lang="en-US" dirty="0" smtClean="0"/>
              <a:t>Life </a:t>
            </a:r>
            <a:r>
              <a:rPr lang="en-US" dirty="0"/>
              <a:t>expectancy at birth in the USA, 78.49, is 50th in the world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458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Needs for better health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Overarching goal: O</a:t>
            </a:r>
            <a:r>
              <a:rPr lang="en-US" dirty="0" smtClean="0"/>
              <a:t>ptimized </a:t>
            </a:r>
            <a:r>
              <a:rPr lang="en-US" dirty="0"/>
              <a:t>care decisions by bringing </a:t>
            </a:r>
            <a:r>
              <a:rPr lang="en-US" dirty="0">
                <a:solidFill>
                  <a:schemeClr val="accent1"/>
                </a:solidFill>
              </a:rPr>
              <a:t>all relevant evidence </a:t>
            </a:r>
            <a:r>
              <a:rPr lang="en-US" dirty="0"/>
              <a:t>pertaining to the </a:t>
            </a:r>
            <a:r>
              <a:rPr lang="en-US" dirty="0">
                <a:solidFill>
                  <a:srgbClr val="990000"/>
                </a:solidFill>
              </a:rPr>
              <a:t>particular</a:t>
            </a:r>
            <a:r>
              <a:rPr lang="en-US" dirty="0"/>
              <a:t> </a:t>
            </a:r>
            <a:r>
              <a:rPr lang="en-US" dirty="0">
                <a:solidFill>
                  <a:srgbClr val="990000"/>
                </a:solidFill>
              </a:rPr>
              <a:t>patient</a:t>
            </a:r>
            <a:r>
              <a:rPr lang="en-US" dirty="0"/>
              <a:t> to the </a:t>
            </a:r>
            <a:r>
              <a:rPr lang="en-US" dirty="0">
                <a:solidFill>
                  <a:srgbClr val="990000"/>
                </a:solidFill>
              </a:rPr>
              <a:t>point of care anywhere</a:t>
            </a:r>
            <a:r>
              <a:rPr lang="en-US" dirty="0"/>
              <a:t> and </a:t>
            </a:r>
            <a:r>
              <a:rPr lang="en-US" dirty="0">
                <a:solidFill>
                  <a:srgbClr val="990000"/>
                </a:solidFill>
              </a:rPr>
              <a:t>anytime</a:t>
            </a:r>
            <a:r>
              <a:rPr lang="en-US" dirty="0"/>
              <a:t> and in </a:t>
            </a:r>
            <a:r>
              <a:rPr lang="en-US" dirty="0">
                <a:solidFill>
                  <a:srgbClr val="990000"/>
                </a:solidFill>
              </a:rPr>
              <a:t>user-appropriate forms </a:t>
            </a:r>
            <a:r>
              <a:rPr lang="en-US" dirty="0"/>
              <a:t>for </a:t>
            </a:r>
            <a:r>
              <a:rPr lang="en-US" dirty="0">
                <a:solidFill>
                  <a:srgbClr val="990000"/>
                </a:solidFill>
              </a:rPr>
              <a:t>all members</a:t>
            </a:r>
            <a:r>
              <a:rPr lang="en-US" dirty="0"/>
              <a:t> of the care </a:t>
            </a:r>
            <a:r>
              <a:rPr lang="en-US" dirty="0" smtClean="0"/>
              <a:t>team</a:t>
            </a:r>
          </a:p>
          <a:p>
            <a:r>
              <a:rPr lang="en-US" dirty="0" smtClean="0"/>
              <a:t>Normalization </a:t>
            </a:r>
            <a:r>
              <a:rPr lang="en-US" dirty="0"/>
              <a:t>and harmonization of electronic health </a:t>
            </a:r>
            <a:r>
              <a:rPr lang="en-US" dirty="0" smtClean="0"/>
              <a:t>records (HER)</a:t>
            </a:r>
          </a:p>
          <a:p>
            <a:r>
              <a:rPr lang="en-US" dirty="0" smtClean="0"/>
              <a:t>Extraction </a:t>
            </a:r>
            <a:r>
              <a:rPr lang="en-US" dirty="0"/>
              <a:t>and representation of data, information, and knowledge from diverse unstructured </a:t>
            </a:r>
            <a:r>
              <a:rPr lang="en-US" dirty="0" smtClean="0"/>
              <a:t>sources</a:t>
            </a:r>
          </a:p>
          <a:p>
            <a:r>
              <a:rPr lang="en-US" dirty="0" smtClean="0"/>
              <a:t>Frequent and large</a:t>
            </a:r>
            <a:r>
              <a:rPr lang="en-US" dirty="0"/>
              <a:t>-scale data collection and predictive </a:t>
            </a:r>
            <a:r>
              <a:rPr lang="en-US" dirty="0" smtClean="0"/>
              <a:t>modeling</a:t>
            </a:r>
          </a:p>
        </p:txBody>
      </p:sp>
    </p:spTree>
    <p:extLst>
      <p:ext uri="{BB962C8B-B14F-4D97-AF65-F5344CB8AC3E}">
        <p14:creationId xmlns:p14="http://schemas.microsoft.com/office/powerpoint/2010/main" xmlns="" val="339413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Paradigm shifts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Involvement and enabling of individuals to participate in their care</a:t>
            </a:r>
          </a:p>
          <a:p>
            <a:r>
              <a:rPr lang="en-US" dirty="0" smtClean="0"/>
              <a:t>From </a:t>
            </a:r>
            <a:r>
              <a:rPr lang="en-US" dirty="0"/>
              <a:t>reactive to </a:t>
            </a:r>
            <a:r>
              <a:rPr lang="en-US" dirty="0" smtClean="0"/>
              <a:t>preventive</a:t>
            </a:r>
            <a:endParaRPr lang="en-US" dirty="0"/>
          </a:p>
          <a:p>
            <a:r>
              <a:rPr lang="en-US" dirty="0" smtClean="0"/>
              <a:t>From </a:t>
            </a:r>
            <a:r>
              <a:rPr lang="en-US" dirty="0"/>
              <a:t>clinic-centric to patient-</a:t>
            </a:r>
            <a:r>
              <a:rPr lang="en-US" dirty="0" smtClean="0"/>
              <a:t>centric, and </a:t>
            </a:r>
          </a:p>
          <a:p>
            <a:r>
              <a:rPr lang="en-US" dirty="0"/>
              <a:t>F</a:t>
            </a:r>
            <a:r>
              <a:rPr lang="en-US" dirty="0" smtClean="0"/>
              <a:t>rom </a:t>
            </a:r>
            <a:r>
              <a:rPr lang="en-US" dirty="0"/>
              <a:t>disease-centered to wellness centered</a:t>
            </a:r>
          </a:p>
        </p:txBody>
      </p:sp>
    </p:spTree>
    <p:extLst>
      <p:ext uri="{BB962C8B-B14F-4D97-AF65-F5344CB8AC3E}">
        <p14:creationId xmlns:p14="http://schemas.microsoft.com/office/powerpoint/2010/main" xmlns="" val="66089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penetration rate of mobile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64.7% of world population subscribe to mobile phone services in 2012 (</a:t>
            </a:r>
            <a:r>
              <a:rPr lang="en-US" i="1" dirty="0" err="1" smtClean="0"/>
              <a:t>wikipedia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8014" y="3135899"/>
            <a:ext cx="89859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1 	China 	1,046,510,000 	</a:t>
            </a:r>
            <a:r>
              <a:rPr lang="en-US" sz="1400" dirty="0" smtClean="0"/>
              <a:t>1,341,000,000 </a:t>
            </a:r>
            <a:r>
              <a:rPr lang="en-US" sz="1400" dirty="0"/>
              <a:t>	75.32 	June </a:t>
            </a:r>
            <a:r>
              <a:rPr lang="en-US" sz="1400" dirty="0" smtClean="0"/>
              <a:t>2012</a:t>
            </a:r>
            <a:endParaRPr lang="en-US" sz="1400" dirty="0"/>
          </a:p>
          <a:p>
            <a:r>
              <a:rPr lang="en-US" sz="1400" dirty="0"/>
              <a:t>2 	India 	934,094,206 	</a:t>
            </a:r>
            <a:r>
              <a:rPr lang="en-US" sz="1400" dirty="0" smtClean="0"/>
              <a:t>1,211,929,872 </a:t>
            </a:r>
            <a:r>
              <a:rPr lang="en-US" sz="1400" dirty="0"/>
              <a:t>	76.99 	June </a:t>
            </a:r>
            <a:r>
              <a:rPr lang="en-US" sz="1400" dirty="0" smtClean="0"/>
              <a:t>2012</a:t>
            </a:r>
            <a:endParaRPr lang="en-US" sz="1400" dirty="0"/>
          </a:p>
          <a:p>
            <a:r>
              <a:rPr lang="en-US" sz="1400" dirty="0"/>
              <a:t>3 	</a:t>
            </a:r>
            <a:r>
              <a:rPr lang="en-US" sz="1400" dirty="0" smtClean="0"/>
              <a:t>US </a:t>
            </a:r>
            <a:r>
              <a:rPr lang="en-US" sz="1400" dirty="0"/>
              <a:t>	327,577,529 	</a:t>
            </a:r>
            <a:r>
              <a:rPr lang="en-US" sz="1400" dirty="0" smtClean="0"/>
              <a:t>310,866,000 </a:t>
            </a:r>
            <a:r>
              <a:rPr lang="en-US" sz="1400" dirty="0"/>
              <a:t>	103.9 	June </a:t>
            </a:r>
            <a:r>
              <a:rPr lang="en-US" sz="1400" dirty="0" smtClean="0"/>
              <a:t>2011</a:t>
            </a:r>
            <a:endParaRPr lang="en-US" sz="1400" dirty="0"/>
          </a:p>
          <a:p>
            <a:r>
              <a:rPr lang="en-US" sz="1400" dirty="0"/>
              <a:t>4 	Brazil 	254,948,934 	</a:t>
            </a:r>
            <a:r>
              <a:rPr lang="en-US" sz="1400" dirty="0" smtClean="0"/>
              <a:t>192,379,287 </a:t>
            </a:r>
            <a:r>
              <a:rPr lang="en-US" sz="1400" dirty="0"/>
              <a:t>	132.52 	June </a:t>
            </a:r>
            <a:r>
              <a:rPr lang="en-US" sz="1400" dirty="0" smtClean="0"/>
              <a:t>2012</a:t>
            </a:r>
            <a:endParaRPr lang="en-US" sz="1400" dirty="0"/>
          </a:p>
          <a:p>
            <a:r>
              <a:rPr lang="en-US" sz="1400" dirty="0"/>
              <a:t>5 	Indonesia 	250,100,000 	237,556,363 	105.28 	May </a:t>
            </a:r>
            <a:r>
              <a:rPr lang="en-US" sz="1400" dirty="0" smtClean="0"/>
              <a:t>2009</a:t>
            </a:r>
            <a:endParaRPr lang="en-US" sz="1400" dirty="0"/>
          </a:p>
          <a:p>
            <a:r>
              <a:rPr lang="en-US" sz="1400" dirty="0"/>
              <a:t>6 	Russia 	224,260,000 	</a:t>
            </a:r>
            <a:r>
              <a:rPr lang="en-US" sz="1400" dirty="0" smtClean="0"/>
              <a:t>142,905,200 </a:t>
            </a:r>
            <a:r>
              <a:rPr lang="en-US" sz="1400" dirty="0"/>
              <a:t>	154.5 	July </a:t>
            </a:r>
            <a:r>
              <a:rPr lang="en-US" sz="1400" dirty="0" smtClean="0"/>
              <a:t>2011</a:t>
            </a:r>
            <a:endParaRPr lang="en-US" sz="1400" dirty="0"/>
          </a:p>
          <a:p>
            <a:r>
              <a:rPr lang="en-US" sz="1400" dirty="0"/>
              <a:t>7 	Japan 	121,246,700 	127,628,095 	95.1 	June </a:t>
            </a:r>
            <a:r>
              <a:rPr lang="en-US" sz="1400" dirty="0" smtClean="0"/>
              <a:t>2011</a:t>
            </a:r>
            <a:endParaRPr lang="en-US" sz="1400" dirty="0"/>
          </a:p>
          <a:p>
            <a:r>
              <a:rPr lang="en-US" sz="1400" dirty="0"/>
              <a:t>8 	Pakistan 	119,860,799 	</a:t>
            </a:r>
            <a:r>
              <a:rPr lang="en-US" sz="1400" dirty="0" smtClean="0"/>
              <a:t>178,854,781 </a:t>
            </a:r>
            <a:r>
              <a:rPr lang="en-US" sz="1400" dirty="0"/>
              <a:t>	68.60 	May </a:t>
            </a:r>
            <a:r>
              <a:rPr lang="en-US" sz="1400" dirty="0" smtClean="0"/>
              <a:t>2012</a:t>
            </a:r>
            <a:endParaRPr lang="en-US" sz="1400" dirty="0"/>
          </a:p>
          <a:p>
            <a:r>
              <a:rPr lang="en-US" sz="1400" dirty="0"/>
              <a:t>9 	Germany 	107,000,000 	81,882,342 	130.1 	</a:t>
            </a:r>
            <a:r>
              <a:rPr lang="en-US" sz="1400" dirty="0" smtClean="0"/>
              <a:t>2009</a:t>
            </a:r>
            <a:endParaRPr lang="en-US" sz="1400" dirty="0"/>
          </a:p>
          <a:p>
            <a:r>
              <a:rPr lang="en-US" sz="1400" dirty="0"/>
              <a:t>10 	Nigeria 	101,271,578 	140,000,000 	72.3 	May </a:t>
            </a:r>
            <a:r>
              <a:rPr lang="en-US" sz="1400" dirty="0" smtClean="0"/>
              <a:t>2012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282216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(Mobile) networking technologies in healthcare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1"/>
            <a:ext cx="6508377" cy="1541081"/>
          </a:xfrm>
          <a:solidFill>
            <a:srgbClr val="F96A1B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Sensing</a:t>
            </a:r>
          </a:p>
          <a:p>
            <a:r>
              <a:rPr lang="en-US" dirty="0" smtClean="0"/>
              <a:t>Ubiquitous health data collection</a:t>
            </a:r>
          </a:p>
          <a:p>
            <a:pPr lvl="1"/>
            <a:r>
              <a:rPr lang="en-US" dirty="0" smtClean="0"/>
              <a:t>Continuous sensing of physiological information</a:t>
            </a:r>
          </a:p>
          <a:p>
            <a:r>
              <a:rPr lang="en-US" dirty="0" smtClean="0"/>
              <a:t>Monitoring of dietary behavior and activities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8958" y="5101875"/>
            <a:ext cx="6508377" cy="1611632"/>
          </a:xfrm>
          <a:prstGeom prst="rect">
            <a:avLst/>
          </a:prstGeom>
          <a:solidFill>
            <a:srgbClr val="9FFF69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Diagnosis and care delivery </a:t>
            </a:r>
          </a:p>
          <a:p>
            <a:r>
              <a:rPr lang="en-US" dirty="0" smtClean="0"/>
              <a:t>Access of information at point of care</a:t>
            </a:r>
          </a:p>
          <a:p>
            <a:r>
              <a:rPr lang="en-US" dirty="0" smtClean="0"/>
              <a:t>Cloud-assisted modeling and assessment</a:t>
            </a:r>
          </a:p>
          <a:p>
            <a:pPr lvl="1"/>
            <a:r>
              <a:rPr lang="en-US" dirty="0" smtClean="0"/>
              <a:t>Early detection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199" y="3914451"/>
            <a:ext cx="6508377" cy="1035774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Social networks</a:t>
            </a:r>
          </a:p>
          <a:p>
            <a:pPr lvl="1"/>
            <a:r>
              <a:rPr lang="en-US" dirty="0" smtClean="0"/>
              <a:t>Patient &amp; physician support group</a:t>
            </a:r>
            <a:endParaRPr lang="en-US" dirty="0"/>
          </a:p>
          <a:p>
            <a:pPr lvl="1"/>
            <a:r>
              <a:rPr lang="en-US" dirty="0" smtClean="0"/>
              <a:t>Epidemic disease detection and modeling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84676" y="2209801"/>
            <a:ext cx="461665" cy="4504160"/>
          </a:xfrm>
          <a:prstGeom prst="rect">
            <a:avLst/>
          </a:prstGeom>
          <a:solidFill>
            <a:srgbClr val="39A5CC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 smtClean="0"/>
              <a:t>In home care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713364" y="2209347"/>
            <a:ext cx="461665" cy="4504160"/>
          </a:xfrm>
          <a:prstGeom prst="rect">
            <a:avLst/>
          </a:prstGeom>
          <a:solidFill>
            <a:srgbClr val="39A5CC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 smtClean="0"/>
              <a:t>In-hospital care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209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of the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Science and engineering side</a:t>
            </a:r>
          </a:p>
          <a:p>
            <a:pPr lvl="1"/>
            <a:r>
              <a:rPr lang="en-US" dirty="0" smtClean="0"/>
              <a:t>Wireless technologies</a:t>
            </a:r>
          </a:p>
          <a:p>
            <a:pPr lvl="1"/>
            <a:r>
              <a:rPr lang="en-US" dirty="0" smtClean="0"/>
              <a:t>Sensing technologies</a:t>
            </a:r>
          </a:p>
          <a:p>
            <a:pPr lvl="1"/>
            <a:r>
              <a:rPr lang="en-US" dirty="0" smtClean="0"/>
              <a:t>Mobile platform programming (Windows Mobile 7, Android)</a:t>
            </a:r>
          </a:p>
          <a:p>
            <a:pPr lvl="1"/>
            <a:r>
              <a:rPr lang="en-US" dirty="0" smtClean="0"/>
              <a:t>Cloud</a:t>
            </a:r>
          </a:p>
          <a:p>
            <a:pPr lvl="1"/>
            <a:r>
              <a:rPr lang="en-US" dirty="0" smtClean="0"/>
              <a:t>Software engr. practice</a:t>
            </a:r>
          </a:p>
          <a:p>
            <a:r>
              <a:rPr lang="en-US" dirty="0" smtClean="0"/>
              <a:t>Medical side</a:t>
            </a:r>
          </a:p>
          <a:p>
            <a:pPr lvl="1"/>
            <a:r>
              <a:rPr lang="en-US" dirty="0" smtClean="0"/>
              <a:t>Viewpoints from medical practitioners</a:t>
            </a:r>
          </a:p>
          <a:p>
            <a:r>
              <a:rPr lang="en-US" dirty="0" smtClean="0"/>
              <a:t>Case studies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79889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Lectures</a:t>
            </a:r>
          </a:p>
          <a:p>
            <a:r>
              <a:rPr lang="en-US" dirty="0" smtClean="0"/>
              <a:t>Guest lectures</a:t>
            </a:r>
          </a:p>
          <a:p>
            <a:r>
              <a:rPr lang="en-US" dirty="0" smtClean="0"/>
              <a:t>Survey presentation</a:t>
            </a:r>
          </a:p>
          <a:p>
            <a:r>
              <a:rPr lang="en-US" dirty="0" smtClean="0"/>
              <a:t>Project discussion and presentation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619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Semester-long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Innovative idea needed</a:t>
            </a:r>
          </a:p>
          <a:p>
            <a:r>
              <a:rPr lang="en-US" dirty="0" smtClean="0"/>
              <a:t>Preferably decease-oriented</a:t>
            </a:r>
          </a:p>
          <a:p>
            <a:r>
              <a:rPr lang="en-US" dirty="0" smtClean="0"/>
              <a:t>Survey to understand the state of the art</a:t>
            </a:r>
          </a:p>
          <a:p>
            <a:r>
              <a:rPr lang="en-US" dirty="0" smtClean="0"/>
              <a:t>Design of experiments early on</a:t>
            </a:r>
          </a:p>
          <a:p>
            <a:r>
              <a:rPr lang="en-US" dirty="0" smtClean="0"/>
              <a:t>Processing and interpretation of data</a:t>
            </a:r>
          </a:p>
          <a:p>
            <a:r>
              <a:rPr lang="en-US" dirty="0" smtClean="0"/>
              <a:t>Oral presentation and written report</a:t>
            </a:r>
          </a:p>
          <a:p>
            <a:r>
              <a:rPr lang="en-US" dirty="0" smtClean="0"/>
              <a:t>Use of SVN for code maintenance</a:t>
            </a:r>
          </a:p>
        </p:txBody>
      </p:sp>
    </p:spTree>
    <p:extLst>
      <p:ext uri="{BB962C8B-B14F-4D97-AF65-F5344CB8AC3E}">
        <p14:creationId xmlns:p14="http://schemas.microsoft.com/office/powerpoint/2010/main" xmlns="" val="279396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91533"/>
            <a:ext cx="6508750" cy="535625"/>
          </a:xfrm>
        </p:spPr>
        <p:txBody>
          <a:bodyPr/>
          <a:lstStyle/>
          <a:p>
            <a:r>
              <a:rPr lang="en-US" dirty="0" smtClean="0"/>
              <a:t>Tentative Schedule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11146933"/>
              </p:ext>
            </p:extLst>
          </p:nvPr>
        </p:nvGraphicFramePr>
        <p:xfrm>
          <a:off x="93908" y="745897"/>
          <a:ext cx="8543840" cy="5390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7796"/>
                <a:gridCol w="5797587"/>
                <a:gridCol w="1668457"/>
              </a:tblGrid>
              <a:tr h="334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Topic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Lecturer</a:t>
                      </a:r>
                      <a:endParaRPr lang="en-US" sz="1600" dirty="0"/>
                    </a:p>
                  </a:txBody>
                  <a:tcPr/>
                </a:tc>
              </a:tr>
              <a:tr h="334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08/27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Introduction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Rong Zheng</a:t>
                      </a:r>
                      <a:endParaRPr lang="en-US" sz="1600" dirty="0"/>
                    </a:p>
                  </a:txBody>
                  <a:tcPr/>
                </a:tc>
              </a:tr>
              <a:tr h="334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09/03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990000"/>
                          </a:solidFill>
                        </a:rPr>
                        <a:t>Labor day holiday</a:t>
                      </a:r>
                      <a:endParaRPr lang="en-US" sz="1600" dirty="0">
                        <a:solidFill>
                          <a:srgbClr val="99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34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09/10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Window Mobile 7 programming/cloud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Huy</a:t>
                      </a:r>
                      <a:r>
                        <a:rPr lang="en-US" sz="1600" baseline="0" dirty="0" smtClean="0"/>
                        <a:t> Nguyen</a:t>
                      </a:r>
                      <a:endParaRPr lang="en-US" sz="1600" dirty="0" smtClean="0"/>
                    </a:p>
                  </a:txBody>
                  <a:tcPr/>
                </a:tc>
              </a:tr>
              <a:tr h="36155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09/17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Wireless standards related to medical applications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Rong Zheng</a:t>
                      </a:r>
                      <a:endParaRPr lang="en-US" sz="1600" dirty="0"/>
                    </a:p>
                  </a:txBody>
                  <a:tcPr/>
                </a:tc>
              </a:tr>
              <a:tr h="334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09/24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Sensor</a:t>
                      </a:r>
                      <a:r>
                        <a:rPr lang="en-US" sz="1600" baseline="0" dirty="0" smtClean="0"/>
                        <a:t> design for medical devices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Luca </a:t>
                      </a:r>
                      <a:r>
                        <a:rPr lang="de-DE" sz="1600" dirty="0" err="1" smtClean="0"/>
                        <a:t>Pollonini</a:t>
                      </a:r>
                      <a:r>
                        <a:rPr lang="de-DE" sz="160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</a:tr>
              <a:tr h="334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10/01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Resource-efficient activity recognition</a:t>
                      </a:r>
                      <a:r>
                        <a:rPr lang="en-US" sz="1600" baseline="0" dirty="0" smtClean="0"/>
                        <a:t> and </a:t>
                      </a:r>
                      <a:r>
                        <a:rPr lang="en-US" sz="1600" dirty="0" smtClean="0"/>
                        <a:t>monitoring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Rong Zheng</a:t>
                      </a:r>
                      <a:endParaRPr lang="en-US" sz="1600" dirty="0"/>
                    </a:p>
                  </a:txBody>
                  <a:tcPr/>
                </a:tc>
              </a:tr>
              <a:tr h="334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10/08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Android programming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Khuong</a:t>
                      </a:r>
                      <a:r>
                        <a:rPr lang="en-US" sz="1600" dirty="0" smtClean="0"/>
                        <a:t> Vu</a:t>
                      </a:r>
                      <a:endParaRPr lang="en-US" sz="1600" dirty="0"/>
                    </a:p>
                  </a:txBody>
                  <a:tcPr/>
                </a:tc>
              </a:tr>
              <a:tr h="334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10/15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Survey</a:t>
                      </a:r>
                      <a:r>
                        <a:rPr lang="en-US" sz="1600" baseline="0" dirty="0" smtClean="0"/>
                        <a:t> presentation &amp; project proposal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Students</a:t>
                      </a:r>
                      <a:endParaRPr lang="en-US" sz="1600" dirty="0"/>
                    </a:p>
                  </a:txBody>
                  <a:tcPr/>
                </a:tc>
              </a:tr>
              <a:tr h="334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10/22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Social networking in healthcare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Rong Zheng</a:t>
                      </a:r>
                      <a:endParaRPr lang="en-US" sz="1600" dirty="0"/>
                    </a:p>
                  </a:txBody>
                  <a:tcPr/>
                </a:tc>
              </a:tr>
              <a:tr h="334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10/29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Home</a:t>
                      </a:r>
                      <a:r>
                        <a:rPr lang="en-US" sz="1600" baseline="0" dirty="0" smtClean="0"/>
                        <a:t> monitoring and care for cardiovascular diseases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smtClean="0"/>
                        <a:t>Cliff Dacso</a:t>
                      </a:r>
                      <a:endParaRPr lang="en-US" sz="1600" dirty="0" smtClean="0"/>
                    </a:p>
                  </a:txBody>
                  <a:tcPr/>
                </a:tc>
              </a:tr>
              <a:tr h="334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11/05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Privacy</a:t>
                      </a:r>
                      <a:r>
                        <a:rPr lang="en-US" sz="1600" baseline="0" dirty="0" smtClean="0"/>
                        <a:t> and security issues in healthcare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Rong Zheng</a:t>
                      </a:r>
                    </a:p>
                  </a:txBody>
                  <a:tcPr/>
                </a:tc>
              </a:tr>
              <a:tr h="334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11/12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Safety</a:t>
                      </a:r>
                      <a:r>
                        <a:rPr lang="en-US" sz="1600" baseline="0" dirty="0" smtClean="0"/>
                        <a:t> and compatibility of RF enabled medical devices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David Nghiem</a:t>
                      </a:r>
                      <a:endParaRPr lang="en-US" sz="1600" dirty="0"/>
                    </a:p>
                  </a:txBody>
                  <a:tcPr/>
                </a:tc>
              </a:tr>
              <a:tr h="334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11/19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Case study</a:t>
                      </a:r>
                      <a:r>
                        <a:rPr lang="en-US" sz="1600" baseline="0" dirty="0" smtClean="0"/>
                        <a:t> in assisted living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Rong Zheng</a:t>
                      </a:r>
                      <a:endParaRPr lang="en-US" sz="1600" dirty="0"/>
                    </a:p>
                  </a:txBody>
                  <a:tcPr/>
                </a:tc>
              </a:tr>
              <a:tr h="334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11/26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TBD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34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12/03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Final project presentation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Students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1804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424</TotalTime>
  <Words>491</Words>
  <Application>Microsoft Office PowerPoint</Application>
  <PresentationFormat>On-screen Show (4:3)</PresentationFormat>
  <Paragraphs>117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Plaza</vt:lpstr>
      <vt:lpstr>COSC7388: Advanced Topics in Distributed Computing -- Mobile Computing in Smart Health and Well beings </vt:lpstr>
      <vt:lpstr>Healthcare reality in US</vt:lpstr>
      <vt:lpstr>Needs for better health delivery</vt:lpstr>
      <vt:lpstr>Paradigm shifts</vt:lpstr>
      <vt:lpstr>High penetration rate of mobile devices</vt:lpstr>
      <vt:lpstr>(Mobile) networking technologies in healthcare</vt:lpstr>
      <vt:lpstr>Scope of the class</vt:lpstr>
      <vt:lpstr>Course format</vt:lpstr>
      <vt:lpstr>Semester-long Project</vt:lpstr>
      <vt:lpstr>Tentative Schedule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COSC7388: Advanced Topics in Distributed Computing -- Mobile Computing in Smart Health and Well beings </dc:title>
  <dc:creator>Lisa Zheng</dc:creator>
  <cp:lastModifiedBy>rzheng</cp:lastModifiedBy>
  <cp:revision>19</cp:revision>
  <dcterms:created xsi:type="dcterms:W3CDTF">2012-08-26T20:12:14Z</dcterms:created>
  <dcterms:modified xsi:type="dcterms:W3CDTF">2012-08-28T01:37:32Z</dcterms:modified>
</cp:coreProperties>
</file>