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4"/>
  </p:notesMasterIdLst>
  <p:sldIdLst>
    <p:sldId id="256" r:id="rId2"/>
    <p:sldId id="257" r:id="rId3"/>
    <p:sldId id="259" r:id="rId4"/>
    <p:sldId id="262" r:id="rId5"/>
    <p:sldId id="263" r:id="rId6"/>
    <p:sldId id="258" r:id="rId7"/>
    <p:sldId id="260" r:id="rId8"/>
    <p:sldId id="261" r:id="rId9"/>
    <p:sldId id="264" r:id="rId10"/>
    <p:sldId id="265" r:id="rId11"/>
    <p:sldId id="266" r:id="rId12"/>
    <p:sldId id="267" r:id="rId13"/>
    <p:sldId id="268" r:id="rId14"/>
    <p:sldId id="271" r:id="rId15"/>
    <p:sldId id="272" r:id="rId16"/>
    <p:sldId id="274" r:id="rId17"/>
    <p:sldId id="273" r:id="rId18"/>
    <p:sldId id="275" r:id="rId19"/>
    <p:sldId id="276" r:id="rId20"/>
    <p:sldId id="277" r:id="rId21"/>
    <p:sldId id="279" r:id="rId22"/>
    <p:sldId id="278" r:id="rId23"/>
    <p:sldId id="280" r:id="rId24"/>
    <p:sldId id="281" r:id="rId25"/>
    <p:sldId id="282" r:id="rId26"/>
    <p:sldId id="284" r:id="rId27"/>
    <p:sldId id="283" r:id="rId28"/>
    <p:sldId id="286" r:id="rId29"/>
    <p:sldId id="285" r:id="rId30"/>
    <p:sldId id="269" r:id="rId31"/>
    <p:sldId id="287" r:id="rId32"/>
    <p:sldId id="289" r:id="rId33"/>
    <p:sldId id="290" r:id="rId34"/>
    <p:sldId id="291" r:id="rId35"/>
    <p:sldId id="296" r:id="rId36"/>
    <p:sldId id="297" r:id="rId37"/>
    <p:sldId id="295" r:id="rId38"/>
    <p:sldId id="292" r:id="rId39"/>
    <p:sldId id="293" r:id="rId40"/>
    <p:sldId id="294" r:id="rId41"/>
    <p:sldId id="298" r:id="rId42"/>
    <p:sldId id="299"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1" d="100"/>
          <a:sy n="111" d="100"/>
        </p:scale>
        <p:origin x="-157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AAB588-58FB-2044-8BAD-04B5FF4F70C0}" type="datetimeFigureOut">
              <a:rPr lang="en-US" smtClean="0"/>
              <a:pPr/>
              <a:t>11/4/12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405A10-86E0-1D42-AEE9-3C2D69FF76F9}" type="slidenum">
              <a:rPr lang="en-US" smtClean="0"/>
              <a:pPr/>
              <a:t>‹#›</a:t>
            </a:fld>
            <a:endParaRPr lang="en-US"/>
          </a:p>
        </p:txBody>
      </p:sp>
    </p:spTree>
    <p:extLst>
      <p:ext uri="{BB962C8B-B14F-4D97-AF65-F5344CB8AC3E}">
        <p14:creationId xmlns:p14="http://schemas.microsoft.com/office/powerpoint/2010/main" val="42620618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685E0FE-4F67-1F4D-8905-A624151EDCAB}" type="datetimeFigureOut">
              <a:rPr lang="en-US" smtClean="0"/>
              <a:pPr/>
              <a:t>11/4/12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D1E6E-EC9F-FB4E-88DD-589A4E703F7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85E0FE-4F67-1F4D-8905-A624151EDCAB}" type="datetimeFigureOut">
              <a:rPr lang="en-US" smtClean="0"/>
              <a:pPr/>
              <a:t>11/4/12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D1E6E-EC9F-FB4E-88DD-589A4E703F7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85E0FE-4F67-1F4D-8905-A624151EDCAB}" type="datetimeFigureOut">
              <a:rPr lang="en-US" smtClean="0"/>
              <a:pPr/>
              <a:t>11/4/12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D1E6E-EC9F-FB4E-88DD-589A4E703F7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685E0FE-4F67-1F4D-8905-A624151EDCAB}" type="datetimeFigureOut">
              <a:rPr lang="en-US" smtClean="0"/>
              <a:pPr/>
              <a:t>11/4/12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5D1E6E-EC9F-FB4E-88DD-589A4E703F7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85E0FE-4F67-1F4D-8905-A624151EDCAB}" type="datetimeFigureOut">
              <a:rPr lang="en-US" smtClean="0"/>
              <a:pPr/>
              <a:t>11/4/12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5D1E6E-EC9F-FB4E-88DD-589A4E703F7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85E0FE-4F67-1F4D-8905-A624151EDCAB}" type="datetimeFigureOut">
              <a:rPr lang="en-US" smtClean="0"/>
              <a:pPr/>
              <a:t>11/4/12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5D1E6E-EC9F-FB4E-88DD-589A4E703F7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85E0FE-4F67-1F4D-8905-A624151EDCAB}" type="datetimeFigureOut">
              <a:rPr lang="en-US" smtClean="0"/>
              <a:pPr/>
              <a:t>11/4/12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5D1E6E-EC9F-FB4E-88DD-589A4E703F7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85E0FE-4F67-1F4D-8905-A624151EDCAB}" type="datetimeFigureOut">
              <a:rPr lang="en-US" smtClean="0"/>
              <a:pPr/>
              <a:t>11/4/12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5D1E6E-EC9F-FB4E-88DD-589A4E703F73}"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2685E0FE-4F67-1F4D-8905-A624151EDCAB}" type="datetimeFigureOut">
              <a:rPr lang="en-US" smtClean="0"/>
              <a:pPr/>
              <a:t>11/4/12</a:t>
            </a:fld>
            <a:endParaRPr lang="en-US"/>
          </a:p>
        </p:txBody>
      </p:sp>
      <p:sp>
        <p:nvSpPr>
          <p:cNvPr id="9" name="Slide Number Placeholder 8"/>
          <p:cNvSpPr>
            <a:spLocks noGrp="1"/>
          </p:cNvSpPr>
          <p:nvPr>
            <p:ph type="sldNum" sz="quarter" idx="11"/>
          </p:nvPr>
        </p:nvSpPr>
        <p:spPr/>
        <p:txBody>
          <a:bodyPr/>
          <a:lstStyle/>
          <a:p>
            <a:fld id="{D05D1E6E-EC9F-FB4E-88DD-589A4E703F73}"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85E0FE-4F67-1F4D-8905-A624151EDCAB}" type="datetimeFigureOut">
              <a:rPr lang="en-US" smtClean="0"/>
              <a:pPr/>
              <a:t>11/4/12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D1E6E-EC9F-FB4E-88DD-589A4E703F7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85E0FE-4F67-1F4D-8905-A624151EDCAB}" type="datetimeFigureOut">
              <a:rPr lang="en-US" smtClean="0"/>
              <a:pPr/>
              <a:t>11/4/12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D1E6E-EC9F-FB4E-88DD-589A4E703F7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787387"/>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80999"/>
            <a:ext cx="7620000" cy="51198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D05D1E6E-EC9F-FB4E-88DD-589A4E703F73}"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2685E0FE-4F67-1F4D-8905-A624151EDCAB}" type="datetimeFigureOut">
              <a:rPr lang="en-US" smtClean="0"/>
              <a:pPr/>
              <a:t>11/4/12</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gif"/><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n.wikipedia.org/wiki/Latitude" TargetMode="External"/><Relationship Id="rId3" Type="http://schemas.openxmlformats.org/officeDocument/2006/relationships/hyperlink" Target="http://en.wikipedia.org/wiki/Longitude"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Location, Location, Location</a:t>
            </a:r>
            <a:br>
              <a:rPr lang="en-US" dirty="0" smtClean="0"/>
            </a:br>
            <a:r>
              <a:rPr lang="en-US" dirty="0" smtClean="0"/>
              <a:t/>
            </a:r>
            <a:br>
              <a:rPr lang="en-US" dirty="0" smtClean="0"/>
            </a:br>
            <a:r>
              <a:rPr lang="en-US" sz="4400" dirty="0" smtClean="0"/>
              <a:t>Under the Hood of Localization Services with Applications in Healthcare</a:t>
            </a:r>
            <a:endParaRPr lang="en-US" sz="4400" dirty="0"/>
          </a:p>
        </p:txBody>
      </p:sp>
    </p:spTree>
    <p:extLst>
      <p:ext uri="{BB962C8B-B14F-4D97-AF65-F5344CB8AC3E}">
        <p14:creationId xmlns:p14="http://schemas.microsoft.com/office/powerpoint/2010/main" val="3537022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a:t>Location-based </a:t>
            </a:r>
            <a:r>
              <a:rPr lang="en-US" dirty="0" smtClean="0"/>
              <a:t>services (LBS)</a:t>
            </a:r>
          </a:p>
          <a:p>
            <a:r>
              <a:rPr lang="en-US" dirty="0" smtClean="0"/>
              <a:t>Localization techniques</a:t>
            </a:r>
          </a:p>
          <a:p>
            <a:r>
              <a:rPr lang="en-US" dirty="0" smtClean="0"/>
              <a:t>Localization systems</a:t>
            </a:r>
          </a:p>
          <a:p>
            <a:r>
              <a:rPr lang="en-US" dirty="0" smtClean="0"/>
              <a:t>Issues</a:t>
            </a:r>
          </a:p>
          <a:p>
            <a:endParaRPr lang="en-US" dirty="0"/>
          </a:p>
        </p:txBody>
      </p:sp>
    </p:spTree>
    <p:extLst>
      <p:ext uri="{BB962C8B-B14F-4D97-AF65-F5344CB8AC3E}">
        <p14:creationId xmlns:p14="http://schemas.microsoft.com/office/powerpoint/2010/main" val="1971235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Why do Companies and Governments Want Your Location Information?</a:t>
            </a:r>
            <a:endParaRPr lang="en-US" sz="3600" dirty="0"/>
          </a:p>
        </p:txBody>
      </p:sp>
      <p:sp>
        <p:nvSpPr>
          <p:cNvPr id="4" name="Rectangle 3"/>
          <p:cNvSpPr/>
          <p:nvPr/>
        </p:nvSpPr>
        <p:spPr>
          <a:xfrm>
            <a:off x="826044" y="1685315"/>
            <a:ext cx="6687375" cy="1200329"/>
          </a:xfrm>
          <a:prstGeom prst="rect">
            <a:avLst/>
          </a:prstGeom>
          <a:ln>
            <a:solidFill>
              <a:srgbClr val="FF0000"/>
            </a:solidFill>
          </a:ln>
        </p:spPr>
        <p:txBody>
          <a:bodyPr wrap="square">
            <a:spAutoFit/>
          </a:bodyPr>
          <a:lstStyle/>
          <a:p>
            <a:r>
              <a:rPr lang="en-US" dirty="0"/>
              <a:t>R</a:t>
            </a:r>
            <a:r>
              <a:rPr lang="en-US" dirty="0" smtClean="0"/>
              <a:t>esearchers Alasdair Allan and Pete Warden revealed that, since Apple released its latest iOS4 mobile operating system, the iPhone and </a:t>
            </a:r>
            <a:r>
              <a:rPr lang="en-US" dirty="0" err="1" smtClean="0"/>
              <a:t>iPad</a:t>
            </a:r>
            <a:r>
              <a:rPr lang="en-US" dirty="0" smtClean="0"/>
              <a:t> 3G have been storing unencrypted and unprotected logs of users' geographic coordinates in a hidden file. </a:t>
            </a:r>
            <a:endParaRPr lang="en-US" dirty="0"/>
          </a:p>
        </p:txBody>
      </p:sp>
      <p:sp>
        <p:nvSpPr>
          <p:cNvPr id="5" name="Rectangle 4"/>
          <p:cNvSpPr/>
          <p:nvPr/>
        </p:nvSpPr>
        <p:spPr>
          <a:xfrm>
            <a:off x="826044" y="3345230"/>
            <a:ext cx="6687375" cy="1754327"/>
          </a:xfrm>
          <a:prstGeom prst="rect">
            <a:avLst/>
          </a:prstGeom>
          <a:ln>
            <a:solidFill>
              <a:srgbClr val="FF0000"/>
            </a:solidFill>
          </a:ln>
        </p:spPr>
        <p:txBody>
          <a:bodyPr wrap="square">
            <a:spAutoFit/>
          </a:bodyPr>
          <a:lstStyle/>
          <a:p>
            <a:r>
              <a:rPr lang="en-US" dirty="0" smtClean="0"/>
              <a:t>In a statement, Google said, "All location sharing on Android is opt-in by the user. We provide users with notice and control over the collection, sharing and use of location in order to provide a better mobile experience on Android devices. Any location data that is sent back to Google location servers is </a:t>
            </a:r>
            <a:r>
              <a:rPr lang="en-US" dirty="0" err="1" smtClean="0"/>
              <a:t>anonymized</a:t>
            </a:r>
            <a:r>
              <a:rPr lang="en-US" dirty="0" smtClean="0"/>
              <a:t> and is not tied or traceable to a specific user." </a:t>
            </a:r>
            <a:endParaRPr lang="en-US" dirty="0"/>
          </a:p>
        </p:txBody>
      </p:sp>
      <p:sp>
        <p:nvSpPr>
          <p:cNvPr id="6" name="Rectangle 5"/>
          <p:cNvSpPr/>
          <p:nvPr/>
        </p:nvSpPr>
        <p:spPr>
          <a:xfrm>
            <a:off x="826044" y="5457063"/>
            <a:ext cx="6942546" cy="1200329"/>
          </a:xfrm>
          <a:prstGeom prst="rect">
            <a:avLst/>
          </a:prstGeom>
          <a:ln>
            <a:solidFill>
              <a:srgbClr val="FF0000"/>
            </a:solidFill>
          </a:ln>
        </p:spPr>
        <p:txBody>
          <a:bodyPr wrap="square">
            <a:spAutoFit/>
          </a:bodyPr>
          <a:lstStyle/>
          <a:p>
            <a:r>
              <a:rPr lang="en-US" dirty="0" smtClean="0"/>
              <a:t>Gov. Jerry Brown on Sunday vetoed a bill that would have required law enforcement officers to get a search warrant in order to obtain location information generated by a cellphone, tablet computer or automobile navigation system.</a:t>
            </a:r>
            <a:endParaRPr lang="en-US" dirty="0"/>
          </a:p>
        </p:txBody>
      </p:sp>
    </p:spTree>
    <p:extLst>
      <p:ext uri="{BB962C8B-B14F-4D97-AF65-F5344CB8AC3E}">
        <p14:creationId xmlns:p14="http://schemas.microsoft.com/office/powerpoint/2010/main" val="3563355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 Information for the Greater Good</a:t>
            </a:r>
            <a:endParaRPr lang="en-US" dirty="0"/>
          </a:p>
        </p:txBody>
      </p:sp>
      <p:pic>
        <p:nvPicPr>
          <p:cNvPr id="4" name="Picture 3"/>
          <p:cNvPicPr>
            <a:picLocks noChangeAspect="1"/>
          </p:cNvPicPr>
          <p:nvPr/>
        </p:nvPicPr>
        <p:blipFill>
          <a:blip r:embed="rId2"/>
          <a:stretch>
            <a:fillRect/>
          </a:stretch>
        </p:blipFill>
        <p:spPr>
          <a:xfrm>
            <a:off x="0" y="1756788"/>
            <a:ext cx="8283700" cy="3708916"/>
          </a:xfrm>
          <a:prstGeom prst="rect">
            <a:avLst/>
          </a:prstGeom>
        </p:spPr>
      </p:pic>
    </p:spTree>
    <p:extLst>
      <p:ext uri="{BB962C8B-B14F-4D97-AF65-F5344CB8AC3E}">
        <p14:creationId xmlns:p14="http://schemas.microsoft.com/office/powerpoint/2010/main" val="3224513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Location Information for the Greater Good</a:t>
            </a:r>
          </a:p>
        </p:txBody>
      </p:sp>
      <p:pic>
        <p:nvPicPr>
          <p:cNvPr id="2051" name="Picture 3"/>
          <p:cNvPicPr>
            <a:picLocks noChangeAspect="1" noChangeArrowheads="1"/>
          </p:cNvPicPr>
          <p:nvPr/>
        </p:nvPicPr>
        <p:blipFill>
          <a:blip r:embed="rId2"/>
          <a:srcRect/>
          <a:stretch>
            <a:fillRect/>
          </a:stretch>
        </p:blipFill>
        <p:spPr bwMode="auto">
          <a:xfrm>
            <a:off x="1242207" y="1615879"/>
            <a:ext cx="6153150" cy="4667250"/>
          </a:xfrm>
          <a:prstGeom prst="rect">
            <a:avLst/>
          </a:prstGeom>
          <a:noFill/>
          <a:ln w="9525">
            <a:noFill/>
            <a:miter lim="800000"/>
            <a:headEnd/>
            <a:tailEnd/>
          </a:ln>
        </p:spPr>
      </p:pic>
    </p:spTree>
    <p:extLst>
      <p:ext uri="{BB962C8B-B14F-4D97-AF65-F5344CB8AC3E}">
        <p14:creationId xmlns:p14="http://schemas.microsoft.com/office/powerpoint/2010/main" val="169649383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Locations</a:t>
            </a:r>
            <a:endParaRPr lang="en-US" dirty="0"/>
          </a:p>
        </p:txBody>
      </p:sp>
      <p:sp>
        <p:nvSpPr>
          <p:cNvPr id="3" name="Content Placeholder 2"/>
          <p:cNvSpPr>
            <a:spLocks noGrp="1"/>
          </p:cNvSpPr>
          <p:nvPr>
            <p:ph idx="1"/>
          </p:nvPr>
        </p:nvSpPr>
        <p:spPr/>
        <p:txBody>
          <a:bodyPr/>
          <a:lstStyle/>
          <a:p>
            <a:r>
              <a:rPr lang="en-US" dirty="0" smtClean="0"/>
              <a:t>Three types of locations:</a:t>
            </a:r>
          </a:p>
          <a:p>
            <a:pPr lvl="1"/>
            <a:r>
              <a:rPr lang="en-US" dirty="0" smtClean="0"/>
              <a:t>Physical locations: coordinates, zip code</a:t>
            </a:r>
          </a:p>
          <a:p>
            <a:pPr lvl="1"/>
            <a:r>
              <a:rPr lang="en-US" dirty="0" smtClean="0"/>
              <a:t>Symbolic: Staff kitchen, Starbucks in </a:t>
            </a:r>
            <a:r>
              <a:rPr lang="en-US" dirty="0" err="1" smtClean="0"/>
              <a:t>Meyerland</a:t>
            </a:r>
            <a:r>
              <a:rPr lang="en-US" dirty="0" smtClean="0"/>
              <a:t> plaza, (IP addresses)</a:t>
            </a:r>
          </a:p>
          <a:p>
            <a:pPr lvl="1"/>
            <a:r>
              <a:rPr lang="en-US" dirty="0" smtClean="0"/>
              <a:t>Relative/proximity: within 10 miles of the university</a:t>
            </a:r>
          </a:p>
          <a:p>
            <a:endParaRPr lang="en-US" dirty="0" smtClean="0"/>
          </a:p>
          <a:p>
            <a:r>
              <a:rPr lang="en-US" dirty="0" smtClean="0"/>
              <a:t>Location-based services</a:t>
            </a:r>
          </a:p>
          <a:p>
            <a:pPr lvl="1"/>
            <a:r>
              <a:rPr lang="en-US" dirty="0" smtClean="0"/>
              <a:t>Information </a:t>
            </a:r>
            <a:r>
              <a:rPr lang="en-US" dirty="0"/>
              <a:t>services accessible with mobile devices </a:t>
            </a:r>
            <a:r>
              <a:rPr lang="en-US" dirty="0" smtClean="0"/>
              <a:t>utilizing </a:t>
            </a:r>
            <a:r>
              <a:rPr lang="en-US" dirty="0"/>
              <a:t>the ability to make use of the location of the mobile </a:t>
            </a:r>
            <a:r>
              <a:rPr lang="en-US" dirty="0" smtClean="0"/>
              <a:t>device</a:t>
            </a:r>
          </a:p>
          <a:p>
            <a:pPr lvl="1"/>
            <a:r>
              <a:rPr lang="en-US" dirty="0" smtClean="0"/>
              <a:t>“Where I am”, “What/who is close by”, “How to get to place A”</a:t>
            </a:r>
          </a:p>
          <a:p>
            <a:pPr lvl="1"/>
            <a:endParaRPr lang="en-US" dirty="0" smtClean="0"/>
          </a:p>
          <a:p>
            <a:endParaRPr lang="en-US" dirty="0" smtClean="0"/>
          </a:p>
          <a:p>
            <a:pPr lvl="1"/>
            <a:endParaRPr lang="en-US" dirty="0"/>
          </a:p>
        </p:txBody>
      </p:sp>
    </p:spTree>
    <p:extLst>
      <p:ext uri="{BB962C8B-B14F-4D97-AF65-F5344CB8AC3E}">
        <p14:creationId xmlns:p14="http://schemas.microsoft.com/office/powerpoint/2010/main" val="267539508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LBS</a:t>
            </a:r>
            <a:endParaRPr lang="en-US" dirty="0"/>
          </a:p>
        </p:txBody>
      </p:sp>
      <p:pic>
        <p:nvPicPr>
          <p:cNvPr id="4" name="Picture 3"/>
          <p:cNvPicPr>
            <a:picLocks noChangeAspect="1"/>
          </p:cNvPicPr>
          <p:nvPr/>
        </p:nvPicPr>
        <p:blipFill>
          <a:blip r:embed="rId2"/>
          <a:stretch>
            <a:fillRect/>
          </a:stretch>
        </p:blipFill>
        <p:spPr>
          <a:xfrm>
            <a:off x="583957" y="1417638"/>
            <a:ext cx="7620000" cy="4965700"/>
          </a:xfrm>
          <a:prstGeom prst="rect">
            <a:avLst/>
          </a:prstGeom>
        </p:spPr>
      </p:pic>
      <p:sp>
        <p:nvSpPr>
          <p:cNvPr id="5" name="Rectangle 4"/>
          <p:cNvSpPr/>
          <p:nvPr/>
        </p:nvSpPr>
        <p:spPr>
          <a:xfrm>
            <a:off x="3071545" y="6399581"/>
            <a:ext cx="5378395" cy="369332"/>
          </a:xfrm>
          <a:prstGeom prst="rect">
            <a:avLst/>
          </a:prstGeom>
        </p:spPr>
        <p:txBody>
          <a:bodyPr wrap="none">
            <a:spAutoFit/>
          </a:bodyPr>
          <a:lstStyle/>
          <a:p>
            <a:r>
              <a:rPr lang="de-DE" dirty="0" smtClean="0"/>
              <a:t>Steiniger et al. “Fundation </a:t>
            </a:r>
            <a:r>
              <a:rPr lang="de-DE" dirty="0" err="1" smtClean="0"/>
              <a:t>of</a:t>
            </a:r>
            <a:r>
              <a:rPr lang="de-DE" dirty="0" smtClean="0"/>
              <a:t> Location </a:t>
            </a:r>
            <a:r>
              <a:rPr lang="de-DE" dirty="0" err="1" smtClean="0"/>
              <a:t>Based</a:t>
            </a:r>
            <a:r>
              <a:rPr lang="de-DE" dirty="0" smtClean="0"/>
              <a:t> Services“</a:t>
            </a:r>
            <a:endParaRPr lang="en-US" dirty="0"/>
          </a:p>
        </p:txBody>
      </p:sp>
    </p:spTree>
    <p:extLst>
      <p:ext uri="{BB962C8B-B14F-4D97-AF65-F5344CB8AC3E}">
        <p14:creationId xmlns:p14="http://schemas.microsoft.com/office/powerpoint/2010/main" val="391945877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Usage of LBS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720753605"/>
              </p:ext>
            </p:extLst>
          </p:nvPr>
        </p:nvGraphicFramePr>
        <p:xfrm>
          <a:off x="96770" y="1153483"/>
          <a:ext cx="8164278" cy="5603346"/>
        </p:xfrm>
        <a:graphic>
          <a:graphicData uri="http://schemas.openxmlformats.org/drawingml/2006/table">
            <a:tbl>
              <a:tblPr firstRow="1" bandRow="1">
                <a:tableStyleId>{5C22544A-7EE6-4342-B048-85BDC9FD1C3A}</a:tableStyleId>
              </a:tblPr>
              <a:tblGrid>
                <a:gridCol w="2963325"/>
                <a:gridCol w="2479527"/>
                <a:gridCol w="2721426"/>
              </a:tblGrid>
              <a:tr h="326417">
                <a:tc>
                  <a:txBody>
                    <a:bodyPr/>
                    <a:lstStyle/>
                    <a:p>
                      <a:r>
                        <a:rPr lang="en-US" dirty="0" smtClean="0"/>
                        <a:t>Action</a:t>
                      </a:r>
                      <a:endParaRPr lang="en-US" dirty="0"/>
                    </a:p>
                  </a:txBody>
                  <a:tcPr/>
                </a:tc>
                <a:tc>
                  <a:txBody>
                    <a:bodyPr/>
                    <a:lstStyle/>
                    <a:p>
                      <a:r>
                        <a:rPr lang="en-US" dirty="0" smtClean="0"/>
                        <a:t>Questions</a:t>
                      </a:r>
                      <a:endParaRPr lang="en-US" dirty="0"/>
                    </a:p>
                  </a:txBody>
                  <a:tcPr/>
                </a:tc>
                <a:tc>
                  <a:txBody>
                    <a:bodyPr/>
                    <a:lstStyle/>
                    <a:p>
                      <a:r>
                        <a:rPr lang="en-US" dirty="0" smtClean="0"/>
                        <a:t>Operations</a:t>
                      </a:r>
                      <a:endParaRPr lang="en-US" dirty="0"/>
                    </a:p>
                  </a:txBody>
                  <a:tcPr/>
                </a:tc>
              </a:tr>
              <a:tr h="816042">
                <a:tc>
                  <a:txBody>
                    <a:bodyPr/>
                    <a:lstStyle/>
                    <a:p>
                      <a:r>
                        <a:rPr lang="fr-FR" sz="1800" b="1" i="0" u="none" strike="noStrike" kern="1200" baseline="0" dirty="0" smtClean="0">
                          <a:solidFill>
                            <a:schemeClr val="dk1"/>
                          </a:solidFill>
                          <a:latin typeface="+mn-lt"/>
                          <a:ea typeface="+mn-ea"/>
                          <a:cs typeface="+mn-cs"/>
                        </a:rPr>
                        <a:t>orientation &amp;</a:t>
                      </a:r>
                    </a:p>
                    <a:p>
                      <a:r>
                        <a:rPr lang="fr-FR" sz="1800" b="1" i="0" u="none" strike="noStrike" kern="1200" baseline="0" dirty="0" smtClean="0">
                          <a:solidFill>
                            <a:schemeClr val="dk1"/>
                          </a:solidFill>
                          <a:latin typeface="+mn-lt"/>
                          <a:ea typeface="+mn-ea"/>
                          <a:cs typeface="+mn-cs"/>
                        </a:rPr>
                        <a:t>localisation</a:t>
                      </a:r>
                    </a:p>
                    <a:p>
                      <a:r>
                        <a:rPr lang="en-US" sz="1800" b="0" i="0" u="none" strike="noStrike" kern="1200" baseline="0" dirty="0" smtClean="0">
                          <a:solidFill>
                            <a:schemeClr val="dk1"/>
                          </a:solidFill>
                          <a:latin typeface="+mn-lt"/>
                          <a:ea typeface="+mn-ea"/>
                          <a:cs typeface="+mn-cs"/>
                        </a:rPr>
                        <a:t>locating</a:t>
                      </a:r>
                      <a:endParaRPr lang="en-US" dirty="0"/>
                    </a:p>
                  </a:txBody>
                  <a:tcPr/>
                </a:tc>
                <a:tc>
                  <a:txBody>
                    <a:bodyPr/>
                    <a:lstStyle/>
                    <a:p>
                      <a:r>
                        <a:rPr lang="en-US" sz="1800" b="0" i="0" u="none" strike="noStrike" kern="1200" baseline="0" dirty="0" smtClean="0">
                          <a:solidFill>
                            <a:schemeClr val="dk1"/>
                          </a:solidFill>
                          <a:latin typeface="+mn-lt"/>
                          <a:ea typeface="+mn-ea"/>
                          <a:cs typeface="+mn-cs"/>
                        </a:rPr>
                        <a:t> where am I?</a:t>
                      </a:r>
                    </a:p>
                    <a:p>
                      <a:r>
                        <a:rPr lang="en-US" sz="1800" b="0" i="0" u="none" strike="noStrike" kern="1200" baseline="0" dirty="0" smtClean="0">
                          <a:solidFill>
                            <a:schemeClr val="dk1"/>
                          </a:solidFill>
                          <a:latin typeface="+mn-lt"/>
                          <a:ea typeface="+mn-ea"/>
                          <a:cs typeface="+mn-cs"/>
                        </a:rPr>
                        <a:t>where is {</a:t>
                      </a:r>
                      <a:r>
                        <a:rPr lang="en-US" sz="1800" b="0" i="0" u="none" strike="noStrike" kern="1200" baseline="0" dirty="0" err="1" smtClean="0">
                          <a:solidFill>
                            <a:schemeClr val="dk1"/>
                          </a:solidFill>
                          <a:latin typeface="+mn-lt"/>
                          <a:ea typeface="+mn-ea"/>
                          <a:cs typeface="+mn-cs"/>
                        </a:rPr>
                        <a:t>person|object</a:t>
                      </a:r>
                      <a:r>
                        <a:rPr lang="en-US" sz="1800" b="0" i="0" u="none" strike="noStrike" kern="1200" baseline="0" dirty="0" smtClean="0">
                          <a:solidFill>
                            <a:schemeClr val="dk1"/>
                          </a:solidFill>
                          <a:latin typeface="+mn-lt"/>
                          <a:ea typeface="+mn-ea"/>
                          <a:cs typeface="+mn-cs"/>
                        </a:rPr>
                        <a:t>}?</a:t>
                      </a:r>
                      <a:endParaRPr lang="en-US" dirty="0"/>
                    </a:p>
                  </a:txBody>
                  <a:tcPr/>
                </a:tc>
                <a:tc>
                  <a:txBody>
                    <a:bodyPr/>
                    <a:lstStyle/>
                    <a:p>
                      <a:r>
                        <a:rPr lang="nl-NL" sz="1800" b="0" i="0" u="none" strike="noStrike" kern="1200" baseline="0" dirty="0" smtClean="0">
                          <a:solidFill>
                            <a:schemeClr val="dk1"/>
                          </a:solidFill>
                          <a:latin typeface="+mn-lt"/>
                          <a:ea typeface="+mn-ea"/>
                          <a:cs typeface="+mn-cs"/>
                        </a:rPr>
                        <a:t> positioning, </a:t>
                      </a:r>
                      <a:r>
                        <a:rPr lang="nl-NL" sz="1800" b="0" i="0" u="none" strike="noStrike" kern="1200" baseline="0" dirty="0" err="1" smtClean="0">
                          <a:solidFill>
                            <a:schemeClr val="dk1"/>
                          </a:solidFill>
                          <a:latin typeface="+mn-lt"/>
                          <a:ea typeface="+mn-ea"/>
                          <a:cs typeface="+mn-cs"/>
                        </a:rPr>
                        <a:t>geocoding</a:t>
                      </a:r>
                      <a:r>
                        <a:rPr lang="nl-NL" sz="1800" b="0" i="0" u="none" strike="noStrike" kern="1200" baseline="0" dirty="0" smtClean="0">
                          <a:solidFill>
                            <a:schemeClr val="dk1"/>
                          </a:solidFill>
                          <a:latin typeface="+mn-lt"/>
                          <a:ea typeface="+mn-ea"/>
                          <a:cs typeface="+mn-cs"/>
                        </a:rPr>
                        <a:t>,</a:t>
                      </a:r>
                    </a:p>
                    <a:p>
                      <a:r>
                        <a:rPr lang="hr-HR" sz="1800" b="0" i="0" u="none" strike="noStrike" kern="1200" baseline="0" dirty="0" smtClean="0">
                          <a:solidFill>
                            <a:schemeClr val="dk1"/>
                          </a:solidFill>
                          <a:latin typeface="+mn-lt"/>
                          <a:ea typeface="+mn-ea"/>
                          <a:cs typeface="+mn-cs"/>
                        </a:rPr>
                        <a:t>geodecoding</a:t>
                      </a:r>
                      <a:endParaRPr lang="en-US" dirty="0"/>
                    </a:p>
                  </a:txBody>
                  <a:tcPr/>
                </a:tc>
              </a:tr>
              <a:tr h="816042">
                <a:tc>
                  <a:txBody>
                    <a:bodyPr/>
                    <a:lstStyle/>
                    <a:p>
                      <a:r>
                        <a:rPr lang="en-US" sz="1800" b="0" i="0" u="none" strike="noStrike" kern="1200" baseline="0" dirty="0" smtClean="0">
                          <a:solidFill>
                            <a:schemeClr val="dk1"/>
                          </a:solidFill>
                          <a:latin typeface="+mn-lt"/>
                          <a:ea typeface="+mn-ea"/>
                          <a:cs typeface="+mn-cs"/>
                        </a:rPr>
                        <a:t> </a:t>
                      </a:r>
                      <a:r>
                        <a:rPr lang="en-US" sz="1800" b="1" i="0" u="none" strike="noStrike" kern="1200" baseline="0" dirty="0" smtClean="0">
                          <a:solidFill>
                            <a:schemeClr val="dk1"/>
                          </a:solidFill>
                          <a:latin typeface="+mn-lt"/>
                          <a:ea typeface="+mn-ea"/>
                          <a:cs typeface="+mn-cs"/>
                        </a:rPr>
                        <a:t>navigation</a:t>
                      </a:r>
                    </a:p>
                    <a:p>
                      <a:r>
                        <a:rPr lang="en-US" sz="1800" b="0" i="0" u="none" strike="noStrike" kern="1200" baseline="0" dirty="0" smtClean="0">
                          <a:solidFill>
                            <a:schemeClr val="dk1"/>
                          </a:solidFill>
                          <a:latin typeface="+mn-lt"/>
                          <a:ea typeface="+mn-ea"/>
                          <a:cs typeface="+mn-cs"/>
                        </a:rPr>
                        <a:t>navigating through space,</a:t>
                      </a:r>
                    </a:p>
                    <a:p>
                      <a:r>
                        <a:rPr lang="en-US" sz="1800" b="0" i="0" u="none" strike="noStrike" kern="1200" baseline="0" dirty="0" smtClean="0">
                          <a:solidFill>
                            <a:schemeClr val="dk1"/>
                          </a:solidFill>
                          <a:latin typeface="+mn-lt"/>
                          <a:ea typeface="+mn-ea"/>
                          <a:cs typeface="+mn-cs"/>
                        </a:rPr>
                        <a:t>planning a route</a:t>
                      </a:r>
                      <a:endParaRPr lang="en-US" dirty="0"/>
                    </a:p>
                  </a:txBody>
                  <a:tcPr/>
                </a:tc>
                <a:tc>
                  <a:txBody>
                    <a:bodyPr/>
                    <a:lstStyle/>
                    <a:p>
                      <a:r>
                        <a:rPr lang="en-US" sz="1800" b="0" i="0" u="none" strike="noStrike" kern="1200" baseline="0" dirty="0" smtClean="0">
                          <a:solidFill>
                            <a:schemeClr val="dk1"/>
                          </a:solidFill>
                          <a:latin typeface="+mn-lt"/>
                          <a:ea typeface="+mn-ea"/>
                          <a:cs typeface="+mn-cs"/>
                        </a:rPr>
                        <a:t> how do I get to {place</a:t>
                      </a:r>
                    </a:p>
                    <a:p>
                      <a:r>
                        <a:rPr lang="en-US" sz="1800" b="0" i="0" u="none" strike="noStrike" kern="1200" baseline="0" dirty="0" smtClean="0">
                          <a:solidFill>
                            <a:schemeClr val="dk1"/>
                          </a:solidFill>
                          <a:latin typeface="+mn-lt"/>
                          <a:ea typeface="+mn-ea"/>
                          <a:cs typeface="+mn-cs"/>
                        </a:rPr>
                        <a:t>name| address| </a:t>
                      </a:r>
                      <a:r>
                        <a:rPr lang="en-US" sz="1800" b="0" i="0" u="none" strike="noStrike" kern="1200" baseline="0" dirty="0" err="1" smtClean="0">
                          <a:solidFill>
                            <a:schemeClr val="dk1"/>
                          </a:solidFill>
                          <a:latin typeface="+mn-lt"/>
                          <a:ea typeface="+mn-ea"/>
                          <a:cs typeface="+mn-cs"/>
                        </a:rPr>
                        <a:t>xy</a:t>
                      </a:r>
                      <a:r>
                        <a:rPr lang="en-US" sz="1800" b="0" i="0" u="none" strike="noStrike" kern="1200" baseline="0" dirty="0" smtClean="0">
                          <a:solidFill>
                            <a:schemeClr val="dk1"/>
                          </a:solidFill>
                          <a:latin typeface="+mn-lt"/>
                          <a:ea typeface="+mn-ea"/>
                          <a:cs typeface="+mn-cs"/>
                        </a:rPr>
                        <a:t>}?</a:t>
                      </a:r>
                      <a:endParaRPr lang="en-US" dirty="0"/>
                    </a:p>
                  </a:txBody>
                  <a:tcPr/>
                </a:tc>
                <a:tc>
                  <a:txBody>
                    <a:bodyPr/>
                    <a:lstStyle/>
                    <a:p>
                      <a:r>
                        <a:rPr lang="nl-NL" sz="1800" b="0" i="0" u="none" strike="noStrike" kern="1200" baseline="0" dirty="0" smtClean="0">
                          <a:solidFill>
                            <a:schemeClr val="dk1"/>
                          </a:solidFill>
                          <a:latin typeface="+mn-lt"/>
                          <a:ea typeface="+mn-ea"/>
                          <a:cs typeface="+mn-cs"/>
                        </a:rPr>
                        <a:t> positioning, </a:t>
                      </a:r>
                      <a:r>
                        <a:rPr lang="nl-NL" sz="1800" b="0" i="0" u="none" strike="noStrike" kern="1200" baseline="0" dirty="0" err="1" smtClean="0">
                          <a:solidFill>
                            <a:schemeClr val="dk1"/>
                          </a:solidFill>
                          <a:latin typeface="+mn-lt"/>
                          <a:ea typeface="+mn-ea"/>
                          <a:cs typeface="+mn-cs"/>
                        </a:rPr>
                        <a:t>geocoding</a:t>
                      </a:r>
                      <a:r>
                        <a:rPr lang="nl-NL" sz="1800" b="0" i="0" u="none" strike="noStrike" kern="1200" baseline="0" dirty="0" smtClean="0">
                          <a:solidFill>
                            <a:schemeClr val="dk1"/>
                          </a:solidFill>
                          <a:latin typeface="+mn-lt"/>
                          <a:ea typeface="+mn-ea"/>
                          <a:cs typeface="+mn-cs"/>
                        </a:rPr>
                        <a:t>,</a:t>
                      </a:r>
                    </a:p>
                    <a:p>
                      <a:r>
                        <a:rPr lang="hr-HR" sz="1800" b="0" i="0" u="none" strike="noStrike" kern="1200" baseline="0" dirty="0" smtClean="0">
                          <a:solidFill>
                            <a:schemeClr val="dk1"/>
                          </a:solidFill>
                          <a:latin typeface="+mn-lt"/>
                          <a:ea typeface="+mn-ea"/>
                          <a:cs typeface="+mn-cs"/>
                        </a:rPr>
                        <a:t>geodecoding</a:t>
                      </a:r>
                    </a:p>
                    <a:p>
                      <a:r>
                        <a:rPr lang="fr-FR" sz="1800" b="0" i="0" u="none" strike="noStrike" kern="1200" baseline="0" dirty="0" err="1" smtClean="0">
                          <a:solidFill>
                            <a:schemeClr val="dk1"/>
                          </a:solidFill>
                          <a:latin typeface="+mn-lt"/>
                          <a:ea typeface="+mn-ea"/>
                          <a:cs typeface="+mn-cs"/>
                        </a:rPr>
                        <a:t>routing</a:t>
                      </a:r>
                      <a:endParaRPr lang="en-US" dirty="0"/>
                    </a:p>
                  </a:txBody>
                  <a:tcPr/>
                </a:tc>
              </a:tr>
              <a:tr h="1082950">
                <a:tc>
                  <a:txBody>
                    <a:bodyPr/>
                    <a:lstStyle/>
                    <a:p>
                      <a:r>
                        <a:rPr lang="en-US" sz="1800" b="0" i="0" u="none" strike="noStrike" kern="1200" baseline="0" dirty="0" smtClean="0">
                          <a:solidFill>
                            <a:schemeClr val="dk1"/>
                          </a:solidFill>
                          <a:latin typeface="+mn-lt"/>
                          <a:ea typeface="+mn-ea"/>
                          <a:cs typeface="+mn-cs"/>
                        </a:rPr>
                        <a:t> </a:t>
                      </a:r>
                      <a:r>
                        <a:rPr lang="en-US" sz="1800" b="1" i="0" u="none" strike="noStrike" kern="1200" baseline="0" dirty="0" smtClean="0">
                          <a:solidFill>
                            <a:schemeClr val="dk1"/>
                          </a:solidFill>
                          <a:latin typeface="+mn-lt"/>
                          <a:ea typeface="+mn-ea"/>
                          <a:cs typeface="+mn-cs"/>
                        </a:rPr>
                        <a:t>search</a:t>
                      </a:r>
                    </a:p>
                    <a:p>
                      <a:r>
                        <a:rPr lang="en-US" sz="1800" b="0" i="0" u="none" strike="noStrike" kern="1200" baseline="0" dirty="0" smtClean="0">
                          <a:solidFill>
                            <a:schemeClr val="dk1"/>
                          </a:solidFill>
                          <a:latin typeface="+mn-lt"/>
                          <a:ea typeface="+mn-ea"/>
                          <a:cs typeface="+mn-cs"/>
                        </a:rPr>
                        <a:t>searching for people and</a:t>
                      </a:r>
                    </a:p>
                    <a:p>
                      <a:r>
                        <a:rPr lang="en-US" sz="1800" b="0" i="0" u="none" strike="noStrike" kern="1200" baseline="0" dirty="0" smtClean="0">
                          <a:solidFill>
                            <a:schemeClr val="dk1"/>
                          </a:solidFill>
                          <a:latin typeface="+mn-lt"/>
                          <a:ea typeface="+mn-ea"/>
                          <a:cs typeface="+mn-cs"/>
                        </a:rPr>
                        <a:t>objects</a:t>
                      </a:r>
                      <a:endParaRPr lang="en-US" dirty="0"/>
                    </a:p>
                  </a:txBody>
                  <a:tcPr/>
                </a:tc>
                <a:tc>
                  <a:txBody>
                    <a:bodyPr/>
                    <a:lstStyle/>
                    <a:p>
                      <a:r>
                        <a:rPr lang="en-US" sz="1800" b="0" i="0" u="none" strike="noStrike" kern="1200" baseline="0" dirty="0" smtClean="0">
                          <a:solidFill>
                            <a:schemeClr val="dk1"/>
                          </a:solidFill>
                          <a:latin typeface="+mn-lt"/>
                          <a:ea typeface="+mn-ea"/>
                          <a:cs typeface="+mn-cs"/>
                        </a:rPr>
                        <a:t> where is the {nearest |</a:t>
                      </a:r>
                    </a:p>
                    <a:p>
                      <a:r>
                        <a:rPr lang="en-US" sz="1800" b="0" i="0" u="none" strike="noStrike" kern="1200" baseline="0" dirty="0" smtClean="0">
                          <a:solidFill>
                            <a:schemeClr val="dk1"/>
                          </a:solidFill>
                          <a:latin typeface="+mn-lt"/>
                          <a:ea typeface="+mn-ea"/>
                          <a:cs typeface="+mn-cs"/>
                        </a:rPr>
                        <a:t>most relevant | &amp;}{person</a:t>
                      </a:r>
                    </a:p>
                    <a:p>
                      <a:r>
                        <a:rPr lang="en-US" sz="1800" b="0" i="0" u="none" strike="noStrike" kern="1200" baseline="0" dirty="0" smtClean="0">
                          <a:solidFill>
                            <a:schemeClr val="dk1"/>
                          </a:solidFill>
                          <a:latin typeface="+mn-lt"/>
                          <a:ea typeface="+mn-ea"/>
                          <a:cs typeface="+mn-cs"/>
                        </a:rPr>
                        <a:t>| object}?</a:t>
                      </a:r>
                      <a:endParaRPr lang="en-US" dirty="0"/>
                    </a:p>
                  </a:txBody>
                  <a:tcPr/>
                </a:tc>
                <a:tc>
                  <a:txBody>
                    <a:bodyPr/>
                    <a:lstStyle/>
                    <a:p>
                      <a:r>
                        <a:rPr lang="nl-NL" sz="1800" b="0" i="0" u="none" strike="noStrike" kern="1200" baseline="0" dirty="0" smtClean="0">
                          <a:solidFill>
                            <a:schemeClr val="dk1"/>
                          </a:solidFill>
                          <a:latin typeface="+mn-lt"/>
                          <a:ea typeface="+mn-ea"/>
                          <a:cs typeface="+mn-cs"/>
                        </a:rPr>
                        <a:t> positioning, </a:t>
                      </a:r>
                      <a:r>
                        <a:rPr lang="nl-NL" sz="1800" b="0" i="0" u="none" strike="noStrike" kern="1200" baseline="0" dirty="0" err="1" smtClean="0">
                          <a:solidFill>
                            <a:schemeClr val="dk1"/>
                          </a:solidFill>
                          <a:latin typeface="+mn-lt"/>
                          <a:ea typeface="+mn-ea"/>
                          <a:cs typeface="+mn-cs"/>
                        </a:rPr>
                        <a:t>geocoding</a:t>
                      </a:r>
                      <a:r>
                        <a:rPr lang="nl-NL" sz="1800" b="0" i="0" u="none" strike="noStrike" kern="1200" baseline="0" dirty="0" smtClean="0">
                          <a:solidFill>
                            <a:schemeClr val="dk1"/>
                          </a:solidFill>
                          <a:latin typeface="+mn-lt"/>
                          <a:ea typeface="+mn-ea"/>
                          <a:cs typeface="+mn-cs"/>
                        </a:rPr>
                        <a:t>,</a:t>
                      </a:r>
                    </a:p>
                    <a:p>
                      <a:r>
                        <a:rPr lang="en-US" sz="1800" b="0" i="0" u="none" strike="noStrike" kern="1200" baseline="0" dirty="0" smtClean="0">
                          <a:solidFill>
                            <a:schemeClr val="dk1"/>
                          </a:solidFill>
                          <a:latin typeface="+mn-lt"/>
                          <a:ea typeface="+mn-ea"/>
                          <a:cs typeface="+mn-cs"/>
                        </a:rPr>
                        <a:t>calculating distance and</a:t>
                      </a:r>
                    </a:p>
                    <a:p>
                      <a:r>
                        <a:rPr lang="en-US" sz="1800" b="0" i="0" u="none" strike="noStrike" kern="1200" baseline="0" dirty="0" smtClean="0">
                          <a:solidFill>
                            <a:schemeClr val="dk1"/>
                          </a:solidFill>
                          <a:latin typeface="+mn-lt"/>
                          <a:ea typeface="+mn-ea"/>
                          <a:cs typeface="+mn-cs"/>
                        </a:rPr>
                        <a:t>area, finding relationships</a:t>
                      </a:r>
                      <a:endParaRPr lang="en-US" dirty="0"/>
                    </a:p>
                  </a:txBody>
                  <a:tcPr/>
                </a:tc>
              </a:tr>
              <a:tr h="816042">
                <a:tc>
                  <a:txBody>
                    <a:bodyPr/>
                    <a:lstStyle/>
                    <a:p>
                      <a:r>
                        <a:rPr lang="en-US" sz="1800" b="0" i="0" u="none" strike="noStrike" kern="1200" baseline="0" dirty="0" smtClean="0">
                          <a:solidFill>
                            <a:schemeClr val="dk1"/>
                          </a:solidFill>
                          <a:latin typeface="+mn-lt"/>
                          <a:ea typeface="+mn-ea"/>
                          <a:cs typeface="+mn-cs"/>
                        </a:rPr>
                        <a:t> </a:t>
                      </a:r>
                      <a:r>
                        <a:rPr lang="en-US" sz="1800" b="1" i="0" u="none" strike="noStrike" kern="1200" baseline="0" dirty="0" smtClean="0">
                          <a:solidFill>
                            <a:schemeClr val="dk1"/>
                          </a:solidFill>
                          <a:latin typeface="+mn-lt"/>
                          <a:ea typeface="+mn-ea"/>
                          <a:cs typeface="+mn-cs"/>
                        </a:rPr>
                        <a:t>identification</a:t>
                      </a:r>
                    </a:p>
                    <a:p>
                      <a:r>
                        <a:rPr lang="en-US" sz="1800" b="0" i="0" u="none" strike="noStrike" kern="1200" baseline="0" dirty="0" smtClean="0">
                          <a:solidFill>
                            <a:schemeClr val="dk1"/>
                          </a:solidFill>
                          <a:latin typeface="+mn-lt"/>
                          <a:ea typeface="+mn-ea"/>
                          <a:cs typeface="+mn-cs"/>
                        </a:rPr>
                        <a:t>identifying and </a:t>
                      </a:r>
                      <a:r>
                        <a:rPr lang="en-US" sz="1800" b="0" i="0" u="none" strike="noStrike" kern="1200" baseline="0" dirty="0" err="1" smtClean="0">
                          <a:solidFill>
                            <a:schemeClr val="dk1"/>
                          </a:solidFill>
                          <a:latin typeface="+mn-lt"/>
                          <a:ea typeface="+mn-ea"/>
                          <a:cs typeface="+mn-cs"/>
                        </a:rPr>
                        <a:t>recognising</a:t>
                      </a:r>
                      <a:endParaRPr lang="en-US" sz="1800" b="0" i="0" u="none" strike="noStrike" kern="1200" baseline="0" dirty="0" smtClean="0">
                        <a:solidFill>
                          <a:schemeClr val="dk1"/>
                        </a:solidFill>
                        <a:latin typeface="+mn-lt"/>
                        <a:ea typeface="+mn-ea"/>
                        <a:cs typeface="+mn-cs"/>
                      </a:endParaRPr>
                    </a:p>
                    <a:p>
                      <a:r>
                        <a:rPr lang="en-US" sz="1800" b="0" i="0" u="none" strike="noStrike" kern="1200" baseline="0" dirty="0" smtClean="0">
                          <a:solidFill>
                            <a:schemeClr val="dk1"/>
                          </a:solidFill>
                          <a:latin typeface="+mn-lt"/>
                          <a:ea typeface="+mn-ea"/>
                          <a:cs typeface="+mn-cs"/>
                        </a:rPr>
                        <a:t>persons or objects</a:t>
                      </a:r>
                      <a:endParaRPr lang="en-US" dirty="0"/>
                    </a:p>
                  </a:txBody>
                  <a:tcPr/>
                </a:tc>
                <a:tc>
                  <a:txBody>
                    <a:bodyPr/>
                    <a:lstStyle/>
                    <a:p>
                      <a:r>
                        <a:rPr lang="en-US" sz="1800" b="0" i="0" u="none" strike="noStrike" kern="1200" baseline="0" dirty="0" smtClean="0">
                          <a:solidFill>
                            <a:schemeClr val="dk1"/>
                          </a:solidFill>
                          <a:latin typeface="+mn-lt"/>
                          <a:ea typeface="+mn-ea"/>
                          <a:cs typeface="+mn-cs"/>
                        </a:rPr>
                        <a:t> {what | who | how much}</a:t>
                      </a:r>
                    </a:p>
                    <a:p>
                      <a:r>
                        <a:rPr lang="en-US" sz="1800" b="0" i="0" u="none" strike="noStrike" kern="1200" baseline="0" dirty="0" smtClean="0">
                          <a:solidFill>
                            <a:schemeClr val="dk1"/>
                          </a:solidFill>
                          <a:latin typeface="+mn-lt"/>
                          <a:ea typeface="+mn-ea"/>
                          <a:cs typeface="+mn-cs"/>
                        </a:rPr>
                        <a:t>is {here | there}?</a:t>
                      </a:r>
                      <a:endParaRPr lang="en-US" dirty="0"/>
                    </a:p>
                  </a:txBody>
                  <a:tcPr/>
                </a:tc>
                <a:tc>
                  <a:txBody>
                    <a:bodyPr/>
                    <a:lstStyle/>
                    <a:p>
                      <a:r>
                        <a:rPr lang="en-US" sz="1800" b="0" i="0" u="none" strike="noStrike" kern="1200" baseline="0" dirty="0" smtClean="0">
                          <a:solidFill>
                            <a:schemeClr val="dk1"/>
                          </a:solidFill>
                          <a:latin typeface="+mn-lt"/>
                          <a:ea typeface="+mn-ea"/>
                          <a:cs typeface="+mn-cs"/>
                        </a:rPr>
                        <a:t> directory, selection, thematic/</a:t>
                      </a:r>
                    </a:p>
                    <a:p>
                      <a:r>
                        <a:rPr lang="en-US" sz="1800" b="0" i="0" u="none" strike="noStrike" kern="1200" baseline="0" dirty="0" smtClean="0">
                          <a:solidFill>
                            <a:schemeClr val="dk1"/>
                          </a:solidFill>
                          <a:latin typeface="+mn-lt"/>
                          <a:ea typeface="+mn-ea"/>
                          <a:cs typeface="+mn-cs"/>
                        </a:rPr>
                        <a:t>spatial, search</a:t>
                      </a:r>
                      <a:endParaRPr lang="en-US" dirty="0"/>
                    </a:p>
                  </a:txBody>
                  <a:tcPr/>
                </a:tc>
              </a:tr>
              <a:tr h="1305667">
                <a:tc>
                  <a:txBody>
                    <a:bodyPr/>
                    <a:lstStyle/>
                    <a:p>
                      <a:r>
                        <a:rPr lang="fr-FR" sz="1800" b="1" i="0" u="none" strike="noStrike" kern="1200" baseline="0" dirty="0" smtClean="0">
                          <a:solidFill>
                            <a:schemeClr val="dk1"/>
                          </a:solidFill>
                          <a:latin typeface="+mn-lt"/>
                          <a:ea typeface="+mn-ea"/>
                          <a:cs typeface="+mn-cs"/>
                        </a:rPr>
                        <a:t> </a:t>
                      </a:r>
                      <a:r>
                        <a:rPr lang="fr-FR" sz="1800" b="1" i="0" u="none" strike="noStrike" kern="1200" baseline="0" dirty="0" err="1" smtClean="0">
                          <a:solidFill>
                            <a:schemeClr val="dk1"/>
                          </a:solidFill>
                          <a:latin typeface="+mn-lt"/>
                          <a:ea typeface="+mn-ea"/>
                          <a:cs typeface="+mn-cs"/>
                        </a:rPr>
                        <a:t>event</a:t>
                      </a:r>
                      <a:r>
                        <a:rPr lang="fr-FR" sz="1800" b="1" i="0" u="none" strike="noStrike" kern="1200" baseline="0" dirty="0" smtClean="0">
                          <a:solidFill>
                            <a:schemeClr val="dk1"/>
                          </a:solidFill>
                          <a:latin typeface="+mn-lt"/>
                          <a:ea typeface="+mn-ea"/>
                          <a:cs typeface="+mn-cs"/>
                        </a:rPr>
                        <a:t> check</a:t>
                      </a:r>
                    </a:p>
                    <a:p>
                      <a:r>
                        <a:rPr lang="en-US" sz="1800" b="0" i="0" u="none" strike="noStrike" kern="1200" baseline="0" dirty="0" smtClean="0">
                          <a:solidFill>
                            <a:schemeClr val="dk1"/>
                          </a:solidFill>
                          <a:latin typeface="+mn-lt"/>
                          <a:ea typeface="+mn-ea"/>
                          <a:cs typeface="+mn-cs"/>
                        </a:rPr>
                        <a:t>checking for events; determining the state of</a:t>
                      </a:r>
                    </a:p>
                    <a:p>
                      <a:r>
                        <a:rPr lang="en-US" sz="1800" b="0" i="0" u="none" strike="noStrike" kern="1200" baseline="0" dirty="0" smtClean="0">
                          <a:solidFill>
                            <a:schemeClr val="dk1"/>
                          </a:solidFill>
                          <a:latin typeface="+mn-lt"/>
                          <a:ea typeface="+mn-ea"/>
                          <a:cs typeface="+mn-cs"/>
                        </a:rPr>
                        <a:t>objects</a:t>
                      </a:r>
                      <a:endParaRPr lang="en-US" dirty="0"/>
                    </a:p>
                  </a:txBody>
                  <a:tcPr/>
                </a:tc>
                <a:tc>
                  <a:txBody>
                    <a:bodyPr/>
                    <a:lstStyle/>
                    <a:p>
                      <a:r>
                        <a:rPr lang="en-US" sz="1800" b="0" i="0" u="none" strike="noStrike" kern="1200" baseline="0" dirty="0" smtClean="0">
                          <a:solidFill>
                            <a:schemeClr val="dk1"/>
                          </a:solidFill>
                          <a:latin typeface="+mn-lt"/>
                          <a:ea typeface="+mn-ea"/>
                          <a:cs typeface="+mn-cs"/>
                        </a:rPr>
                        <a:t> what happens {here |</a:t>
                      </a:r>
                    </a:p>
                    <a:p>
                      <a:r>
                        <a:rPr lang="en-US" sz="1800" b="0" i="0" u="none" strike="noStrike" kern="1200" baseline="0" dirty="0" smtClean="0">
                          <a:solidFill>
                            <a:schemeClr val="dk1"/>
                          </a:solidFill>
                          <a:latin typeface="+mn-lt"/>
                          <a:ea typeface="+mn-ea"/>
                          <a:cs typeface="+mn-cs"/>
                        </a:rPr>
                        <a:t>there}?</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266392318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Categorization of LBS</a:t>
            </a:r>
            <a:endParaRPr lang="en-US" dirty="0"/>
          </a:p>
        </p:txBody>
      </p:sp>
      <p:pic>
        <p:nvPicPr>
          <p:cNvPr id="5" name="Picture 4"/>
          <p:cNvPicPr>
            <a:picLocks noChangeAspect="1"/>
          </p:cNvPicPr>
          <p:nvPr/>
        </p:nvPicPr>
        <p:blipFill>
          <a:blip r:embed="rId2"/>
          <a:stretch>
            <a:fillRect/>
          </a:stretch>
        </p:blipFill>
        <p:spPr>
          <a:xfrm>
            <a:off x="0" y="1205648"/>
            <a:ext cx="8451115" cy="4943105"/>
          </a:xfrm>
          <a:prstGeom prst="rect">
            <a:avLst/>
          </a:prstGeom>
        </p:spPr>
      </p:pic>
    </p:spTree>
    <p:extLst>
      <p:ext uri="{BB962C8B-B14F-4D97-AF65-F5344CB8AC3E}">
        <p14:creationId xmlns:p14="http://schemas.microsoft.com/office/powerpoint/2010/main" val="346923388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Healthcare…</a:t>
            </a:r>
            <a:endParaRPr lang="en-US" dirty="0"/>
          </a:p>
        </p:txBody>
      </p:sp>
      <p:sp>
        <p:nvSpPr>
          <p:cNvPr id="3" name="Content Placeholder 2"/>
          <p:cNvSpPr>
            <a:spLocks noGrp="1"/>
          </p:cNvSpPr>
          <p:nvPr>
            <p:ph idx="1"/>
          </p:nvPr>
        </p:nvSpPr>
        <p:spPr/>
        <p:txBody>
          <a:bodyPr/>
          <a:lstStyle/>
          <a:p>
            <a:r>
              <a:rPr lang="en-US" dirty="0" smtClean="0"/>
              <a:t>Emergency services: triage, search &amp; rescue</a:t>
            </a:r>
          </a:p>
          <a:p>
            <a:pPr lvl="1"/>
            <a:r>
              <a:rPr lang="en-US" dirty="0" smtClean="0"/>
              <a:t>Location of doctors, patients</a:t>
            </a:r>
          </a:p>
          <a:p>
            <a:r>
              <a:rPr lang="en-US" dirty="0" smtClean="0"/>
              <a:t>Navigation services:  direct me to the closest emergency room</a:t>
            </a:r>
          </a:p>
          <a:p>
            <a:r>
              <a:rPr lang="en-US" dirty="0" smtClean="0"/>
              <a:t>Information services</a:t>
            </a:r>
          </a:p>
          <a:p>
            <a:pPr lvl="1"/>
            <a:r>
              <a:rPr lang="en-US" dirty="0" smtClean="0"/>
              <a:t>Time of wait in different hospitals</a:t>
            </a:r>
          </a:p>
          <a:p>
            <a:r>
              <a:rPr lang="en-US" dirty="0" smtClean="0"/>
              <a:t>Tracking and management</a:t>
            </a:r>
          </a:p>
          <a:p>
            <a:pPr lvl="1"/>
            <a:r>
              <a:rPr lang="en-US" dirty="0" smtClean="0"/>
              <a:t>Patient, doctor, equipment tracking</a:t>
            </a:r>
          </a:p>
          <a:p>
            <a:r>
              <a:rPr lang="en-US" dirty="0" smtClean="0"/>
              <a:t>Billing</a:t>
            </a:r>
          </a:p>
          <a:p>
            <a:pPr lvl="1"/>
            <a:r>
              <a:rPr lang="en-US" dirty="0" smtClean="0"/>
              <a:t>Location sensitive billing</a:t>
            </a:r>
          </a:p>
          <a:p>
            <a:pPr lvl="1"/>
            <a:r>
              <a:rPr lang="en-US" dirty="0" smtClean="0"/>
              <a:t>Fraud detection</a:t>
            </a:r>
            <a:endParaRPr lang="en-US" dirty="0"/>
          </a:p>
        </p:txBody>
      </p:sp>
    </p:spTree>
    <p:extLst>
      <p:ext uri="{BB962C8B-B14F-4D97-AF65-F5344CB8AC3E}">
        <p14:creationId xmlns:p14="http://schemas.microsoft.com/office/powerpoint/2010/main" val="1499881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a:t>Location-based </a:t>
            </a:r>
            <a:r>
              <a:rPr lang="en-US" dirty="0" smtClean="0"/>
              <a:t>services (LBS)</a:t>
            </a:r>
          </a:p>
          <a:p>
            <a:r>
              <a:rPr lang="en-US" dirty="0" smtClean="0">
                <a:solidFill>
                  <a:srgbClr val="FF0000"/>
                </a:solidFill>
              </a:rPr>
              <a:t>Localization techniques</a:t>
            </a:r>
          </a:p>
          <a:p>
            <a:r>
              <a:rPr lang="en-US" dirty="0" smtClean="0"/>
              <a:t>Localization systems</a:t>
            </a:r>
          </a:p>
          <a:p>
            <a:r>
              <a:rPr lang="en-US" dirty="0" smtClean="0"/>
              <a:t>Issues</a:t>
            </a:r>
          </a:p>
          <a:p>
            <a:endParaRPr lang="en-US" dirty="0"/>
          </a:p>
        </p:txBody>
      </p:sp>
    </p:spTree>
    <p:extLst>
      <p:ext uri="{BB962C8B-B14F-4D97-AF65-F5344CB8AC3E}">
        <p14:creationId xmlns:p14="http://schemas.microsoft.com/office/powerpoint/2010/main" val="4196164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Taxonomy of Localization Techniques</a:t>
            </a:r>
            <a:endParaRPr lang="en-US" dirty="0"/>
          </a:p>
        </p:txBody>
      </p:sp>
      <p:sp>
        <p:nvSpPr>
          <p:cNvPr id="3" name="Content Placeholder 2"/>
          <p:cNvSpPr>
            <a:spLocks noGrp="1"/>
          </p:cNvSpPr>
          <p:nvPr>
            <p:ph idx="1"/>
          </p:nvPr>
        </p:nvSpPr>
        <p:spPr/>
        <p:txBody>
          <a:bodyPr/>
          <a:lstStyle/>
          <a:p>
            <a:r>
              <a:rPr lang="en-US" dirty="0" smtClean="0"/>
              <a:t>Types of location (physical, symbolic, relative)</a:t>
            </a:r>
          </a:p>
          <a:p>
            <a:r>
              <a:rPr lang="en-US" dirty="0" smtClean="0"/>
              <a:t>Granularity of location</a:t>
            </a:r>
          </a:p>
          <a:p>
            <a:r>
              <a:rPr lang="en-US" dirty="0" smtClean="0"/>
              <a:t>How is infrastructure involved</a:t>
            </a:r>
          </a:p>
          <a:p>
            <a:pPr lvl="1"/>
            <a:r>
              <a:rPr lang="en-US" dirty="0" smtClean="0"/>
              <a:t>Infrastructure provides the location </a:t>
            </a:r>
          </a:p>
          <a:p>
            <a:pPr lvl="1"/>
            <a:r>
              <a:rPr lang="en-US" dirty="0" smtClean="0"/>
              <a:t>Mobile devices determine the location </a:t>
            </a:r>
          </a:p>
          <a:p>
            <a:r>
              <a:rPr lang="en-US" dirty="0" smtClean="0"/>
              <a:t>Indoor </a:t>
            </a:r>
            <a:r>
              <a:rPr lang="en-US" dirty="0" err="1" smtClean="0"/>
              <a:t>vs</a:t>
            </a:r>
            <a:r>
              <a:rPr lang="en-US" dirty="0" smtClean="0"/>
              <a:t> outdoor</a:t>
            </a:r>
          </a:p>
          <a:p>
            <a:r>
              <a:rPr lang="en-US" dirty="0" smtClean="0"/>
              <a:t>Signal used</a:t>
            </a:r>
          </a:p>
          <a:p>
            <a:pPr lvl="1"/>
            <a:r>
              <a:rPr lang="en-US" b="1" dirty="0" smtClean="0"/>
              <a:t>Wireless</a:t>
            </a:r>
          </a:p>
          <a:p>
            <a:pPr lvl="1"/>
            <a:r>
              <a:rPr lang="en-US" b="1" dirty="0" smtClean="0"/>
              <a:t>Inertial</a:t>
            </a:r>
          </a:p>
          <a:p>
            <a:pPr lvl="1"/>
            <a:r>
              <a:rPr lang="en-US" dirty="0" smtClean="0"/>
              <a:t>Optical</a:t>
            </a:r>
          </a:p>
          <a:p>
            <a:pPr lvl="1"/>
            <a:r>
              <a:rPr lang="en-US" dirty="0" smtClean="0"/>
              <a:t>Acoustic</a:t>
            </a:r>
          </a:p>
          <a:p>
            <a:pPr lvl="1"/>
            <a:r>
              <a:rPr lang="en-US" dirty="0" smtClean="0"/>
              <a:t>…</a:t>
            </a:r>
            <a:endParaRPr lang="en-US" dirty="0"/>
          </a:p>
        </p:txBody>
      </p:sp>
    </p:spTree>
    <p:extLst>
      <p:ext uri="{BB962C8B-B14F-4D97-AF65-F5344CB8AC3E}">
        <p14:creationId xmlns:p14="http://schemas.microsoft.com/office/powerpoint/2010/main" val="2514179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Wireless localization</a:t>
            </a:r>
            <a:endParaRPr lang="en-US" dirty="0"/>
          </a:p>
        </p:txBody>
      </p:sp>
      <p:sp>
        <p:nvSpPr>
          <p:cNvPr id="3" name="Content Placeholder 2"/>
          <p:cNvSpPr>
            <a:spLocks noGrp="1"/>
          </p:cNvSpPr>
          <p:nvPr>
            <p:ph idx="1"/>
          </p:nvPr>
        </p:nvSpPr>
        <p:spPr/>
        <p:txBody>
          <a:bodyPr/>
          <a:lstStyle/>
          <a:p>
            <a:r>
              <a:rPr lang="en-US" dirty="0" smtClean="0"/>
              <a:t>GPS</a:t>
            </a:r>
          </a:p>
          <a:p>
            <a:r>
              <a:rPr lang="en-US" dirty="0" smtClean="0"/>
              <a:t>Cellular E-911</a:t>
            </a:r>
          </a:p>
          <a:p>
            <a:r>
              <a:rPr lang="en-US" dirty="0" err="1" smtClean="0"/>
              <a:t>WiFi</a:t>
            </a:r>
            <a:r>
              <a:rPr lang="en-US" dirty="0" smtClean="0"/>
              <a:t>-based indoor localization</a:t>
            </a:r>
          </a:p>
          <a:p>
            <a:r>
              <a:rPr lang="en-US" dirty="0" smtClean="0"/>
              <a:t>Radio frequency Identifier (RFID)</a:t>
            </a:r>
            <a:endParaRPr lang="en-US" dirty="0"/>
          </a:p>
        </p:txBody>
      </p:sp>
    </p:spTree>
    <p:extLst>
      <p:ext uri="{BB962C8B-B14F-4D97-AF65-F5344CB8AC3E}">
        <p14:creationId xmlns:p14="http://schemas.microsoft.com/office/powerpoint/2010/main" val="2177840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Position System (GPS)</a:t>
            </a:r>
            <a:endParaRPr lang="en-US" dirty="0"/>
          </a:p>
        </p:txBody>
      </p:sp>
      <p:sp>
        <p:nvSpPr>
          <p:cNvPr id="3" name="Content Placeholder 2"/>
          <p:cNvSpPr>
            <a:spLocks noGrp="1"/>
          </p:cNvSpPr>
          <p:nvPr>
            <p:ph idx="1"/>
          </p:nvPr>
        </p:nvSpPr>
        <p:spPr>
          <a:xfrm>
            <a:off x="457200" y="1280999"/>
            <a:ext cx="5453833" cy="5119801"/>
          </a:xfrm>
        </p:spPr>
        <p:txBody>
          <a:bodyPr/>
          <a:lstStyle/>
          <a:p>
            <a:r>
              <a:rPr lang="en-US" sz="2400" dirty="0"/>
              <a:t>GPS is a worldwide radio-navigation system formed from 24 satellites and their ground </a:t>
            </a:r>
            <a:r>
              <a:rPr lang="en-US" sz="2400" dirty="0" smtClean="0"/>
              <a:t>stations</a:t>
            </a:r>
            <a:endParaRPr lang="en-US" sz="2400" dirty="0"/>
          </a:p>
          <a:p>
            <a:pPr lvl="1" eaLnBrk="0" hangingPunct="0">
              <a:spcBef>
                <a:spcPct val="50000"/>
              </a:spcBef>
              <a:buFontTx/>
              <a:buChar char="•"/>
            </a:pPr>
            <a:r>
              <a:rPr lang="en-US" dirty="0"/>
              <a:t>Uses satellites in space as reference points for locations here on earth </a:t>
            </a:r>
            <a:endParaRPr lang="en-US" dirty="0" smtClean="0"/>
          </a:p>
          <a:p>
            <a:pPr lvl="1" eaLnBrk="0" hangingPunct="0">
              <a:spcBef>
                <a:spcPct val="50000"/>
              </a:spcBef>
              <a:buFontTx/>
              <a:buChar char="•"/>
            </a:pPr>
            <a:r>
              <a:rPr lang="en-US" dirty="0" smtClean="0"/>
              <a:t>Ground </a:t>
            </a:r>
            <a:r>
              <a:rPr lang="en-US" dirty="0"/>
              <a:t>stations help satellites determine their exact location in </a:t>
            </a:r>
            <a:r>
              <a:rPr lang="en-US" dirty="0" smtClean="0"/>
              <a:t>space</a:t>
            </a:r>
            <a:endParaRPr lang="en-US" dirty="0"/>
          </a:p>
        </p:txBody>
      </p:sp>
      <p:pic>
        <p:nvPicPr>
          <p:cNvPr id="4" name="Picture 1031" descr="C:\Documents and Settings\atroy\My Documents\GIS-NR143\img\GPSBLOCK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7296" y="1280999"/>
            <a:ext cx="2582863"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911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90000"/>
              </a:lnSpc>
            </a:pPr>
            <a:r>
              <a:rPr lang="en-US" sz="4800" dirty="0"/>
              <a:t>GPS Orbit characteristics: </a:t>
            </a:r>
          </a:p>
        </p:txBody>
      </p:sp>
      <p:sp>
        <p:nvSpPr>
          <p:cNvPr id="3" name="Content Placeholder 2"/>
          <p:cNvSpPr>
            <a:spLocks noGrp="1"/>
          </p:cNvSpPr>
          <p:nvPr>
            <p:ph idx="1"/>
          </p:nvPr>
        </p:nvSpPr>
        <p:spPr/>
        <p:txBody>
          <a:bodyPr/>
          <a:lstStyle/>
          <a:p>
            <a:pPr>
              <a:lnSpc>
                <a:spcPct val="90000"/>
              </a:lnSpc>
            </a:pPr>
            <a:r>
              <a:rPr lang="en-US" sz="1800" b="1" dirty="0" smtClean="0">
                <a:latin typeface="Arial Unicode MS" charset="0"/>
              </a:rPr>
              <a:t>Semi</a:t>
            </a:r>
            <a:r>
              <a:rPr lang="en-US" sz="1800" b="1" dirty="0">
                <a:latin typeface="Arial Unicode MS" charset="0"/>
              </a:rPr>
              <a:t>-Major Axis (Radius): 			26,600 km</a:t>
            </a:r>
          </a:p>
          <a:p>
            <a:pPr>
              <a:lnSpc>
                <a:spcPct val="90000"/>
              </a:lnSpc>
            </a:pPr>
            <a:r>
              <a:rPr lang="en-US" sz="1800" b="1" dirty="0">
                <a:latin typeface="Arial Unicode MS" charset="0"/>
              </a:rPr>
              <a:t>Orbital Period :				11 h 58 min</a:t>
            </a:r>
          </a:p>
          <a:p>
            <a:pPr>
              <a:lnSpc>
                <a:spcPct val="90000"/>
              </a:lnSpc>
            </a:pPr>
            <a:r>
              <a:rPr lang="en-US" sz="1800" b="1" dirty="0">
                <a:latin typeface="Arial Unicode MS" charset="0"/>
              </a:rPr>
              <a:t>Orbit Inclination: 				55 degrees</a:t>
            </a:r>
          </a:p>
          <a:p>
            <a:pPr>
              <a:lnSpc>
                <a:spcPct val="90000"/>
              </a:lnSpc>
            </a:pPr>
            <a:r>
              <a:rPr lang="en-US" sz="1800" b="1" dirty="0">
                <a:latin typeface="Arial Unicode MS" charset="0"/>
              </a:rPr>
              <a:t>Number of Orbit Planes:		 	6 (60 degree spacing)</a:t>
            </a:r>
          </a:p>
          <a:p>
            <a:pPr>
              <a:lnSpc>
                <a:spcPct val="90000"/>
              </a:lnSpc>
            </a:pPr>
            <a:r>
              <a:rPr lang="en-US" sz="1800" b="1" dirty="0">
                <a:latin typeface="Arial Unicode MS" charset="0"/>
              </a:rPr>
              <a:t>Number of Satellites: 				24 (4 spares)</a:t>
            </a:r>
          </a:p>
          <a:p>
            <a:pPr>
              <a:lnSpc>
                <a:spcPct val="90000"/>
              </a:lnSpc>
            </a:pPr>
            <a:r>
              <a:rPr lang="en-US" sz="1800" b="1" dirty="0">
                <a:latin typeface="Arial Unicode MS" charset="0"/>
              </a:rPr>
              <a:t>Approximate Mass: 				815 kg, 7.5 year lifespan</a:t>
            </a:r>
          </a:p>
          <a:p>
            <a:pPr>
              <a:lnSpc>
                <a:spcPct val="90000"/>
              </a:lnSpc>
            </a:pPr>
            <a:r>
              <a:rPr lang="en-US" sz="1800" b="1" dirty="0">
                <a:latin typeface="Arial Unicode MS" charset="0"/>
              </a:rPr>
              <a:t>Data Rate (message): 			50 bit/sec</a:t>
            </a:r>
          </a:p>
          <a:p>
            <a:pPr>
              <a:lnSpc>
                <a:spcPct val="90000"/>
              </a:lnSpc>
            </a:pPr>
            <a:r>
              <a:rPr lang="en-US" sz="1800" b="1" dirty="0">
                <a:latin typeface="Arial Unicode MS" charset="0"/>
              </a:rPr>
              <a:t>PRN (Pseudo-Random Noise) Codes: 		Satellite-dependent Codes</a:t>
            </a:r>
          </a:p>
          <a:p>
            <a:pPr>
              <a:lnSpc>
                <a:spcPct val="90000"/>
              </a:lnSpc>
            </a:pPr>
            <a:r>
              <a:rPr lang="en-US" sz="1800" b="1" dirty="0">
                <a:latin typeface="Arial Unicode MS" charset="0"/>
              </a:rPr>
              <a:t>Transmit, Frequencies L-Band 			L1: 1575.42 </a:t>
            </a:r>
            <a:r>
              <a:rPr lang="en-US" sz="1800" b="1" dirty="0" err="1">
                <a:latin typeface="Arial Unicode MS" charset="0"/>
              </a:rPr>
              <a:t>MHtz</a:t>
            </a:r>
            <a:r>
              <a:rPr lang="en-US" sz="1800" b="1" dirty="0">
                <a:latin typeface="Arial Unicode MS" charset="0"/>
              </a:rPr>
              <a:t/>
            </a:r>
            <a:br>
              <a:rPr lang="en-US" sz="1800" b="1" dirty="0">
                <a:latin typeface="Arial Unicode MS" charset="0"/>
              </a:rPr>
            </a:br>
            <a:r>
              <a:rPr lang="en-US" sz="1800" b="1" dirty="0">
                <a:latin typeface="Arial Unicode MS" charset="0"/>
              </a:rPr>
              <a:t>						L2: 1227.60 </a:t>
            </a:r>
            <a:r>
              <a:rPr lang="en-US" sz="1800" b="1" dirty="0" err="1">
                <a:latin typeface="Arial Unicode MS" charset="0"/>
              </a:rPr>
              <a:t>MHtz</a:t>
            </a:r>
            <a:r>
              <a:rPr lang="en-US" sz="1800" b="1" dirty="0">
                <a:latin typeface="Arial Unicode MS" charset="0"/>
              </a:rPr>
              <a:t> </a:t>
            </a:r>
          </a:p>
        </p:txBody>
      </p:sp>
    </p:spTree>
    <p:extLst>
      <p:ext uri="{BB962C8B-B14F-4D97-AF65-F5344CB8AC3E}">
        <p14:creationId xmlns:p14="http://schemas.microsoft.com/office/powerpoint/2010/main" val="2950242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GPS Control Segment </a:t>
            </a:r>
          </a:p>
        </p:txBody>
      </p:sp>
      <p:sp>
        <p:nvSpPr>
          <p:cNvPr id="9219" name="Rectangle 3"/>
          <p:cNvSpPr>
            <a:spLocks noGrp="1" noChangeArrowheads="1"/>
          </p:cNvSpPr>
          <p:nvPr>
            <p:ph type="body" idx="4294967295"/>
          </p:nvPr>
        </p:nvSpPr>
        <p:spPr>
          <a:xfrm>
            <a:off x="-273010" y="1324120"/>
            <a:ext cx="8991600" cy="5334000"/>
          </a:xfrm>
        </p:spPr>
        <p:txBody>
          <a:bodyPr/>
          <a:lstStyle/>
          <a:p>
            <a:pPr algn="ctr">
              <a:lnSpc>
                <a:spcPct val="75000"/>
              </a:lnSpc>
              <a:buFontTx/>
              <a:buNone/>
            </a:pPr>
            <a:endParaRPr lang="en-US"/>
          </a:p>
          <a:p>
            <a:pPr algn="ctr">
              <a:lnSpc>
                <a:spcPct val="75000"/>
              </a:lnSpc>
              <a:buFontTx/>
              <a:buNone/>
            </a:pPr>
            <a:endParaRPr lang="en-US"/>
          </a:p>
        </p:txBody>
      </p:sp>
      <p:grpSp>
        <p:nvGrpSpPr>
          <p:cNvPr id="9220" name="Group 4"/>
          <p:cNvGrpSpPr>
            <a:grpSpLocks/>
          </p:cNvGrpSpPr>
          <p:nvPr/>
        </p:nvGrpSpPr>
        <p:grpSpPr bwMode="auto">
          <a:xfrm>
            <a:off x="107990" y="2086120"/>
            <a:ext cx="8281988" cy="3624263"/>
            <a:chOff x="272" y="1130"/>
            <a:chExt cx="5217" cy="2283"/>
          </a:xfrm>
        </p:grpSpPr>
        <p:sp>
          <p:nvSpPr>
            <p:cNvPr id="9221" name="Freeform 5"/>
            <p:cNvSpPr>
              <a:spLocks/>
            </p:cNvSpPr>
            <p:nvPr/>
          </p:nvSpPr>
          <p:spPr bwMode="auto">
            <a:xfrm>
              <a:off x="1684" y="1167"/>
              <a:ext cx="302" cy="304"/>
            </a:xfrm>
            <a:custGeom>
              <a:avLst/>
              <a:gdLst>
                <a:gd name="T0" fmla="*/ 0 w 302"/>
                <a:gd name="T1" fmla="*/ 0 h 304"/>
                <a:gd name="T2" fmla="*/ 90 w 302"/>
                <a:gd name="T3" fmla="*/ 71 h 304"/>
                <a:gd name="T4" fmla="*/ 175 w 302"/>
                <a:gd name="T5" fmla="*/ 152 h 304"/>
                <a:gd name="T6" fmla="*/ 301 w 302"/>
                <a:gd name="T7" fmla="*/ 303 h 304"/>
              </a:gdLst>
              <a:ahLst/>
              <a:cxnLst>
                <a:cxn ang="0">
                  <a:pos x="T0" y="T1"/>
                </a:cxn>
                <a:cxn ang="0">
                  <a:pos x="T2" y="T3"/>
                </a:cxn>
                <a:cxn ang="0">
                  <a:pos x="T4" y="T5"/>
                </a:cxn>
                <a:cxn ang="0">
                  <a:pos x="T6" y="T7"/>
                </a:cxn>
              </a:cxnLst>
              <a:rect l="0" t="0" r="r" b="b"/>
              <a:pathLst>
                <a:path w="302" h="304">
                  <a:moveTo>
                    <a:pt x="0" y="0"/>
                  </a:moveTo>
                  <a:lnTo>
                    <a:pt x="90" y="71"/>
                  </a:lnTo>
                  <a:lnTo>
                    <a:pt x="175" y="152"/>
                  </a:lnTo>
                  <a:lnTo>
                    <a:pt x="301" y="303"/>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22" name="Freeform 6"/>
            <p:cNvSpPr>
              <a:spLocks/>
            </p:cNvSpPr>
            <p:nvPr/>
          </p:nvSpPr>
          <p:spPr bwMode="auto">
            <a:xfrm>
              <a:off x="2943" y="3321"/>
              <a:ext cx="519" cy="1"/>
            </a:xfrm>
            <a:custGeom>
              <a:avLst/>
              <a:gdLst>
                <a:gd name="T0" fmla="*/ 0 w 519"/>
                <a:gd name="T1" fmla="*/ 0 h 1"/>
                <a:gd name="T2" fmla="*/ 518 w 519"/>
                <a:gd name="T3" fmla="*/ 0 h 1"/>
              </a:gdLst>
              <a:ahLst/>
              <a:cxnLst>
                <a:cxn ang="0">
                  <a:pos x="T0" y="T1"/>
                </a:cxn>
                <a:cxn ang="0">
                  <a:pos x="T2" y="T3"/>
                </a:cxn>
              </a:cxnLst>
              <a:rect l="0" t="0" r="r" b="b"/>
              <a:pathLst>
                <a:path w="519" h="1">
                  <a:moveTo>
                    <a:pt x="0" y="0"/>
                  </a:moveTo>
                  <a:lnTo>
                    <a:pt x="518"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23" name="Freeform 7"/>
            <p:cNvSpPr>
              <a:spLocks/>
            </p:cNvSpPr>
            <p:nvPr/>
          </p:nvSpPr>
          <p:spPr bwMode="auto">
            <a:xfrm>
              <a:off x="1768" y="1188"/>
              <a:ext cx="317" cy="283"/>
            </a:xfrm>
            <a:custGeom>
              <a:avLst/>
              <a:gdLst>
                <a:gd name="T0" fmla="*/ 0 w 317"/>
                <a:gd name="T1" fmla="*/ 0 h 283"/>
                <a:gd name="T2" fmla="*/ 90 w 317"/>
                <a:gd name="T3" fmla="*/ 60 h 283"/>
                <a:gd name="T4" fmla="*/ 170 w 317"/>
                <a:gd name="T5" fmla="*/ 131 h 283"/>
                <a:gd name="T6" fmla="*/ 316 w 317"/>
                <a:gd name="T7" fmla="*/ 282 h 283"/>
              </a:gdLst>
              <a:ahLst/>
              <a:cxnLst>
                <a:cxn ang="0">
                  <a:pos x="T0" y="T1"/>
                </a:cxn>
                <a:cxn ang="0">
                  <a:pos x="T2" y="T3"/>
                </a:cxn>
                <a:cxn ang="0">
                  <a:pos x="T4" y="T5"/>
                </a:cxn>
                <a:cxn ang="0">
                  <a:pos x="T6" y="T7"/>
                </a:cxn>
              </a:cxnLst>
              <a:rect l="0" t="0" r="r" b="b"/>
              <a:pathLst>
                <a:path w="317" h="283">
                  <a:moveTo>
                    <a:pt x="0" y="0"/>
                  </a:moveTo>
                  <a:lnTo>
                    <a:pt x="90" y="60"/>
                  </a:lnTo>
                  <a:lnTo>
                    <a:pt x="170" y="131"/>
                  </a:lnTo>
                  <a:lnTo>
                    <a:pt x="316" y="282"/>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24" name="Freeform 8"/>
            <p:cNvSpPr>
              <a:spLocks/>
            </p:cNvSpPr>
            <p:nvPr/>
          </p:nvSpPr>
          <p:spPr bwMode="auto">
            <a:xfrm>
              <a:off x="1919" y="1244"/>
              <a:ext cx="263" cy="222"/>
            </a:xfrm>
            <a:custGeom>
              <a:avLst/>
              <a:gdLst>
                <a:gd name="T0" fmla="*/ 0 w 263"/>
                <a:gd name="T1" fmla="*/ 0 h 222"/>
                <a:gd name="T2" fmla="*/ 90 w 263"/>
                <a:gd name="T3" fmla="*/ 60 h 222"/>
                <a:gd name="T4" fmla="*/ 170 w 263"/>
                <a:gd name="T5" fmla="*/ 131 h 222"/>
                <a:gd name="T6" fmla="*/ 262 w 263"/>
                <a:gd name="T7" fmla="*/ 221 h 222"/>
              </a:gdLst>
              <a:ahLst/>
              <a:cxnLst>
                <a:cxn ang="0">
                  <a:pos x="T0" y="T1"/>
                </a:cxn>
                <a:cxn ang="0">
                  <a:pos x="T2" y="T3"/>
                </a:cxn>
                <a:cxn ang="0">
                  <a:pos x="T4" y="T5"/>
                </a:cxn>
                <a:cxn ang="0">
                  <a:pos x="T6" y="T7"/>
                </a:cxn>
              </a:cxnLst>
              <a:rect l="0" t="0" r="r" b="b"/>
              <a:pathLst>
                <a:path w="263" h="222">
                  <a:moveTo>
                    <a:pt x="0" y="0"/>
                  </a:moveTo>
                  <a:lnTo>
                    <a:pt x="90" y="60"/>
                  </a:lnTo>
                  <a:lnTo>
                    <a:pt x="170" y="131"/>
                  </a:lnTo>
                  <a:lnTo>
                    <a:pt x="262" y="221"/>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25" name="Freeform 9"/>
            <p:cNvSpPr>
              <a:spLocks/>
            </p:cNvSpPr>
            <p:nvPr/>
          </p:nvSpPr>
          <p:spPr bwMode="auto">
            <a:xfrm>
              <a:off x="4380" y="1271"/>
              <a:ext cx="494" cy="309"/>
            </a:xfrm>
            <a:custGeom>
              <a:avLst/>
              <a:gdLst>
                <a:gd name="T0" fmla="*/ 0 w 494"/>
                <a:gd name="T1" fmla="*/ 0 h 309"/>
                <a:gd name="T2" fmla="*/ 161 w 494"/>
                <a:gd name="T3" fmla="*/ 87 h 309"/>
                <a:gd name="T4" fmla="*/ 327 w 494"/>
                <a:gd name="T5" fmla="*/ 191 h 309"/>
                <a:gd name="T6" fmla="*/ 493 w 494"/>
                <a:gd name="T7" fmla="*/ 308 h 309"/>
              </a:gdLst>
              <a:ahLst/>
              <a:cxnLst>
                <a:cxn ang="0">
                  <a:pos x="T0" y="T1"/>
                </a:cxn>
                <a:cxn ang="0">
                  <a:pos x="T2" y="T3"/>
                </a:cxn>
                <a:cxn ang="0">
                  <a:pos x="T4" y="T5"/>
                </a:cxn>
                <a:cxn ang="0">
                  <a:pos x="T6" y="T7"/>
                </a:cxn>
              </a:cxnLst>
              <a:rect l="0" t="0" r="r" b="b"/>
              <a:pathLst>
                <a:path w="494" h="309">
                  <a:moveTo>
                    <a:pt x="0" y="0"/>
                  </a:moveTo>
                  <a:lnTo>
                    <a:pt x="161" y="87"/>
                  </a:lnTo>
                  <a:lnTo>
                    <a:pt x="327" y="191"/>
                  </a:lnTo>
                  <a:lnTo>
                    <a:pt x="493" y="308"/>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26" name="Freeform 10"/>
            <p:cNvSpPr>
              <a:spLocks/>
            </p:cNvSpPr>
            <p:nvPr/>
          </p:nvSpPr>
          <p:spPr bwMode="auto">
            <a:xfrm>
              <a:off x="2650" y="1442"/>
              <a:ext cx="2180" cy="1"/>
            </a:xfrm>
            <a:custGeom>
              <a:avLst/>
              <a:gdLst>
                <a:gd name="T0" fmla="*/ 0 w 2180"/>
                <a:gd name="T1" fmla="*/ 0 h 1"/>
                <a:gd name="T2" fmla="*/ 2179 w 2180"/>
                <a:gd name="T3" fmla="*/ 0 h 1"/>
              </a:gdLst>
              <a:ahLst/>
              <a:cxnLst>
                <a:cxn ang="0">
                  <a:pos x="T0" y="T1"/>
                </a:cxn>
                <a:cxn ang="0">
                  <a:pos x="T2" y="T3"/>
                </a:cxn>
              </a:cxnLst>
              <a:rect l="0" t="0" r="r" b="b"/>
              <a:pathLst>
                <a:path w="2180" h="1">
                  <a:moveTo>
                    <a:pt x="0" y="0"/>
                  </a:moveTo>
                  <a:lnTo>
                    <a:pt x="2179"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27" name="Freeform 11"/>
            <p:cNvSpPr>
              <a:spLocks/>
            </p:cNvSpPr>
            <p:nvPr/>
          </p:nvSpPr>
          <p:spPr bwMode="auto">
            <a:xfrm>
              <a:off x="2650" y="1552"/>
              <a:ext cx="2347" cy="1"/>
            </a:xfrm>
            <a:custGeom>
              <a:avLst/>
              <a:gdLst>
                <a:gd name="T0" fmla="*/ 0 w 2347"/>
                <a:gd name="T1" fmla="*/ 0 h 1"/>
                <a:gd name="T2" fmla="*/ 2346 w 2347"/>
                <a:gd name="T3" fmla="*/ 0 h 1"/>
              </a:gdLst>
              <a:ahLst/>
              <a:cxnLst>
                <a:cxn ang="0">
                  <a:pos x="T0" y="T1"/>
                </a:cxn>
                <a:cxn ang="0">
                  <a:pos x="T2" y="T3"/>
                </a:cxn>
              </a:cxnLst>
              <a:rect l="0" t="0" r="r" b="b"/>
              <a:pathLst>
                <a:path w="2347" h="1">
                  <a:moveTo>
                    <a:pt x="0" y="0"/>
                  </a:moveTo>
                  <a:lnTo>
                    <a:pt x="2346"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28" name="Freeform 12"/>
            <p:cNvSpPr>
              <a:spLocks/>
            </p:cNvSpPr>
            <p:nvPr/>
          </p:nvSpPr>
          <p:spPr bwMode="auto">
            <a:xfrm>
              <a:off x="2539" y="1693"/>
              <a:ext cx="2491" cy="1"/>
            </a:xfrm>
            <a:custGeom>
              <a:avLst/>
              <a:gdLst>
                <a:gd name="T0" fmla="*/ 0 w 2491"/>
                <a:gd name="T1" fmla="*/ 0 h 1"/>
                <a:gd name="T2" fmla="*/ 2490 w 2491"/>
                <a:gd name="T3" fmla="*/ 0 h 1"/>
              </a:gdLst>
              <a:ahLst/>
              <a:cxnLst>
                <a:cxn ang="0">
                  <a:pos x="T0" y="T1"/>
                </a:cxn>
                <a:cxn ang="0">
                  <a:pos x="T2" y="T3"/>
                </a:cxn>
              </a:cxnLst>
              <a:rect l="0" t="0" r="r" b="b"/>
              <a:pathLst>
                <a:path w="2491" h="1">
                  <a:moveTo>
                    <a:pt x="0" y="0"/>
                  </a:moveTo>
                  <a:lnTo>
                    <a:pt x="2490"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29" name="Freeform 13"/>
            <p:cNvSpPr>
              <a:spLocks/>
            </p:cNvSpPr>
            <p:nvPr/>
          </p:nvSpPr>
          <p:spPr bwMode="auto">
            <a:xfrm>
              <a:off x="2082" y="2133"/>
              <a:ext cx="243" cy="1280"/>
            </a:xfrm>
            <a:custGeom>
              <a:avLst/>
              <a:gdLst>
                <a:gd name="T0" fmla="*/ 242 w 243"/>
                <a:gd name="T1" fmla="*/ 0 h 1280"/>
                <a:gd name="T2" fmla="*/ 242 w 243"/>
                <a:gd name="T3" fmla="*/ 126 h 1280"/>
                <a:gd name="T4" fmla="*/ 231 w 243"/>
                <a:gd name="T5" fmla="*/ 267 h 1280"/>
                <a:gd name="T6" fmla="*/ 206 w 243"/>
                <a:gd name="T7" fmla="*/ 405 h 1280"/>
                <a:gd name="T8" fmla="*/ 182 w 243"/>
                <a:gd name="T9" fmla="*/ 565 h 1280"/>
                <a:gd name="T10" fmla="*/ 157 w 243"/>
                <a:gd name="T11" fmla="*/ 697 h 1280"/>
                <a:gd name="T12" fmla="*/ 131 w 243"/>
                <a:gd name="T13" fmla="*/ 847 h 1280"/>
                <a:gd name="T14" fmla="*/ 105 w 243"/>
                <a:gd name="T15" fmla="*/ 975 h 1280"/>
                <a:gd name="T16" fmla="*/ 69 w 243"/>
                <a:gd name="T17" fmla="*/ 1089 h 1280"/>
                <a:gd name="T18" fmla="*/ 40 w 243"/>
                <a:gd name="T19" fmla="*/ 1177 h 1280"/>
                <a:gd name="T20" fmla="*/ 0 w 243"/>
                <a:gd name="T21" fmla="*/ 1279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1280">
                  <a:moveTo>
                    <a:pt x="242" y="0"/>
                  </a:moveTo>
                  <a:lnTo>
                    <a:pt x="242" y="126"/>
                  </a:lnTo>
                  <a:lnTo>
                    <a:pt x="231" y="267"/>
                  </a:lnTo>
                  <a:lnTo>
                    <a:pt x="206" y="405"/>
                  </a:lnTo>
                  <a:lnTo>
                    <a:pt x="182" y="565"/>
                  </a:lnTo>
                  <a:lnTo>
                    <a:pt x="157" y="697"/>
                  </a:lnTo>
                  <a:lnTo>
                    <a:pt x="131" y="847"/>
                  </a:lnTo>
                  <a:lnTo>
                    <a:pt x="105" y="975"/>
                  </a:lnTo>
                  <a:lnTo>
                    <a:pt x="69" y="1089"/>
                  </a:lnTo>
                  <a:lnTo>
                    <a:pt x="40" y="1177"/>
                  </a:lnTo>
                  <a:lnTo>
                    <a:pt x="0" y="1279"/>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30" name="Freeform 14"/>
            <p:cNvSpPr>
              <a:spLocks/>
            </p:cNvSpPr>
            <p:nvPr/>
          </p:nvSpPr>
          <p:spPr bwMode="auto">
            <a:xfrm>
              <a:off x="2449" y="1840"/>
              <a:ext cx="2763" cy="1"/>
            </a:xfrm>
            <a:custGeom>
              <a:avLst/>
              <a:gdLst>
                <a:gd name="T0" fmla="*/ 0 w 2763"/>
                <a:gd name="T1" fmla="*/ 0 h 1"/>
                <a:gd name="T2" fmla="*/ 2762 w 2763"/>
                <a:gd name="T3" fmla="*/ 0 h 1"/>
              </a:gdLst>
              <a:ahLst/>
              <a:cxnLst>
                <a:cxn ang="0">
                  <a:pos x="T0" y="T1"/>
                </a:cxn>
                <a:cxn ang="0">
                  <a:pos x="T2" y="T3"/>
                </a:cxn>
              </a:cxnLst>
              <a:rect l="0" t="0" r="r" b="b"/>
              <a:pathLst>
                <a:path w="2763" h="1">
                  <a:moveTo>
                    <a:pt x="0" y="0"/>
                  </a:moveTo>
                  <a:lnTo>
                    <a:pt x="2762"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31" name="Freeform 15"/>
            <p:cNvSpPr>
              <a:spLocks/>
            </p:cNvSpPr>
            <p:nvPr/>
          </p:nvSpPr>
          <p:spPr bwMode="auto">
            <a:xfrm>
              <a:off x="2379" y="1980"/>
              <a:ext cx="2984" cy="1"/>
            </a:xfrm>
            <a:custGeom>
              <a:avLst/>
              <a:gdLst>
                <a:gd name="T0" fmla="*/ 0 w 2984"/>
                <a:gd name="T1" fmla="*/ 0 h 1"/>
                <a:gd name="T2" fmla="*/ 2983 w 2984"/>
                <a:gd name="T3" fmla="*/ 0 h 1"/>
              </a:gdLst>
              <a:ahLst/>
              <a:cxnLst>
                <a:cxn ang="0">
                  <a:pos x="T0" y="T1"/>
                </a:cxn>
                <a:cxn ang="0">
                  <a:pos x="T2" y="T3"/>
                </a:cxn>
              </a:cxnLst>
              <a:rect l="0" t="0" r="r" b="b"/>
              <a:pathLst>
                <a:path w="2984" h="1">
                  <a:moveTo>
                    <a:pt x="0" y="0"/>
                  </a:moveTo>
                  <a:lnTo>
                    <a:pt x="2983"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32" name="Freeform 16"/>
            <p:cNvSpPr>
              <a:spLocks/>
            </p:cNvSpPr>
            <p:nvPr/>
          </p:nvSpPr>
          <p:spPr bwMode="auto">
            <a:xfrm>
              <a:off x="272" y="2399"/>
              <a:ext cx="5206" cy="1"/>
            </a:xfrm>
            <a:custGeom>
              <a:avLst/>
              <a:gdLst>
                <a:gd name="T0" fmla="*/ 0 w 5206"/>
                <a:gd name="T1" fmla="*/ 0 h 1"/>
                <a:gd name="T2" fmla="*/ 5205 w 5206"/>
                <a:gd name="T3" fmla="*/ 0 h 1"/>
              </a:gdLst>
              <a:ahLst/>
              <a:cxnLst>
                <a:cxn ang="0">
                  <a:pos x="T0" y="T1"/>
                </a:cxn>
                <a:cxn ang="0">
                  <a:pos x="T2" y="T3"/>
                </a:cxn>
              </a:cxnLst>
              <a:rect l="0" t="0" r="r" b="b"/>
              <a:pathLst>
                <a:path w="5206" h="1">
                  <a:moveTo>
                    <a:pt x="0" y="0"/>
                  </a:moveTo>
                  <a:lnTo>
                    <a:pt x="5205"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33" name="Freeform 17"/>
            <p:cNvSpPr>
              <a:spLocks/>
            </p:cNvSpPr>
            <p:nvPr/>
          </p:nvSpPr>
          <p:spPr bwMode="auto">
            <a:xfrm>
              <a:off x="565" y="1165"/>
              <a:ext cx="677" cy="2224"/>
            </a:xfrm>
            <a:custGeom>
              <a:avLst/>
              <a:gdLst>
                <a:gd name="T0" fmla="*/ 676 w 677"/>
                <a:gd name="T1" fmla="*/ 0 h 2224"/>
                <a:gd name="T2" fmla="*/ 611 w 677"/>
                <a:gd name="T3" fmla="*/ 36 h 2224"/>
                <a:gd name="T4" fmla="*/ 481 w 677"/>
                <a:gd name="T5" fmla="*/ 137 h 2224"/>
                <a:gd name="T6" fmla="*/ 361 w 677"/>
                <a:gd name="T7" fmla="*/ 262 h 2224"/>
                <a:gd name="T8" fmla="*/ 275 w 677"/>
                <a:gd name="T9" fmla="*/ 388 h 2224"/>
                <a:gd name="T10" fmla="*/ 195 w 677"/>
                <a:gd name="T11" fmla="*/ 534 h 2224"/>
                <a:gd name="T12" fmla="*/ 114 w 677"/>
                <a:gd name="T13" fmla="*/ 681 h 2224"/>
                <a:gd name="T14" fmla="*/ 60 w 677"/>
                <a:gd name="T15" fmla="*/ 816 h 2224"/>
                <a:gd name="T16" fmla="*/ 9 w 677"/>
                <a:gd name="T17" fmla="*/ 969 h 2224"/>
                <a:gd name="T18" fmla="*/ 0 w 677"/>
                <a:gd name="T19" fmla="*/ 1095 h 2224"/>
                <a:gd name="T20" fmla="*/ 0 w 677"/>
                <a:gd name="T21" fmla="*/ 1235 h 2224"/>
                <a:gd name="T22" fmla="*/ 0 w 677"/>
                <a:gd name="T23" fmla="*/ 1372 h 2224"/>
                <a:gd name="T24" fmla="*/ 5 w 677"/>
                <a:gd name="T25" fmla="*/ 1527 h 2224"/>
                <a:gd name="T26" fmla="*/ 0 w 677"/>
                <a:gd name="T27" fmla="*/ 1673 h 2224"/>
                <a:gd name="T28" fmla="*/ 0 w 677"/>
                <a:gd name="T29" fmla="*/ 1822 h 2224"/>
                <a:gd name="T30" fmla="*/ 5 w 677"/>
                <a:gd name="T31" fmla="*/ 2144 h 2224"/>
                <a:gd name="T32" fmla="*/ 9 w 677"/>
                <a:gd name="T33" fmla="*/ 2223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7" h="2224">
                  <a:moveTo>
                    <a:pt x="676" y="0"/>
                  </a:moveTo>
                  <a:lnTo>
                    <a:pt x="611" y="36"/>
                  </a:lnTo>
                  <a:lnTo>
                    <a:pt x="481" y="137"/>
                  </a:lnTo>
                  <a:lnTo>
                    <a:pt x="361" y="262"/>
                  </a:lnTo>
                  <a:lnTo>
                    <a:pt x="275" y="388"/>
                  </a:lnTo>
                  <a:lnTo>
                    <a:pt x="195" y="534"/>
                  </a:lnTo>
                  <a:lnTo>
                    <a:pt x="114" y="681"/>
                  </a:lnTo>
                  <a:lnTo>
                    <a:pt x="60" y="816"/>
                  </a:lnTo>
                  <a:lnTo>
                    <a:pt x="9" y="969"/>
                  </a:lnTo>
                  <a:lnTo>
                    <a:pt x="0" y="1095"/>
                  </a:lnTo>
                  <a:lnTo>
                    <a:pt x="0" y="1235"/>
                  </a:lnTo>
                  <a:lnTo>
                    <a:pt x="0" y="1372"/>
                  </a:lnTo>
                  <a:lnTo>
                    <a:pt x="5" y="1527"/>
                  </a:lnTo>
                  <a:lnTo>
                    <a:pt x="0" y="1673"/>
                  </a:lnTo>
                  <a:lnTo>
                    <a:pt x="0" y="1822"/>
                  </a:lnTo>
                  <a:lnTo>
                    <a:pt x="5" y="2144"/>
                  </a:lnTo>
                  <a:lnTo>
                    <a:pt x="9" y="2223"/>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34" name="Freeform 18"/>
            <p:cNvSpPr>
              <a:spLocks/>
            </p:cNvSpPr>
            <p:nvPr/>
          </p:nvSpPr>
          <p:spPr bwMode="auto">
            <a:xfrm>
              <a:off x="584" y="1160"/>
              <a:ext cx="689" cy="2248"/>
            </a:xfrm>
            <a:custGeom>
              <a:avLst/>
              <a:gdLst>
                <a:gd name="T0" fmla="*/ 688 w 689"/>
                <a:gd name="T1" fmla="*/ 0 h 2248"/>
                <a:gd name="T2" fmla="*/ 617 w 689"/>
                <a:gd name="T3" fmla="*/ 51 h 2248"/>
                <a:gd name="T4" fmla="*/ 538 w 689"/>
                <a:gd name="T5" fmla="*/ 141 h 2248"/>
                <a:gd name="T6" fmla="*/ 442 w 689"/>
                <a:gd name="T7" fmla="*/ 262 h 2248"/>
                <a:gd name="T8" fmla="*/ 361 w 689"/>
                <a:gd name="T9" fmla="*/ 392 h 2248"/>
                <a:gd name="T10" fmla="*/ 296 w 689"/>
                <a:gd name="T11" fmla="*/ 524 h 2248"/>
                <a:gd name="T12" fmla="*/ 224 w 689"/>
                <a:gd name="T13" fmla="*/ 665 h 2248"/>
                <a:gd name="T14" fmla="*/ 171 w 689"/>
                <a:gd name="T15" fmla="*/ 820 h 2248"/>
                <a:gd name="T16" fmla="*/ 135 w 689"/>
                <a:gd name="T17" fmla="*/ 957 h 2248"/>
                <a:gd name="T18" fmla="*/ 125 w 689"/>
                <a:gd name="T19" fmla="*/ 1099 h 2248"/>
                <a:gd name="T20" fmla="*/ 114 w 689"/>
                <a:gd name="T21" fmla="*/ 1228 h 2248"/>
                <a:gd name="T22" fmla="*/ 105 w 689"/>
                <a:gd name="T23" fmla="*/ 1370 h 2248"/>
                <a:gd name="T24" fmla="*/ 105 w 689"/>
                <a:gd name="T25" fmla="*/ 1511 h 2248"/>
                <a:gd name="T26" fmla="*/ 94 w 689"/>
                <a:gd name="T27" fmla="*/ 1657 h 2248"/>
                <a:gd name="T28" fmla="*/ 74 w 689"/>
                <a:gd name="T29" fmla="*/ 1826 h 2248"/>
                <a:gd name="T30" fmla="*/ 65 w 689"/>
                <a:gd name="T31" fmla="*/ 1941 h 2248"/>
                <a:gd name="T32" fmla="*/ 49 w 689"/>
                <a:gd name="T33" fmla="*/ 2064 h 2248"/>
                <a:gd name="T34" fmla="*/ 0 w 689"/>
                <a:gd name="T35" fmla="*/ 2247 h 2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9" h="2248">
                  <a:moveTo>
                    <a:pt x="688" y="0"/>
                  </a:moveTo>
                  <a:lnTo>
                    <a:pt x="617" y="51"/>
                  </a:lnTo>
                  <a:lnTo>
                    <a:pt x="538" y="141"/>
                  </a:lnTo>
                  <a:lnTo>
                    <a:pt x="442" y="262"/>
                  </a:lnTo>
                  <a:lnTo>
                    <a:pt x="361" y="392"/>
                  </a:lnTo>
                  <a:lnTo>
                    <a:pt x="296" y="524"/>
                  </a:lnTo>
                  <a:lnTo>
                    <a:pt x="224" y="665"/>
                  </a:lnTo>
                  <a:lnTo>
                    <a:pt x="171" y="820"/>
                  </a:lnTo>
                  <a:lnTo>
                    <a:pt x="135" y="957"/>
                  </a:lnTo>
                  <a:lnTo>
                    <a:pt x="125" y="1099"/>
                  </a:lnTo>
                  <a:lnTo>
                    <a:pt x="114" y="1228"/>
                  </a:lnTo>
                  <a:lnTo>
                    <a:pt x="105" y="1370"/>
                  </a:lnTo>
                  <a:lnTo>
                    <a:pt x="105" y="1511"/>
                  </a:lnTo>
                  <a:lnTo>
                    <a:pt x="94" y="1657"/>
                  </a:lnTo>
                  <a:lnTo>
                    <a:pt x="74" y="1826"/>
                  </a:lnTo>
                  <a:lnTo>
                    <a:pt x="65" y="1941"/>
                  </a:lnTo>
                  <a:lnTo>
                    <a:pt x="49" y="2064"/>
                  </a:lnTo>
                  <a:lnTo>
                    <a:pt x="0" y="2247"/>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35" name="Freeform 19"/>
            <p:cNvSpPr>
              <a:spLocks/>
            </p:cNvSpPr>
            <p:nvPr/>
          </p:nvSpPr>
          <p:spPr bwMode="auto">
            <a:xfrm>
              <a:off x="609" y="1153"/>
              <a:ext cx="720" cy="2241"/>
            </a:xfrm>
            <a:custGeom>
              <a:avLst/>
              <a:gdLst>
                <a:gd name="T0" fmla="*/ 719 w 720"/>
                <a:gd name="T1" fmla="*/ 0 h 2241"/>
                <a:gd name="T2" fmla="*/ 658 w 720"/>
                <a:gd name="T3" fmla="*/ 54 h 2241"/>
                <a:gd name="T4" fmla="*/ 602 w 720"/>
                <a:gd name="T5" fmla="*/ 130 h 2241"/>
                <a:gd name="T6" fmla="*/ 518 w 720"/>
                <a:gd name="T7" fmla="*/ 255 h 2241"/>
                <a:gd name="T8" fmla="*/ 426 w 720"/>
                <a:gd name="T9" fmla="*/ 408 h 2241"/>
                <a:gd name="T10" fmla="*/ 381 w 720"/>
                <a:gd name="T11" fmla="*/ 538 h 2241"/>
                <a:gd name="T12" fmla="*/ 332 w 720"/>
                <a:gd name="T13" fmla="*/ 683 h 2241"/>
                <a:gd name="T14" fmla="*/ 291 w 720"/>
                <a:gd name="T15" fmla="*/ 809 h 2241"/>
                <a:gd name="T16" fmla="*/ 266 w 720"/>
                <a:gd name="T17" fmla="*/ 970 h 2241"/>
                <a:gd name="T18" fmla="*/ 255 w 720"/>
                <a:gd name="T19" fmla="*/ 1107 h 2241"/>
                <a:gd name="T20" fmla="*/ 240 w 720"/>
                <a:gd name="T21" fmla="*/ 1248 h 2241"/>
                <a:gd name="T22" fmla="*/ 220 w 720"/>
                <a:gd name="T23" fmla="*/ 1389 h 2241"/>
                <a:gd name="T24" fmla="*/ 195 w 720"/>
                <a:gd name="T25" fmla="*/ 1544 h 2241"/>
                <a:gd name="T26" fmla="*/ 175 w 720"/>
                <a:gd name="T27" fmla="*/ 1681 h 2241"/>
                <a:gd name="T28" fmla="*/ 150 w 720"/>
                <a:gd name="T29" fmla="*/ 1823 h 2241"/>
                <a:gd name="T30" fmla="*/ 126 w 720"/>
                <a:gd name="T31" fmla="*/ 1955 h 2241"/>
                <a:gd name="T32" fmla="*/ 100 w 720"/>
                <a:gd name="T33" fmla="*/ 2062 h 2241"/>
                <a:gd name="T34" fmla="*/ 54 w 720"/>
                <a:gd name="T35" fmla="*/ 2160 h 2241"/>
                <a:gd name="T36" fmla="*/ 0 w 720"/>
                <a:gd name="T37" fmla="*/ 2240 h 2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0" h="2241">
                  <a:moveTo>
                    <a:pt x="719" y="0"/>
                  </a:moveTo>
                  <a:lnTo>
                    <a:pt x="658" y="54"/>
                  </a:lnTo>
                  <a:lnTo>
                    <a:pt x="602" y="130"/>
                  </a:lnTo>
                  <a:lnTo>
                    <a:pt x="518" y="255"/>
                  </a:lnTo>
                  <a:lnTo>
                    <a:pt x="426" y="408"/>
                  </a:lnTo>
                  <a:lnTo>
                    <a:pt x="381" y="538"/>
                  </a:lnTo>
                  <a:lnTo>
                    <a:pt x="332" y="683"/>
                  </a:lnTo>
                  <a:lnTo>
                    <a:pt x="291" y="809"/>
                  </a:lnTo>
                  <a:lnTo>
                    <a:pt x="266" y="970"/>
                  </a:lnTo>
                  <a:lnTo>
                    <a:pt x="255" y="1107"/>
                  </a:lnTo>
                  <a:lnTo>
                    <a:pt x="240" y="1248"/>
                  </a:lnTo>
                  <a:lnTo>
                    <a:pt x="220" y="1389"/>
                  </a:lnTo>
                  <a:lnTo>
                    <a:pt x="195" y="1544"/>
                  </a:lnTo>
                  <a:lnTo>
                    <a:pt x="175" y="1681"/>
                  </a:lnTo>
                  <a:lnTo>
                    <a:pt x="150" y="1823"/>
                  </a:lnTo>
                  <a:lnTo>
                    <a:pt x="126" y="1955"/>
                  </a:lnTo>
                  <a:lnTo>
                    <a:pt x="100" y="2062"/>
                  </a:lnTo>
                  <a:lnTo>
                    <a:pt x="54" y="2160"/>
                  </a:lnTo>
                  <a:lnTo>
                    <a:pt x="0" y="224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36" name="Freeform 20"/>
            <p:cNvSpPr>
              <a:spLocks/>
            </p:cNvSpPr>
            <p:nvPr/>
          </p:nvSpPr>
          <p:spPr bwMode="auto">
            <a:xfrm>
              <a:off x="618" y="1153"/>
              <a:ext cx="749" cy="2251"/>
            </a:xfrm>
            <a:custGeom>
              <a:avLst/>
              <a:gdLst>
                <a:gd name="T0" fmla="*/ 748 w 749"/>
                <a:gd name="T1" fmla="*/ 0 h 2251"/>
                <a:gd name="T2" fmla="*/ 694 w 749"/>
                <a:gd name="T3" fmla="*/ 74 h 2251"/>
                <a:gd name="T4" fmla="*/ 643 w 749"/>
                <a:gd name="T5" fmla="*/ 155 h 2251"/>
                <a:gd name="T6" fmla="*/ 578 w 749"/>
                <a:gd name="T7" fmla="*/ 266 h 2251"/>
                <a:gd name="T8" fmla="*/ 517 w 749"/>
                <a:gd name="T9" fmla="*/ 401 h 2251"/>
                <a:gd name="T10" fmla="*/ 488 w 749"/>
                <a:gd name="T11" fmla="*/ 533 h 2251"/>
                <a:gd name="T12" fmla="*/ 447 w 749"/>
                <a:gd name="T13" fmla="*/ 683 h 2251"/>
                <a:gd name="T14" fmla="*/ 407 w 749"/>
                <a:gd name="T15" fmla="*/ 829 h 2251"/>
                <a:gd name="T16" fmla="*/ 392 w 749"/>
                <a:gd name="T17" fmla="*/ 981 h 2251"/>
                <a:gd name="T18" fmla="*/ 387 w 749"/>
                <a:gd name="T19" fmla="*/ 1102 h 2251"/>
                <a:gd name="T20" fmla="*/ 372 w 749"/>
                <a:gd name="T21" fmla="*/ 1243 h 2251"/>
                <a:gd name="T22" fmla="*/ 358 w 749"/>
                <a:gd name="T23" fmla="*/ 1389 h 2251"/>
                <a:gd name="T24" fmla="*/ 327 w 749"/>
                <a:gd name="T25" fmla="*/ 1530 h 2251"/>
                <a:gd name="T26" fmla="*/ 282 w 749"/>
                <a:gd name="T27" fmla="*/ 1681 h 2251"/>
                <a:gd name="T28" fmla="*/ 251 w 749"/>
                <a:gd name="T29" fmla="*/ 1819 h 2251"/>
                <a:gd name="T30" fmla="*/ 201 w 749"/>
                <a:gd name="T31" fmla="*/ 1949 h 2251"/>
                <a:gd name="T32" fmla="*/ 152 w 749"/>
                <a:gd name="T33" fmla="*/ 2062 h 2251"/>
                <a:gd name="T34" fmla="*/ 80 w 749"/>
                <a:gd name="T35" fmla="*/ 2164 h 2251"/>
                <a:gd name="T36" fmla="*/ 0 w 749"/>
                <a:gd name="T37" fmla="*/ 2250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9" h="2251">
                  <a:moveTo>
                    <a:pt x="748" y="0"/>
                  </a:moveTo>
                  <a:lnTo>
                    <a:pt x="694" y="74"/>
                  </a:lnTo>
                  <a:lnTo>
                    <a:pt x="643" y="155"/>
                  </a:lnTo>
                  <a:lnTo>
                    <a:pt x="578" y="266"/>
                  </a:lnTo>
                  <a:lnTo>
                    <a:pt x="517" y="401"/>
                  </a:lnTo>
                  <a:lnTo>
                    <a:pt x="488" y="533"/>
                  </a:lnTo>
                  <a:lnTo>
                    <a:pt x="447" y="683"/>
                  </a:lnTo>
                  <a:lnTo>
                    <a:pt x="407" y="829"/>
                  </a:lnTo>
                  <a:lnTo>
                    <a:pt x="392" y="981"/>
                  </a:lnTo>
                  <a:lnTo>
                    <a:pt x="387" y="1102"/>
                  </a:lnTo>
                  <a:lnTo>
                    <a:pt x="372" y="1243"/>
                  </a:lnTo>
                  <a:lnTo>
                    <a:pt x="358" y="1389"/>
                  </a:lnTo>
                  <a:lnTo>
                    <a:pt x="327" y="1530"/>
                  </a:lnTo>
                  <a:lnTo>
                    <a:pt x="282" y="1681"/>
                  </a:lnTo>
                  <a:lnTo>
                    <a:pt x="251" y="1819"/>
                  </a:lnTo>
                  <a:lnTo>
                    <a:pt x="201" y="1949"/>
                  </a:lnTo>
                  <a:lnTo>
                    <a:pt x="152" y="2062"/>
                  </a:lnTo>
                  <a:lnTo>
                    <a:pt x="80" y="2164"/>
                  </a:lnTo>
                  <a:lnTo>
                    <a:pt x="0" y="225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37" name="Freeform 21"/>
            <p:cNvSpPr>
              <a:spLocks/>
            </p:cNvSpPr>
            <p:nvPr/>
          </p:nvSpPr>
          <p:spPr bwMode="auto">
            <a:xfrm>
              <a:off x="652" y="1148"/>
              <a:ext cx="750" cy="2253"/>
            </a:xfrm>
            <a:custGeom>
              <a:avLst/>
              <a:gdLst>
                <a:gd name="T0" fmla="*/ 749 w 750"/>
                <a:gd name="T1" fmla="*/ 0 h 2253"/>
                <a:gd name="T2" fmla="*/ 703 w 750"/>
                <a:gd name="T3" fmla="*/ 71 h 2253"/>
                <a:gd name="T4" fmla="*/ 659 w 750"/>
                <a:gd name="T5" fmla="*/ 172 h 2253"/>
                <a:gd name="T6" fmla="*/ 619 w 750"/>
                <a:gd name="T7" fmla="*/ 287 h 2253"/>
                <a:gd name="T8" fmla="*/ 594 w 750"/>
                <a:gd name="T9" fmla="*/ 408 h 2253"/>
                <a:gd name="T10" fmla="*/ 563 w 750"/>
                <a:gd name="T11" fmla="*/ 535 h 2253"/>
                <a:gd name="T12" fmla="*/ 542 w 750"/>
                <a:gd name="T13" fmla="*/ 690 h 2253"/>
                <a:gd name="T14" fmla="*/ 513 w 750"/>
                <a:gd name="T15" fmla="*/ 836 h 2253"/>
                <a:gd name="T16" fmla="*/ 507 w 750"/>
                <a:gd name="T17" fmla="*/ 977 h 2253"/>
                <a:gd name="T18" fmla="*/ 498 w 750"/>
                <a:gd name="T19" fmla="*/ 1113 h 2253"/>
                <a:gd name="T20" fmla="*/ 477 w 750"/>
                <a:gd name="T21" fmla="*/ 1244 h 2253"/>
                <a:gd name="T22" fmla="*/ 442 w 750"/>
                <a:gd name="T23" fmla="*/ 1392 h 2253"/>
                <a:gd name="T24" fmla="*/ 413 w 750"/>
                <a:gd name="T25" fmla="*/ 1521 h 2253"/>
                <a:gd name="T26" fmla="*/ 362 w 750"/>
                <a:gd name="T27" fmla="*/ 1687 h 2253"/>
                <a:gd name="T28" fmla="*/ 312 w 750"/>
                <a:gd name="T29" fmla="*/ 1835 h 2253"/>
                <a:gd name="T30" fmla="*/ 242 w 750"/>
                <a:gd name="T31" fmla="*/ 1962 h 2253"/>
                <a:gd name="T32" fmla="*/ 181 w 750"/>
                <a:gd name="T33" fmla="*/ 2065 h 2253"/>
                <a:gd name="T34" fmla="*/ 86 w 750"/>
                <a:gd name="T35" fmla="*/ 2172 h 2253"/>
                <a:gd name="T36" fmla="*/ 0 w 750"/>
                <a:gd name="T37" fmla="*/ 2252 h 2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0" h="2253">
                  <a:moveTo>
                    <a:pt x="749" y="0"/>
                  </a:moveTo>
                  <a:lnTo>
                    <a:pt x="703" y="71"/>
                  </a:lnTo>
                  <a:lnTo>
                    <a:pt x="659" y="172"/>
                  </a:lnTo>
                  <a:lnTo>
                    <a:pt x="619" y="287"/>
                  </a:lnTo>
                  <a:lnTo>
                    <a:pt x="594" y="408"/>
                  </a:lnTo>
                  <a:lnTo>
                    <a:pt x="563" y="535"/>
                  </a:lnTo>
                  <a:lnTo>
                    <a:pt x="542" y="690"/>
                  </a:lnTo>
                  <a:lnTo>
                    <a:pt x="513" y="836"/>
                  </a:lnTo>
                  <a:lnTo>
                    <a:pt x="507" y="977"/>
                  </a:lnTo>
                  <a:lnTo>
                    <a:pt x="498" y="1113"/>
                  </a:lnTo>
                  <a:lnTo>
                    <a:pt x="477" y="1244"/>
                  </a:lnTo>
                  <a:lnTo>
                    <a:pt x="442" y="1392"/>
                  </a:lnTo>
                  <a:lnTo>
                    <a:pt x="413" y="1521"/>
                  </a:lnTo>
                  <a:lnTo>
                    <a:pt x="362" y="1687"/>
                  </a:lnTo>
                  <a:lnTo>
                    <a:pt x="312" y="1835"/>
                  </a:lnTo>
                  <a:lnTo>
                    <a:pt x="242" y="1962"/>
                  </a:lnTo>
                  <a:lnTo>
                    <a:pt x="181" y="2065"/>
                  </a:lnTo>
                  <a:lnTo>
                    <a:pt x="86" y="2172"/>
                  </a:lnTo>
                  <a:lnTo>
                    <a:pt x="0" y="2252"/>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38" name="Freeform 22"/>
            <p:cNvSpPr>
              <a:spLocks/>
            </p:cNvSpPr>
            <p:nvPr/>
          </p:nvSpPr>
          <p:spPr bwMode="auto">
            <a:xfrm>
              <a:off x="718" y="1153"/>
              <a:ext cx="710" cy="2241"/>
            </a:xfrm>
            <a:custGeom>
              <a:avLst/>
              <a:gdLst>
                <a:gd name="T0" fmla="*/ 709 w 710"/>
                <a:gd name="T1" fmla="*/ 0 h 2241"/>
                <a:gd name="T2" fmla="*/ 695 w 710"/>
                <a:gd name="T3" fmla="*/ 65 h 2241"/>
                <a:gd name="T4" fmla="*/ 675 w 710"/>
                <a:gd name="T5" fmla="*/ 166 h 2241"/>
                <a:gd name="T6" fmla="*/ 644 w 710"/>
                <a:gd name="T7" fmla="*/ 291 h 2241"/>
                <a:gd name="T8" fmla="*/ 624 w 710"/>
                <a:gd name="T9" fmla="*/ 401 h 2241"/>
                <a:gd name="T10" fmla="*/ 604 w 710"/>
                <a:gd name="T11" fmla="*/ 513 h 2241"/>
                <a:gd name="T12" fmla="*/ 595 w 710"/>
                <a:gd name="T13" fmla="*/ 689 h 2241"/>
                <a:gd name="T14" fmla="*/ 584 w 710"/>
                <a:gd name="T15" fmla="*/ 824 h 2241"/>
                <a:gd name="T16" fmla="*/ 579 w 710"/>
                <a:gd name="T17" fmla="*/ 961 h 2241"/>
                <a:gd name="T18" fmla="*/ 564 w 710"/>
                <a:gd name="T19" fmla="*/ 1107 h 2241"/>
                <a:gd name="T20" fmla="*/ 544 w 710"/>
                <a:gd name="T21" fmla="*/ 1237 h 2241"/>
                <a:gd name="T22" fmla="*/ 523 w 710"/>
                <a:gd name="T23" fmla="*/ 1389 h 2241"/>
                <a:gd name="T24" fmla="*/ 473 w 710"/>
                <a:gd name="T25" fmla="*/ 1544 h 2241"/>
                <a:gd name="T26" fmla="*/ 413 w 710"/>
                <a:gd name="T27" fmla="*/ 1692 h 2241"/>
                <a:gd name="T28" fmla="*/ 336 w 710"/>
                <a:gd name="T29" fmla="*/ 1843 h 2241"/>
                <a:gd name="T30" fmla="*/ 267 w 710"/>
                <a:gd name="T31" fmla="*/ 1960 h 2241"/>
                <a:gd name="T32" fmla="*/ 176 w 710"/>
                <a:gd name="T33" fmla="*/ 2062 h 2241"/>
                <a:gd name="T34" fmla="*/ 105 w 710"/>
                <a:gd name="T35" fmla="*/ 2140 h 2241"/>
                <a:gd name="T36" fmla="*/ 0 w 710"/>
                <a:gd name="T37" fmla="*/ 2240 h 2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10" h="2241">
                  <a:moveTo>
                    <a:pt x="709" y="0"/>
                  </a:moveTo>
                  <a:lnTo>
                    <a:pt x="695" y="65"/>
                  </a:lnTo>
                  <a:lnTo>
                    <a:pt x="675" y="166"/>
                  </a:lnTo>
                  <a:lnTo>
                    <a:pt x="644" y="291"/>
                  </a:lnTo>
                  <a:lnTo>
                    <a:pt x="624" y="401"/>
                  </a:lnTo>
                  <a:lnTo>
                    <a:pt x="604" y="513"/>
                  </a:lnTo>
                  <a:lnTo>
                    <a:pt x="595" y="689"/>
                  </a:lnTo>
                  <a:lnTo>
                    <a:pt x="584" y="824"/>
                  </a:lnTo>
                  <a:lnTo>
                    <a:pt x="579" y="961"/>
                  </a:lnTo>
                  <a:lnTo>
                    <a:pt x="564" y="1107"/>
                  </a:lnTo>
                  <a:lnTo>
                    <a:pt x="544" y="1237"/>
                  </a:lnTo>
                  <a:lnTo>
                    <a:pt x="523" y="1389"/>
                  </a:lnTo>
                  <a:lnTo>
                    <a:pt x="473" y="1544"/>
                  </a:lnTo>
                  <a:lnTo>
                    <a:pt x="413" y="1692"/>
                  </a:lnTo>
                  <a:lnTo>
                    <a:pt x="336" y="1843"/>
                  </a:lnTo>
                  <a:lnTo>
                    <a:pt x="267" y="1960"/>
                  </a:lnTo>
                  <a:lnTo>
                    <a:pt x="176" y="2062"/>
                  </a:lnTo>
                  <a:lnTo>
                    <a:pt x="105" y="2140"/>
                  </a:lnTo>
                  <a:lnTo>
                    <a:pt x="0" y="224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39" name="Freeform 23"/>
            <p:cNvSpPr>
              <a:spLocks/>
            </p:cNvSpPr>
            <p:nvPr/>
          </p:nvSpPr>
          <p:spPr bwMode="auto">
            <a:xfrm>
              <a:off x="1454" y="1149"/>
              <a:ext cx="1" cy="1256"/>
            </a:xfrm>
            <a:custGeom>
              <a:avLst/>
              <a:gdLst>
                <a:gd name="T0" fmla="*/ 0 w 1"/>
                <a:gd name="T1" fmla="*/ 1255 h 1256"/>
                <a:gd name="T2" fmla="*/ 0 w 1"/>
                <a:gd name="T3" fmla="*/ 0 h 1256"/>
              </a:gdLst>
              <a:ahLst/>
              <a:cxnLst>
                <a:cxn ang="0">
                  <a:pos x="T0" y="T1"/>
                </a:cxn>
                <a:cxn ang="0">
                  <a:pos x="T2" y="T3"/>
                </a:cxn>
              </a:cxnLst>
              <a:rect l="0" t="0" r="r" b="b"/>
              <a:pathLst>
                <a:path w="1" h="1256">
                  <a:moveTo>
                    <a:pt x="0" y="1255"/>
                  </a:moveTo>
                  <a:lnTo>
                    <a:pt x="0"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40" name="Freeform 24"/>
            <p:cNvSpPr>
              <a:spLocks/>
            </p:cNvSpPr>
            <p:nvPr/>
          </p:nvSpPr>
          <p:spPr bwMode="auto">
            <a:xfrm>
              <a:off x="286" y="2121"/>
              <a:ext cx="5173" cy="1"/>
            </a:xfrm>
            <a:custGeom>
              <a:avLst/>
              <a:gdLst>
                <a:gd name="T0" fmla="*/ 0 w 5173"/>
                <a:gd name="T1" fmla="*/ 0 h 1"/>
                <a:gd name="T2" fmla="*/ 5172 w 5173"/>
                <a:gd name="T3" fmla="*/ 0 h 1"/>
              </a:gdLst>
              <a:ahLst/>
              <a:cxnLst>
                <a:cxn ang="0">
                  <a:pos x="T0" y="T1"/>
                </a:cxn>
                <a:cxn ang="0">
                  <a:pos x="T2" y="T3"/>
                </a:cxn>
              </a:cxnLst>
              <a:rect l="0" t="0" r="r" b="b"/>
              <a:pathLst>
                <a:path w="5173" h="1">
                  <a:moveTo>
                    <a:pt x="0" y="0"/>
                  </a:moveTo>
                  <a:lnTo>
                    <a:pt x="5172"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41" name="Freeform 25"/>
            <p:cNvSpPr>
              <a:spLocks/>
            </p:cNvSpPr>
            <p:nvPr/>
          </p:nvSpPr>
          <p:spPr bwMode="auto">
            <a:xfrm>
              <a:off x="272" y="2258"/>
              <a:ext cx="5217" cy="1"/>
            </a:xfrm>
            <a:custGeom>
              <a:avLst/>
              <a:gdLst>
                <a:gd name="T0" fmla="*/ 0 w 5217"/>
                <a:gd name="T1" fmla="*/ 0 h 1"/>
                <a:gd name="T2" fmla="*/ 5216 w 5217"/>
                <a:gd name="T3" fmla="*/ 0 h 1"/>
              </a:gdLst>
              <a:ahLst/>
              <a:cxnLst>
                <a:cxn ang="0">
                  <a:pos x="T0" y="T1"/>
                </a:cxn>
                <a:cxn ang="0">
                  <a:pos x="T2" y="T3"/>
                </a:cxn>
              </a:cxnLst>
              <a:rect l="0" t="0" r="r" b="b"/>
              <a:pathLst>
                <a:path w="5217" h="1">
                  <a:moveTo>
                    <a:pt x="0" y="0"/>
                  </a:moveTo>
                  <a:lnTo>
                    <a:pt x="5216"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42" name="Freeform 26"/>
            <p:cNvSpPr>
              <a:spLocks/>
            </p:cNvSpPr>
            <p:nvPr/>
          </p:nvSpPr>
          <p:spPr bwMode="auto">
            <a:xfrm>
              <a:off x="300" y="2540"/>
              <a:ext cx="1128" cy="1"/>
            </a:xfrm>
            <a:custGeom>
              <a:avLst/>
              <a:gdLst>
                <a:gd name="T0" fmla="*/ 0 w 1128"/>
                <a:gd name="T1" fmla="*/ 0 h 1"/>
                <a:gd name="T2" fmla="*/ 1127 w 1128"/>
                <a:gd name="T3" fmla="*/ 0 h 1"/>
              </a:gdLst>
              <a:ahLst/>
              <a:cxnLst>
                <a:cxn ang="0">
                  <a:pos x="T0" y="T1"/>
                </a:cxn>
                <a:cxn ang="0">
                  <a:pos x="T2" y="T3"/>
                </a:cxn>
              </a:cxnLst>
              <a:rect l="0" t="0" r="r" b="b"/>
              <a:pathLst>
                <a:path w="1128" h="1">
                  <a:moveTo>
                    <a:pt x="0" y="0"/>
                  </a:moveTo>
                  <a:lnTo>
                    <a:pt x="1127"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43" name="Freeform 27"/>
            <p:cNvSpPr>
              <a:spLocks/>
            </p:cNvSpPr>
            <p:nvPr/>
          </p:nvSpPr>
          <p:spPr bwMode="auto">
            <a:xfrm>
              <a:off x="1479" y="2540"/>
              <a:ext cx="1102" cy="1"/>
            </a:xfrm>
            <a:custGeom>
              <a:avLst/>
              <a:gdLst>
                <a:gd name="T0" fmla="*/ 0 w 1102"/>
                <a:gd name="T1" fmla="*/ 0 h 1"/>
                <a:gd name="T2" fmla="*/ 1101 w 1102"/>
                <a:gd name="T3" fmla="*/ 0 h 1"/>
              </a:gdLst>
              <a:ahLst/>
              <a:cxnLst>
                <a:cxn ang="0">
                  <a:pos x="T0" y="T1"/>
                </a:cxn>
                <a:cxn ang="0">
                  <a:pos x="T2" y="T3"/>
                </a:cxn>
              </a:cxnLst>
              <a:rect l="0" t="0" r="r" b="b"/>
              <a:pathLst>
                <a:path w="1102" h="1">
                  <a:moveTo>
                    <a:pt x="0" y="0"/>
                  </a:moveTo>
                  <a:lnTo>
                    <a:pt x="1101"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44" name="Freeform 28"/>
            <p:cNvSpPr>
              <a:spLocks/>
            </p:cNvSpPr>
            <p:nvPr/>
          </p:nvSpPr>
          <p:spPr bwMode="auto">
            <a:xfrm>
              <a:off x="638" y="1552"/>
              <a:ext cx="1409" cy="1"/>
            </a:xfrm>
            <a:custGeom>
              <a:avLst/>
              <a:gdLst>
                <a:gd name="T0" fmla="*/ 0 w 1409"/>
                <a:gd name="T1" fmla="*/ 0 h 1"/>
                <a:gd name="T2" fmla="*/ 1408 w 1409"/>
                <a:gd name="T3" fmla="*/ 0 h 1"/>
              </a:gdLst>
              <a:ahLst/>
              <a:cxnLst>
                <a:cxn ang="0">
                  <a:pos x="T0" y="T1"/>
                </a:cxn>
                <a:cxn ang="0">
                  <a:pos x="T2" y="T3"/>
                </a:cxn>
              </a:cxnLst>
              <a:rect l="0" t="0" r="r" b="b"/>
              <a:pathLst>
                <a:path w="1409" h="1">
                  <a:moveTo>
                    <a:pt x="0" y="0"/>
                  </a:moveTo>
                  <a:lnTo>
                    <a:pt x="1408"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45" name="Freeform 29"/>
            <p:cNvSpPr>
              <a:spLocks/>
            </p:cNvSpPr>
            <p:nvPr/>
          </p:nvSpPr>
          <p:spPr bwMode="auto">
            <a:xfrm>
              <a:off x="532" y="1693"/>
              <a:ext cx="1616" cy="1"/>
            </a:xfrm>
            <a:custGeom>
              <a:avLst/>
              <a:gdLst>
                <a:gd name="T0" fmla="*/ 0 w 1616"/>
                <a:gd name="T1" fmla="*/ 0 h 1"/>
                <a:gd name="T2" fmla="*/ 1615 w 1616"/>
                <a:gd name="T3" fmla="*/ 0 h 1"/>
              </a:gdLst>
              <a:ahLst/>
              <a:cxnLst>
                <a:cxn ang="0">
                  <a:pos x="T0" y="T1"/>
                </a:cxn>
                <a:cxn ang="0">
                  <a:pos x="T2" y="T3"/>
                </a:cxn>
              </a:cxnLst>
              <a:rect l="0" t="0" r="r" b="b"/>
              <a:pathLst>
                <a:path w="1616" h="1">
                  <a:moveTo>
                    <a:pt x="0" y="0"/>
                  </a:moveTo>
                  <a:lnTo>
                    <a:pt x="1615"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46" name="Freeform 30"/>
            <p:cNvSpPr>
              <a:spLocks/>
            </p:cNvSpPr>
            <p:nvPr/>
          </p:nvSpPr>
          <p:spPr bwMode="auto">
            <a:xfrm>
              <a:off x="418" y="1840"/>
              <a:ext cx="1796" cy="1"/>
            </a:xfrm>
            <a:custGeom>
              <a:avLst/>
              <a:gdLst>
                <a:gd name="T0" fmla="*/ 0 w 1796"/>
                <a:gd name="T1" fmla="*/ 0 h 1"/>
                <a:gd name="T2" fmla="*/ 1795 w 1796"/>
                <a:gd name="T3" fmla="*/ 0 h 1"/>
              </a:gdLst>
              <a:ahLst/>
              <a:cxnLst>
                <a:cxn ang="0">
                  <a:pos x="T0" y="T1"/>
                </a:cxn>
                <a:cxn ang="0">
                  <a:pos x="T2" y="T3"/>
                </a:cxn>
              </a:cxnLst>
              <a:rect l="0" t="0" r="r" b="b"/>
              <a:pathLst>
                <a:path w="1796" h="1">
                  <a:moveTo>
                    <a:pt x="0" y="0"/>
                  </a:moveTo>
                  <a:lnTo>
                    <a:pt x="1795"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47" name="Freeform 31"/>
            <p:cNvSpPr>
              <a:spLocks/>
            </p:cNvSpPr>
            <p:nvPr/>
          </p:nvSpPr>
          <p:spPr bwMode="auto">
            <a:xfrm>
              <a:off x="338" y="1980"/>
              <a:ext cx="1947" cy="1"/>
            </a:xfrm>
            <a:custGeom>
              <a:avLst/>
              <a:gdLst>
                <a:gd name="T0" fmla="*/ 0 w 1947"/>
                <a:gd name="T1" fmla="*/ 0 h 1"/>
                <a:gd name="T2" fmla="*/ 1946 w 1947"/>
                <a:gd name="T3" fmla="*/ 0 h 1"/>
              </a:gdLst>
              <a:ahLst/>
              <a:cxnLst>
                <a:cxn ang="0">
                  <a:pos x="T0" y="T1"/>
                </a:cxn>
                <a:cxn ang="0">
                  <a:pos x="T2" y="T3"/>
                </a:cxn>
              </a:cxnLst>
              <a:rect l="0" t="0" r="r" b="b"/>
              <a:pathLst>
                <a:path w="1947" h="1">
                  <a:moveTo>
                    <a:pt x="0" y="0"/>
                  </a:moveTo>
                  <a:lnTo>
                    <a:pt x="1946"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48" name="Freeform 32"/>
            <p:cNvSpPr>
              <a:spLocks/>
            </p:cNvSpPr>
            <p:nvPr/>
          </p:nvSpPr>
          <p:spPr bwMode="auto">
            <a:xfrm>
              <a:off x="310" y="2686"/>
              <a:ext cx="1054" cy="1"/>
            </a:xfrm>
            <a:custGeom>
              <a:avLst/>
              <a:gdLst>
                <a:gd name="T0" fmla="*/ 0 w 1054"/>
                <a:gd name="T1" fmla="*/ 0 h 1"/>
                <a:gd name="T2" fmla="*/ 1053 w 1054"/>
                <a:gd name="T3" fmla="*/ 0 h 1"/>
              </a:gdLst>
              <a:ahLst/>
              <a:cxnLst>
                <a:cxn ang="0">
                  <a:pos x="T0" y="T1"/>
                </a:cxn>
                <a:cxn ang="0">
                  <a:pos x="T2" y="T3"/>
                </a:cxn>
              </a:cxnLst>
              <a:rect l="0" t="0" r="r" b="b"/>
              <a:pathLst>
                <a:path w="1054" h="1">
                  <a:moveTo>
                    <a:pt x="0" y="0"/>
                  </a:moveTo>
                  <a:lnTo>
                    <a:pt x="1053"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49" name="Freeform 33"/>
            <p:cNvSpPr>
              <a:spLocks/>
            </p:cNvSpPr>
            <p:nvPr/>
          </p:nvSpPr>
          <p:spPr bwMode="auto">
            <a:xfrm>
              <a:off x="326" y="2843"/>
              <a:ext cx="962" cy="1"/>
            </a:xfrm>
            <a:custGeom>
              <a:avLst/>
              <a:gdLst>
                <a:gd name="T0" fmla="*/ 0 w 962"/>
                <a:gd name="T1" fmla="*/ 0 h 1"/>
                <a:gd name="T2" fmla="*/ 961 w 962"/>
                <a:gd name="T3" fmla="*/ 0 h 1"/>
              </a:gdLst>
              <a:ahLst/>
              <a:cxnLst>
                <a:cxn ang="0">
                  <a:pos x="T0" y="T1"/>
                </a:cxn>
                <a:cxn ang="0">
                  <a:pos x="T2" y="T3"/>
                </a:cxn>
              </a:cxnLst>
              <a:rect l="0" t="0" r="r" b="b"/>
              <a:pathLst>
                <a:path w="962" h="1">
                  <a:moveTo>
                    <a:pt x="0" y="0"/>
                  </a:moveTo>
                  <a:lnTo>
                    <a:pt x="961"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50" name="Freeform 34"/>
            <p:cNvSpPr>
              <a:spLocks/>
            </p:cNvSpPr>
            <p:nvPr/>
          </p:nvSpPr>
          <p:spPr bwMode="auto">
            <a:xfrm>
              <a:off x="351" y="2983"/>
              <a:ext cx="858" cy="1"/>
            </a:xfrm>
            <a:custGeom>
              <a:avLst/>
              <a:gdLst>
                <a:gd name="T0" fmla="*/ 0 w 858"/>
                <a:gd name="T1" fmla="*/ 0 h 1"/>
                <a:gd name="T2" fmla="*/ 857 w 858"/>
                <a:gd name="T3" fmla="*/ 0 h 1"/>
              </a:gdLst>
              <a:ahLst/>
              <a:cxnLst>
                <a:cxn ang="0">
                  <a:pos x="T0" y="T1"/>
                </a:cxn>
                <a:cxn ang="0">
                  <a:pos x="T2" y="T3"/>
                </a:cxn>
              </a:cxnLst>
              <a:rect l="0" t="0" r="r" b="b"/>
              <a:pathLst>
                <a:path w="858" h="1">
                  <a:moveTo>
                    <a:pt x="0" y="0"/>
                  </a:moveTo>
                  <a:lnTo>
                    <a:pt x="857"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51" name="Freeform 35"/>
            <p:cNvSpPr>
              <a:spLocks/>
            </p:cNvSpPr>
            <p:nvPr/>
          </p:nvSpPr>
          <p:spPr bwMode="auto">
            <a:xfrm>
              <a:off x="1508" y="2686"/>
              <a:ext cx="1048" cy="1"/>
            </a:xfrm>
            <a:custGeom>
              <a:avLst/>
              <a:gdLst>
                <a:gd name="T0" fmla="*/ 0 w 1048"/>
                <a:gd name="T1" fmla="*/ 0 h 1"/>
                <a:gd name="T2" fmla="*/ 1047 w 1048"/>
                <a:gd name="T3" fmla="*/ 0 h 1"/>
              </a:gdLst>
              <a:ahLst/>
              <a:cxnLst>
                <a:cxn ang="0">
                  <a:pos x="T0" y="T1"/>
                </a:cxn>
                <a:cxn ang="0">
                  <a:pos x="T2" y="T3"/>
                </a:cxn>
              </a:cxnLst>
              <a:rect l="0" t="0" r="r" b="b"/>
              <a:pathLst>
                <a:path w="1048" h="1">
                  <a:moveTo>
                    <a:pt x="0" y="0"/>
                  </a:moveTo>
                  <a:lnTo>
                    <a:pt x="1047"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52" name="Freeform 36"/>
            <p:cNvSpPr>
              <a:spLocks/>
            </p:cNvSpPr>
            <p:nvPr/>
          </p:nvSpPr>
          <p:spPr bwMode="auto">
            <a:xfrm>
              <a:off x="1552" y="2843"/>
              <a:ext cx="933" cy="1"/>
            </a:xfrm>
            <a:custGeom>
              <a:avLst/>
              <a:gdLst>
                <a:gd name="T0" fmla="*/ 0 w 933"/>
                <a:gd name="T1" fmla="*/ 0 h 1"/>
                <a:gd name="T2" fmla="*/ 932 w 933"/>
                <a:gd name="T3" fmla="*/ 0 h 1"/>
              </a:gdLst>
              <a:ahLst/>
              <a:cxnLst>
                <a:cxn ang="0">
                  <a:pos x="T0" y="T1"/>
                </a:cxn>
                <a:cxn ang="0">
                  <a:pos x="T2" y="T3"/>
                </a:cxn>
              </a:cxnLst>
              <a:rect l="0" t="0" r="r" b="b"/>
              <a:pathLst>
                <a:path w="933" h="1">
                  <a:moveTo>
                    <a:pt x="0" y="0"/>
                  </a:moveTo>
                  <a:lnTo>
                    <a:pt x="932"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53" name="Freeform 37"/>
            <p:cNvSpPr>
              <a:spLocks/>
            </p:cNvSpPr>
            <p:nvPr/>
          </p:nvSpPr>
          <p:spPr bwMode="auto">
            <a:xfrm>
              <a:off x="1599" y="2983"/>
              <a:ext cx="837" cy="1"/>
            </a:xfrm>
            <a:custGeom>
              <a:avLst/>
              <a:gdLst>
                <a:gd name="T0" fmla="*/ 0 w 837"/>
                <a:gd name="T1" fmla="*/ 0 h 1"/>
                <a:gd name="T2" fmla="*/ 836 w 837"/>
                <a:gd name="T3" fmla="*/ 0 h 1"/>
              </a:gdLst>
              <a:ahLst/>
              <a:cxnLst>
                <a:cxn ang="0">
                  <a:pos x="T0" y="T1"/>
                </a:cxn>
                <a:cxn ang="0">
                  <a:pos x="T2" y="T3"/>
                </a:cxn>
              </a:cxnLst>
              <a:rect l="0" t="0" r="r" b="b"/>
              <a:pathLst>
                <a:path w="837" h="1">
                  <a:moveTo>
                    <a:pt x="0" y="0"/>
                  </a:moveTo>
                  <a:lnTo>
                    <a:pt x="836"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54" name="Freeform 38"/>
            <p:cNvSpPr>
              <a:spLocks/>
            </p:cNvSpPr>
            <p:nvPr/>
          </p:nvSpPr>
          <p:spPr bwMode="auto">
            <a:xfrm>
              <a:off x="941" y="1305"/>
              <a:ext cx="1113" cy="1"/>
            </a:xfrm>
            <a:custGeom>
              <a:avLst/>
              <a:gdLst>
                <a:gd name="T0" fmla="*/ 0 w 1113"/>
                <a:gd name="T1" fmla="*/ 0 h 1"/>
                <a:gd name="T2" fmla="*/ 1112 w 1113"/>
                <a:gd name="T3" fmla="*/ 0 h 1"/>
              </a:gdLst>
              <a:ahLst/>
              <a:cxnLst>
                <a:cxn ang="0">
                  <a:pos x="T0" y="T1"/>
                </a:cxn>
                <a:cxn ang="0">
                  <a:pos x="T2" y="T3"/>
                </a:cxn>
              </a:cxnLst>
              <a:rect l="0" t="0" r="r" b="b"/>
              <a:pathLst>
                <a:path w="1113" h="1">
                  <a:moveTo>
                    <a:pt x="0" y="0"/>
                  </a:moveTo>
                  <a:lnTo>
                    <a:pt x="1112"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55" name="Freeform 39"/>
            <p:cNvSpPr>
              <a:spLocks/>
            </p:cNvSpPr>
            <p:nvPr/>
          </p:nvSpPr>
          <p:spPr bwMode="auto">
            <a:xfrm>
              <a:off x="770" y="1442"/>
              <a:ext cx="1434" cy="1"/>
            </a:xfrm>
            <a:custGeom>
              <a:avLst/>
              <a:gdLst>
                <a:gd name="T0" fmla="*/ 0 w 1434"/>
                <a:gd name="T1" fmla="*/ 0 h 1"/>
                <a:gd name="T2" fmla="*/ 1433 w 1434"/>
                <a:gd name="T3" fmla="*/ 0 h 1"/>
              </a:gdLst>
              <a:ahLst/>
              <a:cxnLst>
                <a:cxn ang="0">
                  <a:pos x="T0" y="T1"/>
                </a:cxn>
                <a:cxn ang="0">
                  <a:pos x="T2" y="T3"/>
                </a:cxn>
              </a:cxnLst>
              <a:rect l="0" t="0" r="r" b="b"/>
              <a:pathLst>
                <a:path w="1434" h="1">
                  <a:moveTo>
                    <a:pt x="0" y="0"/>
                  </a:moveTo>
                  <a:lnTo>
                    <a:pt x="1433"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56" name="Freeform 40"/>
            <p:cNvSpPr>
              <a:spLocks/>
            </p:cNvSpPr>
            <p:nvPr/>
          </p:nvSpPr>
          <p:spPr bwMode="auto">
            <a:xfrm>
              <a:off x="1086" y="1212"/>
              <a:ext cx="787" cy="1"/>
            </a:xfrm>
            <a:custGeom>
              <a:avLst/>
              <a:gdLst>
                <a:gd name="T0" fmla="*/ 0 w 787"/>
                <a:gd name="T1" fmla="*/ 0 h 1"/>
                <a:gd name="T2" fmla="*/ 786 w 787"/>
                <a:gd name="T3" fmla="*/ 0 h 1"/>
              </a:gdLst>
              <a:ahLst/>
              <a:cxnLst>
                <a:cxn ang="0">
                  <a:pos x="T0" y="T1"/>
                </a:cxn>
                <a:cxn ang="0">
                  <a:pos x="T2" y="T3"/>
                </a:cxn>
              </a:cxnLst>
              <a:rect l="0" t="0" r="r" b="b"/>
              <a:pathLst>
                <a:path w="787" h="1">
                  <a:moveTo>
                    <a:pt x="0" y="0"/>
                  </a:moveTo>
                  <a:lnTo>
                    <a:pt x="786"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57" name="Freeform 41"/>
            <p:cNvSpPr>
              <a:spLocks/>
            </p:cNvSpPr>
            <p:nvPr/>
          </p:nvSpPr>
          <p:spPr bwMode="auto">
            <a:xfrm>
              <a:off x="4596" y="1342"/>
              <a:ext cx="409" cy="243"/>
            </a:xfrm>
            <a:custGeom>
              <a:avLst/>
              <a:gdLst>
                <a:gd name="T0" fmla="*/ 0 w 409"/>
                <a:gd name="T1" fmla="*/ 0 h 243"/>
                <a:gd name="T2" fmla="*/ 186 w 409"/>
                <a:gd name="T3" fmla="*/ 105 h 243"/>
                <a:gd name="T4" fmla="*/ 408 w 409"/>
                <a:gd name="T5" fmla="*/ 242 h 243"/>
              </a:gdLst>
              <a:ahLst/>
              <a:cxnLst>
                <a:cxn ang="0">
                  <a:pos x="T0" y="T1"/>
                </a:cxn>
                <a:cxn ang="0">
                  <a:pos x="T2" y="T3"/>
                </a:cxn>
                <a:cxn ang="0">
                  <a:pos x="T4" y="T5"/>
                </a:cxn>
              </a:cxnLst>
              <a:rect l="0" t="0" r="r" b="b"/>
              <a:pathLst>
                <a:path w="409" h="243">
                  <a:moveTo>
                    <a:pt x="0" y="0"/>
                  </a:moveTo>
                  <a:lnTo>
                    <a:pt x="186" y="105"/>
                  </a:lnTo>
                  <a:lnTo>
                    <a:pt x="408" y="242"/>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58" name="Freeform 42"/>
            <p:cNvSpPr>
              <a:spLocks/>
            </p:cNvSpPr>
            <p:nvPr/>
          </p:nvSpPr>
          <p:spPr bwMode="auto">
            <a:xfrm>
              <a:off x="2786" y="1305"/>
              <a:ext cx="1706" cy="1"/>
            </a:xfrm>
            <a:custGeom>
              <a:avLst/>
              <a:gdLst>
                <a:gd name="T0" fmla="*/ 0 w 1706"/>
                <a:gd name="T1" fmla="*/ 0 h 1"/>
                <a:gd name="T2" fmla="*/ 1705 w 1706"/>
                <a:gd name="T3" fmla="*/ 0 h 1"/>
              </a:gdLst>
              <a:ahLst/>
              <a:cxnLst>
                <a:cxn ang="0">
                  <a:pos x="T0" y="T1"/>
                </a:cxn>
                <a:cxn ang="0">
                  <a:pos x="T2" y="T3"/>
                </a:cxn>
              </a:cxnLst>
              <a:rect l="0" t="0" r="r" b="b"/>
              <a:pathLst>
                <a:path w="1706" h="1">
                  <a:moveTo>
                    <a:pt x="0" y="0"/>
                  </a:moveTo>
                  <a:lnTo>
                    <a:pt x="1705"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59" name="Freeform 43"/>
            <p:cNvSpPr>
              <a:spLocks/>
            </p:cNvSpPr>
            <p:nvPr/>
          </p:nvSpPr>
          <p:spPr bwMode="auto">
            <a:xfrm>
              <a:off x="2717" y="1189"/>
              <a:ext cx="285" cy="284"/>
            </a:xfrm>
            <a:custGeom>
              <a:avLst/>
              <a:gdLst>
                <a:gd name="T0" fmla="*/ 284 w 285"/>
                <a:gd name="T1" fmla="*/ 0 h 284"/>
                <a:gd name="T2" fmla="*/ 159 w 285"/>
                <a:gd name="T3" fmla="*/ 108 h 284"/>
                <a:gd name="T4" fmla="*/ 70 w 285"/>
                <a:gd name="T5" fmla="*/ 202 h 284"/>
                <a:gd name="T6" fmla="*/ 0 w 285"/>
                <a:gd name="T7" fmla="*/ 283 h 284"/>
              </a:gdLst>
              <a:ahLst/>
              <a:cxnLst>
                <a:cxn ang="0">
                  <a:pos x="T0" y="T1"/>
                </a:cxn>
                <a:cxn ang="0">
                  <a:pos x="T2" y="T3"/>
                </a:cxn>
                <a:cxn ang="0">
                  <a:pos x="T4" y="T5"/>
                </a:cxn>
                <a:cxn ang="0">
                  <a:pos x="T6" y="T7"/>
                </a:cxn>
              </a:cxnLst>
              <a:rect l="0" t="0" r="r" b="b"/>
              <a:pathLst>
                <a:path w="285" h="284">
                  <a:moveTo>
                    <a:pt x="284" y="0"/>
                  </a:moveTo>
                  <a:lnTo>
                    <a:pt x="159" y="108"/>
                  </a:lnTo>
                  <a:lnTo>
                    <a:pt x="70" y="202"/>
                  </a:lnTo>
                  <a:lnTo>
                    <a:pt x="0" y="283"/>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60" name="Freeform 44"/>
            <p:cNvSpPr>
              <a:spLocks/>
            </p:cNvSpPr>
            <p:nvPr/>
          </p:nvSpPr>
          <p:spPr bwMode="auto">
            <a:xfrm>
              <a:off x="4043" y="1188"/>
              <a:ext cx="1005" cy="2197"/>
            </a:xfrm>
            <a:custGeom>
              <a:avLst/>
              <a:gdLst>
                <a:gd name="T0" fmla="*/ 0 w 1005"/>
                <a:gd name="T1" fmla="*/ 0 h 2197"/>
                <a:gd name="T2" fmla="*/ 160 w 1005"/>
                <a:gd name="T3" fmla="*/ 96 h 2197"/>
                <a:gd name="T4" fmla="*/ 260 w 1005"/>
                <a:gd name="T5" fmla="*/ 172 h 2197"/>
                <a:gd name="T6" fmla="*/ 341 w 1005"/>
                <a:gd name="T7" fmla="*/ 242 h 2197"/>
                <a:gd name="T8" fmla="*/ 461 w 1005"/>
                <a:gd name="T9" fmla="*/ 338 h 2197"/>
                <a:gd name="T10" fmla="*/ 638 w 1005"/>
                <a:gd name="T11" fmla="*/ 499 h 2197"/>
                <a:gd name="T12" fmla="*/ 798 w 1005"/>
                <a:gd name="T13" fmla="*/ 650 h 2197"/>
                <a:gd name="T14" fmla="*/ 919 w 1005"/>
                <a:gd name="T15" fmla="*/ 796 h 2197"/>
                <a:gd name="T16" fmla="*/ 990 w 1005"/>
                <a:gd name="T17" fmla="*/ 932 h 2197"/>
                <a:gd name="T18" fmla="*/ 999 w 1005"/>
                <a:gd name="T19" fmla="*/ 1053 h 2197"/>
                <a:gd name="T20" fmla="*/ 1004 w 1005"/>
                <a:gd name="T21" fmla="*/ 1203 h 2197"/>
                <a:gd name="T22" fmla="*/ 1004 w 1005"/>
                <a:gd name="T23" fmla="*/ 1345 h 2197"/>
                <a:gd name="T24" fmla="*/ 995 w 1005"/>
                <a:gd name="T25" fmla="*/ 1502 h 2197"/>
                <a:gd name="T26" fmla="*/ 979 w 1005"/>
                <a:gd name="T27" fmla="*/ 1642 h 2197"/>
                <a:gd name="T28" fmla="*/ 970 w 1005"/>
                <a:gd name="T29" fmla="*/ 1795 h 2197"/>
                <a:gd name="T30" fmla="*/ 955 w 1005"/>
                <a:gd name="T31" fmla="*/ 1908 h 2197"/>
                <a:gd name="T32" fmla="*/ 939 w 1005"/>
                <a:gd name="T33" fmla="*/ 2069 h 2197"/>
                <a:gd name="T34" fmla="*/ 904 w 1005"/>
                <a:gd name="T35" fmla="*/ 2196 h 2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5" h="2197">
                  <a:moveTo>
                    <a:pt x="0" y="0"/>
                  </a:moveTo>
                  <a:lnTo>
                    <a:pt x="160" y="96"/>
                  </a:lnTo>
                  <a:lnTo>
                    <a:pt x="260" y="172"/>
                  </a:lnTo>
                  <a:lnTo>
                    <a:pt x="341" y="242"/>
                  </a:lnTo>
                  <a:lnTo>
                    <a:pt x="461" y="338"/>
                  </a:lnTo>
                  <a:lnTo>
                    <a:pt x="638" y="499"/>
                  </a:lnTo>
                  <a:lnTo>
                    <a:pt x="798" y="650"/>
                  </a:lnTo>
                  <a:lnTo>
                    <a:pt x="919" y="796"/>
                  </a:lnTo>
                  <a:lnTo>
                    <a:pt x="990" y="932"/>
                  </a:lnTo>
                  <a:lnTo>
                    <a:pt x="999" y="1053"/>
                  </a:lnTo>
                  <a:lnTo>
                    <a:pt x="1004" y="1203"/>
                  </a:lnTo>
                  <a:lnTo>
                    <a:pt x="1004" y="1345"/>
                  </a:lnTo>
                  <a:lnTo>
                    <a:pt x="995" y="1502"/>
                  </a:lnTo>
                  <a:lnTo>
                    <a:pt x="979" y="1642"/>
                  </a:lnTo>
                  <a:lnTo>
                    <a:pt x="970" y="1795"/>
                  </a:lnTo>
                  <a:lnTo>
                    <a:pt x="955" y="1908"/>
                  </a:lnTo>
                  <a:lnTo>
                    <a:pt x="939" y="2069"/>
                  </a:lnTo>
                  <a:lnTo>
                    <a:pt x="904" y="2196"/>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61" name="Freeform 45"/>
            <p:cNvSpPr>
              <a:spLocks/>
            </p:cNvSpPr>
            <p:nvPr/>
          </p:nvSpPr>
          <p:spPr bwMode="auto">
            <a:xfrm>
              <a:off x="4145" y="1207"/>
              <a:ext cx="1050" cy="2174"/>
            </a:xfrm>
            <a:custGeom>
              <a:avLst/>
              <a:gdLst>
                <a:gd name="T0" fmla="*/ 0 w 1050"/>
                <a:gd name="T1" fmla="*/ 0 h 2174"/>
                <a:gd name="T2" fmla="*/ 150 w 1050"/>
                <a:gd name="T3" fmla="*/ 87 h 2174"/>
                <a:gd name="T4" fmla="*/ 251 w 1050"/>
                <a:gd name="T5" fmla="*/ 167 h 2174"/>
                <a:gd name="T6" fmla="*/ 341 w 1050"/>
                <a:gd name="T7" fmla="*/ 237 h 2174"/>
                <a:gd name="T8" fmla="*/ 467 w 1050"/>
                <a:gd name="T9" fmla="*/ 338 h 2174"/>
                <a:gd name="T10" fmla="*/ 637 w 1050"/>
                <a:gd name="T11" fmla="*/ 475 h 2174"/>
                <a:gd name="T12" fmla="*/ 808 w 1050"/>
                <a:gd name="T13" fmla="*/ 621 h 2174"/>
                <a:gd name="T14" fmla="*/ 954 w 1050"/>
                <a:gd name="T15" fmla="*/ 772 h 2174"/>
                <a:gd name="T16" fmla="*/ 1029 w 1050"/>
                <a:gd name="T17" fmla="*/ 923 h 2174"/>
                <a:gd name="T18" fmla="*/ 1044 w 1050"/>
                <a:gd name="T19" fmla="*/ 1063 h 2174"/>
                <a:gd name="T20" fmla="*/ 1049 w 1050"/>
                <a:gd name="T21" fmla="*/ 1195 h 2174"/>
                <a:gd name="T22" fmla="*/ 1044 w 1050"/>
                <a:gd name="T23" fmla="*/ 1341 h 2174"/>
                <a:gd name="T24" fmla="*/ 1014 w 1050"/>
                <a:gd name="T25" fmla="*/ 1483 h 2174"/>
                <a:gd name="T26" fmla="*/ 994 w 1050"/>
                <a:gd name="T27" fmla="*/ 1619 h 2174"/>
                <a:gd name="T28" fmla="*/ 963 w 1050"/>
                <a:gd name="T29" fmla="*/ 1767 h 2174"/>
                <a:gd name="T30" fmla="*/ 939 w 1050"/>
                <a:gd name="T31" fmla="*/ 1905 h 2174"/>
                <a:gd name="T32" fmla="*/ 903 w 1050"/>
                <a:gd name="T33" fmla="*/ 2015 h 2174"/>
                <a:gd name="T34" fmla="*/ 838 w 1050"/>
                <a:gd name="T35" fmla="*/ 2173 h 2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0" h="2174">
                  <a:moveTo>
                    <a:pt x="0" y="0"/>
                  </a:moveTo>
                  <a:lnTo>
                    <a:pt x="150" y="87"/>
                  </a:lnTo>
                  <a:lnTo>
                    <a:pt x="251" y="167"/>
                  </a:lnTo>
                  <a:lnTo>
                    <a:pt x="341" y="237"/>
                  </a:lnTo>
                  <a:lnTo>
                    <a:pt x="467" y="338"/>
                  </a:lnTo>
                  <a:lnTo>
                    <a:pt x="637" y="475"/>
                  </a:lnTo>
                  <a:lnTo>
                    <a:pt x="808" y="621"/>
                  </a:lnTo>
                  <a:lnTo>
                    <a:pt x="954" y="772"/>
                  </a:lnTo>
                  <a:lnTo>
                    <a:pt x="1029" y="923"/>
                  </a:lnTo>
                  <a:lnTo>
                    <a:pt x="1044" y="1063"/>
                  </a:lnTo>
                  <a:lnTo>
                    <a:pt x="1049" y="1195"/>
                  </a:lnTo>
                  <a:lnTo>
                    <a:pt x="1044" y="1341"/>
                  </a:lnTo>
                  <a:lnTo>
                    <a:pt x="1014" y="1483"/>
                  </a:lnTo>
                  <a:lnTo>
                    <a:pt x="994" y="1619"/>
                  </a:lnTo>
                  <a:lnTo>
                    <a:pt x="963" y="1767"/>
                  </a:lnTo>
                  <a:lnTo>
                    <a:pt x="939" y="1905"/>
                  </a:lnTo>
                  <a:lnTo>
                    <a:pt x="903" y="2015"/>
                  </a:lnTo>
                  <a:lnTo>
                    <a:pt x="838" y="2173"/>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62" name="Freeform 46"/>
            <p:cNvSpPr>
              <a:spLocks/>
            </p:cNvSpPr>
            <p:nvPr/>
          </p:nvSpPr>
          <p:spPr bwMode="auto">
            <a:xfrm>
              <a:off x="4269" y="1237"/>
              <a:ext cx="1078" cy="2120"/>
            </a:xfrm>
            <a:custGeom>
              <a:avLst/>
              <a:gdLst>
                <a:gd name="T0" fmla="*/ 0 w 1078"/>
                <a:gd name="T1" fmla="*/ 0 h 2120"/>
                <a:gd name="T2" fmla="*/ 135 w 1078"/>
                <a:gd name="T3" fmla="*/ 86 h 2120"/>
                <a:gd name="T4" fmla="*/ 297 w 1078"/>
                <a:gd name="T5" fmla="*/ 195 h 2120"/>
                <a:gd name="T6" fmla="*/ 442 w 1078"/>
                <a:gd name="T7" fmla="*/ 303 h 2120"/>
                <a:gd name="T8" fmla="*/ 628 w 1078"/>
                <a:gd name="T9" fmla="*/ 448 h 2120"/>
                <a:gd name="T10" fmla="*/ 810 w 1078"/>
                <a:gd name="T11" fmla="*/ 598 h 2120"/>
                <a:gd name="T12" fmla="*/ 956 w 1078"/>
                <a:gd name="T13" fmla="*/ 735 h 2120"/>
                <a:gd name="T14" fmla="*/ 1051 w 1078"/>
                <a:gd name="T15" fmla="*/ 886 h 2120"/>
                <a:gd name="T16" fmla="*/ 1061 w 1078"/>
                <a:gd name="T17" fmla="*/ 1017 h 2120"/>
                <a:gd name="T18" fmla="*/ 1077 w 1078"/>
                <a:gd name="T19" fmla="*/ 1163 h 2120"/>
                <a:gd name="T20" fmla="*/ 1057 w 1078"/>
                <a:gd name="T21" fmla="*/ 1300 h 2120"/>
                <a:gd name="T22" fmla="*/ 1016 w 1078"/>
                <a:gd name="T23" fmla="*/ 1446 h 2120"/>
                <a:gd name="T24" fmla="*/ 980 w 1078"/>
                <a:gd name="T25" fmla="*/ 1596 h 2120"/>
                <a:gd name="T26" fmla="*/ 940 w 1078"/>
                <a:gd name="T27" fmla="*/ 1742 h 2120"/>
                <a:gd name="T28" fmla="*/ 900 w 1078"/>
                <a:gd name="T29" fmla="*/ 1880 h 2120"/>
                <a:gd name="T30" fmla="*/ 840 w 1078"/>
                <a:gd name="T31" fmla="*/ 1993 h 2120"/>
                <a:gd name="T32" fmla="*/ 765 w 1078"/>
                <a:gd name="T33" fmla="*/ 2119 h 2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8" h="2120">
                  <a:moveTo>
                    <a:pt x="0" y="0"/>
                  </a:moveTo>
                  <a:lnTo>
                    <a:pt x="135" y="86"/>
                  </a:lnTo>
                  <a:lnTo>
                    <a:pt x="297" y="195"/>
                  </a:lnTo>
                  <a:lnTo>
                    <a:pt x="442" y="303"/>
                  </a:lnTo>
                  <a:lnTo>
                    <a:pt x="628" y="448"/>
                  </a:lnTo>
                  <a:lnTo>
                    <a:pt x="810" y="598"/>
                  </a:lnTo>
                  <a:lnTo>
                    <a:pt x="956" y="735"/>
                  </a:lnTo>
                  <a:lnTo>
                    <a:pt x="1051" y="886"/>
                  </a:lnTo>
                  <a:lnTo>
                    <a:pt x="1061" y="1017"/>
                  </a:lnTo>
                  <a:lnTo>
                    <a:pt x="1077" y="1163"/>
                  </a:lnTo>
                  <a:lnTo>
                    <a:pt x="1057" y="1300"/>
                  </a:lnTo>
                  <a:lnTo>
                    <a:pt x="1016" y="1446"/>
                  </a:lnTo>
                  <a:lnTo>
                    <a:pt x="980" y="1596"/>
                  </a:lnTo>
                  <a:lnTo>
                    <a:pt x="940" y="1742"/>
                  </a:lnTo>
                  <a:lnTo>
                    <a:pt x="900" y="1880"/>
                  </a:lnTo>
                  <a:lnTo>
                    <a:pt x="840" y="1993"/>
                  </a:lnTo>
                  <a:lnTo>
                    <a:pt x="765" y="2119"/>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63" name="Freeform 47"/>
            <p:cNvSpPr>
              <a:spLocks/>
            </p:cNvSpPr>
            <p:nvPr/>
          </p:nvSpPr>
          <p:spPr bwMode="auto">
            <a:xfrm>
              <a:off x="3210" y="1149"/>
              <a:ext cx="121" cy="2242"/>
            </a:xfrm>
            <a:custGeom>
              <a:avLst/>
              <a:gdLst>
                <a:gd name="T0" fmla="*/ 100 w 121"/>
                <a:gd name="T1" fmla="*/ 0 h 2242"/>
                <a:gd name="T2" fmla="*/ 106 w 121"/>
                <a:gd name="T3" fmla="*/ 67 h 2242"/>
                <a:gd name="T4" fmla="*/ 111 w 121"/>
                <a:gd name="T5" fmla="*/ 172 h 2242"/>
                <a:gd name="T6" fmla="*/ 111 w 121"/>
                <a:gd name="T7" fmla="*/ 298 h 2242"/>
                <a:gd name="T8" fmla="*/ 115 w 121"/>
                <a:gd name="T9" fmla="*/ 419 h 2242"/>
                <a:gd name="T10" fmla="*/ 120 w 121"/>
                <a:gd name="T11" fmla="*/ 545 h 2242"/>
                <a:gd name="T12" fmla="*/ 120 w 121"/>
                <a:gd name="T13" fmla="*/ 677 h 2242"/>
                <a:gd name="T14" fmla="*/ 120 w 121"/>
                <a:gd name="T15" fmla="*/ 836 h 2242"/>
                <a:gd name="T16" fmla="*/ 120 w 121"/>
                <a:gd name="T17" fmla="*/ 992 h 2242"/>
                <a:gd name="T18" fmla="*/ 115 w 121"/>
                <a:gd name="T19" fmla="*/ 1105 h 2242"/>
                <a:gd name="T20" fmla="*/ 111 w 121"/>
                <a:gd name="T21" fmla="*/ 1250 h 2242"/>
                <a:gd name="T22" fmla="*/ 91 w 121"/>
                <a:gd name="T23" fmla="*/ 1385 h 2242"/>
                <a:gd name="T24" fmla="*/ 86 w 121"/>
                <a:gd name="T25" fmla="*/ 1537 h 2242"/>
                <a:gd name="T26" fmla="*/ 71 w 121"/>
                <a:gd name="T27" fmla="*/ 1692 h 2242"/>
                <a:gd name="T28" fmla="*/ 55 w 121"/>
                <a:gd name="T29" fmla="*/ 1831 h 2242"/>
                <a:gd name="T30" fmla="*/ 51 w 121"/>
                <a:gd name="T31" fmla="*/ 1964 h 2242"/>
                <a:gd name="T32" fmla="*/ 31 w 121"/>
                <a:gd name="T33" fmla="*/ 2114 h 2242"/>
                <a:gd name="T34" fmla="*/ 0 w 121"/>
                <a:gd name="T35" fmla="*/ 2241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1" h="2242">
                  <a:moveTo>
                    <a:pt x="100" y="0"/>
                  </a:moveTo>
                  <a:lnTo>
                    <a:pt x="106" y="67"/>
                  </a:lnTo>
                  <a:lnTo>
                    <a:pt x="111" y="172"/>
                  </a:lnTo>
                  <a:lnTo>
                    <a:pt x="111" y="298"/>
                  </a:lnTo>
                  <a:lnTo>
                    <a:pt x="115" y="419"/>
                  </a:lnTo>
                  <a:lnTo>
                    <a:pt x="120" y="545"/>
                  </a:lnTo>
                  <a:lnTo>
                    <a:pt x="120" y="677"/>
                  </a:lnTo>
                  <a:lnTo>
                    <a:pt x="120" y="836"/>
                  </a:lnTo>
                  <a:lnTo>
                    <a:pt x="120" y="992"/>
                  </a:lnTo>
                  <a:lnTo>
                    <a:pt x="115" y="1105"/>
                  </a:lnTo>
                  <a:lnTo>
                    <a:pt x="111" y="1250"/>
                  </a:lnTo>
                  <a:lnTo>
                    <a:pt x="91" y="1385"/>
                  </a:lnTo>
                  <a:lnTo>
                    <a:pt x="86" y="1537"/>
                  </a:lnTo>
                  <a:lnTo>
                    <a:pt x="71" y="1692"/>
                  </a:lnTo>
                  <a:lnTo>
                    <a:pt x="55" y="1831"/>
                  </a:lnTo>
                  <a:lnTo>
                    <a:pt x="51" y="1964"/>
                  </a:lnTo>
                  <a:lnTo>
                    <a:pt x="31" y="2114"/>
                  </a:lnTo>
                  <a:lnTo>
                    <a:pt x="0" y="2241"/>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64" name="Freeform 48"/>
            <p:cNvSpPr>
              <a:spLocks/>
            </p:cNvSpPr>
            <p:nvPr/>
          </p:nvSpPr>
          <p:spPr bwMode="auto">
            <a:xfrm>
              <a:off x="3257" y="1139"/>
              <a:ext cx="231" cy="2248"/>
            </a:xfrm>
            <a:custGeom>
              <a:avLst/>
              <a:gdLst>
                <a:gd name="T0" fmla="*/ 80 w 231"/>
                <a:gd name="T1" fmla="*/ 0 h 2248"/>
                <a:gd name="T2" fmla="*/ 100 w 231"/>
                <a:gd name="T3" fmla="*/ 60 h 2248"/>
                <a:gd name="T4" fmla="*/ 125 w 231"/>
                <a:gd name="T5" fmla="*/ 166 h 2248"/>
                <a:gd name="T6" fmla="*/ 155 w 231"/>
                <a:gd name="T7" fmla="*/ 292 h 2248"/>
                <a:gd name="T8" fmla="*/ 170 w 231"/>
                <a:gd name="T9" fmla="*/ 403 h 2248"/>
                <a:gd name="T10" fmla="*/ 190 w 231"/>
                <a:gd name="T11" fmla="*/ 538 h 2248"/>
                <a:gd name="T12" fmla="*/ 210 w 231"/>
                <a:gd name="T13" fmla="*/ 680 h 2248"/>
                <a:gd name="T14" fmla="*/ 225 w 231"/>
                <a:gd name="T15" fmla="*/ 841 h 2248"/>
                <a:gd name="T16" fmla="*/ 230 w 231"/>
                <a:gd name="T17" fmla="*/ 982 h 2248"/>
                <a:gd name="T18" fmla="*/ 225 w 231"/>
                <a:gd name="T19" fmla="*/ 1128 h 2248"/>
                <a:gd name="T20" fmla="*/ 205 w 231"/>
                <a:gd name="T21" fmla="*/ 1270 h 2248"/>
                <a:gd name="T22" fmla="*/ 190 w 231"/>
                <a:gd name="T23" fmla="*/ 1411 h 2248"/>
                <a:gd name="T24" fmla="*/ 170 w 231"/>
                <a:gd name="T25" fmla="*/ 1552 h 2248"/>
                <a:gd name="T26" fmla="*/ 139 w 231"/>
                <a:gd name="T27" fmla="*/ 1702 h 2248"/>
                <a:gd name="T28" fmla="*/ 110 w 231"/>
                <a:gd name="T29" fmla="*/ 1845 h 2248"/>
                <a:gd name="T30" fmla="*/ 80 w 231"/>
                <a:gd name="T31" fmla="*/ 1979 h 2248"/>
                <a:gd name="T32" fmla="*/ 45 w 231"/>
                <a:gd name="T33" fmla="*/ 2120 h 2248"/>
                <a:gd name="T34" fmla="*/ 0 w 231"/>
                <a:gd name="T35" fmla="*/ 2247 h 2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1" h="2248">
                  <a:moveTo>
                    <a:pt x="80" y="0"/>
                  </a:moveTo>
                  <a:lnTo>
                    <a:pt x="100" y="60"/>
                  </a:lnTo>
                  <a:lnTo>
                    <a:pt x="125" y="166"/>
                  </a:lnTo>
                  <a:lnTo>
                    <a:pt x="155" y="292"/>
                  </a:lnTo>
                  <a:lnTo>
                    <a:pt x="170" y="403"/>
                  </a:lnTo>
                  <a:lnTo>
                    <a:pt x="190" y="538"/>
                  </a:lnTo>
                  <a:lnTo>
                    <a:pt x="210" y="680"/>
                  </a:lnTo>
                  <a:lnTo>
                    <a:pt x="225" y="841"/>
                  </a:lnTo>
                  <a:lnTo>
                    <a:pt x="230" y="982"/>
                  </a:lnTo>
                  <a:lnTo>
                    <a:pt x="225" y="1128"/>
                  </a:lnTo>
                  <a:lnTo>
                    <a:pt x="205" y="1270"/>
                  </a:lnTo>
                  <a:lnTo>
                    <a:pt x="190" y="1411"/>
                  </a:lnTo>
                  <a:lnTo>
                    <a:pt x="170" y="1552"/>
                  </a:lnTo>
                  <a:lnTo>
                    <a:pt x="139" y="1702"/>
                  </a:lnTo>
                  <a:lnTo>
                    <a:pt x="110" y="1845"/>
                  </a:lnTo>
                  <a:lnTo>
                    <a:pt x="80" y="1979"/>
                  </a:lnTo>
                  <a:lnTo>
                    <a:pt x="45" y="2120"/>
                  </a:lnTo>
                  <a:lnTo>
                    <a:pt x="0" y="2247"/>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65" name="Freeform 49"/>
            <p:cNvSpPr>
              <a:spLocks/>
            </p:cNvSpPr>
            <p:nvPr/>
          </p:nvSpPr>
          <p:spPr bwMode="auto">
            <a:xfrm>
              <a:off x="3285" y="1137"/>
              <a:ext cx="324" cy="2252"/>
            </a:xfrm>
            <a:custGeom>
              <a:avLst/>
              <a:gdLst>
                <a:gd name="T0" fmla="*/ 81 w 324"/>
                <a:gd name="T1" fmla="*/ 0 h 2252"/>
                <a:gd name="T2" fmla="*/ 117 w 324"/>
                <a:gd name="T3" fmla="*/ 76 h 2252"/>
                <a:gd name="T4" fmla="*/ 162 w 324"/>
                <a:gd name="T5" fmla="*/ 166 h 2252"/>
                <a:gd name="T6" fmla="*/ 211 w 324"/>
                <a:gd name="T7" fmla="*/ 291 h 2252"/>
                <a:gd name="T8" fmla="*/ 252 w 324"/>
                <a:gd name="T9" fmla="*/ 423 h 2252"/>
                <a:gd name="T10" fmla="*/ 276 w 324"/>
                <a:gd name="T11" fmla="*/ 554 h 2252"/>
                <a:gd name="T12" fmla="*/ 297 w 324"/>
                <a:gd name="T13" fmla="*/ 683 h 2252"/>
                <a:gd name="T14" fmla="*/ 317 w 324"/>
                <a:gd name="T15" fmla="*/ 851 h 2252"/>
                <a:gd name="T16" fmla="*/ 323 w 324"/>
                <a:gd name="T17" fmla="*/ 991 h 2252"/>
                <a:gd name="T18" fmla="*/ 323 w 324"/>
                <a:gd name="T19" fmla="*/ 1139 h 2252"/>
                <a:gd name="T20" fmla="*/ 312 w 324"/>
                <a:gd name="T21" fmla="*/ 1268 h 2252"/>
                <a:gd name="T22" fmla="*/ 292 w 324"/>
                <a:gd name="T23" fmla="*/ 1405 h 2252"/>
                <a:gd name="T24" fmla="*/ 262 w 324"/>
                <a:gd name="T25" fmla="*/ 1547 h 2252"/>
                <a:gd name="T26" fmla="*/ 222 w 324"/>
                <a:gd name="T27" fmla="*/ 1702 h 2252"/>
                <a:gd name="T28" fmla="*/ 177 w 324"/>
                <a:gd name="T29" fmla="*/ 1850 h 2252"/>
                <a:gd name="T30" fmla="*/ 137 w 324"/>
                <a:gd name="T31" fmla="*/ 1977 h 2252"/>
                <a:gd name="T32" fmla="*/ 81 w 324"/>
                <a:gd name="T33" fmla="*/ 2114 h 2252"/>
                <a:gd name="T34" fmla="*/ 0 w 324"/>
                <a:gd name="T35" fmla="*/ 2251 h 2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2252">
                  <a:moveTo>
                    <a:pt x="81" y="0"/>
                  </a:moveTo>
                  <a:lnTo>
                    <a:pt x="117" y="76"/>
                  </a:lnTo>
                  <a:lnTo>
                    <a:pt x="162" y="166"/>
                  </a:lnTo>
                  <a:lnTo>
                    <a:pt x="211" y="291"/>
                  </a:lnTo>
                  <a:lnTo>
                    <a:pt x="252" y="423"/>
                  </a:lnTo>
                  <a:lnTo>
                    <a:pt x="276" y="554"/>
                  </a:lnTo>
                  <a:lnTo>
                    <a:pt x="297" y="683"/>
                  </a:lnTo>
                  <a:lnTo>
                    <a:pt x="317" y="851"/>
                  </a:lnTo>
                  <a:lnTo>
                    <a:pt x="323" y="991"/>
                  </a:lnTo>
                  <a:lnTo>
                    <a:pt x="323" y="1139"/>
                  </a:lnTo>
                  <a:lnTo>
                    <a:pt x="312" y="1268"/>
                  </a:lnTo>
                  <a:lnTo>
                    <a:pt x="292" y="1405"/>
                  </a:lnTo>
                  <a:lnTo>
                    <a:pt x="262" y="1547"/>
                  </a:lnTo>
                  <a:lnTo>
                    <a:pt x="222" y="1702"/>
                  </a:lnTo>
                  <a:lnTo>
                    <a:pt x="177" y="1850"/>
                  </a:lnTo>
                  <a:lnTo>
                    <a:pt x="137" y="1977"/>
                  </a:lnTo>
                  <a:lnTo>
                    <a:pt x="81" y="2114"/>
                  </a:lnTo>
                  <a:lnTo>
                    <a:pt x="0" y="2251"/>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66" name="Freeform 50"/>
            <p:cNvSpPr>
              <a:spLocks/>
            </p:cNvSpPr>
            <p:nvPr/>
          </p:nvSpPr>
          <p:spPr bwMode="auto">
            <a:xfrm>
              <a:off x="3357" y="1130"/>
              <a:ext cx="403" cy="2232"/>
            </a:xfrm>
            <a:custGeom>
              <a:avLst/>
              <a:gdLst>
                <a:gd name="T0" fmla="*/ 30 w 403"/>
                <a:gd name="T1" fmla="*/ 0 h 2232"/>
                <a:gd name="T2" fmla="*/ 90 w 403"/>
                <a:gd name="T3" fmla="*/ 74 h 2232"/>
                <a:gd name="T4" fmla="*/ 160 w 403"/>
                <a:gd name="T5" fmla="*/ 186 h 2232"/>
                <a:gd name="T6" fmla="*/ 211 w 403"/>
                <a:gd name="T7" fmla="*/ 271 h 2232"/>
                <a:gd name="T8" fmla="*/ 261 w 403"/>
                <a:gd name="T9" fmla="*/ 381 h 2232"/>
                <a:gd name="T10" fmla="*/ 316 w 403"/>
                <a:gd name="T11" fmla="*/ 523 h 2232"/>
                <a:gd name="T12" fmla="*/ 352 w 403"/>
                <a:gd name="T13" fmla="*/ 684 h 2232"/>
                <a:gd name="T14" fmla="*/ 382 w 403"/>
                <a:gd name="T15" fmla="*/ 860 h 2232"/>
                <a:gd name="T16" fmla="*/ 397 w 403"/>
                <a:gd name="T17" fmla="*/ 996 h 2232"/>
                <a:gd name="T18" fmla="*/ 402 w 403"/>
                <a:gd name="T19" fmla="*/ 1132 h 2232"/>
                <a:gd name="T20" fmla="*/ 376 w 403"/>
                <a:gd name="T21" fmla="*/ 1283 h 2232"/>
                <a:gd name="T22" fmla="*/ 356 w 403"/>
                <a:gd name="T23" fmla="*/ 1414 h 2232"/>
                <a:gd name="T24" fmla="*/ 316 w 403"/>
                <a:gd name="T25" fmla="*/ 1560 h 2232"/>
                <a:gd name="T26" fmla="*/ 261 w 403"/>
                <a:gd name="T27" fmla="*/ 1702 h 2232"/>
                <a:gd name="T28" fmla="*/ 205 w 403"/>
                <a:gd name="T29" fmla="*/ 1854 h 2232"/>
                <a:gd name="T30" fmla="*/ 146 w 403"/>
                <a:gd name="T31" fmla="*/ 1983 h 2232"/>
                <a:gd name="T32" fmla="*/ 75 w 403"/>
                <a:gd name="T33" fmla="*/ 2103 h 2232"/>
                <a:gd name="T34" fmla="*/ 0 w 403"/>
                <a:gd name="T35" fmla="*/ 2231 h 2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3" h="2232">
                  <a:moveTo>
                    <a:pt x="30" y="0"/>
                  </a:moveTo>
                  <a:lnTo>
                    <a:pt x="90" y="74"/>
                  </a:lnTo>
                  <a:lnTo>
                    <a:pt x="160" y="186"/>
                  </a:lnTo>
                  <a:lnTo>
                    <a:pt x="211" y="271"/>
                  </a:lnTo>
                  <a:lnTo>
                    <a:pt x="261" y="381"/>
                  </a:lnTo>
                  <a:lnTo>
                    <a:pt x="316" y="523"/>
                  </a:lnTo>
                  <a:lnTo>
                    <a:pt x="352" y="684"/>
                  </a:lnTo>
                  <a:lnTo>
                    <a:pt x="382" y="860"/>
                  </a:lnTo>
                  <a:lnTo>
                    <a:pt x="397" y="996"/>
                  </a:lnTo>
                  <a:lnTo>
                    <a:pt x="402" y="1132"/>
                  </a:lnTo>
                  <a:lnTo>
                    <a:pt x="376" y="1283"/>
                  </a:lnTo>
                  <a:lnTo>
                    <a:pt x="356" y="1414"/>
                  </a:lnTo>
                  <a:lnTo>
                    <a:pt x="316" y="1560"/>
                  </a:lnTo>
                  <a:lnTo>
                    <a:pt x="261" y="1702"/>
                  </a:lnTo>
                  <a:lnTo>
                    <a:pt x="205" y="1854"/>
                  </a:lnTo>
                  <a:lnTo>
                    <a:pt x="146" y="1983"/>
                  </a:lnTo>
                  <a:lnTo>
                    <a:pt x="75" y="2103"/>
                  </a:lnTo>
                  <a:lnTo>
                    <a:pt x="0" y="2231"/>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67" name="Freeform 51"/>
            <p:cNvSpPr>
              <a:spLocks/>
            </p:cNvSpPr>
            <p:nvPr/>
          </p:nvSpPr>
          <p:spPr bwMode="auto">
            <a:xfrm>
              <a:off x="3407" y="1132"/>
              <a:ext cx="489" cy="2211"/>
            </a:xfrm>
            <a:custGeom>
              <a:avLst/>
              <a:gdLst>
                <a:gd name="T0" fmla="*/ 9 w 489"/>
                <a:gd name="T1" fmla="*/ 0 h 2211"/>
                <a:gd name="T2" fmla="*/ 80 w 489"/>
                <a:gd name="T3" fmla="*/ 74 h 2211"/>
                <a:gd name="T4" fmla="*/ 161 w 489"/>
                <a:gd name="T5" fmla="*/ 175 h 2211"/>
                <a:gd name="T6" fmla="*/ 226 w 489"/>
                <a:gd name="T7" fmla="*/ 287 h 2211"/>
                <a:gd name="T8" fmla="*/ 286 w 489"/>
                <a:gd name="T9" fmla="*/ 388 h 2211"/>
                <a:gd name="T10" fmla="*/ 357 w 489"/>
                <a:gd name="T11" fmla="*/ 528 h 2211"/>
                <a:gd name="T12" fmla="*/ 412 w 489"/>
                <a:gd name="T13" fmla="*/ 679 h 2211"/>
                <a:gd name="T14" fmla="*/ 468 w 489"/>
                <a:gd name="T15" fmla="*/ 860 h 2211"/>
                <a:gd name="T16" fmla="*/ 482 w 489"/>
                <a:gd name="T17" fmla="*/ 996 h 2211"/>
                <a:gd name="T18" fmla="*/ 488 w 489"/>
                <a:gd name="T19" fmla="*/ 1128 h 2211"/>
                <a:gd name="T20" fmla="*/ 468 w 489"/>
                <a:gd name="T21" fmla="*/ 1268 h 2211"/>
                <a:gd name="T22" fmla="*/ 432 w 489"/>
                <a:gd name="T23" fmla="*/ 1410 h 2211"/>
                <a:gd name="T24" fmla="*/ 377 w 489"/>
                <a:gd name="T25" fmla="*/ 1571 h 2211"/>
                <a:gd name="T26" fmla="*/ 302 w 489"/>
                <a:gd name="T27" fmla="*/ 1722 h 2211"/>
                <a:gd name="T28" fmla="*/ 235 w 489"/>
                <a:gd name="T29" fmla="*/ 1860 h 2211"/>
                <a:gd name="T30" fmla="*/ 155 w 489"/>
                <a:gd name="T31" fmla="*/ 1997 h 2211"/>
                <a:gd name="T32" fmla="*/ 76 w 489"/>
                <a:gd name="T33" fmla="*/ 2119 h 2211"/>
                <a:gd name="T34" fmla="*/ 0 w 489"/>
                <a:gd name="T35" fmla="*/ 2210 h 2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9" h="2211">
                  <a:moveTo>
                    <a:pt x="9" y="0"/>
                  </a:moveTo>
                  <a:lnTo>
                    <a:pt x="80" y="74"/>
                  </a:lnTo>
                  <a:lnTo>
                    <a:pt x="161" y="175"/>
                  </a:lnTo>
                  <a:lnTo>
                    <a:pt x="226" y="287"/>
                  </a:lnTo>
                  <a:lnTo>
                    <a:pt x="286" y="388"/>
                  </a:lnTo>
                  <a:lnTo>
                    <a:pt x="357" y="528"/>
                  </a:lnTo>
                  <a:lnTo>
                    <a:pt x="412" y="679"/>
                  </a:lnTo>
                  <a:lnTo>
                    <a:pt x="468" y="860"/>
                  </a:lnTo>
                  <a:lnTo>
                    <a:pt x="482" y="996"/>
                  </a:lnTo>
                  <a:lnTo>
                    <a:pt x="488" y="1128"/>
                  </a:lnTo>
                  <a:lnTo>
                    <a:pt x="468" y="1268"/>
                  </a:lnTo>
                  <a:lnTo>
                    <a:pt x="432" y="1410"/>
                  </a:lnTo>
                  <a:lnTo>
                    <a:pt x="377" y="1571"/>
                  </a:lnTo>
                  <a:lnTo>
                    <a:pt x="302" y="1722"/>
                  </a:lnTo>
                  <a:lnTo>
                    <a:pt x="235" y="1860"/>
                  </a:lnTo>
                  <a:lnTo>
                    <a:pt x="155" y="1997"/>
                  </a:lnTo>
                  <a:lnTo>
                    <a:pt x="76" y="2119"/>
                  </a:lnTo>
                  <a:lnTo>
                    <a:pt x="0" y="221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68" name="Freeform 52"/>
            <p:cNvSpPr>
              <a:spLocks/>
            </p:cNvSpPr>
            <p:nvPr/>
          </p:nvSpPr>
          <p:spPr bwMode="auto">
            <a:xfrm>
              <a:off x="3452" y="1132"/>
              <a:ext cx="584" cy="1346"/>
            </a:xfrm>
            <a:custGeom>
              <a:avLst/>
              <a:gdLst>
                <a:gd name="T0" fmla="*/ 0 w 584"/>
                <a:gd name="T1" fmla="*/ 0 h 1346"/>
                <a:gd name="T2" fmla="*/ 110 w 584"/>
                <a:gd name="T3" fmla="*/ 100 h 1346"/>
                <a:gd name="T4" fmla="*/ 202 w 584"/>
                <a:gd name="T5" fmla="*/ 200 h 1346"/>
                <a:gd name="T6" fmla="*/ 292 w 584"/>
                <a:gd name="T7" fmla="*/ 296 h 1346"/>
                <a:gd name="T8" fmla="*/ 383 w 584"/>
                <a:gd name="T9" fmla="*/ 412 h 1346"/>
                <a:gd name="T10" fmla="*/ 453 w 584"/>
                <a:gd name="T11" fmla="*/ 543 h 1346"/>
                <a:gd name="T12" fmla="*/ 514 w 584"/>
                <a:gd name="T13" fmla="*/ 679 h 1346"/>
                <a:gd name="T14" fmla="*/ 563 w 584"/>
                <a:gd name="T15" fmla="*/ 860 h 1346"/>
                <a:gd name="T16" fmla="*/ 583 w 584"/>
                <a:gd name="T17" fmla="*/ 1002 h 1346"/>
                <a:gd name="T18" fmla="*/ 578 w 584"/>
                <a:gd name="T19" fmla="*/ 1137 h 1346"/>
                <a:gd name="T20" fmla="*/ 554 w 584"/>
                <a:gd name="T21" fmla="*/ 1345 h 1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4" h="1346">
                  <a:moveTo>
                    <a:pt x="0" y="0"/>
                  </a:moveTo>
                  <a:lnTo>
                    <a:pt x="110" y="100"/>
                  </a:lnTo>
                  <a:lnTo>
                    <a:pt x="202" y="200"/>
                  </a:lnTo>
                  <a:lnTo>
                    <a:pt x="292" y="296"/>
                  </a:lnTo>
                  <a:lnTo>
                    <a:pt x="383" y="412"/>
                  </a:lnTo>
                  <a:lnTo>
                    <a:pt x="453" y="543"/>
                  </a:lnTo>
                  <a:lnTo>
                    <a:pt x="514" y="679"/>
                  </a:lnTo>
                  <a:lnTo>
                    <a:pt x="563" y="860"/>
                  </a:lnTo>
                  <a:lnTo>
                    <a:pt x="583" y="1002"/>
                  </a:lnTo>
                  <a:lnTo>
                    <a:pt x="578" y="1137"/>
                  </a:lnTo>
                  <a:lnTo>
                    <a:pt x="554" y="1345"/>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69" name="Freeform 53"/>
            <p:cNvSpPr>
              <a:spLocks/>
            </p:cNvSpPr>
            <p:nvPr/>
          </p:nvSpPr>
          <p:spPr bwMode="auto">
            <a:xfrm>
              <a:off x="3503" y="1133"/>
              <a:ext cx="1203" cy="2232"/>
            </a:xfrm>
            <a:custGeom>
              <a:avLst/>
              <a:gdLst>
                <a:gd name="T0" fmla="*/ 0 w 1203"/>
                <a:gd name="T1" fmla="*/ 0 h 2232"/>
                <a:gd name="T2" fmla="*/ 110 w 1203"/>
                <a:gd name="T3" fmla="*/ 75 h 2232"/>
                <a:gd name="T4" fmla="*/ 206 w 1203"/>
                <a:gd name="T5" fmla="*/ 155 h 2232"/>
                <a:gd name="T6" fmla="*/ 341 w 1203"/>
                <a:gd name="T7" fmla="*/ 297 h 2232"/>
                <a:gd name="T8" fmla="*/ 438 w 1203"/>
                <a:gd name="T9" fmla="*/ 422 h 2232"/>
                <a:gd name="T10" fmla="*/ 527 w 1203"/>
                <a:gd name="T11" fmla="*/ 558 h 2232"/>
                <a:gd name="T12" fmla="*/ 593 w 1203"/>
                <a:gd name="T13" fmla="*/ 704 h 2232"/>
                <a:gd name="T14" fmla="*/ 644 w 1203"/>
                <a:gd name="T15" fmla="*/ 850 h 2232"/>
                <a:gd name="T16" fmla="*/ 673 w 1203"/>
                <a:gd name="T17" fmla="*/ 997 h 2232"/>
                <a:gd name="T18" fmla="*/ 678 w 1203"/>
                <a:gd name="T19" fmla="*/ 1123 h 2232"/>
                <a:gd name="T20" fmla="*/ 689 w 1203"/>
                <a:gd name="T21" fmla="*/ 1265 h 2232"/>
                <a:gd name="T22" fmla="*/ 718 w 1203"/>
                <a:gd name="T23" fmla="*/ 1406 h 2232"/>
                <a:gd name="T24" fmla="*/ 769 w 1203"/>
                <a:gd name="T25" fmla="*/ 1557 h 2232"/>
                <a:gd name="T26" fmla="*/ 844 w 1203"/>
                <a:gd name="T27" fmla="*/ 1706 h 2232"/>
                <a:gd name="T28" fmla="*/ 910 w 1203"/>
                <a:gd name="T29" fmla="*/ 1845 h 2232"/>
                <a:gd name="T30" fmla="*/ 990 w 1203"/>
                <a:gd name="T31" fmla="*/ 1967 h 2232"/>
                <a:gd name="T32" fmla="*/ 1090 w 1203"/>
                <a:gd name="T33" fmla="*/ 2109 h 2232"/>
                <a:gd name="T34" fmla="*/ 1202 w 1203"/>
                <a:gd name="T35" fmla="*/ 2231 h 2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3" h="2232">
                  <a:moveTo>
                    <a:pt x="0" y="0"/>
                  </a:moveTo>
                  <a:lnTo>
                    <a:pt x="110" y="75"/>
                  </a:lnTo>
                  <a:lnTo>
                    <a:pt x="206" y="155"/>
                  </a:lnTo>
                  <a:lnTo>
                    <a:pt x="341" y="297"/>
                  </a:lnTo>
                  <a:lnTo>
                    <a:pt x="438" y="422"/>
                  </a:lnTo>
                  <a:lnTo>
                    <a:pt x="527" y="558"/>
                  </a:lnTo>
                  <a:lnTo>
                    <a:pt x="593" y="704"/>
                  </a:lnTo>
                  <a:lnTo>
                    <a:pt x="644" y="850"/>
                  </a:lnTo>
                  <a:lnTo>
                    <a:pt x="673" y="997"/>
                  </a:lnTo>
                  <a:lnTo>
                    <a:pt x="678" y="1123"/>
                  </a:lnTo>
                  <a:lnTo>
                    <a:pt x="689" y="1265"/>
                  </a:lnTo>
                  <a:lnTo>
                    <a:pt x="718" y="1406"/>
                  </a:lnTo>
                  <a:lnTo>
                    <a:pt x="769" y="1557"/>
                  </a:lnTo>
                  <a:lnTo>
                    <a:pt x="844" y="1706"/>
                  </a:lnTo>
                  <a:lnTo>
                    <a:pt x="910" y="1845"/>
                  </a:lnTo>
                  <a:lnTo>
                    <a:pt x="990" y="1967"/>
                  </a:lnTo>
                  <a:lnTo>
                    <a:pt x="1090" y="2109"/>
                  </a:lnTo>
                  <a:lnTo>
                    <a:pt x="1202" y="2231"/>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70" name="Freeform 54"/>
            <p:cNvSpPr>
              <a:spLocks/>
            </p:cNvSpPr>
            <p:nvPr/>
          </p:nvSpPr>
          <p:spPr bwMode="auto">
            <a:xfrm>
              <a:off x="3576" y="1137"/>
              <a:ext cx="1203" cy="2237"/>
            </a:xfrm>
            <a:custGeom>
              <a:avLst/>
              <a:gdLst>
                <a:gd name="T0" fmla="*/ 0 w 1203"/>
                <a:gd name="T1" fmla="*/ 0 h 2237"/>
                <a:gd name="T2" fmla="*/ 157 w 1203"/>
                <a:gd name="T3" fmla="*/ 96 h 2237"/>
                <a:gd name="T4" fmla="*/ 272 w 1203"/>
                <a:gd name="T5" fmla="*/ 195 h 2237"/>
                <a:gd name="T6" fmla="*/ 408 w 1203"/>
                <a:gd name="T7" fmla="*/ 331 h 2237"/>
                <a:gd name="T8" fmla="*/ 503 w 1203"/>
                <a:gd name="T9" fmla="*/ 448 h 2237"/>
                <a:gd name="T10" fmla="*/ 598 w 1203"/>
                <a:gd name="T11" fmla="*/ 589 h 2237"/>
                <a:gd name="T12" fmla="*/ 664 w 1203"/>
                <a:gd name="T13" fmla="*/ 730 h 2237"/>
                <a:gd name="T14" fmla="*/ 715 w 1203"/>
                <a:gd name="T15" fmla="*/ 876 h 2237"/>
                <a:gd name="T16" fmla="*/ 744 w 1203"/>
                <a:gd name="T17" fmla="*/ 1022 h 2237"/>
                <a:gd name="T18" fmla="*/ 749 w 1203"/>
                <a:gd name="T19" fmla="*/ 1148 h 2237"/>
                <a:gd name="T20" fmla="*/ 760 w 1203"/>
                <a:gd name="T21" fmla="*/ 1289 h 2237"/>
                <a:gd name="T22" fmla="*/ 789 w 1203"/>
                <a:gd name="T23" fmla="*/ 1430 h 2237"/>
                <a:gd name="T24" fmla="*/ 840 w 1203"/>
                <a:gd name="T25" fmla="*/ 1580 h 2237"/>
                <a:gd name="T26" fmla="*/ 886 w 1203"/>
                <a:gd name="T27" fmla="*/ 1708 h 2237"/>
                <a:gd name="T28" fmla="*/ 946 w 1203"/>
                <a:gd name="T29" fmla="*/ 1844 h 2237"/>
                <a:gd name="T30" fmla="*/ 1000 w 1203"/>
                <a:gd name="T31" fmla="*/ 1972 h 2237"/>
                <a:gd name="T32" fmla="*/ 1076 w 1203"/>
                <a:gd name="T33" fmla="*/ 2087 h 2237"/>
                <a:gd name="T34" fmla="*/ 1202 w 1203"/>
                <a:gd name="T35" fmla="*/ 2236 h 2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3" h="2237">
                  <a:moveTo>
                    <a:pt x="0" y="0"/>
                  </a:moveTo>
                  <a:lnTo>
                    <a:pt x="157" y="96"/>
                  </a:lnTo>
                  <a:lnTo>
                    <a:pt x="272" y="195"/>
                  </a:lnTo>
                  <a:lnTo>
                    <a:pt x="408" y="331"/>
                  </a:lnTo>
                  <a:lnTo>
                    <a:pt x="503" y="448"/>
                  </a:lnTo>
                  <a:lnTo>
                    <a:pt x="598" y="589"/>
                  </a:lnTo>
                  <a:lnTo>
                    <a:pt x="664" y="730"/>
                  </a:lnTo>
                  <a:lnTo>
                    <a:pt x="715" y="876"/>
                  </a:lnTo>
                  <a:lnTo>
                    <a:pt x="744" y="1022"/>
                  </a:lnTo>
                  <a:lnTo>
                    <a:pt x="749" y="1148"/>
                  </a:lnTo>
                  <a:lnTo>
                    <a:pt x="760" y="1289"/>
                  </a:lnTo>
                  <a:lnTo>
                    <a:pt x="789" y="1430"/>
                  </a:lnTo>
                  <a:lnTo>
                    <a:pt x="840" y="1580"/>
                  </a:lnTo>
                  <a:lnTo>
                    <a:pt x="886" y="1708"/>
                  </a:lnTo>
                  <a:lnTo>
                    <a:pt x="946" y="1844"/>
                  </a:lnTo>
                  <a:lnTo>
                    <a:pt x="1000" y="1972"/>
                  </a:lnTo>
                  <a:lnTo>
                    <a:pt x="1076" y="2087"/>
                  </a:lnTo>
                  <a:lnTo>
                    <a:pt x="1202" y="2236"/>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71" name="Freeform 55"/>
            <p:cNvSpPr>
              <a:spLocks/>
            </p:cNvSpPr>
            <p:nvPr/>
          </p:nvSpPr>
          <p:spPr bwMode="auto">
            <a:xfrm>
              <a:off x="2112" y="1172"/>
              <a:ext cx="946" cy="2228"/>
            </a:xfrm>
            <a:custGeom>
              <a:avLst/>
              <a:gdLst>
                <a:gd name="T0" fmla="*/ 945 w 946"/>
                <a:gd name="T1" fmla="*/ 0 h 2228"/>
                <a:gd name="T2" fmla="*/ 840 w 946"/>
                <a:gd name="T3" fmla="*/ 110 h 2228"/>
                <a:gd name="T4" fmla="*/ 724 w 946"/>
                <a:gd name="T5" fmla="*/ 256 h 2228"/>
                <a:gd name="T6" fmla="*/ 639 w 946"/>
                <a:gd name="T7" fmla="*/ 382 h 2228"/>
                <a:gd name="T8" fmla="*/ 553 w 946"/>
                <a:gd name="T9" fmla="*/ 528 h 2228"/>
                <a:gd name="T10" fmla="*/ 488 w 946"/>
                <a:gd name="T11" fmla="*/ 659 h 2228"/>
                <a:gd name="T12" fmla="*/ 412 w 946"/>
                <a:gd name="T13" fmla="*/ 810 h 2228"/>
                <a:gd name="T14" fmla="*/ 367 w 946"/>
                <a:gd name="T15" fmla="*/ 956 h 2228"/>
                <a:gd name="T16" fmla="*/ 352 w 946"/>
                <a:gd name="T17" fmla="*/ 1082 h 2228"/>
                <a:gd name="T18" fmla="*/ 327 w 946"/>
                <a:gd name="T19" fmla="*/ 1229 h 2228"/>
                <a:gd name="T20" fmla="*/ 307 w 946"/>
                <a:gd name="T21" fmla="*/ 1375 h 2228"/>
                <a:gd name="T22" fmla="*/ 267 w 946"/>
                <a:gd name="T23" fmla="*/ 1525 h 2228"/>
                <a:gd name="T24" fmla="*/ 232 w 946"/>
                <a:gd name="T25" fmla="*/ 1667 h 2228"/>
                <a:gd name="T26" fmla="*/ 192 w 946"/>
                <a:gd name="T27" fmla="*/ 1813 h 2228"/>
                <a:gd name="T28" fmla="*/ 157 w 946"/>
                <a:gd name="T29" fmla="*/ 1941 h 2228"/>
                <a:gd name="T30" fmla="*/ 107 w 946"/>
                <a:gd name="T31" fmla="*/ 2044 h 2228"/>
                <a:gd name="T32" fmla="*/ 56 w 946"/>
                <a:gd name="T33" fmla="*/ 2128 h 2228"/>
                <a:gd name="T34" fmla="*/ 0 w 946"/>
                <a:gd name="T35" fmla="*/ 2227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6" h="2228">
                  <a:moveTo>
                    <a:pt x="945" y="0"/>
                  </a:moveTo>
                  <a:lnTo>
                    <a:pt x="840" y="110"/>
                  </a:lnTo>
                  <a:lnTo>
                    <a:pt x="724" y="256"/>
                  </a:lnTo>
                  <a:lnTo>
                    <a:pt x="639" y="382"/>
                  </a:lnTo>
                  <a:lnTo>
                    <a:pt x="553" y="528"/>
                  </a:lnTo>
                  <a:lnTo>
                    <a:pt x="488" y="659"/>
                  </a:lnTo>
                  <a:lnTo>
                    <a:pt x="412" y="810"/>
                  </a:lnTo>
                  <a:lnTo>
                    <a:pt x="367" y="956"/>
                  </a:lnTo>
                  <a:lnTo>
                    <a:pt x="352" y="1082"/>
                  </a:lnTo>
                  <a:lnTo>
                    <a:pt x="327" y="1229"/>
                  </a:lnTo>
                  <a:lnTo>
                    <a:pt x="307" y="1375"/>
                  </a:lnTo>
                  <a:lnTo>
                    <a:pt x="267" y="1525"/>
                  </a:lnTo>
                  <a:lnTo>
                    <a:pt x="232" y="1667"/>
                  </a:lnTo>
                  <a:lnTo>
                    <a:pt x="192" y="1813"/>
                  </a:lnTo>
                  <a:lnTo>
                    <a:pt x="157" y="1941"/>
                  </a:lnTo>
                  <a:lnTo>
                    <a:pt x="107" y="2044"/>
                  </a:lnTo>
                  <a:lnTo>
                    <a:pt x="56" y="2128"/>
                  </a:lnTo>
                  <a:lnTo>
                    <a:pt x="0" y="2227"/>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72" name="Freeform 56"/>
            <p:cNvSpPr>
              <a:spLocks/>
            </p:cNvSpPr>
            <p:nvPr/>
          </p:nvSpPr>
          <p:spPr bwMode="auto">
            <a:xfrm>
              <a:off x="2601" y="1142"/>
              <a:ext cx="544" cy="1296"/>
            </a:xfrm>
            <a:custGeom>
              <a:avLst/>
              <a:gdLst>
                <a:gd name="T0" fmla="*/ 543 w 544"/>
                <a:gd name="T1" fmla="*/ 0 h 1296"/>
                <a:gd name="T2" fmla="*/ 403 w 544"/>
                <a:gd name="T3" fmla="*/ 166 h 1296"/>
                <a:gd name="T4" fmla="*/ 312 w 544"/>
                <a:gd name="T5" fmla="*/ 292 h 1296"/>
                <a:gd name="T6" fmla="*/ 252 w 544"/>
                <a:gd name="T7" fmla="*/ 409 h 1296"/>
                <a:gd name="T8" fmla="*/ 177 w 544"/>
                <a:gd name="T9" fmla="*/ 549 h 1296"/>
                <a:gd name="T10" fmla="*/ 110 w 544"/>
                <a:gd name="T11" fmla="*/ 699 h 1296"/>
                <a:gd name="T12" fmla="*/ 57 w 544"/>
                <a:gd name="T13" fmla="*/ 841 h 1296"/>
                <a:gd name="T14" fmla="*/ 16 w 544"/>
                <a:gd name="T15" fmla="*/ 988 h 1296"/>
                <a:gd name="T16" fmla="*/ 5 w 544"/>
                <a:gd name="T17" fmla="*/ 1098 h 1296"/>
                <a:gd name="T18" fmla="*/ 0 w 544"/>
                <a:gd name="T19" fmla="*/ 1295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4" h="1296">
                  <a:moveTo>
                    <a:pt x="543" y="0"/>
                  </a:moveTo>
                  <a:lnTo>
                    <a:pt x="403" y="166"/>
                  </a:lnTo>
                  <a:lnTo>
                    <a:pt x="312" y="292"/>
                  </a:lnTo>
                  <a:lnTo>
                    <a:pt x="252" y="409"/>
                  </a:lnTo>
                  <a:lnTo>
                    <a:pt x="177" y="549"/>
                  </a:lnTo>
                  <a:lnTo>
                    <a:pt x="110" y="699"/>
                  </a:lnTo>
                  <a:lnTo>
                    <a:pt x="57" y="841"/>
                  </a:lnTo>
                  <a:lnTo>
                    <a:pt x="16" y="988"/>
                  </a:lnTo>
                  <a:lnTo>
                    <a:pt x="5" y="1098"/>
                  </a:lnTo>
                  <a:lnTo>
                    <a:pt x="0" y="1295"/>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73" name="Freeform 57"/>
            <p:cNvSpPr>
              <a:spLocks/>
            </p:cNvSpPr>
            <p:nvPr/>
          </p:nvSpPr>
          <p:spPr bwMode="auto">
            <a:xfrm>
              <a:off x="2751" y="1139"/>
              <a:ext cx="444" cy="2244"/>
            </a:xfrm>
            <a:custGeom>
              <a:avLst/>
              <a:gdLst>
                <a:gd name="T0" fmla="*/ 443 w 444"/>
                <a:gd name="T1" fmla="*/ 0 h 2244"/>
                <a:gd name="T2" fmla="*/ 397 w 444"/>
                <a:gd name="T3" fmla="*/ 60 h 2244"/>
                <a:gd name="T4" fmla="*/ 322 w 444"/>
                <a:gd name="T5" fmla="*/ 166 h 2244"/>
                <a:gd name="T6" fmla="*/ 246 w 444"/>
                <a:gd name="T7" fmla="*/ 288 h 2244"/>
                <a:gd name="T8" fmla="*/ 181 w 444"/>
                <a:gd name="T9" fmla="*/ 417 h 2244"/>
                <a:gd name="T10" fmla="*/ 125 w 444"/>
                <a:gd name="T11" fmla="*/ 559 h 2244"/>
                <a:gd name="T12" fmla="*/ 76 w 444"/>
                <a:gd name="T13" fmla="*/ 707 h 2244"/>
                <a:gd name="T14" fmla="*/ 31 w 444"/>
                <a:gd name="T15" fmla="*/ 842 h 2244"/>
                <a:gd name="T16" fmla="*/ 10 w 444"/>
                <a:gd name="T17" fmla="*/ 973 h 2244"/>
                <a:gd name="T18" fmla="*/ 0 w 444"/>
                <a:gd name="T19" fmla="*/ 1119 h 2244"/>
                <a:gd name="T20" fmla="*/ 5 w 444"/>
                <a:gd name="T21" fmla="*/ 1261 h 2244"/>
                <a:gd name="T22" fmla="*/ 20 w 444"/>
                <a:gd name="T23" fmla="*/ 1396 h 2244"/>
                <a:gd name="T24" fmla="*/ 56 w 444"/>
                <a:gd name="T25" fmla="*/ 1556 h 2244"/>
                <a:gd name="T26" fmla="*/ 91 w 444"/>
                <a:gd name="T27" fmla="*/ 1698 h 2244"/>
                <a:gd name="T28" fmla="*/ 125 w 444"/>
                <a:gd name="T29" fmla="*/ 1857 h 2244"/>
                <a:gd name="T30" fmla="*/ 181 w 444"/>
                <a:gd name="T31" fmla="*/ 1984 h 2244"/>
                <a:gd name="T32" fmla="*/ 222 w 444"/>
                <a:gd name="T33" fmla="*/ 2084 h 2244"/>
                <a:gd name="T34" fmla="*/ 302 w 444"/>
                <a:gd name="T35" fmla="*/ 2243 h 2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4" h="2244">
                  <a:moveTo>
                    <a:pt x="443" y="0"/>
                  </a:moveTo>
                  <a:lnTo>
                    <a:pt x="397" y="60"/>
                  </a:lnTo>
                  <a:lnTo>
                    <a:pt x="322" y="166"/>
                  </a:lnTo>
                  <a:lnTo>
                    <a:pt x="246" y="288"/>
                  </a:lnTo>
                  <a:lnTo>
                    <a:pt x="181" y="417"/>
                  </a:lnTo>
                  <a:lnTo>
                    <a:pt x="125" y="559"/>
                  </a:lnTo>
                  <a:lnTo>
                    <a:pt x="76" y="707"/>
                  </a:lnTo>
                  <a:lnTo>
                    <a:pt x="31" y="842"/>
                  </a:lnTo>
                  <a:lnTo>
                    <a:pt x="10" y="973"/>
                  </a:lnTo>
                  <a:lnTo>
                    <a:pt x="0" y="1119"/>
                  </a:lnTo>
                  <a:lnTo>
                    <a:pt x="5" y="1261"/>
                  </a:lnTo>
                  <a:lnTo>
                    <a:pt x="20" y="1396"/>
                  </a:lnTo>
                  <a:lnTo>
                    <a:pt x="56" y="1556"/>
                  </a:lnTo>
                  <a:lnTo>
                    <a:pt x="91" y="1698"/>
                  </a:lnTo>
                  <a:lnTo>
                    <a:pt x="125" y="1857"/>
                  </a:lnTo>
                  <a:lnTo>
                    <a:pt x="181" y="1984"/>
                  </a:lnTo>
                  <a:lnTo>
                    <a:pt x="222" y="2084"/>
                  </a:lnTo>
                  <a:lnTo>
                    <a:pt x="302" y="2243"/>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74" name="Freeform 58"/>
            <p:cNvSpPr>
              <a:spLocks/>
            </p:cNvSpPr>
            <p:nvPr/>
          </p:nvSpPr>
          <p:spPr bwMode="auto">
            <a:xfrm>
              <a:off x="2894" y="1139"/>
              <a:ext cx="352" cy="2244"/>
            </a:xfrm>
            <a:custGeom>
              <a:avLst/>
              <a:gdLst>
                <a:gd name="T0" fmla="*/ 351 w 352"/>
                <a:gd name="T1" fmla="*/ 0 h 2244"/>
                <a:gd name="T2" fmla="*/ 311 w 352"/>
                <a:gd name="T3" fmla="*/ 60 h 2244"/>
                <a:gd name="T4" fmla="*/ 250 w 352"/>
                <a:gd name="T5" fmla="*/ 166 h 2244"/>
                <a:gd name="T6" fmla="*/ 176 w 352"/>
                <a:gd name="T7" fmla="*/ 303 h 2244"/>
                <a:gd name="T8" fmla="*/ 136 w 352"/>
                <a:gd name="T9" fmla="*/ 424 h 2244"/>
                <a:gd name="T10" fmla="*/ 95 w 352"/>
                <a:gd name="T11" fmla="*/ 565 h 2244"/>
                <a:gd name="T12" fmla="*/ 55 w 352"/>
                <a:gd name="T13" fmla="*/ 691 h 2244"/>
                <a:gd name="T14" fmla="*/ 31 w 352"/>
                <a:gd name="T15" fmla="*/ 827 h 2244"/>
                <a:gd name="T16" fmla="*/ 11 w 352"/>
                <a:gd name="T17" fmla="*/ 967 h 2244"/>
                <a:gd name="T18" fmla="*/ 0 w 352"/>
                <a:gd name="T19" fmla="*/ 1119 h 2244"/>
                <a:gd name="T20" fmla="*/ 0 w 352"/>
                <a:gd name="T21" fmla="*/ 1250 h 2244"/>
                <a:gd name="T22" fmla="*/ 15 w 352"/>
                <a:gd name="T23" fmla="*/ 1401 h 2244"/>
                <a:gd name="T24" fmla="*/ 40 w 352"/>
                <a:gd name="T25" fmla="*/ 1556 h 2244"/>
                <a:gd name="T26" fmla="*/ 65 w 352"/>
                <a:gd name="T27" fmla="*/ 1698 h 2244"/>
                <a:gd name="T28" fmla="*/ 80 w 352"/>
                <a:gd name="T29" fmla="*/ 1846 h 2244"/>
                <a:gd name="T30" fmla="*/ 116 w 352"/>
                <a:gd name="T31" fmla="*/ 1970 h 2244"/>
                <a:gd name="T32" fmla="*/ 150 w 352"/>
                <a:gd name="T33" fmla="*/ 2084 h 2244"/>
                <a:gd name="T34" fmla="*/ 196 w 352"/>
                <a:gd name="T35" fmla="*/ 2243 h 2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2244">
                  <a:moveTo>
                    <a:pt x="351" y="0"/>
                  </a:moveTo>
                  <a:lnTo>
                    <a:pt x="311" y="60"/>
                  </a:lnTo>
                  <a:lnTo>
                    <a:pt x="250" y="166"/>
                  </a:lnTo>
                  <a:lnTo>
                    <a:pt x="176" y="303"/>
                  </a:lnTo>
                  <a:lnTo>
                    <a:pt x="136" y="424"/>
                  </a:lnTo>
                  <a:lnTo>
                    <a:pt x="95" y="565"/>
                  </a:lnTo>
                  <a:lnTo>
                    <a:pt x="55" y="691"/>
                  </a:lnTo>
                  <a:lnTo>
                    <a:pt x="31" y="827"/>
                  </a:lnTo>
                  <a:lnTo>
                    <a:pt x="11" y="967"/>
                  </a:lnTo>
                  <a:lnTo>
                    <a:pt x="0" y="1119"/>
                  </a:lnTo>
                  <a:lnTo>
                    <a:pt x="0" y="1250"/>
                  </a:lnTo>
                  <a:lnTo>
                    <a:pt x="15" y="1401"/>
                  </a:lnTo>
                  <a:lnTo>
                    <a:pt x="40" y="1556"/>
                  </a:lnTo>
                  <a:lnTo>
                    <a:pt x="65" y="1698"/>
                  </a:lnTo>
                  <a:lnTo>
                    <a:pt x="80" y="1846"/>
                  </a:lnTo>
                  <a:lnTo>
                    <a:pt x="116" y="1970"/>
                  </a:lnTo>
                  <a:lnTo>
                    <a:pt x="150" y="2084"/>
                  </a:lnTo>
                  <a:lnTo>
                    <a:pt x="196" y="2243"/>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75" name="Freeform 59"/>
            <p:cNvSpPr>
              <a:spLocks/>
            </p:cNvSpPr>
            <p:nvPr/>
          </p:nvSpPr>
          <p:spPr bwMode="auto">
            <a:xfrm>
              <a:off x="3040" y="1146"/>
              <a:ext cx="231" cy="2239"/>
            </a:xfrm>
            <a:custGeom>
              <a:avLst/>
              <a:gdLst>
                <a:gd name="T0" fmla="*/ 230 w 231"/>
                <a:gd name="T1" fmla="*/ 0 h 2239"/>
                <a:gd name="T2" fmla="*/ 196 w 231"/>
                <a:gd name="T3" fmla="*/ 60 h 2239"/>
                <a:gd name="T4" fmla="*/ 156 w 231"/>
                <a:gd name="T5" fmla="*/ 173 h 2239"/>
                <a:gd name="T6" fmla="*/ 115 w 231"/>
                <a:gd name="T7" fmla="*/ 293 h 2239"/>
                <a:gd name="T8" fmla="*/ 91 w 231"/>
                <a:gd name="T9" fmla="*/ 408 h 2239"/>
                <a:gd name="T10" fmla="*/ 65 w 231"/>
                <a:gd name="T11" fmla="*/ 560 h 2239"/>
                <a:gd name="T12" fmla="*/ 45 w 231"/>
                <a:gd name="T13" fmla="*/ 711 h 2239"/>
                <a:gd name="T14" fmla="*/ 31 w 231"/>
                <a:gd name="T15" fmla="*/ 822 h 2239"/>
                <a:gd name="T16" fmla="*/ 15 w 231"/>
                <a:gd name="T17" fmla="*/ 964 h 2239"/>
                <a:gd name="T18" fmla="*/ 0 w 231"/>
                <a:gd name="T19" fmla="*/ 1114 h 2239"/>
                <a:gd name="T20" fmla="*/ 0 w 231"/>
                <a:gd name="T21" fmla="*/ 1260 h 2239"/>
                <a:gd name="T22" fmla="*/ 0 w 231"/>
                <a:gd name="T23" fmla="*/ 1392 h 2239"/>
                <a:gd name="T24" fmla="*/ 11 w 231"/>
                <a:gd name="T25" fmla="*/ 1532 h 2239"/>
                <a:gd name="T26" fmla="*/ 20 w 231"/>
                <a:gd name="T27" fmla="*/ 1689 h 2239"/>
                <a:gd name="T28" fmla="*/ 35 w 231"/>
                <a:gd name="T29" fmla="*/ 1826 h 2239"/>
                <a:gd name="T30" fmla="*/ 60 w 231"/>
                <a:gd name="T31" fmla="*/ 1974 h 2239"/>
                <a:gd name="T32" fmla="*/ 71 w 231"/>
                <a:gd name="T33" fmla="*/ 2079 h 2239"/>
                <a:gd name="T34" fmla="*/ 85 w 231"/>
                <a:gd name="T35" fmla="*/ 2238 h 2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1" h="2239">
                  <a:moveTo>
                    <a:pt x="230" y="0"/>
                  </a:moveTo>
                  <a:lnTo>
                    <a:pt x="196" y="60"/>
                  </a:lnTo>
                  <a:lnTo>
                    <a:pt x="156" y="173"/>
                  </a:lnTo>
                  <a:lnTo>
                    <a:pt x="115" y="293"/>
                  </a:lnTo>
                  <a:lnTo>
                    <a:pt x="91" y="408"/>
                  </a:lnTo>
                  <a:lnTo>
                    <a:pt x="65" y="560"/>
                  </a:lnTo>
                  <a:lnTo>
                    <a:pt x="45" y="711"/>
                  </a:lnTo>
                  <a:lnTo>
                    <a:pt x="31" y="822"/>
                  </a:lnTo>
                  <a:lnTo>
                    <a:pt x="15" y="964"/>
                  </a:lnTo>
                  <a:lnTo>
                    <a:pt x="0" y="1114"/>
                  </a:lnTo>
                  <a:lnTo>
                    <a:pt x="0" y="1260"/>
                  </a:lnTo>
                  <a:lnTo>
                    <a:pt x="0" y="1392"/>
                  </a:lnTo>
                  <a:lnTo>
                    <a:pt x="11" y="1532"/>
                  </a:lnTo>
                  <a:lnTo>
                    <a:pt x="20" y="1689"/>
                  </a:lnTo>
                  <a:lnTo>
                    <a:pt x="35" y="1826"/>
                  </a:lnTo>
                  <a:lnTo>
                    <a:pt x="60" y="1974"/>
                  </a:lnTo>
                  <a:lnTo>
                    <a:pt x="71" y="2079"/>
                  </a:lnTo>
                  <a:lnTo>
                    <a:pt x="85" y="2238"/>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76" name="Freeform 60"/>
            <p:cNvSpPr>
              <a:spLocks/>
            </p:cNvSpPr>
            <p:nvPr/>
          </p:nvSpPr>
          <p:spPr bwMode="auto">
            <a:xfrm>
              <a:off x="3165" y="1144"/>
              <a:ext cx="137" cy="2254"/>
            </a:xfrm>
            <a:custGeom>
              <a:avLst/>
              <a:gdLst>
                <a:gd name="T0" fmla="*/ 136 w 137"/>
                <a:gd name="T1" fmla="*/ 0 h 2254"/>
                <a:gd name="T2" fmla="*/ 111 w 137"/>
                <a:gd name="T3" fmla="*/ 71 h 2254"/>
                <a:gd name="T4" fmla="*/ 80 w 137"/>
                <a:gd name="T5" fmla="*/ 177 h 2254"/>
                <a:gd name="T6" fmla="*/ 60 w 137"/>
                <a:gd name="T7" fmla="*/ 298 h 2254"/>
                <a:gd name="T8" fmla="*/ 51 w 137"/>
                <a:gd name="T9" fmla="*/ 408 h 2254"/>
                <a:gd name="T10" fmla="*/ 51 w 137"/>
                <a:gd name="T11" fmla="*/ 545 h 2254"/>
                <a:gd name="T12" fmla="*/ 40 w 137"/>
                <a:gd name="T13" fmla="*/ 682 h 2254"/>
                <a:gd name="T14" fmla="*/ 40 w 137"/>
                <a:gd name="T15" fmla="*/ 822 h 2254"/>
                <a:gd name="T16" fmla="*/ 36 w 137"/>
                <a:gd name="T17" fmla="*/ 953 h 2254"/>
                <a:gd name="T18" fmla="*/ 31 w 137"/>
                <a:gd name="T19" fmla="*/ 1099 h 2254"/>
                <a:gd name="T20" fmla="*/ 26 w 137"/>
                <a:gd name="T21" fmla="*/ 1256 h 2254"/>
                <a:gd name="T22" fmla="*/ 16 w 137"/>
                <a:gd name="T23" fmla="*/ 1396 h 2254"/>
                <a:gd name="T24" fmla="*/ 16 w 137"/>
                <a:gd name="T25" fmla="*/ 1542 h 2254"/>
                <a:gd name="T26" fmla="*/ 16 w 137"/>
                <a:gd name="T27" fmla="*/ 1693 h 2254"/>
                <a:gd name="T28" fmla="*/ 10 w 137"/>
                <a:gd name="T29" fmla="*/ 1836 h 2254"/>
                <a:gd name="T30" fmla="*/ 16 w 137"/>
                <a:gd name="T31" fmla="*/ 1965 h 2254"/>
                <a:gd name="T32" fmla="*/ 10 w 137"/>
                <a:gd name="T33" fmla="*/ 2090 h 2254"/>
                <a:gd name="T34" fmla="*/ 0 w 137"/>
                <a:gd name="T35" fmla="*/ 2253 h 2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7" h="2254">
                  <a:moveTo>
                    <a:pt x="136" y="0"/>
                  </a:moveTo>
                  <a:lnTo>
                    <a:pt x="111" y="71"/>
                  </a:lnTo>
                  <a:lnTo>
                    <a:pt x="80" y="177"/>
                  </a:lnTo>
                  <a:lnTo>
                    <a:pt x="60" y="298"/>
                  </a:lnTo>
                  <a:lnTo>
                    <a:pt x="51" y="408"/>
                  </a:lnTo>
                  <a:lnTo>
                    <a:pt x="51" y="545"/>
                  </a:lnTo>
                  <a:lnTo>
                    <a:pt x="40" y="682"/>
                  </a:lnTo>
                  <a:lnTo>
                    <a:pt x="40" y="822"/>
                  </a:lnTo>
                  <a:lnTo>
                    <a:pt x="36" y="953"/>
                  </a:lnTo>
                  <a:lnTo>
                    <a:pt x="31" y="1099"/>
                  </a:lnTo>
                  <a:lnTo>
                    <a:pt x="26" y="1256"/>
                  </a:lnTo>
                  <a:lnTo>
                    <a:pt x="16" y="1396"/>
                  </a:lnTo>
                  <a:lnTo>
                    <a:pt x="16" y="1542"/>
                  </a:lnTo>
                  <a:lnTo>
                    <a:pt x="16" y="1693"/>
                  </a:lnTo>
                  <a:lnTo>
                    <a:pt x="10" y="1836"/>
                  </a:lnTo>
                  <a:lnTo>
                    <a:pt x="16" y="1965"/>
                  </a:lnTo>
                  <a:lnTo>
                    <a:pt x="10" y="2090"/>
                  </a:lnTo>
                  <a:lnTo>
                    <a:pt x="0" y="2253"/>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77" name="Freeform 61"/>
            <p:cNvSpPr>
              <a:spLocks/>
            </p:cNvSpPr>
            <p:nvPr/>
          </p:nvSpPr>
          <p:spPr bwMode="auto">
            <a:xfrm>
              <a:off x="2803" y="3114"/>
              <a:ext cx="875" cy="1"/>
            </a:xfrm>
            <a:custGeom>
              <a:avLst/>
              <a:gdLst>
                <a:gd name="T0" fmla="*/ 0 w 875"/>
                <a:gd name="T1" fmla="*/ 0 h 1"/>
                <a:gd name="T2" fmla="*/ 874 w 875"/>
                <a:gd name="T3" fmla="*/ 0 h 1"/>
              </a:gdLst>
              <a:ahLst/>
              <a:cxnLst>
                <a:cxn ang="0">
                  <a:pos x="T0" y="T1"/>
                </a:cxn>
                <a:cxn ang="0">
                  <a:pos x="T2" y="T3"/>
                </a:cxn>
              </a:cxnLst>
              <a:rect l="0" t="0" r="r" b="b"/>
              <a:pathLst>
                <a:path w="875" h="1">
                  <a:moveTo>
                    <a:pt x="0" y="0"/>
                  </a:moveTo>
                  <a:lnTo>
                    <a:pt x="874"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78" name="Freeform 62"/>
            <p:cNvSpPr>
              <a:spLocks/>
            </p:cNvSpPr>
            <p:nvPr/>
          </p:nvSpPr>
          <p:spPr bwMode="auto">
            <a:xfrm>
              <a:off x="2876" y="3224"/>
              <a:ext cx="701" cy="1"/>
            </a:xfrm>
            <a:custGeom>
              <a:avLst/>
              <a:gdLst>
                <a:gd name="T0" fmla="*/ 0 w 701"/>
                <a:gd name="T1" fmla="*/ 0 h 1"/>
                <a:gd name="T2" fmla="*/ 700 w 701"/>
                <a:gd name="T3" fmla="*/ 0 h 1"/>
              </a:gdLst>
              <a:ahLst/>
              <a:cxnLst>
                <a:cxn ang="0">
                  <a:pos x="T0" y="T1"/>
                </a:cxn>
                <a:cxn ang="0">
                  <a:pos x="T2" y="T3"/>
                </a:cxn>
              </a:cxnLst>
              <a:rect l="0" t="0" r="r" b="b"/>
              <a:pathLst>
                <a:path w="701" h="1">
                  <a:moveTo>
                    <a:pt x="0" y="0"/>
                  </a:moveTo>
                  <a:lnTo>
                    <a:pt x="700"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79" name="Freeform 63"/>
            <p:cNvSpPr>
              <a:spLocks/>
            </p:cNvSpPr>
            <p:nvPr/>
          </p:nvSpPr>
          <p:spPr bwMode="auto">
            <a:xfrm>
              <a:off x="1468" y="1148"/>
              <a:ext cx="431" cy="2228"/>
            </a:xfrm>
            <a:custGeom>
              <a:avLst/>
              <a:gdLst>
                <a:gd name="T0" fmla="*/ 0 w 431"/>
                <a:gd name="T1" fmla="*/ 0 h 2228"/>
                <a:gd name="T2" fmla="*/ 15 w 431"/>
                <a:gd name="T3" fmla="*/ 56 h 2228"/>
                <a:gd name="T4" fmla="*/ 36 w 431"/>
                <a:gd name="T5" fmla="*/ 172 h 2228"/>
                <a:gd name="T6" fmla="*/ 51 w 431"/>
                <a:gd name="T7" fmla="*/ 293 h 2228"/>
                <a:gd name="T8" fmla="*/ 80 w 431"/>
                <a:gd name="T9" fmla="*/ 454 h 2228"/>
                <a:gd name="T10" fmla="*/ 96 w 431"/>
                <a:gd name="T11" fmla="*/ 685 h 2228"/>
                <a:gd name="T12" fmla="*/ 105 w 431"/>
                <a:gd name="T13" fmla="*/ 827 h 2228"/>
                <a:gd name="T14" fmla="*/ 111 w 431"/>
                <a:gd name="T15" fmla="*/ 963 h 2228"/>
                <a:gd name="T16" fmla="*/ 116 w 431"/>
                <a:gd name="T17" fmla="*/ 1098 h 2228"/>
                <a:gd name="T18" fmla="*/ 125 w 431"/>
                <a:gd name="T19" fmla="*/ 1244 h 2228"/>
                <a:gd name="T20" fmla="*/ 142 w 431"/>
                <a:gd name="T21" fmla="*/ 1387 h 2228"/>
                <a:gd name="T22" fmla="*/ 167 w 431"/>
                <a:gd name="T23" fmla="*/ 1534 h 2228"/>
                <a:gd name="T24" fmla="*/ 207 w 431"/>
                <a:gd name="T25" fmla="*/ 1689 h 2228"/>
                <a:gd name="T26" fmla="*/ 243 w 431"/>
                <a:gd name="T27" fmla="*/ 1841 h 2228"/>
                <a:gd name="T28" fmla="*/ 283 w 431"/>
                <a:gd name="T29" fmla="*/ 1962 h 2228"/>
                <a:gd name="T30" fmla="*/ 341 w 431"/>
                <a:gd name="T31" fmla="*/ 2076 h 2228"/>
                <a:gd name="T32" fmla="*/ 430 w 431"/>
                <a:gd name="T33" fmla="*/ 2227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 h="2228">
                  <a:moveTo>
                    <a:pt x="0" y="0"/>
                  </a:moveTo>
                  <a:lnTo>
                    <a:pt x="15" y="56"/>
                  </a:lnTo>
                  <a:lnTo>
                    <a:pt x="36" y="172"/>
                  </a:lnTo>
                  <a:lnTo>
                    <a:pt x="51" y="293"/>
                  </a:lnTo>
                  <a:lnTo>
                    <a:pt x="80" y="454"/>
                  </a:lnTo>
                  <a:lnTo>
                    <a:pt x="96" y="685"/>
                  </a:lnTo>
                  <a:lnTo>
                    <a:pt x="105" y="827"/>
                  </a:lnTo>
                  <a:lnTo>
                    <a:pt x="111" y="963"/>
                  </a:lnTo>
                  <a:lnTo>
                    <a:pt x="116" y="1098"/>
                  </a:lnTo>
                  <a:lnTo>
                    <a:pt x="125" y="1244"/>
                  </a:lnTo>
                  <a:lnTo>
                    <a:pt x="142" y="1387"/>
                  </a:lnTo>
                  <a:lnTo>
                    <a:pt x="167" y="1534"/>
                  </a:lnTo>
                  <a:lnTo>
                    <a:pt x="207" y="1689"/>
                  </a:lnTo>
                  <a:lnTo>
                    <a:pt x="243" y="1841"/>
                  </a:lnTo>
                  <a:lnTo>
                    <a:pt x="283" y="1962"/>
                  </a:lnTo>
                  <a:lnTo>
                    <a:pt x="341" y="2076"/>
                  </a:lnTo>
                  <a:lnTo>
                    <a:pt x="430" y="2227"/>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80" name="Freeform 64"/>
            <p:cNvSpPr>
              <a:spLocks/>
            </p:cNvSpPr>
            <p:nvPr/>
          </p:nvSpPr>
          <p:spPr bwMode="auto">
            <a:xfrm>
              <a:off x="1486" y="1149"/>
              <a:ext cx="480" cy="2253"/>
            </a:xfrm>
            <a:custGeom>
              <a:avLst/>
              <a:gdLst>
                <a:gd name="T0" fmla="*/ 0 w 480"/>
                <a:gd name="T1" fmla="*/ 0 h 2253"/>
                <a:gd name="T2" fmla="*/ 51 w 480"/>
                <a:gd name="T3" fmla="*/ 81 h 2253"/>
                <a:gd name="T4" fmla="*/ 91 w 480"/>
                <a:gd name="T5" fmla="*/ 157 h 2253"/>
                <a:gd name="T6" fmla="*/ 133 w 480"/>
                <a:gd name="T7" fmla="*/ 278 h 2253"/>
                <a:gd name="T8" fmla="*/ 197 w 480"/>
                <a:gd name="T9" fmla="*/ 545 h 2253"/>
                <a:gd name="T10" fmla="*/ 211 w 480"/>
                <a:gd name="T11" fmla="*/ 677 h 2253"/>
                <a:gd name="T12" fmla="*/ 227 w 480"/>
                <a:gd name="T13" fmla="*/ 822 h 2253"/>
                <a:gd name="T14" fmla="*/ 242 w 480"/>
                <a:gd name="T15" fmla="*/ 972 h 2253"/>
                <a:gd name="T16" fmla="*/ 251 w 480"/>
                <a:gd name="T17" fmla="*/ 1114 h 2253"/>
                <a:gd name="T18" fmla="*/ 251 w 480"/>
                <a:gd name="T19" fmla="*/ 1240 h 2253"/>
                <a:gd name="T20" fmla="*/ 267 w 480"/>
                <a:gd name="T21" fmla="*/ 1388 h 2253"/>
                <a:gd name="T22" fmla="*/ 282 w 480"/>
                <a:gd name="T23" fmla="*/ 1543 h 2253"/>
                <a:gd name="T24" fmla="*/ 308 w 480"/>
                <a:gd name="T25" fmla="*/ 1689 h 2253"/>
                <a:gd name="T26" fmla="*/ 328 w 480"/>
                <a:gd name="T27" fmla="*/ 1821 h 2253"/>
                <a:gd name="T28" fmla="*/ 357 w 480"/>
                <a:gd name="T29" fmla="*/ 1967 h 2253"/>
                <a:gd name="T30" fmla="*/ 398 w 480"/>
                <a:gd name="T31" fmla="*/ 2072 h 2253"/>
                <a:gd name="T32" fmla="*/ 479 w 480"/>
                <a:gd name="T33" fmla="*/ 2252 h 2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0" h="2253">
                  <a:moveTo>
                    <a:pt x="0" y="0"/>
                  </a:moveTo>
                  <a:lnTo>
                    <a:pt x="51" y="81"/>
                  </a:lnTo>
                  <a:lnTo>
                    <a:pt x="91" y="157"/>
                  </a:lnTo>
                  <a:lnTo>
                    <a:pt x="133" y="278"/>
                  </a:lnTo>
                  <a:lnTo>
                    <a:pt x="197" y="545"/>
                  </a:lnTo>
                  <a:lnTo>
                    <a:pt x="211" y="677"/>
                  </a:lnTo>
                  <a:lnTo>
                    <a:pt x="227" y="822"/>
                  </a:lnTo>
                  <a:lnTo>
                    <a:pt x="242" y="972"/>
                  </a:lnTo>
                  <a:lnTo>
                    <a:pt x="251" y="1114"/>
                  </a:lnTo>
                  <a:lnTo>
                    <a:pt x="251" y="1240"/>
                  </a:lnTo>
                  <a:lnTo>
                    <a:pt x="267" y="1388"/>
                  </a:lnTo>
                  <a:lnTo>
                    <a:pt x="282" y="1543"/>
                  </a:lnTo>
                  <a:lnTo>
                    <a:pt x="308" y="1689"/>
                  </a:lnTo>
                  <a:lnTo>
                    <a:pt x="328" y="1821"/>
                  </a:lnTo>
                  <a:lnTo>
                    <a:pt x="357" y="1967"/>
                  </a:lnTo>
                  <a:lnTo>
                    <a:pt x="398" y="2072"/>
                  </a:lnTo>
                  <a:lnTo>
                    <a:pt x="479" y="2252"/>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81" name="Freeform 65"/>
            <p:cNvSpPr>
              <a:spLocks/>
            </p:cNvSpPr>
            <p:nvPr/>
          </p:nvSpPr>
          <p:spPr bwMode="auto">
            <a:xfrm>
              <a:off x="1533" y="1154"/>
              <a:ext cx="475" cy="2244"/>
            </a:xfrm>
            <a:custGeom>
              <a:avLst/>
              <a:gdLst>
                <a:gd name="T0" fmla="*/ 0 w 475"/>
                <a:gd name="T1" fmla="*/ 0 h 2244"/>
                <a:gd name="T2" fmla="*/ 60 w 475"/>
                <a:gd name="T3" fmla="*/ 90 h 2244"/>
                <a:gd name="T4" fmla="*/ 121 w 475"/>
                <a:gd name="T5" fmla="*/ 186 h 2244"/>
                <a:gd name="T6" fmla="*/ 173 w 475"/>
                <a:gd name="T7" fmla="*/ 297 h 2244"/>
                <a:gd name="T8" fmla="*/ 217 w 475"/>
                <a:gd name="T9" fmla="*/ 397 h 2244"/>
                <a:gd name="T10" fmla="*/ 253 w 475"/>
                <a:gd name="T11" fmla="*/ 523 h 2244"/>
                <a:gd name="T12" fmla="*/ 293 w 475"/>
                <a:gd name="T13" fmla="*/ 700 h 2244"/>
                <a:gd name="T14" fmla="*/ 319 w 475"/>
                <a:gd name="T15" fmla="*/ 842 h 2244"/>
                <a:gd name="T16" fmla="*/ 339 w 475"/>
                <a:gd name="T17" fmla="*/ 947 h 2244"/>
                <a:gd name="T18" fmla="*/ 359 w 475"/>
                <a:gd name="T19" fmla="*/ 1108 h 2244"/>
                <a:gd name="T20" fmla="*/ 359 w 475"/>
                <a:gd name="T21" fmla="*/ 1241 h 2244"/>
                <a:gd name="T22" fmla="*/ 353 w 475"/>
                <a:gd name="T23" fmla="*/ 1401 h 2244"/>
                <a:gd name="T24" fmla="*/ 363 w 475"/>
                <a:gd name="T25" fmla="*/ 1538 h 2244"/>
                <a:gd name="T26" fmla="*/ 363 w 475"/>
                <a:gd name="T27" fmla="*/ 1680 h 2244"/>
                <a:gd name="T28" fmla="*/ 373 w 475"/>
                <a:gd name="T29" fmla="*/ 1820 h 2244"/>
                <a:gd name="T30" fmla="*/ 388 w 475"/>
                <a:gd name="T31" fmla="*/ 1951 h 2244"/>
                <a:gd name="T32" fmla="*/ 413 w 475"/>
                <a:gd name="T33" fmla="*/ 2068 h 2244"/>
                <a:gd name="T34" fmla="*/ 439 w 475"/>
                <a:gd name="T35" fmla="*/ 2161 h 2244"/>
                <a:gd name="T36" fmla="*/ 474 w 475"/>
                <a:gd name="T37" fmla="*/ 2243 h 2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5" h="2244">
                  <a:moveTo>
                    <a:pt x="0" y="0"/>
                  </a:moveTo>
                  <a:lnTo>
                    <a:pt x="60" y="90"/>
                  </a:lnTo>
                  <a:lnTo>
                    <a:pt x="121" y="186"/>
                  </a:lnTo>
                  <a:lnTo>
                    <a:pt x="173" y="297"/>
                  </a:lnTo>
                  <a:lnTo>
                    <a:pt x="217" y="397"/>
                  </a:lnTo>
                  <a:lnTo>
                    <a:pt x="253" y="523"/>
                  </a:lnTo>
                  <a:lnTo>
                    <a:pt x="293" y="700"/>
                  </a:lnTo>
                  <a:lnTo>
                    <a:pt x="319" y="842"/>
                  </a:lnTo>
                  <a:lnTo>
                    <a:pt x="339" y="947"/>
                  </a:lnTo>
                  <a:lnTo>
                    <a:pt x="359" y="1108"/>
                  </a:lnTo>
                  <a:lnTo>
                    <a:pt x="359" y="1241"/>
                  </a:lnTo>
                  <a:lnTo>
                    <a:pt x="353" y="1401"/>
                  </a:lnTo>
                  <a:lnTo>
                    <a:pt x="363" y="1538"/>
                  </a:lnTo>
                  <a:lnTo>
                    <a:pt x="363" y="1680"/>
                  </a:lnTo>
                  <a:lnTo>
                    <a:pt x="373" y="1820"/>
                  </a:lnTo>
                  <a:lnTo>
                    <a:pt x="388" y="1951"/>
                  </a:lnTo>
                  <a:lnTo>
                    <a:pt x="413" y="2068"/>
                  </a:lnTo>
                  <a:lnTo>
                    <a:pt x="439" y="2161"/>
                  </a:lnTo>
                  <a:lnTo>
                    <a:pt x="474" y="2243"/>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82" name="Freeform 66"/>
            <p:cNvSpPr>
              <a:spLocks/>
            </p:cNvSpPr>
            <p:nvPr/>
          </p:nvSpPr>
          <p:spPr bwMode="auto">
            <a:xfrm>
              <a:off x="1569" y="1156"/>
              <a:ext cx="464" cy="2245"/>
            </a:xfrm>
            <a:custGeom>
              <a:avLst/>
              <a:gdLst>
                <a:gd name="T0" fmla="*/ 0 w 464"/>
                <a:gd name="T1" fmla="*/ 0 h 2245"/>
                <a:gd name="T2" fmla="*/ 71 w 464"/>
                <a:gd name="T3" fmla="*/ 70 h 2245"/>
                <a:gd name="T4" fmla="*/ 132 w 464"/>
                <a:gd name="T5" fmla="*/ 146 h 2245"/>
                <a:gd name="T6" fmla="*/ 211 w 464"/>
                <a:gd name="T7" fmla="*/ 268 h 2245"/>
                <a:gd name="T8" fmla="*/ 267 w 464"/>
                <a:gd name="T9" fmla="*/ 394 h 2245"/>
                <a:gd name="T10" fmla="*/ 327 w 464"/>
                <a:gd name="T11" fmla="*/ 534 h 2245"/>
                <a:gd name="T12" fmla="*/ 376 w 464"/>
                <a:gd name="T13" fmla="*/ 676 h 2245"/>
                <a:gd name="T14" fmla="*/ 412 w 464"/>
                <a:gd name="T15" fmla="*/ 827 h 2245"/>
                <a:gd name="T16" fmla="*/ 437 w 464"/>
                <a:gd name="T17" fmla="*/ 964 h 2245"/>
                <a:gd name="T18" fmla="*/ 448 w 464"/>
                <a:gd name="T19" fmla="*/ 1100 h 2245"/>
                <a:gd name="T20" fmla="*/ 448 w 464"/>
                <a:gd name="T21" fmla="*/ 1230 h 2245"/>
                <a:gd name="T22" fmla="*/ 448 w 464"/>
                <a:gd name="T23" fmla="*/ 1394 h 2245"/>
                <a:gd name="T24" fmla="*/ 448 w 464"/>
                <a:gd name="T25" fmla="*/ 1530 h 2245"/>
                <a:gd name="T26" fmla="*/ 443 w 464"/>
                <a:gd name="T27" fmla="*/ 1680 h 2245"/>
                <a:gd name="T28" fmla="*/ 437 w 464"/>
                <a:gd name="T29" fmla="*/ 1827 h 2245"/>
                <a:gd name="T30" fmla="*/ 443 w 464"/>
                <a:gd name="T31" fmla="*/ 1943 h 2245"/>
                <a:gd name="T32" fmla="*/ 443 w 464"/>
                <a:gd name="T33" fmla="*/ 2060 h 2245"/>
                <a:gd name="T34" fmla="*/ 448 w 464"/>
                <a:gd name="T35" fmla="*/ 2151 h 2245"/>
                <a:gd name="T36" fmla="*/ 463 w 464"/>
                <a:gd name="T37" fmla="*/ 2244 h 2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4" h="2245">
                  <a:moveTo>
                    <a:pt x="0" y="0"/>
                  </a:moveTo>
                  <a:lnTo>
                    <a:pt x="71" y="70"/>
                  </a:lnTo>
                  <a:lnTo>
                    <a:pt x="132" y="146"/>
                  </a:lnTo>
                  <a:lnTo>
                    <a:pt x="211" y="268"/>
                  </a:lnTo>
                  <a:lnTo>
                    <a:pt x="267" y="394"/>
                  </a:lnTo>
                  <a:lnTo>
                    <a:pt x="327" y="534"/>
                  </a:lnTo>
                  <a:lnTo>
                    <a:pt x="376" y="676"/>
                  </a:lnTo>
                  <a:lnTo>
                    <a:pt x="412" y="827"/>
                  </a:lnTo>
                  <a:lnTo>
                    <a:pt x="437" y="964"/>
                  </a:lnTo>
                  <a:lnTo>
                    <a:pt x="448" y="1100"/>
                  </a:lnTo>
                  <a:lnTo>
                    <a:pt x="448" y="1230"/>
                  </a:lnTo>
                  <a:lnTo>
                    <a:pt x="448" y="1394"/>
                  </a:lnTo>
                  <a:lnTo>
                    <a:pt x="448" y="1530"/>
                  </a:lnTo>
                  <a:lnTo>
                    <a:pt x="443" y="1680"/>
                  </a:lnTo>
                  <a:lnTo>
                    <a:pt x="437" y="1827"/>
                  </a:lnTo>
                  <a:lnTo>
                    <a:pt x="443" y="1943"/>
                  </a:lnTo>
                  <a:lnTo>
                    <a:pt x="443" y="2060"/>
                  </a:lnTo>
                  <a:lnTo>
                    <a:pt x="448" y="2151"/>
                  </a:lnTo>
                  <a:lnTo>
                    <a:pt x="463" y="2244"/>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83" name="Freeform 67"/>
            <p:cNvSpPr>
              <a:spLocks/>
            </p:cNvSpPr>
            <p:nvPr/>
          </p:nvSpPr>
          <p:spPr bwMode="auto">
            <a:xfrm>
              <a:off x="1628" y="1163"/>
              <a:ext cx="539" cy="2243"/>
            </a:xfrm>
            <a:custGeom>
              <a:avLst/>
              <a:gdLst>
                <a:gd name="T0" fmla="*/ 0 w 539"/>
                <a:gd name="T1" fmla="*/ 0 h 2243"/>
                <a:gd name="T2" fmla="*/ 75 w 539"/>
                <a:gd name="T3" fmla="*/ 66 h 2243"/>
                <a:gd name="T4" fmla="*/ 130 w 539"/>
                <a:gd name="T5" fmla="*/ 132 h 2243"/>
                <a:gd name="T6" fmla="*/ 239 w 539"/>
                <a:gd name="T7" fmla="*/ 278 h 2243"/>
                <a:gd name="T8" fmla="*/ 305 w 539"/>
                <a:gd name="T9" fmla="*/ 379 h 2243"/>
                <a:gd name="T10" fmla="*/ 378 w 539"/>
                <a:gd name="T11" fmla="*/ 525 h 2243"/>
                <a:gd name="T12" fmla="*/ 443 w 539"/>
                <a:gd name="T13" fmla="*/ 675 h 2243"/>
                <a:gd name="T14" fmla="*/ 499 w 539"/>
                <a:gd name="T15" fmla="*/ 827 h 2243"/>
                <a:gd name="T16" fmla="*/ 530 w 539"/>
                <a:gd name="T17" fmla="*/ 968 h 2243"/>
                <a:gd name="T18" fmla="*/ 538 w 539"/>
                <a:gd name="T19" fmla="*/ 1090 h 2243"/>
                <a:gd name="T20" fmla="*/ 538 w 539"/>
                <a:gd name="T21" fmla="*/ 1231 h 2243"/>
                <a:gd name="T22" fmla="*/ 534 w 539"/>
                <a:gd name="T23" fmla="*/ 1362 h 2243"/>
                <a:gd name="T24" fmla="*/ 514 w 539"/>
                <a:gd name="T25" fmla="*/ 1524 h 2243"/>
                <a:gd name="T26" fmla="*/ 499 w 539"/>
                <a:gd name="T27" fmla="*/ 1654 h 2243"/>
                <a:gd name="T28" fmla="*/ 483 w 539"/>
                <a:gd name="T29" fmla="*/ 1810 h 2243"/>
                <a:gd name="T30" fmla="*/ 469 w 539"/>
                <a:gd name="T31" fmla="*/ 1947 h 2243"/>
                <a:gd name="T32" fmla="*/ 459 w 539"/>
                <a:gd name="T33" fmla="*/ 2053 h 2243"/>
                <a:gd name="T34" fmla="*/ 443 w 539"/>
                <a:gd name="T35" fmla="*/ 2155 h 2243"/>
                <a:gd name="T36" fmla="*/ 429 w 539"/>
                <a:gd name="T37" fmla="*/ 2242 h 2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 h="2243">
                  <a:moveTo>
                    <a:pt x="0" y="0"/>
                  </a:moveTo>
                  <a:lnTo>
                    <a:pt x="75" y="66"/>
                  </a:lnTo>
                  <a:lnTo>
                    <a:pt x="130" y="132"/>
                  </a:lnTo>
                  <a:lnTo>
                    <a:pt x="239" y="278"/>
                  </a:lnTo>
                  <a:lnTo>
                    <a:pt x="305" y="379"/>
                  </a:lnTo>
                  <a:lnTo>
                    <a:pt x="378" y="525"/>
                  </a:lnTo>
                  <a:lnTo>
                    <a:pt x="443" y="675"/>
                  </a:lnTo>
                  <a:lnTo>
                    <a:pt x="499" y="827"/>
                  </a:lnTo>
                  <a:lnTo>
                    <a:pt x="530" y="968"/>
                  </a:lnTo>
                  <a:lnTo>
                    <a:pt x="538" y="1090"/>
                  </a:lnTo>
                  <a:lnTo>
                    <a:pt x="538" y="1231"/>
                  </a:lnTo>
                  <a:lnTo>
                    <a:pt x="534" y="1362"/>
                  </a:lnTo>
                  <a:lnTo>
                    <a:pt x="514" y="1524"/>
                  </a:lnTo>
                  <a:lnTo>
                    <a:pt x="499" y="1654"/>
                  </a:lnTo>
                  <a:lnTo>
                    <a:pt x="483" y="1810"/>
                  </a:lnTo>
                  <a:lnTo>
                    <a:pt x="469" y="1947"/>
                  </a:lnTo>
                  <a:lnTo>
                    <a:pt x="459" y="2053"/>
                  </a:lnTo>
                  <a:lnTo>
                    <a:pt x="443" y="2155"/>
                  </a:lnTo>
                  <a:lnTo>
                    <a:pt x="429" y="2242"/>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9284" name="Group 68"/>
            <p:cNvGrpSpPr>
              <a:grpSpLocks/>
            </p:cNvGrpSpPr>
            <p:nvPr/>
          </p:nvGrpSpPr>
          <p:grpSpPr bwMode="auto">
            <a:xfrm>
              <a:off x="272" y="1133"/>
              <a:ext cx="5215" cy="2280"/>
              <a:chOff x="272" y="1133"/>
              <a:chExt cx="5215" cy="2280"/>
            </a:xfrm>
          </p:grpSpPr>
          <p:sp>
            <p:nvSpPr>
              <p:cNvPr id="9285" name="Freeform 69"/>
              <p:cNvSpPr>
                <a:spLocks/>
              </p:cNvSpPr>
              <p:nvPr/>
            </p:nvSpPr>
            <p:spPr bwMode="auto">
              <a:xfrm>
                <a:off x="272" y="1133"/>
                <a:ext cx="5215" cy="2280"/>
              </a:xfrm>
              <a:custGeom>
                <a:avLst/>
                <a:gdLst>
                  <a:gd name="T0" fmla="*/ 1774 w 5215"/>
                  <a:gd name="T1" fmla="*/ 166 h 2280"/>
                  <a:gd name="T2" fmla="*/ 1372 w 5215"/>
                  <a:gd name="T3" fmla="*/ 30 h 2280"/>
                  <a:gd name="T4" fmla="*/ 980 w 5215"/>
                  <a:gd name="T5" fmla="*/ 25 h 2280"/>
                  <a:gd name="T6" fmla="*/ 588 w 5215"/>
                  <a:gd name="T7" fmla="*/ 226 h 2280"/>
                  <a:gd name="T8" fmla="*/ 297 w 5215"/>
                  <a:gd name="T9" fmla="*/ 509 h 2280"/>
                  <a:gd name="T10" fmla="*/ 88 w 5215"/>
                  <a:gd name="T11" fmla="*/ 797 h 2280"/>
                  <a:gd name="T12" fmla="*/ 0 w 5215"/>
                  <a:gd name="T13" fmla="*/ 1092 h 2280"/>
                  <a:gd name="T14" fmla="*/ 23 w 5215"/>
                  <a:gd name="T15" fmla="*/ 1446 h 2280"/>
                  <a:gd name="T16" fmla="*/ 87 w 5215"/>
                  <a:gd name="T17" fmla="*/ 1865 h 2280"/>
                  <a:gd name="T18" fmla="*/ 199 w 5215"/>
                  <a:gd name="T19" fmla="*/ 2161 h 2280"/>
                  <a:gd name="T20" fmla="*/ 355 w 5215"/>
                  <a:gd name="T21" fmla="*/ 2271 h 2280"/>
                  <a:gd name="T22" fmla="*/ 651 w 5215"/>
                  <a:gd name="T23" fmla="*/ 2175 h 2280"/>
                  <a:gd name="T24" fmla="*/ 886 w 5215"/>
                  <a:gd name="T25" fmla="*/ 1940 h 2280"/>
                  <a:gd name="T26" fmla="*/ 1098 w 5215"/>
                  <a:gd name="T27" fmla="*/ 1539 h 2280"/>
                  <a:gd name="T28" fmla="*/ 1181 w 5215"/>
                  <a:gd name="T29" fmla="*/ 1264 h 2280"/>
                  <a:gd name="T30" fmla="*/ 1352 w 5215"/>
                  <a:gd name="T31" fmla="*/ 1919 h 2280"/>
                  <a:gd name="T32" fmla="*/ 1579 w 5215"/>
                  <a:gd name="T33" fmla="*/ 2222 h 2280"/>
                  <a:gd name="T34" fmla="*/ 1886 w 5215"/>
                  <a:gd name="T35" fmla="*/ 2262 h 2280"/>
                  <a:gd name="T36" fmla="*/ 2117 w 5215"/>
                  <a:gd name="T37" fmla="*/ 1969 h 2280"/>
                  <a:gd name="T38" fmla="*/ 2333 w 5215"/>
                  <a:gd name="T39" fmla="*/ 1298 h 2280"/>
                  <a:gd name="T40" fmla="*/ 2473 w 5215"/>
                  <a:gd name="T41" fmla="*/ 1854 h 2280"/>
                  <a:gd name="T42" fmla="*/ 2676 w 5215"/>
                  <a:gd name="T43" fmla="*/ 2189 h 2280"/>
                  <a:gd name="T44" fmla="*/ 3023 w 5215"/>
                  <a:gd name="T45" fmla="*/ 2255 h 2280"/>
                  <a:gd name="T46" fmla="*/ 3324 w 5215"/>
                  <a:gd name="T47" fmla="*/ 2074 h 2280"/>
                  <a:gd name="T48" fmla="*/ 3585 w 5215"/>
                  <a:gd name="T49" fmla="*/ 1701 h 2280"/>
                  <a:gd name="T50" fmla="*/ 3736 w 5215"/>
                  <a:gd name="T51" fmla="*/ 1334 h 2280"/>
                  <a:gd name="T52" fmla="*/ 3948 w 5215"/>
                  <a:gd name="T53" fmla="*/ 1774 h 2280"/>
                  <a:gd name="T54" fmla="*/ 4210 w 5215"/>
                  <a:gd name="T55" fmla="*/ 2108 h 2280"/>
                  <a:gd name="T56" fmla="*/ 4626 w 5215"/>
                  <a:gd name="T57" fmla="*/ 2271 h 2280"/>
                  <a:gd name="T58" fmla="*/ 4930 w 5215"/>
                  <a:gd name="T59" fmla="*/ 2043 h 2280"/>
                  <a:gd name="T60" fmla="*/ 5136 w 5215"/>
                  <a:gd name="T61" fmla="*/ 1581 h 2280"/>
                  <a:gd name="T62" fmla="*/ 5214 w 5215"/>
                  <a:gd name="T63" fmla="*/ 1123 h 2280"/>
                  <a:gd name="T64" fmla="*/ 4938 w 5215"/>
                  <a:gd name="T65" fmla="*/ 700 h 2280"/>
                  <a:gd name="T66" fmla="*/ 4752 w 5215"/>
                  <a:gd name="T67" fmla="*/ 458 h 2280"/>
                  <a:gd name="T68" fmla="*/ 4312 w 5215"/>
                  <a:gd name="T69" fmla="*/ 202 h 2280"/>
                  <a:gd name="T70" fmla="*/ 3727 w 5215"/>
                  <a:gd name="T71" fmla="*/ 46 h 2280"/>
                  <a:gd name="T72" fmla="*/ 3073 w 5215"/>
                  <a:gd name="T73" fmla="*/ 0 h 2280"/>
                  <a:gd name="T74" fmla="*/ 2619 w 5215"/>
                  <a:gd name="T75" fmla="*/ 101 h 2280"/>
                  <a:gd name="T76" fmla="*/ 2348 w 5215"/>
                  <a:gd name="T77" fmla="*/ 348 h 2280"/>
                  <a:gd name="T78" fmla="*/ 2308 w 5215"/>
                  <a:gd name="T79" fmla="*/ 498 h 2280"/>
                  <a:gd name="T80" fmla="*/ 2107 w 5215"/>
                  <a:gd name="T81" fmla="*/ 841 h 2280"/>
                  <a:gd name="T82" fmla="*/ 1951 w 5215"/>
                  <a:gd name="T83" fmla="*/ 709 h 2280"/>
                  <a:gd name="T84" fmla="*/ 1713 w 5215"/>
                  <a:gd name="T85" fmla="*/ 337 h 2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15" h="2280">
                    <a:moveTo>
                      <a:pt x="1972" y="337"/>
                    </a:moveTo>
                    <a:lnTo>
                      <a:pt x="1875" y="242"/>
                    </a:lnTo>
                    <a:lnTo>
                      <a:pt x="1774" y="166"/>
                    </a:lnTo>
                    <a:lnTo>
                      <a:pt x="1644" y="101"/>
                    </a:lnTo>
                    <a:lnTo>
                      <a:pt x="1503" y="55"/>
                    </a:lnTo>
                    <a:lnTo>
                      <a:pt x="1372" y="30"/>
                    </a:lnTo>
                    <a:lnTo>
                      <a:pt x="1232" y="15"/>
                    </a:lnTo>
                    <a:lnTo>
                      <a:pt x="1110" y="15"/>
                    </a:lnTo>
                    <a:lnTo>
                      <a:pt x="980" y="25"/>
                    </a:lnTo>
                    <a:lnTo>
                      <a:pt x="824" y="70"/>
                    </a:lnTo>
                    <a:lnTo>
                      <a:pt x="698" y="146"/>
                    </a:lnTo>
                    <a:lnTo>
                      <a:pt x="588" y="226"/>
                    </a:lnTo>
                    <a:lnTo>
                      <a:pt x="492" y="307"/>
                    </a:lnTo>
                    <a:lnTo>
                      <a:pt x="390" y="402"/>
                    </a:lnTo>
                    <a:lnTo>
                      <a:pt x="297" y="509"/>
                    </a:lnTo>
                    <a:lnTo>
                      <a:pt x="219" y="609"/>
                    </a:lnTo>
                    <a:lnTo>
                      <a:pt x="147" y="706"/>
                    </a:lnTo>
                    <a:lnTo>
                      <a:pt x="88" y="797"/>
                    </a:lnTo>
                    <a:lnTo>
                      <a:pt x="45" y="881"/>
                    </a:lnTo>
                    <a:lnTo>
                      <a:pt x="14" y="972"/>
                    </a:lnTo>
                    <a:lnTo>
                      <a:pt x="0" y="1092"/>
                    </a:lnTo>
                    <a:lnTo>
                      <a:pt x="0" y="1216"/>
                    </a:lnTo>
                    <a:lnTo>
                      <a:pt x="7" y="1336"/>
                    </a:lnTo>
                    <a:lnTo>
                      <a:pt x="23" y="1446"/>
                    </a:lnTo>
                    <a:lnTo>
                      <a:pt x="38" y="1570"/>
                    </a:lnTo>
                    <a:lnTo>
                      <a:pt x="59" y="1717"/>
                    </a:lnTo>
                    <a:lnTo>
                      <a:pt x="87" y="1865"/>
                    </a:lnTo>
                    <a:lnTo>
                      <a:pt x="120" y="1996"/>
                    </a:lnTo>
                    <a:lnTo>
                      <a:pt x="155" y="2089"/>
                    </a:lnTo>
                    <a:lnTo>
                      <a:pt x="199" y="2161"/>
                    </a:lnTo>
                    <a:lnTo>
                      <a:pt x="250" y="2226"/>
                    </a:lnTo>
                    <a:lnTo>
                      <a:pt x="306" y="2268"/>
                    </a:lnTo>
                    <a:lnTo>
                      <a:pt x="355" y="2271"/>
                    </a:lnTo>
                    <a:lnTo>
                      <a:pt x="452" y="2255"/>
                    </a:lnTo>
                    <a:lnTo>
                      <a:pt x="556" y="2220"/>
                    </a:lnTo>
                    <a:lnTo>
                      <a:pt x="651" y="2175"/>
                    </a:lnTo>
                    <a:lnTo>
                      <a:pt x="721" y="2120"/>
                    </a:lnTo>
                    <a:lnTo>
                      <a:pt x="808" y="2038"/>
                    </a:lnTo>
                    <a:lnTo>
                      <a:pt x="886" y="1940"/>
                    </a:lnTo>
                    <a:lnTo>
                      <a:pt x="960" y="1806"/>
                    </a:lnTo>
                    <a:lnTo>
                      <a:pt x="1036" y="1666"/>
                    </a:lnTo>
                    <a:lnTo>
                      <a:pt x="1098" y="1539"/>
                    </a:lnTo>
                    <a:lnTo>
                      <a:pt x="1141" y="1429"/>
                    </a:lnTo>
                    <a:lnTo>
                      <a:pt x="1170" y="1340"/>
                    </a:lnTo>
                    <a:lnTo>
                      <a:pt x="1181" y="1264"/>
                    </a:lnTo>
                    <a:lnTo>
                      <a:pt x="1207" y="1458"/>
                    </a:lnTo>
                    <a:lnTo>
                      <a:pt x="1272" y="1677"/>
                    </a:lnTo>
                    <a:lnTo>
                      <a:pt x="1352" y="1919"/>
                    </a:lnTo>
                    <a:lnTo>
                      <a:pt x="1413" y="2033"/>
                    </a:lnTo>
                    <a:lnTo>
                      <a:pt x="1478" y="2130"/>
                    </a:lnTo>
                    <a:lnTo>
                      <a:pt x="1579" y="2222"/>
                    </a:lnTo>
                    <a:lnTo>
                      <a:pt x="1693" y="2271"/>
                    </a:lnTo>
                    <a:lnTo>
                      <a:pt x="1790" y="2279"/>
                    </a:lnTo>
                    <a:lnTo>
                      <a:pt x="1886" y="2262"/>
                    </a:lnTo>
                    <a:lnTo>
                      <a:pt x="1961" y="2211"/>
                    </a:lnTo>
                    <a:lnTo>
                      <a:pt x="2045" y="2110"/>
                    </a:lnTo>
                    <a:lnTo>
                      <a:pt x="2117" y="1969"/>
                    </a:lnTo>
                    <a:lnTo>
                      <a:pt x="2207" y="1743"/>
                    </a:lnTo>
                    <a:lnTo>
                      <a:pt x="2287" y="1520"/>
                    </a:lnTo>
                    <a:lnTo>
                      <a:pt x="2333" y="1298"/>
                    </a:lnTo>
                    <a:lnTo>
                      <a:pt x="2357" y="1504"/>
                    </a:lnTo>
                    <a:lnTo>
                      <a:pt x="2418" y="1701"/>
                    </a:lnTo>
                    <a:lnTo>
                      <a:pt x="2473" y="1854"/>
                    </a:lnTo>
                    <a:lnTo>
                      <a:pt x="2534" y="1987"/>
                    </a:lnTo>
                    <a:lnTo>
                      <a:pt x="2610" y="2100"/>
                    </a:lnTo>
                    <a:lnTo>
                      <a:pt x="2676" y="2189"/>
                    </a:lnTo>
                    <a:lnTo>
                      <a:pt x="2770" y="2246"/>
                    </a:lnTo>
                    <a:lnTo>
                      <a:pt x="2896" y="2266"/>
                    </a:lnTo>
                    <a:lnTo>
                      <a:pt x="3023" y="2255"/>
                    </a:lnTo>
                    <a:lnTo>
                      <a:pt x="3133" y="2220"/>
                    </a:lnTo>
                    <a:lnTo>
                      <a:pt x="3228" y="2161"/>
                    </a:lnTo>
                    <a:lnTo>
                      <a:pt x="3324" y="2074"/>
                    </a:lnTo>
                    <a:lnTo>
                      <a:pt x="3420" y="1951"/>
                    </a:lnTo>
                    <a:lnTo>
                      <a:pt x="3510" y="1823"/>
                    </a:lnTo>
                    <a:lnTo>
                      <a:pt x="3585" y="1701"/>
                    </a:lnTo>
                    <a:lnTo>
                      <a:pt x="3651" y="1586"/>
                    </a:lnTo>
                    <a:lnTo>
                      <a:pt x="3696" y="1475"/>
                    </a:lnTo>
                    <a:lnTo>
                      <a:pt x="3736" y="1334"/>
                    </a:lnTo>
                    <a:lnTo>
                      <a:pt x="3802" y="1480"/>
                    </a:lnTo>
                    <a:lnTo>
                      <a:pt x="3866" y="1630"/>
                    </a:lnTo>
                    <a:lnTo>
                      <a:pt x="3948" y="1774"/>
                    </a:lnTo>
                    <a:lnTo>
                      <a:pt x="4008" y="1882"/>
                    </a:lnTo>
                    <a:lnTo>
                      <a:pt x="4099" y="2000"/>
                    </a:lnTo>
                    <a:lnTo>
                      <a:pt x="4210" y="2108"/>
                    </a:lnTo>
                    <a:lnTo>
                      <a:pt x="4330" y="2195"/>
                    </a:lnTo>
                    <a:lnTo>
                      <a:pt x="4471" y="2244"/>
                    </a:lnTo>
                    <a:lnTo>
                      <a:pt x="4626" y="2271"/>
                    </a:lnTo>
                    <a:lnTo>
                      <a:pt x="4743" y="2235"/>
                    </a:lnTo>
                    <a:lnTo>
                      <a:pt x="4837" y="2170"/>
                    </a:lnTo>
                    <a:lnTo>
                      <a:pt x="4930" y="2043"/>
                    </a:lnTo>
                    <a:lnTo>
                      <a:pt x="5014" y="1909"/>
                    </a:lnTo>
                    <a:lnTo>
                      <a:pt x="5074" y="1758"/>
                    </a:lnTo>
                    <a:lnTo>
                      <a:pt x="5136" y="1581"/>
                    </a:lnTo>
                    <a:lnTo>
                      <a:pt x="5182" y="1422"/>
                    </a:lnTo>
                    <a:lnTo>
                      <a:pt x="5205" y="1285"/>
                    </a:lnTo>
                    <a:lnTo>
                      <a:pt x="5214" y="1123"/>
                    </a:lnTo>
                    <a:lnTo>
                      <a:pt x="5194" y="1003"/>
                    </a:lnTo>
                    <a:lnTo>
                      <a:pt x="5089" y="846"/>
                    </a:lnTo>
                    <a:lnTo>
                      <a:pt x="4938" y="700"/>
                    </a:lnTo>
                    <a:lnTo>
                      <a:pt x="4743" y="554"/>
                    </a:lnTo>
                    <a:lnTo>
                      <a:pt x="4602" y="458"/>
                    </a:lnTo>
                    <a:lnTo>
                      <a:pt x="4752" y="458"/>
                    </a:lnTo>
                    <a:lnTo>
                      <a:pt x="4657" y="368"/>
                    </a:lnTo>
                    <a:lnTo>
                      <a:pt x="4506" y="281"/>
                    </a:lnTo>
                    <a:lnTo>
                      <a:pt x="4312" y="202"/>
                    </a:lnTo>
                    <a:lnTo>
                      <a:pt x="4113" y="135"/>
                    </a:lnTo>
                    <a:lnTo>
                      <a:pt x="3924" y="86"/>
                    </a:lnTo>
                    <a:lnTo>
                      <a:pt x="3727" y="46"/>
                    </a:lnTo>
                    <a:lnTo>
                      <a:pt x="3532" y="15"/>
                    </a:lnTo>
                    <a:lnTo>
                      <a:pt x="3288" y="0"/>
                    </a:lnTo>
                    <a:lnTo>
                      <a:pt x="3073" y="0"/>
                    </a:lnTo>
                    <a:lnTo>
                      <a:pt x="2876" y="9"/>
                    </a:lnTo>
                    <a:lnTo>
                      <a:pt x="2741" y="46"/>
                    </a:lnTo>
                    <a:lnTo>
                      <a:pt x="2619" y="101"/>
                    </a:lnTo>
                    <a:lnTo>
                      <a:pt x="2514" y="175"/>
                    </a:lnTo>
                    <a:lnTo>
                      <a:pt x="2409" y="267"/>
                    </a:lnTo>
                    <a:lnTo>
                      <a:pt x="2348" y="348"/>
                    </a:lnTo>
                    <a:lnTo>
                      <a:pt x="2438" y="348"/>
                    </a:lnTo>
                    <a:lnTo>
                      <a:pt x="2373" y="412"/>
                    </a:lnTo>
                    <a:lnTo>
                      <a:pt x="2308" y="498"/>
                    </a:lnTo>
                    <a:lnTo>
                      <a:pt x="2238" y="599"/>
                    </a:lnTo>
                    <a:lnTo>
                      <a:pt x="2167" y="709"/>
                    </a:lnTo>
                    <a:lnTo>
                      <a:pt x="2107" y="841"/>
                    </a:lnTo>
                    <a:lnTo>
                      <a:pt x="2056" y="1012"/>
                    </a:lnTo>
                    <a:lnTo>
                      <a:pt x="2005" y="837"/>
                    </a:lnTo>
                    <a:lnTo>
                      <a:pt x="1951" y="709"/>
                    </a:lnTo>
                    <a:lnTo>
                      <a:pt x="1879" y="569"/>
                    </a:lnTo>
                    <a:lnTo>
                      <a:pt x="1810" y="453"/>
                    </a:lnTo>
                    <a:lnTo>
                      <a:pt x="1713" y="337"/>
                    </a:lnTo>
                    <a:lnTo>
                      <a:pt x="1972" y="337"/>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86" name="Freeform 70"/>
              <p:cNvSpPr>
                <a:spLocks/>
              </p:cNvSpPr>
              <p:nvPr/>
            </p:nvSpPr>
            <p:spPr bwMode="auto">
              <a:xfrm>
                <a:off x="491" y="3321"/>
                <a:ext cx="410" cy="1"/>
              </a:xfrm>
              <a:custGeom>
                <a:avLst/>
                <a:gdLst>
                  <a:gd name="T0" fmla="*/ 0 w 410"/>
                  <a:gd name="T1" fmla="*/ 0 h 1"/>
                  <a:gd name="T2" fmla="*/ 409 w 410"/>
                  <a:gd name="T3" fmla="*/ 0 h 1"/>
                </a:gdLst>
                <a:ahLst/>
                <a:cxnLst>
                  <a:cxn ang="0">
                    <a:pos x="T0" y="T1"/>
                  </a:cxn>
                  <a:cxn ang="0">
                    <a:pos x="T2" y="T3"/>
                  </a:cxn>
                </a:cxnLst>
                <a:rect l="0" t="0" r="r" b="b"/>
                <a:pathLst>
                  <a:path w="410" h="1">
                    <a:moveTo>
                      <a:pt x="0" y="0"/>
                    </a:moveTo>
                    <a:lnTo>
                      <a:pt x="409"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9287" name="Group 71"/>
              <p:cNvGrpSpPr>
                <a:grpSpLocks/>
              </p:cNvGrpSpPr>
              <p:nvPr/>
            </p:nvGrpSpPr>
            <p:grpSpPr bwMode="auto">
              <a:xfrm>
                <a:off x="383" y="3114"/>
                <a:ext cx="2003" cy="111"/>
                <a:chOff x="383" y="3114"/>
                <a:chExt cx="2003" cy="111"/>
              </a:xfrm>
            </p:grpSpPr>
            <p:sp>
              <p:nvSpPr>
                <p:cNvPr id="9288" name="Freeform 72"/>
                <p:cNvSpPr>
                  <a:spLocks/>
                </p:cNvSpPr>
                <p:nvPr/>
              </p:nvSpPr>
              <p:spPr bwMode="auto">
                <a:xfrm>
                  <a:off x="383" y="3114"/>
                  <a:ext cx="750" cy="1"/>
                </a:xfrm>
                <a:custGeom>
                  <a:avLst/>
                  <a:gdLst>
                    <a:gd name="T0" fmla="*/ 0 w 750"/>
                    <a:gd name="T1" fmla="*/ 0 h 1"/>
                    <a:gd name="T2" fmla="*/ 749 w 750"/>
                    <a:gd name="T3" fmla="*/ 0 h 1"/>
                  </a:gdLst>
                  <a:ahLst/>
                  <a:cxnLst>
                    <a:cxn ang="0">
                      <a:pos x="T0" y="T1"/>
                    </a:cxn>
                    <a:cxn ang="0">
                      <a:pos x="T2" y="T3"/>
                    </a:cxn>
                  </a:cxnLst>
                  <a:rect l="0" t="0" r="r" b="b"/>
                  <a:pathLst>
                    <a:path w="750" h="1">
                      <a:moveTo>
                        <a:pt x="0" y="0"/>
                      </a:moveTo>
                      <a:lnTo>
                        <a:pt x="749"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89" name="Freeform 73"/>
                <p:cNvSpPr>
                  <a:spLocks/>
                </p:cNvSpPr>
                <p:nvPr/>
              </p:nvSpPr>
              <p:spPr bwMode="auto">
                <a:xfrm>
                  <a:off x="428" y="3224"/>
                  <a:ext cx="599" cy="1"/>
                </a:xfrm>
                <a:custGeom>
                  <a:avLst/>
                  <a:gdLst>
                    <a:gd name="T0" fmla="*/ 0 w 599"/>
                    <a:gd name="T1" fmla="*/ 0 h 1"/>
                    <a:gd name="T2" fmla="*/ 598 w 599"/>
                    <a:gd name="T3" fmla="*/ 0 h 1"/>
                  </a:gdLst>
                  <a:ahLst/>
                  <a:cxnLst>
                    <a:cxn ang="0">
                      <a:pos x="T0" y="T1"/>
                    </a:cxn>
                    <a:cxn ang="0">
                      <a:pos x="T2" y="T3"/>
                    </a:cxn>
                  </a:cxnLst>
                  <a:rect l="0" t="0" r="r" b="b"/>
                  <a:pathLst>
                    <a:path w="599" h="1">
                      <a:moveTo>
                        <a:pt x="0" y="0"/>
                      </a:moveTo>
                      <a:lnTo>
                        <a:pt x="598"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90" name="Freeform 74"/>
                <p:cNvSpPr>
                  <a:spLocks/>
                </p:cNvSpPr>
                <p:nvPr/>
              </p:nvSpPr>
              <p:spPr bwMode="auto">
                <a:xfrm>
                  <a:off x="1654" y="3114"/>
                  <a:ext cx="732" cy="1"/>
                </a:xfrm>
                <a:custGeom>
                  <a:avLst/>
                  <a:gdLst>
                    <a:gd name="T0" fmla="*/ 0 w 732"/>
                    <a:gd name="T1" fmla="*/ 0 h 1"/>
                    <a:gd name="T2" fmla="*/ 731 w 732"/>
                    <a:gd name="T3" fmla="*/ 0 h 1"/>
                  </a:gdLst>
                  <a:ahLst/>
                  <a:cxnLst>
                    <a:cxn ang="0">
                      <a:pos x="T0" y="T1"/>
                    </a:cxn>
                    <a:cxn ang="0">
                      <a:pos x="T2" y="T3"/>
                    </a:cxn>
                  </a:cxnLst>
                  <a:rect l="0" t="0" r="r" b="b"/>
                  <a:pathLst>
                    <a:path w="732" h="1">
                      <a:moveTo>
                        <a:pt x="0" y="0"/>
                      </a:moveTo>
                      <a:lnTo>
                        <a:pt x="731"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91" name="Freeform 75"/>
                <p:cNvSpPr>
                  <a:spLocks/>
                </p:cNvSpPr>
                <p:nvPr/>
              </p:nvSpPr>
              <p:spPr bwMode="auto">
                <a:xfrm>
                  <a:off x="1730" y="3224"/>
                  <a:ext cx="604" cy="1"/>
                </a:xfrm>
                <a:custGeom>
                  <a:avLst/>
                  <a:gdLst>
                    <a:gd name="T0" fmla="*/ 0 w 604"/>
                    <a:gd name="T1" fmla="*/ 0 h 1"/>
                    <a:gd name="T2" fmla="*/ 603 w 604"/>
                    <a:gd name="T3" fmla="*/ 0 h 1"/>
                  </a:gdLst>
                  <a:ahLst/>
                  <a:cxnLst>
                    <a:cxn ang="0">
                      <a:pos x="T0" y="T1"/>
                    </a:cxn>
                    <a:cxn ang="0">
                      <a:pos x="T2" y="T3"/>
                    </a:cxn>
                  </a:cxnLst>
                  <a:rect l="0" t="0" r="r" b="b"/>
                  <a:pathLst>
                    <a:path w="604" h="1">
                      <a:moveTo>
                        <a:pt x="0" y="0"/>
                      </a:moveTo>
                      <a:lnTo>
                        <a:pt x="603"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grpSp>
        <p:sp>
          <p:nvSpPr>
            <p:cNvPr id="9292" name="Freeform 76"/>
            <p:cNvSpPr>
              <a:spLocks/>
            </p:cNvSpPr>
            <p:nvPr/>
          </p:nvSpPr>
          <p:spPr bwMode="auto">
            <a:xfrm>
              <a:off x="1810" y="3321"/>
              <a:ext cx="444" cy="1"/>
            </a:xfrm>
            <a:custGeom>
              <a:avLst/>
              <a:gdLst>
                <a:gd name="T0" fmla="*/ 0 w 444"/>
                <a:gd name="T1" fmla="*/ 0 h 1"/>
                <a:gd name="T2" fmla="*/ 443 w 444"/>
                <a:gd name="T3" fmla="*/ 0 h 1"/>
              </a:gdLst>
              <a:ahLst/>
              <a:cxnLst>
                <a:cxn ang="0">
                  <a:pos x="T0" y="T1"/>
                </a:cxn>
                <a:cxn ang="0">
                  <a:pos x="T2" y="T3"/>
                </a:cxn>
              </a:cxnLst>
              <a:rect l="0" t="0" r="r" b="b"/>
              <a:pathLst>
                <a:path w="444" h="1">
                  <a:moveTo>
                    <a:pt x="0" y="0"/>
                  </a:moveTo>
                  <a:lnTo>
                    <a:pt x="443"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93" name="Freeform 77"/>
            <p:cNvSpPr>
              <a:spLocks/>
            </p:cNvSpPr>
            <p:nvPr/>
          </p:nvSpPr>
          <p:spPr bwMode="auto">
            <a:xfrm>
              <a:off x="2632" y="2542"/>
              <a:ext cx="1354" cy="1"/>
            </a:xfrm>
            <a:custGeom>
              <a:avLst/>
              <a:gdLst>
                <a:gd name="T0" fmla="*/ 0 w 1354"/>
                <a:gd name="T1" fmla="*/ 0 h 1"/>
                <a:gd name="T2" fmla="*/ 1353 w 1354"/>
                <a:gd name="T3" fmla="*/ 0 h 1"/>
              </a:gdLst>
              <a:ahLst/>
              <a:cxnLst>
                <a:cxn ang="0">
                  <a:pos x="T0" y="T1"/>
                </a:cxn>
                <a:cxn ang="0">
                  <a:pos x="T2" y="T3"/>
                </a:cxn>
              </a:cxnLst>
              <a:rect l="0" t="0" r="r" b="b"/>
              <a:pathLst>
                <a:path w="1354" h="1">
                  <a:moveTo>
                    <a:pt x="0" y="0"/>
                  </a:moveTo>
                  <a:lnTo>
                    <a:pt x="1353"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94" name="Freeform 78"/>
            <p:cNvSpPr>
              <a:spLocks/>
            </p:cNvSpPr>
            <p:nvPr/>
          </p:nvSpPr>
          <p:spPr bwMode="auto">
            <a:xfrm>
              <a:off x="2647" y="2688"/>
              <a:ext cx="1283" cy="1"/>
            </a:xfrm>
            <a:custGeom>
              <a:avLst/>
              <a:gdLst>
                <a:gd name="T0" fmla="*/ 0 w 1283"/>
                <a:gd name="T1" fmla="*/ 0 h 1"/>
                <a:gd name="T2" fmla="*/ 1282 w 1283"/>
                <a:gd name="T3" fmla="*/ 0 h 1"/>
              </a:gdLst>
              <a:ahLst/>
              <a:cxnLst>
                <a:cxn ang="0">
                  <a:pos x="T0" y="T1"/>
                </a:cxn>
                <a:cxn ang="0">
                  <a:pos x="T2" y="T3"/>
                </a:cxn>
              </a:cxnLst>
              <a:rect l="0" t="0" r="r" b="b"/>
              <a:pathLst>
                <a:path w="1283" h="1">
                  <a:moveTo>
                    <a:pt x="0" y="0"/>
                  </a:moveTo>
                  <a:lnTo>
                    <a:pt x="1282"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95" name="Freeform 79"/>
            <p:cNvSpPr>
              <a:spLocks/>
            </p:cNvSpPr>
            <p:nvPr/>
          </p:nvSpPr>
          <p:spPr bwMode="auto">
            <a:xfrm>
              <a:off x="2703" y="2846"/>
              <a:ext cx="1153" cy="1"/>
            </a:xfrm>
            <a:custGeom>
              <a:avLst/>
              <a:gdLst>
                <a:gd name="T0" fmla="*/ 0 w 1153"/>
                <a:gd name="T1" fmla="*/ 0 h 1"/>
                <a:gd name="T2" fmla="*/ 1152 w 1153"/>
                <a:gd name="T3" fmla="*/ 0 h 1"/>
              </a:gdLst>
              <a:ahLst/>
              <a:cxnLst>
                <a:cxn ang="0">
                  <a:pos x="T0" y="T1"/>
                </a:cxn>
                <a:cxn ang="0">
                  <a:pos x="T2" y="T3"/>
                </a:cxn>
              </a:cxnLst>
              <a:rect l="0" t="0" r="r" b="b"/>
              <a:pathLst>
                <a:path w="1153" h="1">
                  <a:moveTo>
                    <a:pt x="0" y="0"/>
                  </a:moveTo>
                  <a:lnTo>
                    <a:pt x="1152"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96" name="Freeform 80"/>
            <p:cNvSpPr>
              <a:spLocks/>
            </p:cNvSpPr>
            <p:nvPr/>
          </p:nvSpPr>
          <p:spPr bwMode="auto">
            <a:xfrm>
              <a:off x="2765" y="2987"/>
              <a:ext cx="1007" cy="1"/>
            </a:xfrm>
            <a:custGeom>
              <a:avLst/>
              <a:gdLst>
                <a:gd name="T0" fmla="*/ 0 w 1007"/>
                <a:gd name="T1" fmla="*/ 0 h 1"/>
                <a:gd name="T2" fmla="*/ 1006 w 1007"/>
                <a:gd name="T3" fmla="*/ 0 h 1"/>
              </a:gdLst>
              <a:ahLst/>
              <a:cxnLst>
                <a:cxn ang="0">
                  <a:pos x="T0" y="T1"/>
                </a:cxn>
                <a:cxn ang="0">
                  <a:pos x="T2" y="T3"/>
                </a:cxn>
              </a:cxnLst>
              <a:rect l="0" t="0" r="r" b="b"/>
              <a:pathLst>
                <a:path w="1007" h="1">
                  <a:moveTo>
                    <a:pt x="0" y="0"/>
                  </a:moveTo>
                  <a:lnTo>
                    <a:pt x="1006"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9297" name="Group 81"/>
            <p:cNvGrpSpPr>
              <a:grpSpLocks/>
            </p:cNvGrpSpPr>
            <p:nvPr/>
          </p:nvGrpSpPr>
          <p:grpSpPr bwMode="auto">
            <a:xfrm>
              <a:off x="423" y="1137"/>
              <a:ext cx="5040" cy="2267"/>
              <a:chOff x="423" y="1137"/>
              <a:chExt cx="5040" cy="2267"/>
            </a:xfrm>
          </p:grpSpPr>
          <p:sp>
            <p:nvSpPr>
              <p:cNvPr id="9298" name="Freeform 82"/>
              <p:cNvSpPr>
                <a:spLocks/>
              </p:cNvSpPr>
              <p:nvPr/>
            </p:nvSpPr>
            <p:spPr bwMode="auto">
              <a:xfrm>
                <a:off x="423" y="1158"/>
                <a:ext cx="805" cy="2213"/>
              </a:xfrm>
              <a:custGeom>
                <a:avLst/>
                <a:gdLst>
                  <a:gd name="T0" fmla="*/ 804 w 805"/>
                  <a:gd name="T1" fmla="*/ 0 h 2213"/>
                  <a:gd name="T2" fmla="*/ 704 w 805"/>
                  <a:gd name="T3" fmla="*/ 56 h 2213"/>
                  <a:gd name="T4" fmla="*/ 558 w 805"/>
                  <a:gd name="T5" fmla="*/ 151 h 2213"/>
                  <a:gd name="T6" fmla="*/ 437 w 805"/>
                  <a:gd name="T7" fmla="*/ 257 h 2213"/>
                  <a:gd name="T8" fmla="*/ 336 w 805"/>
                  <a:gd name="T9" fmla="*/ 379 h 2213"/>
                  <a:gd name="T10" fmla="*/ 240 w 805"/>
                  <a:gd name="T11" fmla="*/ 519 h 2213"/>
                  <a:gd name="T12" fmla="*/ 141 w 805"/>
                  <a:gd name="T13" fmla="*/ 671 h 2213"/>
                  <a:gd name="T14" fmla="*/ 74 w 805"/>
                  <a:gd name="T15" fmla="*/ 807 h 2213"/>
                  <a:gd name="T16" fmla="*/ 15 w 805"/>
                  <a:gd name="T17" fmla="*/ 953 h 2213"/>
                  <a:gd name="T18" fmla="*/ 0 w 805"/>
                  <a:gd name="T19" fmla="*/ 1084 h 2213"/>
                  <a:gd name="T20" fmla="*/ 0 w 805"/>
                  <a:gd name="T21" fmla="*/ 1230 h 2213"/>
                  <a:gd name="T22" fmla="*/ 5 w 805"/>
                  <a:gd name="T23" fmla="*/ 1366 h 2213"/>
                  <a:gd name="T24" fmla="*/ 15 w 805"/>
                  <a:gd name="T25" fmla="*/ 1523 h 2213"/>
                  <a:gd name="T26" fmla="*/ 29 w 805"/>
                  <a:gd name="T27" fmla="*/ 1683 h 2213"/>
                  <a:gd name="T28" fmla="*/ 45 w 805"/>
                  <a:gd name="T29" fmla="*/ 1826 h 2213"/>
                  <a:gd name="T30" fmla="*/ 54 w 805"/>
                  <a:gd name="T31" fmla="*/ 1950 h 2213"/>
                  <a:gd name="T32" fmla="*/ 74 w 805"/>
                  <a:gd name="T33" fmla="*/ 2055 h 2213"/>
                  <a:gd name="T34" fmla="*/ 126 w 805"/>
                  <a:gd name="T35" fmla="*/ 2212 h 2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5" h="2213">
                    <a:moveTo>
                      <a:pt x="804" y="0"/>
                    </a:moveTo>
                    <a:lnTo>
                      <a:pt x="704" y="56"/>
                    </a:lnTo>
                    <a:lnTo>
                      <a:pt x="558" y="151"/>
                    </a:lnTo>
                    <a:lnTo>
                      <a:pt x="437" y="257"/>
                    </a:lnTo>
                    <a:lnTo>
                      <a:pt x="336" y="379"/>
                    </a:lnTo>
                    <a:lnTo>
                      <a:pt x="240" y="519"/>
                    </a:lnTo>
                    <a:lnTo>
                      <a:pt x="141" y="671"/>
                    </a:lnTo>
                    <a:lnTo>
                      <a:pt x="74" y="807"/>
                    </a:lnTo>
                    <a:lnTo>
                      <a:pt x="15" y="953"/>
                    </a:lnTo>
                    <a:lnTo>
                      <a:pt x="0" y="1084"/>
                    </a:lnTo>
                    <a:lnTo>
                      <a:pt x="0" y="1230"/>
                    </a:lnTo>
                    <a:lnTo>
                      <a:pt x="5" y="1366"/>
                    </a:lnTo>
                    <a:lnTo>
                      <a:pt x="15" y="1523"/>
                    </a:lnTo>
                    <a:lnTo>
                      <a:pt x="29" y="1683"/>
                    </a:lnTo>
                    <a:lnTo>
                      <a:pt x="45" y="1826"/>
                    </a:lnTo>
                    <a:lnTo>
                      <a:pt x="54" y="1950"/>
                    </a:lnTo>
                    <a:lnTo>
                      <a:pt x="74" y="2055"/>
                    </a:lnTo>
                    <a:lnTo>
                      <a:pt x="126" y="2212"/>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299" name="Freeform 83"/>
              <p:cNvSpPr>
                <a:spLocks/>
              </p:cNvSpPr>
              <p:nvPr/>
            </p:nvSpPr>
            <p:spPr bwMode="auto">
              <a:xfrm>
                <a:off x="3826" y="1153"/>
                <a:ext cx="1087" cy="2241"/>
              </a:xfrm>
              <a:custGeom>
                <a:avLst/>
                <a:gdLst>
                  <a:gd name="T0" fmla="*/ 0 w 1087"/>
                  <a:gd name="T1" fmla="*/ 0 h 2241"/>
                  <a:gd name="T2" fmla="*/ 177 w 1087"/>
                  <a:gd name="T3" fmla="*/ 94 h 2241"/>
                  <a:gd name="T4" fmla="*/ 297 w 1087"/>
                  <a:gd name="T5" fmla="*/ 186 h 2241"/>
                  <a:gd name="T6" fmla="*/ 408 w 1087"/>
                  <a:gd name="T7" fmla="*/ 275 h 2241"/>
                  <a:gd name="T8" fmla="*/ 503 w 1087"/>
                  <a:gd name="T9" fmla="*/ 392 h 2241"/>
                  <a:gd name="T10" fmla="*/ 623 w 1087"/>
                  <a:gd name="T11" fmla="*/ 523 h 2241"/>
                  <a:gd name="T12" fmla="*/ 760 w 1087"/>
                  <a:gd name="T13" fmla="*/ 683 h 2241"/>
                  <a:gd name="T14" fmla="*/ 864 w 1087"/>
                  <a:gd name="T15" fmla="*/ 835 h 2241"/>
                  <a:gd name="T16" fmla="*/ 921 w 1087"/>
                  <a:gd name="T17" fmla="*/ 970 h 2241"/>
                  <a:gd name="T18" fmla="*/ 935 w 1087"/>
                  <a:gd name="T19" fmla="*/ 1102 h 2241"/>
                  <a:gd name="T20" fmla="*/ 930 w 1087"/>
                  <a:gd name="T21" fmla="*/ 1243 h 2241"/>
                  <a:gd name="T22" fmla="*/ 941 w 1087"/>
                  <a:gd name="T23" fmla="*/ 1398 h 2241"/>
                  <a:gd name="T24" fmla="*/ 955 w 1087"/>
                  <a:gd name="T25" fmla="*/ 1544 h 2241"/>
                  <a:gd name="T26" fmla="*/ 966 w 1087"/>
                  <a:gd name="T27" fmla="*/ 1676 h 2241"/>
                  <a:gd name="T28" fmla="*/ 986 w 1087"/>
                  <a:gd name="T29" fmla="*/ 1834 h 2241"/>
                  <a:gd name="T30" fmla="*/ 1001 w 1087"/>
                  <a:gd name="T31" fmla="*/ 1971 h 2241"/>
                  <a:gd name="T32" fmla="*/ 1035 w 1087"/>
                  <a:gd name="T33" fmla="*/ 2116 h 2241"/>
                  <a:gd name="T34" fmla="*/ 1086 w 1087"/>
                  <a:gd name="T35" fmla="*/ 2240 h 2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87" h="2241">
                    <a:moveTo>
                      <a:pt x="0" y="0"/>
                    </a:moveTo>
                    <a:lnTo>
                      <a:pt x="177" y="94"/>
                    </a:lnTo>
                    <a:lnTo>
                      <a:pt x="297" y="186"/>
                    </a:lnTo>
                    <a:lnTo>
                      <a:pt x="408" y="275"/>
                    </a:lnTo>
                    <a:lnTo>
                      <a:pt x="503" y="392"/>
                    </a:lnTo>
                    <a:lnTo>
                      <a:pt x="623" y="523"/>
                    </a:lnTo>
                    <a:lnTo>
                      <a:pt x="760" y="683"/>
                    </a:lnTo>
                    <a:lnTo>
                      <a:pt x="864" y="835"/>
                    </a:lnTo>
                    <a:lnTo>
                      <a:pt x="921" y="970"/>
                    </a:lnTo>
                    <a:lnTo>
                      <a:pt x="935" y="1102"/>
                    </a:lnTo>
                    <a:lnTo>
                      <a:pt x="930" y="1243"/>
                    </a:lnTo>
                    <a:lnTo>
                      <a:pt x="941" y="1398"/>
                    </a:lnTo>
                    <a:lnTo>
                      <a:pt x="955" y="1544"/>
                    </a:lnTo>
                    <a:lnTo>
                      <a:pt x="966" y="1676"/>
                    </a:lnTo>
                    <a:lnTo>
                      <a:pt x="986" y="1834"/>
                    </a:lnTo>
                    <a:lnTo>
                      <a:pt x="1001" y="1971"/>
                    </a:lnTo>
                    <a:lnTo>
                      <a:pt x="1035" y="2116"/>
                    </a:lnTo>
                    <a:lnTo>
                      <a:pt x="1086" y="224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00" name="Freeform 84"/>
              <p:cNvSpPr>
                <a:spLocks/>
              </p:cNvSpPr>
              <p:nvPr/>
            </p:nvSpPr>
            <p:spPr bwMode="auto">
              <a:xfrm>
                <a:off x="2933" y="1212"/>
                <a:ext cx="1133" cy="1"/>
              </a:xfrm>
              <a:custGeom>
                <a:avLst/>
                <a:gdLst>
                  <a:gd name="T0" fmla="*/ 0 w 1133"/>
                  <a:gd name="T1" fmla="*/ 0 h 1"/>
                  <a:gd name="T2" fmla="*/ 1132 w 1133"/>
                  <a:gd name="T3" fmla="*/ 0 h 1"/>
                </a:gdLst>
                <a:ahLst/>
                <a:cxnLst>
                  <a:cxn ang="0">
                    <a:pos x="T0" y="T1"/>
                  </a:cxn>
                  <a:cxn ang="0">
                    <a:pos x="T2" y="T3"/>
                  </a:cxn>
                </a:cxnLst>
                <a:rect l="0" t="0" r="r" b="b"/>
                <a:pathLst>
                  <a:path w="1133" h="1">
                    <a:moveTo>
                      <a:pt x="0" y="0"/>
                    </a:moveTo>
                    <a:lnTo>
                      <a:pt x="1132"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9301" name="Group 85"/>
              <p:cNvGrpSpPr>
                <a:grpSpLocks/>
              </p:cNvGrpSpPr>
              <p:nvPr/>
            </p:nvGrpSpPr>
            <p:grpSpPr bwMode="auto">
              <a:xfrm>
                <a:off x="3658" y="1137"/>
                <a:ext cx="1805" cy="2267"/>
                <a:chOff x="3658" y="1137"/>
                <a:chExt cx="1805" cy="2267"/>
              </a:xfrm>
            </p:grpSpPr>
            <p:sp>
              <p:nvSpPr>
                <p:cNvPr id="9302" name="Freeform 86"/>
                <p:cNvSpPr>
                  <a:spLocks/>
                </p:cNvSpPr>
                <p:nvPr/>
              </p:nvSpPr>
              <p:spPr bwMode="auto">
                <a:xfrm>
                  <a:off x="3658" y="1137"/>
                  <a:ext cx="1218" cy="2267"/>
                </a:xfrm>
                <a:custGeom>
                  <a:avLst/>
                  <a:gdLst>
                    <a:gd name="T0" fmla="*/ 0 w 1218"/>
                    <a:gd name="T1" fmla="*/ 0 h 2267"/>
                    <a:gd name="T2" fmla="*/ 150 w 1218"/>
                    <a:gd name="T3" fmla="*/ 97 h 2267"/>
                    <a:gd name="T4" fmla="*/ 287 w 1218"/>
                    <a:gd name="T5" fmla="*/ 202 h 2267"/>
                    <a:gd name="T6" fmla="*/ 392 w 1218"/>
                    <a:gd name="T7" fmla="*/ 292 h 2267"/>
                    <a:gd name="T8" fmla="*/ 502 w 1218"/>
                    <a:gd name="T9" fmla="*/ 418 h 2267"/>
                    <a:gd name="T10" fmla="*/ 603 w 1218"/>
                    <a:gd name="T11" fmla="*/ 554 h 2267"/>
                    <a:gd name="T12" fmla="*/ 695 w 1218"/>
                    <a:gd name="T13" fmla="*/ 691 h 2267"/>
                    <a:gd name="T14" fmla="*/ 759 w 1218"/>
                    <a:gd name="T15" fmla="*/ 841 h 2267"/>
                    <a:gd name="T16" fmla="*/ 799 w 1218"/>
                    <a:gd name="T17" fmla="*/ 982 h 2267"/>
                    <a:gd name="T18" fmla="*/ 814 w 1218"/>
                    <a:gd name="T19" fmla="*/ 1114 h 2267"/>
                    <a:gd name="T20" fmla="*/ 820 w 1218"/>
                    <a:gd name="T21" fmla="*/ 1260 h 2267"/>
                    <a:gd name="T22" fmla="*/ 845 w 1218"/>
                    <a:gd name="T23" fmla="*/ 1406 h 2267"/>
                    <a:gd name="T24" fmla="*/ 870 w 1218"/>
                    <a:gd name="T25" fmla="*/ 1546 h 2267"/>
                    <a:gd name="T26" fmla="*/ 905 w 1218"/>
                    <a:gd name="T27" fmla="*/ 1688 h 2267"/>
                    <a:gd name="T28" fmla="*/ 950 w 1218"/>
                    <a:gd name="T29" fmla="*/ 1851 h 2267"/>
                    <a:gd name="T30" fmla="*/ 1006 w 1218"/>
                    <a:gd name="T31" fmla="*/ 1973 h 2267"/>
                    <a:gd name="T32" fmla="*/ 1096 w 1218"/>
                    <a:gd name="T33" fmla="*/ 2115 h 2267"/>
                    <a:gd name="T34" fmla="*/ 1217 w 1218"/>
                    <a:gd name="T35" fmla="*/ 2266 h 2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18" h="2267">
                      <a:moveTo>
                        <a:pt x="0" y="0"/>
                      </a:moveTo>
                      <a:lnTo>
                        <a:pt x="150" y="97"/>
                      </a:lnTo>
                      <a:lnTo>
                        <a:pt x="287" y="202"/>
                      </a:lnTo>
                      <a:lnTo>
                        <a:pt x="392" y="292"/>
                      </a:lnTo>
                      <a:lnTo>
                        <a:pt x="502" y="418"/>
                      </a:lnTo>
                      <a:lnTo>
                        <a:pt x="603" y="554"/>
                      </a:lnTo>
                      <a:lnTo>
                        <a:pt x="695" y="691"/>
                      </a:lnTo>
                      <a:lnTo>
                        <a:pt x="759" y="841"/>
                      </a:lnTo>
                      <a:lnTo>
                        <a:pt x="799" y="982"/>
                      </a:lnTo>
                      <a:lnTo>
                        <a:pt x="814" y="1114"/>
                      </a:lnTo>
                      <a:lnTo>
                        <a:pt x="820" y="1260"/>
                      </a:lnTo>
                      <a:lnTo>
                        <a:pt x="845" y="1406"/>
                      </a:lnTo>
                      <a:lnTo>
                        <a:pt x="870" y="1546"/>
                      </a:lnTo>
                      <a:lnTo>
                        <a:pt x="905" y="1688"/>
                      </a:lnTo>
                      <a:lnTo>
                        <a:pt x="950" y="1851"/>
                      </a:lnTo>
                      <a:lnTo>
                        <a:pt x="1006" y="1973"/>
                      </a:lnTo>
                      <a:lnTo>
                        <a:pt x="1096" y="2115"/>
                      </a:lnTo>
                      <a:lnTo>
                        <a:pt x="1217" y="2266"/>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03" name="Freeform 87"/>
                <p:cNvSpPr>
                  <a:spLocks/>
                </p:cNvSpPr>
                <p:nvPr/>
              </p:nvSpPr>
              <p:spPr bwMode="auto">
                <a:xfrm>
                  <a:off x="3743" y="1153"/>
                  <a:ext cx="1164" cy="2251"/>
                </a:xfrm>
                <a:custGeom>
                  <a:avLst/>
                  <a:gdLst>
                    <a:gd name="T0" fmla="*/ 0 w 1164"/>
                    <a:gd name="T1" fmla="*/ 0 h 2251"/>
                    <a:gd name="T2" fmla="*/ 176 w 1164"/>
                    <a:gd name="T3" fmla="*/ 105 h 2251"/>
                    <a:gd name="T4" fmla="*/ 312 w 1164"/>
                    <a:gd name="T5" fmla="*/ 200 h 2251"/>
                    <a:gd name="T6" fmla="*/ 413 w 1164"/>
                    <a:gd name="T7" fmla="*/ 291 h 2251"/>
                    <a:gd name="T8" fmla="*/ 504 w 1164"/>
                    <a:gd name="T9" fmla="*/ 397 h 2251"/>
                    <a:gd name="T10" fmla="*/ 604 w 1164"/>
                    <a:gd name="T11" fmla="*/ 523 h 2251"/>
                    <a:gd name="T12" fmla="*/ 725 w 1164"/>
                    <a:gd name="T13" fmla="*/ 683 h 2251"/>
                    <a:gd name="T14" fmla="*/ 810 w 1164"/>
                    <a:gd name="T15" fmla="*/ 829 h 2251"/>
                    <a:gd name="T16" fmla="*/ 866 w 1164"/>
                    <a:gd name="T17" fmla="*/ 981 h 2251"/>
                    <a:gd name="T18" fmla="*/ 871 w 1164"/>
                    <a:gd name="T19" fmla="*/ 1116 h 2251"/>
                    <a:gd name="T20" fmla="*/ 877 w 1164"/>
                    <a:gd name="T21" fmla="*/ 1243 h 2251"/>
                    <a:gd name="T22" fmla="*/ 891 w 1164"/>
                    <a:gd name="T23" fmla="*/ 1369 h 2251"/>
                    <a:gd name="T24" fmla="*/ 906 w 1164"/>
                    <a:gd name="T25" fmla="*/ 1515 h 2251"/>
                    <a:gd name="T26" fmla="*/ 936 w 1164"/>
                    <a:gd name="T27" fmla="*/ 1681 h 2251"/>
                    <a:gd name="T28" fmla="*/ 967 w 1164"/>
                    <a:gd name="T29" fmla="*/ 1823 h 2251"/>
                    <a:gd name="T30" fmla="*/ 997 w 1164"/>
                    <a:gd name="T31" fmla="*/ 1945 h 2251"/>
                    <a:gd name="T32" fmla="*/ 1048 w 1164"/>
                    <a:gd name="T33" fmla="*/ 2071 h 2251"/>
                    <a:gd name="T34" fmla="*/ 1163 w 1164"/>
                    <a:gd name="T35" fmla="*/ 2250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4" h="2251">
                      <a:moveTo>
                        <a:pt x="0" y="0"/>
                      </a:moveTo>
                      <a:lnTo>
                        <a:pt x="176" y="105"/>
                      </a:lnTo>
                      <a:lnTo>
                        <a:pt x="312" y="200"/>
                      </a:lnTo>
                      <a:lnTo>
                        <a:pt x="413" y="291"/>
                      </a:lnTo>
                      <a:lnTo>
                        <a:pt x="504" y="397"/>
                      </a:lnTo>
                      <a:lnTo>
                        <a:pt x="604" y="523"/>
                      </a:lnTo>
                      <a:lnTo>
                        <a:pt x="725" y="683"/>
                      </a:lnTo>
                      <a:lnTo>
                        <a:pt x="810" y="829"/>
                      </a:lnTo>
                      <a:lnTo>
                        <a:pt x="866" y="981"/>
                      </a:lnTo>
                      <a:lnTo>
                        <a:pt x="871" y="1116"/>
                      </a:lnTo>
                      <a:lnTo>
                        <a:pt x="877" y="1243"/>
                      </a:lnTo>
                      <a:lnTo>
                        <a:pt x="891" y="1369"/>
                      </a:lnTo>
                      <a:lnTo>
                        <a:pt x="906" y="1515"/>
                      </a:lnTo>
                      <a:lnTo>
                        <a:pt x="936" y="1681"/>
                      </a:lnTo>
                      <a:lnTo>
                        <a:pt x="967" y="1823"/>
                      </a:lnTo>
                      <a:lnTo>
                        <a:pt x="997" y="1945"/>
                      </a:lnTo>
                      <a:lnTo>
                        <a:pt x="1048" y="2071"/>
                      </a:lnTo>
                      <a:lnTo>
                        <a:pt x="1163" y="225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04" name="Freeform 88"/>
                <p:cNvSpPr>
                  <a:spLocks/>
                </p:cNvSpPr>
                <p:nvPr/>
              </p:nvSpPr>
              <p:spPr bwMode="auto">
                <a:xfrm>
                  <a:off x="3923" y="1163"/>
                  <a:ext cx="1001" cy="2235"/>
                </a:xfrm>
                <a:custGeom>
                  <a:avLst/>
                  <a:gdLst>
                    <a:gd name="T0" fmla="*/ 0 w 1001"/>
                    <a:gd name="T1" fmla="*/ 0 h 2235"/>
                    <a:gd name="T2" fmla="*/ 141 w 1001"/>
                    <a:gd name="T3" fmla="*/ 77 h 2235"/>
                    <a:gd name="T4" fmla="*/ 246 w 1001"/>
                    <a:gd name="T5" fmla="*/ 146 h 2235"/>
                    <a:gd name="T6" fmla="*/ 357 w 1001"/>
                    <a:gd name="T7" fmla="*/ 242 h 2235"/>
                    <a:gd name="T8" fmla="*/ 487 w 1001"/>
                    <a:gd name="T9" fmla="*/ 363 h 2235"/>
                    <a:gd name="T10" fmla="*/ 639 w 1001"/>
                    <a:gd name="T11" fmla="*/ 520 h 2235"/>
                    <a:gd name="T12" fmla="*/ 785 w 1001"/>
                    <a:gd name="T13" fmla="*/ 666 h 2235"/>
                    <a:gd name="T14" fmla="*/ 895 w 1001"/>
                    <a:gd name="T15" fmla="*/ 812 h 2235"/>
                    <a:gd name="T16" fmla="*/ 966 w 1001"/>
                    <a:gd name="T17" fmla="*/ 962 h 2235"/>
                    <a:gd name="T18" fmla="*/ 975 w 1001"/>
                    <a:gd name="T19" fmla="*/ 1095 h 2235"/>
                    <a:gd name="T20" fmla="*/ 986 w 1001"/>
                    <a:gd name="T21" fmla="*/ 1236 h 2235"/>
                    <a:gd name="T22" fmla="*/ 986 w 1001"/>
                    <a:gd name="T23" fmla="*/ 1371 h 2235"/>
                    <a:gd name="T24" fmla="*/ 986 w 1001"/>
                    <a:gd name="T25" fmla="*/ 1527 h 2235"/>
                    <a:gd name="T26" fmla="*/ 986 w 1001"/>
                    <a:gd name="T27" fmla="*/ 1673 h 2235"/>
                    <a:gd name="T28" fmla="*/ 980 w 1001"/>
                    <a:gd name="T29" fmla="*/ 1821 h 2235"/>
                    <a:gd name="T30" fmla="*/ 980 w 1001"/>
                    <a:gd name="T31" fmla="*/ 1950 h 2235"/>
                    <a:gd name="T32" fmla="*/ 995 w 1001"/>
                    <a:gd name="T33" fmla="*/ 2105 h 2235"/>
                    <a:gd name="T34" fmla="*/ 1000 w 1001"/>
                    <a:gd name="T35" fmla="*/ 2234 h 2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1" h="2235">
                      <a:moveTo>
                        <a:pt x="0" y="0"/>
                      </a:moveTo>
                      <a:lnTo>
                        <a:pt x="141" y="77"/>
                      </a:lnTo>
                      <a:lnTo>
                        <a:pt x="246" y="146"/>
                      </a:lnTo>
                      <a:lnTo>
                        <a:pt x="357" y="242"/>
                      </a:lnTo>
                      <a:lnTo>
                        <a:pt x="487" y="363"/>
                      </a:lnTo>
                      <a:lnTo>
                        <a:pt x="639" y="520"/>
                      </a:lnTo>
                      <a:lnTo>
                        <a:pt x="785" y="666"/>
                      </a:lnTo>
                      <a:lnTo>
                        <a:pt x="895" y="812"/>
                      </a:lnTo>
                      <a:lnTo>
                        <a:pt x="966" y="962"/>
                      </a:lnTo>
                      <a:lnTo>
                        <a:pt x="975" y="1095"/>
                      </a:lnTo>
                      <a:lnTo>
                        <a:pt x="986" y="1236"/>
                      </a:lnTo>
                      <a:lnTo>
                        <a:pt x="986" y="1371"/>
                      </a:lnTo>
                      <a:lnTo>
                        <a:pt x="986" y="1527"/>
                      </a:lnTo>
                      <a:lnTo>
                        <a:pt x="986" y="1673"/>
                      </a:lnTo>
                      <a:lnTo>
                        <a:pt x="980" y="1821"/>
                      </a:lnTo>
                      <a:lnTo>
                        <a:pt x="980" y="1950"/>
                      </a:lnTo>
                      <a:lnTo>
                        <a:pt x="995" y="2105"/>
                      </a:lnTo>
                      <a:lnTo>
                        <a:pt x="1000" y="2234"/>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05" name="Freeform 89"/>
                <p:cNvSpPr>
                  <a:spLocks/>
                </p:cNvSpPr>
                <p:nvPr/>
              </p:nvSpPr>
              <p:spPr bwMode="auto">
                <a:xfrm>
                  <a:off x="4054" y="2540"/>
                  <a:ext cx="1409" cy="1"/>
                </a:xfrm>
                <a:custGeom>
                  <a:avLst/>
                  <a:gdLst>
                    <a:gd name="T0" fmla="*/ 0 w 1409"/>
                    <a:gd name="T1" fmla="*/ 0 h 1"/>
                    <a:gd name="T2" fmla="*/ 1408 w 1409"/>
                    <a:gd name="T3" fmla="*/ 0 h 1"/>
                  </a:gdLst>
                  <a:ahLst/>
                  <a:cxnLst>
                    <a:cxn ang="0">
                      <a:pos x="T0" y="T1"/>
                    </a:cxn>
                    <a:cxn ang="0">
                      <a:pos x="T2" y="T3"/>
                    </a:cxn>
                  </a:cxnLst>
                  <a:rect l="0" t="0" r="r" b="b"/>
                  <a:pathLst>
                    <a:path w="1409" h="1">
                      <a:moveTo>
                        <a:pt x="0" y="0"/>
                      </a:moveTo>
                      <a:lnTo>
                        <a:pt x="1408"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06" name="Freeform 90"/>
                <p:cNvSpPr>
                  <a:spLocks/>
                </p:cNvSpPr>
                <p:nvPr/>
              </p:nvSpPr>
              <p:spPr bwMode="auto">
                <a:xfrm>
                  <a:off x="4105" y="2686"/>
                  <a:ext cx="1309" cy="1"/>
                </a:xfrm>
                <a:custGeom>
                  <a:avLst/>
                  <a:gdLst>
                    <a:gd name="T0" fmla="*/ 0 w 1309"/>
                    <a:gd name="T1" fmla="*/ 0 h 1"/>
                    <a:gd name="T2" fmla="*/ 1308 w 1309"/>
                    <a:gd name="T3" fmla="*/ 0 h 1"/>
                  </a:gdLst>
                  <a:ahLst/>
                  <a:cxnLst>
                    <a:cxn ang="0">
                      <a:pos x="T0" y="T1"/>
                    </a:cxn>
                    <a:cxn ang="0">
                      <a:pos x="T2" y="T3"/>
                    </a:cxn>
                  </a:cxnLst>
                  <a:rect l="0" t="0" r="r" b="b"/>
                  <a:pathLst>
                    <a:path w="1309" h="1">
                      <a:moveTo>
                        <a:pt x="0" y="0"/>
                      </a:moveTo>
                      <a:lnTo>
                        <a:pt x="1308"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07" name="Freeform 91"/>
                <p:cNvSpPr>
                  <a:spLocks/>
                </p:cNvSpPr>
                <p:nvPr/>
              </p:nvSpPr>
              <p:spPr bwMode="auto">
                <a:xfrm>
                  <a:off x="4185" y="2843"/>
                  <a:ext cx="1168" cy="1"/>
                </a:xfrm>
                <a:custGeom>
                  <a:avLst/>
                  <a:gdLst>
                    <a:gd name="T0" fmla="*/ 0 w 1168"/>
                    <a:gd name="T1" fmla="*/ 0 h 1"/>
                    <a:gd name="T2" fmla="*/ 1167 w 1168"/>
                    <a:gd name="T3" fmla="*/ 0 h 1"/>
                  </a:gdLst>
                  <a:ahLst/>
                  <a:cxnLst>
                    <a:cxn ang="0">
                      <a:pos x="T0" y="T1"/>
                    </a:cxn>
                    <a:cxn ang="0">
                      <a:pos x="T2" y="T3"/>
                    </a:cxn>
                  </a:cxnLst>
                  <a:rect l="0" t="0" r="r" b="b"/>
                  <a:pathLst>
                    <a:path w="1168" h="1">
                      <a:moveTo>
                        <a:pt x="0" y="0"/>
                      </a:moveTo>
                      <a:lnTo>
                        <a:pt x="1167"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08" name="Freeform 92"/>
                <p:cNvSpPr>
                  <a:spLocks/>
                </p:cNvSpPr>
                <p:nvPr/>
              </p:nvSpPr>
              <p:spPr bwMode="auto">
                <a:xfrm>
                  <a:off x="4265" y="2983"/>
                  <a:ext cx="1038" cy="1"/>
                </a:xfrm>
                <a:custGeom>
                  <a:avLst/>
                  <a:gdLst>
                    <a:gd name="T0" fmla="*/ 0 w 1038"/>
                    <a:gd name="T1" fmla="*/ 0 h 1"/>
                    <a:gd name="T2" fmla="*/ 1037 w 1038"/>
                    <a:gd name="T3" fmla="*/ 0 h 1"/>
                  </a:gdLst>
                  <a:ahLst/>
                  <a:cxnLst>
                    <a:cxn ang="0">
                      <a:pos x="T0" y="T1"/>
                    </a:cxn>
                    <a:cxn ang="0">
                      <a:pos x="T2" y="T3"/>
                    </a:cxn>
                  </a:cxnLst>
                  <a:rect l="0" t="0" r="r" b="b"/>
                  <a:pathLst>
                    <a:path w="1038" h="1">
                      <a:moveTo>
                        <a:pt x="0" y="0"/>
                      </a:moveTo>
                      <a:lnTo>
                        <a:pt x="1037"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09" name="Freeform 93"/>
                <p:cNvSpPr>
                  <a:spLocks/>
                </p:cNvSpPr>
                <p:nvPr/>
              </p:nvSpPr>
              <p:spPr bwMode="auto">
                <a:xfrm>
                  <a:off x="4364" y="3118"/>
                  <a:ext cx="876" cy="1"/>
                </a:xfrm>
                <a:custGeom>
                  <a:avLst/>
                  <a:gdLst>
                    <a:gd name="T0" fmla="*/ 0 w 876"/>
                    <a:gd name="T1" fmla="*/ 0 h 1"/>
                    <a:gd name="T2" fmla="*/ 875 w 876"/>
                    <a:gd name="T3" fmla="*/ 0 h 1"/>
                  </a:gdLst>
                  <a:ahLst/>
                  <a:cxnLst>
                    <a:cxn ang="0">
                      <a:pos x="T0" y="T1"/>
                    </a:cxn>
                    <a:cxn ang="0">
                      <a:pos x="T2" y="T3"/>
                    </a:cxn>
                  </a:cxnLst>
                  <a:rect l="0" t="0" r="r" b="b"/>
                  <a:pathLst>
                    <a:path w="876" h="1">
                      <a:moveTo>
                        <a:pt x="0" y="0"/>
                      </a:moveTo>
                      <a:lnTo>
                        <a:pt x="875"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10" name="Freeform 94"/>
                <p:cNvSpPr>
                  <a:spLocks/>
                </p:cNvSpPr>
                <p:nvPr/>
              </p:nvSpPr>
              <p:spPr bwMode="auto">
                <a:xfrm>
                  <a:off x="4468" y="3228"/>
                  <a:ext cx="700" cy="1"/>
                </a:xfrm>
                <a:custGeom>
                  <a:avLst/>
                  <a:gdLst>
                    <a:gd name="T0" fmla="*/ 0 w 700"/>
                    <a:gd name="T1" fmla="*/ 0 h 1"/>
                    <a:gd name="T2" fmla="*/ 699 w 700"/>
                    <a:gd name="T3" fmla="*/ 0 h 1"/>
                  </a:gdLst>
                  <a:ahLst/>
                  <a:cxnLst>
                    <a:cxn ang="0">
                      <a:pos x="T0" y="T1"/>
                    </a:cxn>
                    <a:cxn ang="0">
                      <a:pos x="T2" y="T3"/>
                    </a:cxn>
                  </a:cxnLst>
                  <a:rect l="0" t="0" r="r" b="b"/>
                  <a:pathLst>
                    <a:path w="700" h="1">
                      <a:moveTo>
                        <a:pt x="0" y="0"/>
                      </a:moveTo>
                      <a:lnTo>
                        <a:pt x="699"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11" name="Freeform 95"/>
                <p:cNvSpPr>
                  <a:spLocks/>
                </p:cNvSpPr>
                <p:nvPr/>
              </p:nvSpPr>
              <p:spPr bwMode="auto">
                <a:xfrm>
                  <a:off x="4599" y="3324"/>
                  <a:ext cx="484" cy="1"/>
                </a:xfrm>
                <a:custGeom>
                  <a:avLst/>
                  <a:gdLst>
                    <a:gd name="T0" fmla="*/ 0 w 484"/>
                    <a:gd name="T1" fmla="*/ 0 h 1"/>
                    <a:gd name="T2" fmla="*/ 483 w 484"/>
                    <a:gd name="T3" fmla="*/ 0 h 1"/>
                  </a:gdLst>
                  <a:ahLst/>
                  <a:cxnLst>
                    <a:cxn ang="0">
                      <a:pos x="T0" y="T1"/>
                    </a:cxn>
                    <a:cxn ang="0">
                      <a:pos x="T2" y="T3"/>
                    </a:cxn>
                  </a:cxnLst>
                  <a:rect l="0" t="0" r="r" b="b"/>
                  <a:pathLst>
                    <a:path w="484" h="1">
                      <a:moveTo>
                        <a:pt x="0" y="0"/>
                      </a:moveTo>
                      <a:lnTo>
                        <a:pt x="483" y="0"/>
                      </a:lnTo>
                    </a:path>
                  </a:pathLst>
                </a:custGeom>
                <a:noFill/>
                <a:ln w="12700" cap="rnd" cmpd="sng">
                  <a:solidFill>
                    <a:srgbClr val="618FFD"/>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grpSp>
      </p:grpSp>
      <p:grpSp>
        <p:nvGrpSpPr>
          <p:cNvPr id="9312" name="Group 96"/>
          <p:cNvGrpSpPr>
            <a:grpSpLocks/>
          </p:cNvGrpSpPr>
          <p:nvPr/>
        </p:nvGrpSpPr>
        <p:grpSpPr bwMode="auto">
          <a:xfrm>
            <a:off x="488990" y="2162320"/>
            <a:ext cx="7789863" cy="3570288"/>
            <a:chOff x="465" y="1184"/>
            <a:chExt cx="4907" cy="2249"/>
          </a:xfrm>
        </p:grpSpPr>
        <p:sp>
          <p:nvSpPr>
            <p:cNvPr id="9313" name="Freeform 97"/>
            <p:cNvSpPr>
              <a:spLocks/>
            </p:cNvSpPr>
            <p:nvPr/>
          </p:nvSpPr>
          <p:spPr bwMode="auto">
            <a:xfrm>
              <a:off x="3118" y="1716"/>
              <a:ext cx="25" cy="23"/>
            </a:xfrm>
            <a:custGeom>
              <a:avLst/>
              <a:gdLst>
                <a:gd name="T0" fmla="*/ 24 w 25"/>
                <a:gd name="T1" fmla="*/ 1 h 23"/>
                <a:gd name="T2" fmla="*/ 24 w 25"/>
                <a:gd name="T3" fmla="*/ 21 h 23"/>
                <a:gd name="T4" fmla="*/ 16 w 25"/>
                <a:gd name="T5" fmla="*/ 22 h 23"/>
                <a:gd name="T6" fmla="*/ 0 w 25"/>
                <a:gd name="T7" fmla="*/ 4 h 23"/>
                <a:gd name="T8" fmla="*/ 10 w 25"/>
                <a:gd name="T9" fmla="*/ 0 h 23"/>
                <a:gd name="T10" fmla="*/ 24 w 25"/>
                <a:gd name="T11" fmla="*/ 1 h 23"/>
              </a:gdLst>
              <a:ahLst/>
              <a:cxnLst>
                <a:cxn ang="0">
                  <a:pos x="T0" y="T1"/>
                </a:cxn>
                <a:cxn ang="0">
                  <a:pos x="T2" y="T3"/>
                </a:cxn>
                <a:cxn ang="0">
                  <a:pos x="T4" y="T5"/>
                </a:cxn>
                <a:cxn ang="0">
                  <a:pos x="T6" y="T7"/>
                </a:cxn>
                <a:cxn ang="0">
                  <a:pos x="T8" y="T9"/>
                </a:cxn>
                <a:cxn ang="0">
                  <a:pos x="T10" y="T11"/>
                </a:cxn>
              </a:cxnLst>
              <a:rect l="0" t="0" r="r" b="b"/>
              <a:pathLst>
                <a:path w="25" h="23">
                  <a:moveTo>
                    <a:pt x="24" y="1"/>
                  </a:moveTo>
                  <a:lnTo>
                    <a:pt x="24" y="21"/>
                  </a:lnTo>
                  <a:lnTo>
                    <a:pt x="16" y="22"/>
                  </a:lnTo>
                  <a:lnTo>
                    <a:pt x="0" y="4"/>
                  </a:lnTo>
                  <a:lnTo>
                    <a:pt x="10" y="0"/>
                  </a:lnTo>
                  <a:lnTo>
                    <a:pt x="24" y="1"/>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14" name="Freeform 98"/>
            <p:cNvSpPr>
              <a:spLocks/>
            </p:cNvSpPr>
            <p:nvPr/>
          </p:nvSpPr>
          <p:spPr bwMode="auto">
            <a:xfrm>
              <a:off x="3074" y="1676"/>
              <a:ext cx="22" cy="34"/>
            </a:xfrm>
            <a:custGeom>
              <a:avLst/>
              <a:gdLst>
                <a:gd name="T0" fmla="*/ 21 w 22"/>
                <a:gd name="T1" fmla="*/ 0 h 34"/>
                <a:gd name="T2" fmla="*/ 0 w 22"/>
                <a:gd name="T3" fmla="*/ 6 h 34"/>
                <a:gd name="T4" fmla="*/ 3 w 22"/>
                <a:gd name="T5" fmla="*/ 33 h 34"/>
                <a:gd name="T6" fmla="*/ 18 w 22"/>
                <a:gd name="T7" fmla="*/ 30 h 34"/>
                <a:gd name="T8" fmla="*/ 21 w 22"/>
                <a:gd name="T9" fmla="*/ 0 h 34"/>
              </a:gdLst>
              <a:ahLst/>
              <a:cxnLst>
                <a:cxn ang="0">
                  <a:pos x="T0" y="T1"/>
                </a:cxn>
                <a:cxn ang="0">
                  <a:pos x="T2" y="T3"/>
                </a:cxn>
                <a:cxn ang="0">
                  <a:pos x="T4" y="T5"/>
                </a:cxn>
                <a:cxn ang="0">
                  <a:pos x="T6" y="T7"/>
                </a:cxn>
                <a:cxn ang="0">
                  <a:pos x="T8" y="T9"/>
                </a:cxn>
              </a:cxnLst>
              <a:rect l="0" t="0" r="r" b="b"/>
              <a:pathLst>
                <a:path w="22" h="34">
                  <a:moveTo>
                    <a:pt x="21" y="0"/>
                  </a:moveTo>
                  <a:lnTo>
                    <a:pt x="0" y="6"/>
                  </a:lnTo>
                  <a:lnTo>
                    <a:pt x="3" y="33"/>
                  </a:lnTo>
                  <a:lnTo>
                    <a:pt x="18" y="30"/>
                  </a:lnTo>
                  <a:lnTo>
                    <a:pt x="21" y="0"/>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9315" name="Group 99"/>
            <p:cNvGrpSpPr>
              <a:grpSpLocks/>
            </p:cNvGrpSpPr>
            <p:nvPr/>
          </p:nvGrpSpPr>
          <p:grpSpPr bwMode="auto">
            <a:xfrm>
              <a:off x="465" y="1184"/>
              <a:ext cx="4907" cy="2249"/>
              <a:chOff x="465" y="1184"/>
              <a:chExt cx="4907" cy="2249"/>
            </a:xfrm>
          </p:grpSpPr>
          <p:grpSp>
            <p:nvGrpSpPr>
              <p:cNvPr id="9316" name="Group 100"/>
              <p:cNvGrpSpPr>
                <a:grpSpLocks/>
              </p:cNvGrpSpPr>
              <p:nvPr/>
            </p:nvGrpSpPr>
            <p:grpSpPr bwMode="auto">
              <a:xfrm>
                <a:off x="2645" y="1188"/>
                <a:ext cx="2727" cy="2238"/>
                <a:chOff x="2645" y="1188"/>
                <a:chExt cx="2727" cy="2238"/>
              </a:xfrm>
            </p:grpSpPr>
            <p:grpSp>
              <p:nvGrpSpPr>
                <p:cNvPr id="9317" name="Group 101"/>
                <p:cNvGrpSpPr>
                  <a:grpSpLocks/>
                </p:cNvGrpSpPr>
                <p:nvPr/>
              </p:nvGrpSpPr>
              <p:grpSpPr bwMode="auto">
                <a:xfrm>
                  <a:off x="4520" y="2304"/>
                  <a:ext cx="852" cy="1122"/>
                  <a:chOff x="4520" y="2304"/>
                  <a:chExt cx="852" cy="1122"/>
                </a:xfrm>
              </p:grpSpPr>
              <p:sp>
                <p:nvSpPr>
                  <p:cNvPr id="9318" name="Freeform 102"/>
                  <p:cNvSpPr>
                    <a:spLocks/>
                  </p:cNvSpPr>
                  <p:nvPr/>
                </p:nvSpPr>
                <p:spPr bwMode="auto">
                  <a:xfrm>
                    <a:off x="4520" y="3213"/>
                    <a:ext cx="607" cy="213"/>
                  </a:xfrm>
                  <a:custGeom>
                    <a:avLst/>
                    <a:gdLst>
                      <a:gd name="T0" fmla="*/ 118 w 607"/>
                      <a:gd name="T1" fmla="*/ 8 h 213"/>
                      <a:gd name="T2" fmla="*/ 163 w 607"/>
                      <a:gd name="T3" fmla="*/ 13 h 213"/>
                      <a:gd name="T4" fmla="*/ 182 w 607"/>
                      <a:gd name="T5" fmla="*/ 11 h 213"/>
                      <a:gd name="T6" fmla="*/ 204 w 607"/>
                      <a:gd name="T7" fmla="*/ 4 h 213"/>
                      <a:gd name="T8" fmla="*/ 226 w 607"/>
                      <a:gd name="T9" fmla="*/ 2 h 213"/>
                      <a:gd name="T10" fmla="*/ 240 w 607"/>
                      <a:gd name="T11" fmla="*/ 0 h 213"/>
                      <a:gd name="T12" fmla="*/ 260 w 607"/>
                      <a:gd name="T13" fmla="*/ 11 h 213"/>
                      <a:gd name="T14" fmla="*/ 267 w 607"/>
                      <a:gd name="T15" fmla="*/ 20 h 213"/>
                      <a:gd name="T16" fmla="*/ 290 w 607"/>
                      <a:gd name="T17" fmla="*/ 18 h 213"/>
                      <a:gd name="T18" fmla="*/ 307 w 607"/>
                      <a:gd name="T19" fmla="*/ 18 h 213"/>
                      <a:gd name="T20" fmla="*/ 323 w 607"/>
                      <a:gd name="T21" fmla="*/ 11 h 213"/>
                      <a:gd name="T22" fmla="*/ 339 w 607"/>
                      <a:gd name="T23" fmla="*/ 7 h 213"/>
                      <a:gd name="T24" fmla="*/ 350 w 607"/>
                      <a:gd name="T25" fmla="*/ 5 h 213"/>
                      <a:gd name="T26" fmla="*/ 373 w 607"/>
                      <a:gd name="T27" fmla="*/ 9 h 213"/>
                      <a:gd name="T28" fmla="*/ 408 w 607"/>
                      <a:gd name="T29" fmla="*/ 14 h 213"/>
                      <a:gd name="T30" fmla="*/ 445 w 607"/>
                      <a:gd name="T31" fmla="*/ 24 h 213"/>
                      <a:gd name="T32" fmla="*/ 470 w 607"/>
                      <a:gd name="T33" fmla="*/ 29 h 213"/>
                      <a:gd name="T34" fmla="*/ 486 w 607"/>
                      <a:gd name="T35" fmla="*/ 35 h 213"/>
                      <a:gd name="T36" fmla="*/ 506 w 607"/>
                      <a:gd name="T37" fmla="*/ 27 h 213"/>
                      <a:gd name="T38" fmla="*/ 530 w 607"/>
                      <a:gd name="T39" fmla="*/ 32 h 213"/>
                      <a:gd name="T40" fmla="*/ 547 w 607"/>
                      <a:gd name="T41" fmla="*/ 35 h 213"/>
                      <a:gd name="T42" fmla="*/ 560 w 607"/>
                      <a:gd name="T43" fmla="*/ 41 h 213"/>
                      <a:gd name="T44" fmla="*/ 579 w 607"/>
                      <a:gd name="T45" fmla="*/ 49 h 213"/>
                      <a:gd name="T46" fmla="*/ 593 w 607"/>
                      <a:gd name="T47" fmla="*/ 59 h 213"/>
                      <a:gd name="T48" fmla="*/ 603 w 607"/>
                      <a:gd name="T49" fmla="*/ 68 h 213"/>
                      <a:gd name="T50" fmla="*/ 606 w 607"/>
                      <a:gd name="T51" fmla="*/ 77 h 213"/>
                      <a:gd name="T52" fmla="*/ 587 w 607"/>
                      <a:gd name="T53" fmla="*/ 87 h 213"/>
                      <a:gd name="T54" fmla="*/ 561 w 607"/>
                      <a:gd name="T55" fmla="*/ 99 h 213"/>
                      <a:gd name="T56" fmla="*/ 547 w 607"/>
                      <a:gd name="T57" fmla="*/ 113 h 213"/>
                      <a:gd name="T58" fmla="*/ 552 w 607"/>
                      <a:gd name="T59" fmla="*/ 122 h 213"/>
                      <a:gd name="T60" fmla="*/ 541 w 607"/>
                      <a:gd name="T61" fmla="*/ 133 h 213"/>
                      <a:gd name="T62" fmla="*/ 527 w 607"/>
                      <a:gd name="T63" fmla="*/ 146 h 213"/>
                      <a:gd name="T64" fmla="*/ 516 w 607"/>
                      <a:gd name="T65" fmla="*/ 147 h 213"/>
                      <a:gd name="T66" fmla="*/ 498 w 607"/>
                      <a:gd name="T67" fmla="*/ 160 h 213"/>
                      <a:gd name="T68" fmla="*/ 532 w 607"/>
                      <a:gd name="T69" fmla="*/ 172 h 213"/>
                      <a:gd name="T70" fmla="*/ 508 w 607"/>
                      <a:gd name="T71" fmla="*/ 183 h 213"/>
                      <a:gd name="T72" fmla="*/ 459 w 607"/>
                      <a:gd name="T73" fmla="*/ 183 h 213"/>
                      <a:gd name="T74" fmla="*/ 429 w 607"/>
                      <a:gd name="T75" fmla="*/ 198 h 213"/>
                      <a:gd name="T76" fmla="*/ 405 w 607"/>
                      <a:gd name="T77" fmla="*/ 212 h 213"/>
                      <a:gd name="T78" fmla="*/ 353 w 607"/>
                      <a:gd name="T79" fmla="*/ 205 h 213"/>
                      <a:gd name="T80" fmla="*/ 315 w 607"/>
                      <a:gd name="T81" fmla="*/ 196 h 213"/>
                      <a:gd name="T82" fmla="*/ 278 w 607"/>
                      <a:gd name="T83" fmla="*/ 190 h 213"/>
                      <a:gd name="T84" fmla="*/ 239 w 607"/>
                      <a:gd name="T85" fmla="*/ 179 h 213"/>
                      <a:gd name="T86" fmla="*/ 220 w 607"/>
                      <a:gd name="T87" fmla="*/ 174 h 213"/>
                      <a:gd name="T88" fmla="*/ 169 w 607"/>
                      <a:gd name="T89" fmla="*/ 156 h 213"/>
                      <a:gd name="T90" fmla="*/ 136 w 607"/>
                      <a:gd name="T91" fmla="*/ 142 h 213"/>
                      <a:gd name="T92" fmla="*/ 107 w 607"/>
                      <a:gd name="T93" fmla="*/ 130 h 213"/>
                      <a:gd name="T94" fmla="*/ 81 w 607"/>
                      <a:gd name="T95" fmla="*/ 115 h 213"/>
                      <a:gd name="T96" fmla="*/ 57 w 607"/>
                      <a:gd name="T97" fmla="*/ 97 h 213"/>
                      <a:gd name="T98" fmla="*/ 28 w 607"/>
                      <a:gd name="T99" fmla="*/ 76 h 213"/>
                      <a:gd name="T100" fmla="*/ 5 w 607"/>
                      <a:gd name="T101" fmla="*/ 60 h 213"/>
                      <a:gd name="T102" fmla="*/ 18 w 607"/>
                      <a:gd name="T103" fmla="*/ 47 h 213"/>
                      <a:gd name="T104" fmla="*/ 32 w 607"/>
                      <a:gd name="T105" fmla="*/ 24 h 213"/>
                      <a:gd name="T106" fmla="*/ 47 w 607"/>
                      <a:gd name="T107" fmla="*/ 14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7" h="213">
                        <a:moveTo>
                          <a:pt x="57" y="8"/>
                        </a:moveTo>
                        <a:lnTo>
                          <a:pt x="118" y="8"/>
                        </a:lnTo>
                        <a:lnTo>
                          <a:pt x="139" y="9"/>
                        </a:lnTo>
                        <a:lnTo>
                          <a:pt x="163" y="13"/>
                        </a:lnTo>
                        <a:lnTo>
                          <a:pt x="172" y="18"/>
                        </a:lnTo>
                        <a:lnTo>
                          <a:pt x="182" y="11"/>
                        </a:lnTo>
                        <a:lnTo>
                          <a:pt x="195" y="7"/>
                        </a:lnTo>
                        <a:lnTo>
                          <a:pt x="204" y="4"/>
                        </a:lnTo>
                        <a:lnTo>
                          <a:pt x="218" y="2"/>
                        </a:lnTo>
                        <a:lnTo>
                          <a:pt x="226" y="2"/>
                        </a:lnTo>
                        <a:lnTo>
                          <a:pt x="233" y="2"/>
                        </a:lnTo>
                        <a:lnTo>
                          <a:pt x="240" y="0"/>
                        </a:lnTo>
                        <a:lnTo>
                          <a:pt x="255" y="11"/>
                        </a:lnTo>
                        <a:lnTo>
                          <a:pt x="260" y="11"/>
                        </a:lnTo>
                        <a:lnTo>
                          <a:pt x="264" y="18"/>
                        </a:lnTo>
                        <a:lnTo>
                          <a:pt x="267" y="20"/>
                        </a:lnTo>
                        <a:lnTo>
                          <a:pt x="280" y="18"/>
                        </a:lnTo>
                        <a:lnTo>
                          <a:pt x="290" y="18"/>
                        </a:lnTo>
                        <a:lnTo>
                          <a:pt x="301" y="18"/>
                        </a:lnTo>
                        <a:lnTo>
                          <a:pt x="307" y="18"/>
                        </a:lnTo>
                        <a:lnTo>
                          <a:pt x="316" y="18"/>
                        </a:lnTo>
                        <a:lnTo>
                          <a:pt x="323" y="11"/>
                        </a:lnTo>
                        <a:lnTo>
                          <a:pt x="329" y="8"/>
                        </a:lnTo>
                        <a:lnTo>
                          <a:pt x="339" y="7"/>
                        </a:lnTo>
                        <a:lnTo>
                          <a:pt x="342" y="7"/>
                        </a:lnTo>
                        <a:lnTo>
                          <a:pt x="350" y="5"/>
                        </a:lnTo>
                        <a:lnTo>
                          <a:pt x="362" y="8"/>
                        </a:lnTo>
                        <a:lnTo>
                          <a:pt x="373" y="9"/>
                        </a:lnTo>
                        <a:lnTo>
                          <a:pt x="386" y="11"/>
                        </a:lnTo>
                        <a:lnTo>
                          <a:pt x="408" y="14"/>
                        </a:lnTo>
                        <a:lnTo>
                          <a:pt x="435" y="22"/>
                        </a:lnTo>
                        <a:lnTo>
                          <a:pt x="445" y="24"/>
                        </a:lnTo>
                        <a:lnTo>
                          <a:pt x="457" y="27"/>
                        </a:lnTo>
                        <a:lnTo>
                          <a:pt x="470" y="29"/>
                        </a:lnTo>
                        <a:lnTo>
                          <a:pt x="479" y="33"/>
                        </a:lnTo>
                        <a:lnTo>
                          <a:pt x="486" y="35"/>
                        </a:lnTo>
                        <a:lnTo>
                          <a:pt x="500" y="32"/>
                        </a:lnTo>
                        <a:lnTo>
                          <a:pt x="506" y="27"/>
                        </a:lnTo>
                        <a:lnTo>
                          <a:pt x="518" y="27"/>
                        </a:lnTo>
                        <a:lnTo>
                          <a:pt x="530" y="32"/>
                        </a:lnTo>
                        <a:lnTo>
                          <a:pt x="534" y="33"/>
                        </a:lnTo>
                        <a:lnTo>
                          <a:pt x="547" y="35"/>
                        </a:lnTo>
                        <a:lnTo>
                          <a:pt x="552" y="38"/>
                        </a:lnTo>
                        <a:lnTo>
                          <a:pt x="560" y="41"/>
                        </a:lnTo>
                        <a:lnTo>
                          <a:pt x="572" y="47"/>
                        </a:lnTo>
                        <a:lnTo>
                          <a:pt x="579" y="49"/>
                        </a:lnTo>
                        <a:lnTo>
                          <a:pt x="586" y="54"/>
                        </a:lnTo>
                        <a:lnTo>
                          <a:pt x="593" y="59"/>
                        </a:lnTo>
                        <a:lnTo>
                          <a:pt x="598" y="61"/>
                        </a:lnTo>
                        <a:lnTo>
                          <a:pt x="603" y="68"/>
                        </a:lnTo>
                        <a:lnTo>
                          <a:pt x="603" y="73"/>
                        </a:lnTo>
                        <a:lnTo>
                          <a:pt x="606" y="77"/>
                        </a:lnTo>
                        <a:lnTo>
                          <a:pt x="598" y="84"/>
                        </a:lnTo>
                        <a:lnTo>
                          <a:pt x="587" y="87"/>
                        </a:lnTo>
                        <a:lnTo>
                          <a:pt x="576" y="97"/>
                        </a:lnTo>
                        <a:lnTo>
                          <a:pt x="561" y="99"/>
                        </a:lnTo>
                        <a:lnTo>
                          <a:pt x="552" y="106"/>
                        </a:lnTo>
                        <a:lnTo>
                          <a:pt x="547" y="113"/>
                        </a:lnTo>
                        <a:lnTo>
                          <a:pt x="543" y="117"/>
                        </a:lnTo>
                        <a:lnTo>
                          <a:pt x="552" y="122"/>
                        </a:lnTo>
                        <a:lnTo>
                          <a:pt x="552" y="126"/>
                        </a:lnTo>
                        <a:lnTo>
                          <a:pt x="541" y="133"/>
                        </a:lnTo>
                        <a:lnTo>
                          <a:pt x="533" y="139"/>
                        </a:lnTo>
                        <a:lnTo>
                          <a:pt x="527" y="146"/>
                        </a:lnTo>
                        <a:lnTo>
                          <a:pt x="520" y="147"/>
                        </a:lnTo>
                        <a:lnTo>
                          <a:pt x="516" y="147"/>
                        </a:lnTo>
                        <a:lnTo>
                          <a:pt x="503" y="151"/>
                        </a:lnTo>
                        <a:lnTo>
                          <a:pt x="498" y="160"/>
                        </a:lnTo>
                        <a:lnTo>
                          <a:pt x="491" y="166"/>
                        </a:lnTo>
                        <a:lnTo>
                          <a:pt x="532" y="172"/>
                        </a:lnTo>
                        <a:lnTo>
                          <a:pt x="527" y="179"/>
                        </a:lnTo>
                        <a:lnTo>
                          <a:pt x="508" y="183"/>
                        </a:lnTo>
                        <a:lnTo>
                          <a:pt x="481" y="180"/>
                        </a:lnTo>
                        <a:lnTo>
                          <a:pt x="459" y="183"/>
                        </a:lnTo>
                        <a:lnTo>
                          <a:pt x="438" y="190"/>
                        </a:lnTo>
                        <a:lnTo>
                          <a:pt x="429" y="198"/>
                        </a:lnTo>
                        <a:lnTo>
                          <a:pt x="425" y="210"/>
                        </a:lnTo>
                        <a:lnTo>
                          <a:pt x="405" y="212"/>
                        </a:lnTo>
                        <a:lnTo>
                          <a:pt x="384" y="209"/>
                        </a:lnTo>
                        <a:lnTo>
                          <a:pt x="353" y="205"/>
                        </a:lnTo>
                        <a:lnTo>
                          <a:pt x="339" y="201"/>
                        </a:lnTo>
                        <a:lnTo>
                          <a:pt x="315" y="196"/>
                        </a:lnTo>
                        <a:lnTo>
                          <a:pt x="297" y="193"/>
                        </a:lnTo>
                        <a:lnTo>
                          <a:pt x="278" y="190"/>
                        </a:lnTo>
                        <a:lnTo>
                          <a:pt x="255" y="187"/>
                        </a:lnTo>
                        <a:lnTo>
                          <a:pt x="239" y="179"/>
                        </a:lnTo>
                        <a:lnTo>
                          <a:pt x="224" y="176"/>
                        </a:lnTo>
                        <a:lnTo>
                          <a:pt x="220" y="174"/>
                        </a:lnTo>
                        <a:lnTo>
                          <a:pt x="195" y="167"/>
                        </a:lnTo>
                        <a:lnTo>
                          <a:pt x="169" y="156"/>
                        </a:lnTo>
                        <a:lnTo>
                          <a:pt x="147" y="149"/>
                        </a:lnTo>
                        <a:lnTo>
                          <a:pt x="136" y="142"/>
                        </a:lnTo>
                        <a:lnTo>
                          <a:pt x="120" y="136"/>
                        </a:lnTo>
                        <a:lnTo>
                          <a:pt x="107" y="130"/>
                        </a:lnTo>
                        <a:lnTo>
                          <a:pt x="93" y="124"/>
                        </a:lnTo>
                        <a:lnTo>
                          <a:pt x="81" y="115"/>
                        </a:lnTo>
                        <a:lnTo>
                          <a:pt x="70" y="106"/>
                        </a:lnTo>
                        <a:lnTo>
                          <a:pt x="57" y="97"/>
                        </a:lnTo>
                        <a:lnTo>
                          <a:pt x="44" y="88"/>
                        </a:lnTo>
                        <a:lnTo>
                          <a:pt x="28" y="76"/>
                        </a:lnTo>
                        <a:lnTo>
                          <a:pt x="16" y="68"/>
                        </a:lnTo>
                        <a:lnTo>
                          <a:pt x="5" y="60"/>
                        </a:lnTo>
                        <a:lnTo>
                          <a:pt x="0" y="52"/>
                        </a:lnTo>
                        <a:lnTo>
                          <a:pt x="18" y="47"/>
                        </a:lnTo>
                        <a:lnTo>
                          <a:pt x="7" y="30"/>
                        </a:lnTo>
                        <a:lnTo>
                          <a:pt x="32" y="24"/>
                        </a:lnTo>
                        <a:lnTo>
                          <a:pt x="22" y="18"/>
                        </a:lnTo>
                        <a:lnTo>
                          <a:pt x="47" y="14"/>
                        </a:lnTo>
                        <a:lnTo>
                          <a:pt x="57" y="8"/>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9319" name="Group 103"/>
                  <p:cNvGrpSpPr>
                    <a:grpSpLocks/>
                  </p:cNvGrpSpPr>
                  <p:nvPr/>
                </p:nvGrpSpPr>
                <p:grpSpPr bwMode="auto">
                  <a:xfrm>
                    <a:off x="4972" y="2754"/>
                    <a:ext cx="400" cy="191"/>
                    <a:chOff x="4972" y="2754"/>
                    <a:chExt cx="400" cy="191"/>
                  </a:xfrm>
                </p:grpSpPr>
                <p:sp>
                  <p:nvSpPr>
                    <p:cNvPr id="9320" name="Freeform 104"/>
                    <p:cNvSpPr>
                      <a:spLocks/>
                    </p:cNvSpPr>
                    <p:nvPr/>
                  </p:nvSpPr>
                  <p:spPr bwMode="auto">
                    <a:xfrm>
                      <a:off x="5309" y="2754"/>
                      <a:ext cx="63" cy="116"/>
                    </a:xfrm>
                    <a:custGeom>
                      <a:avLst/>
                      <a:gdLst>
                        <a:gd name="T0" fmla="*/ 21 w 63"/>
                        <a:gd name="T1" fmla="*/ 2 h 116"/>
                        <a:gd name="T2" fmla="*/ 26 w 63"/>
                        <a:gd name="T3" fmla="*/ 0 h 116"/>
                        <a:gd name="T4" fmla="*/ 37 w 63"/>
                        <a:gd name="T5" fmla="*/ 13 h 116"/>
                        <a:gd name="T6" fmla="*/ 36 w 63"/>
                        <a:gd name="T7" fmla="*/ 49 h 116"/>
                        <a:gd name="T8" fmla="*/ 44 w 63"/>
                        <a:gd name="T9" fmla="*/ 49 h 116"/>
                        <a:gd name="T10" fmla="*/ 46 w 63"/>
                        <a:gd name="T11" fmla="*/ 54 h 116"/>
                        <a:gd name="T12" fmla="*/ 48 w 63"/>
                        <a:gd name="T13" fmla="*/ 61 h 116"/>
                        <a:gd name="T14" fmla="*/ 50 w 63"/>
                        <a:gd name="T15" fmla="*/ 66 h 116"/>
                        <a:gd name="T16" fmla="*/ 57 w 63"/>
                        <a:gd name="T17" fmla="*/ 65 h 116"/>
                        <a:gd name="T18" fmla="*/ 61 w 63"/>
                        <a:gd name="T19" fmla="*/ 57 h 116"/>
                        <a:gd name="T20" fmla="*/ 62 w 63"/>
                        <a:gd name="T21" fmla="*/ 61 h 116"/>
                        <a:gd name="T22" fmla="*/ 59 w 63"/>
                        <a:gd name="T23" fmla="*/ 68 h 116"/>
                        <a:gd name="T24" fmla="*/ 57 w 63"/>
                        <a:gd name="T25" fmla="*/ 72 h 116"/>
                        <a:gd name="T26" fmla="*/ 55 w 63"/>
                        <a:gd name="T27" fmla="*/ 82 h 116"/>
                        <a:gd name="T28" fmla="*/ 47 w 63"/>
                        <a:gd name="T29" fmla="*/ 87 h 116"/>
                        <a:gd name="T30" fmla="*/ 42 w 63"/>
                        <a:gd name="T31" fmla="*/ 88 h 116"/>
                        <a:gd name="T32" fmla="*/ 36 w 63"/>
                        <a:gd name="T33" fmla="*/ 93 h 116"/>
                        <a:gd name="T34" fmla="*/ 35 w 63"/>
                        <a:gd name="T35" fmla="*/ 97 h 116"/>
                        <a:gd name="T36" fmla="*/ 36 w 63"/>
                        <a:gd name="T37" fmla="*/ 103 h 116"/>
                        <a:gd name="T38" fmla="*/ 37 w 63"/>
                        <a:gd name="T39" fmla="*/ 109 h 116"/>
                        <a:gd name="T40" fmla="*/ 30 w 63"/>
                        <a:gd name="T41" fmla="*/ 112 h 116"/>
                        <a:gd name="T42" fmla="*/ 26 w 63"/>
                        <a:gd name="T43" fmla="*/ 114 h 116"/>
                        <a:gd name="T44" fmla="*/ 21 w 63"/>
                        <a:gd name="T45" fmla="*/ 115 h 116"/>
                        <a:gd name="T46" fmla="*/ 17 w 63"/>
                        <a:gd name="T47" fmla="*/ 114 h 116"/>
                        <a:gd name="T48" fmla="*/ 10 w 63"/>
                        <a:gd name="T49" fmla="*/ 112 h 116"/>
                        <a:gd name="T50" fmla="*/ 6 w 63"/>
                        <a:gd name="T51" fmla="*/ 109 h 116"/>
                        <a:gd name="T52" fmla="*/ 10 w 63"/>
                        <a:gd name="T53" fmla="*/ 104 h 116"/>
                        <a:gd name="T54" fmla="*/ 16 w 63"/>
                        <a:gd name="T55" fmla="*/ 103 h 116"/>
                        <a:gd name="T56" fmla="*/ 21 w 63"/>
                        <a:gd name="T57" fmla="*/ 95 h 116"/>
                        <a:gd name="T58" fmla="*/ 21 w 63"/>
                        <a:gd name="T59" fmla="*/ 92 h 116"/>
                        <a:gd name="T60" fmla="*/ 16 w 63"/>
                        <a:gd name="T61" fmla="*/ 88 h 116"/>
                        <a:gd name="T62" fmla="*/ 10 w 63"/>
                        <a:gd name="T63" fmla="*/ 83 h 116"/>
                        <a:gd name="T64" fmla="*/ 5 w 63"/>
                        <a:gd name="T65" fmla="*/ 83 h 116"/>
                        <a:gd name="T66" fmla="*/ 2 w 63"/>
                        <a:gd name="T67" fmla="*/ 82 h 116"/>
                        <a:gd name="T68" fmla="*/ 0 w 63"/>
                        <a:gd name="T69" fmla="*/ 77 h 116"/>
                        <a:gd name="T70" fmla="*/ 2 w 63"/>
                        <a:gd name="T71" fmla="*/ 74 h 116"/>
                        <a:gd name="T72" fmla="*/ 5 w 63"/>
                        <a:gd name="T73" fmla="*/ 74 h 116"/>
                        <a:gd name="T74" fmla="*/ 10 w 63"/>
                        <a:gd name="T75" fmla="*/ 72 h 116"/>
                        <a:gd name="T76" fmla="*/ 16 w 63"/>
                        <a:gd name="T77" fmla="*/ 68 h 116"/>
                        <a:gd name="T78" fmla="*/ 19 w 63"/>
                        <a:gd name="T79" fmla="*/ 66 h 116"/>
                        <a:gd name="T80" fmla="*/ 22 w 63"/>
                        <a:gd name="T81" fmla="*/ 49 h 116"/>
                        <a:gd name="T82" fmla="*/ 19 w 63"/>
                        <a:gd name="T83" fmla="*/ 45 h 116"/>
                        <a:gd name="T84" fmla="*/ 15 w 63"/>
                        <a:gd name="T85" fmla="*/ 41 h 116"/>
                        <a:gd name="T86" fmla="*/ 13 w 63"/>
                        <a:gd name="T87" fmla="*/ 32 h 116"/>
                        <a:gd name="T88" fmla="*/ 15 w 63"/>
                        <a:gd name="T89" fmla="*/ 22 h 116"/>
                        <a:gd name="T90" fmla="*/ 16 w 63"/>
                        <a:gd name="T91" fmla="*/ 16 h 116"/>
                        <a:gd name="T92" fmla="*/ 21 w 63"/>
                        <a:gd name="T93"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3" h="116">
                          <a:moveTo>
                            <a:pt x="21" y="2"/>
                          </a:moveTo>
                          <a:lnTo>
                            <a:pt x="26" y="0"/>
                          </a:lnTo>
                          <a:lnTo>
                            <a:pt x="37" y="13"/>
                          </a:lnTo>
                          <a:lnTo>
                            <a:pt x="36" y="49"/>
                          </a:lnTo>
                          <a:lnTo>
                            <a:pt x="44" y="49"/>
                          </a:lnTo>
                          <a:lnTo>
                            <a:pt x="46" y="54"/>
                          </a:lnTo>
                          <a:lnTo>
                            <a:pt x="48" y="61"/>
                          </a:lnTo>
                          <a:lnTo>
                            <a:pt x="50" y="66"/>
                          </a:lnTo>
                          <a:lnTo>
                            <a:pt x="57" y="65"/>
                          </a:lnTo>
                          <a:lnTo>
                            <a:pt x="61" y="57"/>
                          </a:lnTo>
                          <a:lnTo>
                            <a:pt x="62" y="61"/>
                          </a:lnTo>
                          <a:lnTo>
                            <a:pt x="59" y="68"/>
                          </a:lnTo>
                          <a:lnTo>
                            <a:pt x="57" y="72"/>
                          </a:lnTo>
                          <a:lnTo>
                            <a:pt x="55" y="82"/>
                          </a:lnTo>
                          <a:lnTo>
                            <a:pt x="47" y="87"/>
                          </a:lnTo>
                          <a:lnTo>
                            <a:pt x="42" y="88"/>
                          </a:lnTo>
                          <a:lnTo>
                            <a:pt x="36" y="93"/>
                          </a:lnTo>
                          <a:lnTo>
                            <a:pt x="35" y="97"/>
                          </a:lnTo>
                          <a:lnTo>
                            <a:pt x="36" y="103"/>
                          </a:lnTo>
                          <a:lnTo>
                            <a:pt x="37" y="109"/>
                          </a:lnTo>
                          <a:lnTo>
                            <a:pt x="30" y="112"/>
                          </a:lnTo>
                          <a:lnTo>
                            <a:pt x="26" y="114"/>
                          </a:lnTo>
                          <a:lnTo>
                            <a:pt x="21" y="115"/>
                          </a:lnTo>
                          <a:lnTo>
                            <a:pt x="17" y="114"/>
                          </a:lnTo>
                          <a:lnTo>
                            <a:pt x="10" y="112"/>
                          </a:lnTo>
                          <a:lnTo>
                            <a:pt x="6" y="109"/>
                          </a:lnTo>
                          <a:lnTo>
                            <a:pt x="10" y="104"/>
                          </a:lnTo>
                          <a:lnTo>
                            <a:pt x="16" y="103"/>
                          </a:lnTo>
                          <a:lnTo>
                            <a:pt x="21" y="95"/>
                          </a:lnTo>
                          <a:lnTo>
                            <a:pt x="21" y="92"/>
                          </a:lnTo>
                          <a:lnTo>
                            <a:pt x="16" y="88"/>
                          </a:lnTo>
                          <a:lnTo>
                            <a:pt x="10" y="83"/>
                          </a:lnTo>
                          <a:lnTo>
                            <a:pt x="5" y="83"/>
                          </a:lnTo>
                          <a:lnTo>
                            <a:pt x="2" y="82"/>
                          </a:lnTo>
                          <a:lnTo>
                            <a:pt x="0" y="77"/>
                          </a:lnTo>
                          <a:lnTo>
                            <a:pt x="2" y="74"/>
                          </a:lnTo>
                          <a:lnTo>
                            <a:pt x="5" y="74"/>
                          </a:lnTo>
                          <a:lnTo>
                            <a:pt x="10" y="72"/>
                          </a:lnTo>
                          <a:lnTo>
                            <a:pt x="16" y="68"/>
                          </a:lnTo>
                          <a:lnTo>
                            <a:pt x="19" y="66"/>
                          </a:lnTo>
                          <a:lnTo>
                            <a:pt x="22" y="49"/>
                          </a:lnTo>
                          <a:lnTo>
                            <a:pt x="19" y="45"/>
                          </a:lnTo>
                          <a:lnTo>
                            <a:pt x="15" y="41"/>
                          </a:lnTo>
                          <a:lnTo>
                            <a:pt x="13" y="32"/>
                          </a:lnTo>
                          <a:lnTo>
                            <a:pt x="15" y="22"/>
                          </a:lnTo>
                          <a:lnTo>
                            <a:pt x="16" y="16"/>
                          </a:lnTo>
                          <a:lnTo>
                            <a:pt x="21" y="2"/>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21" name="Freeform 105"/>
                    <p:cNvSpPr>
                      <a:spLocks/>
                    </p:cNvSpPr>
                    <p:nvPr/>
                  </p:nvSpPr>
                  <p:spPr bwMode="auto">
                    <a:xfrm>
                      <a:off x="5187" y="2846"/>
                      <a:ext cx="118" cy="99"/>
                    </a:xfrm>
                    <a:custGeom>
                      <a:avLst/>
                      <a:gdLst>
                        <a:gd name="T0" fmla="*/ 82 w 118"/>
                        <a:gd name="T1" fmla="*/ 0 h 99"/>
                        <a:gd name="T2" fmla="*/ 96 w 118"/>
                        <a:gd name="T3" fmla="*/ 0 h 99"/>
                        <a:gd name="T4" fmla="*/ 117 w 118"/>
                        <a:gd name="T5" fmla="*/ 27 h 99"/>
                        <a:gd name="T6" fmla="*/ 95 w 118"/>
                        <a:gd name="T7" fmla="*/ 49 h 99"/>
                        <a:gd name="T8" fmla="*/ 95 w 118"/>
                        <a:gd name="T9" fmla="*/ 59 h 99"/>
                        <a:gd name="T10" fmla="*/ 90 w 118"/>
                        <a:gd name="T11" fmla="*/ 62 h 99"/>
                        <a:gd name="T12" fmla="*/ 78 w 118"/>
                        <a:gd name="T13" fmla="*/ 62 h 99"/>
                        <a:gd name="T14" fmla="*/ 62 w 118"/>
                        <a:gd name="T15" fmla="*/ 75 h 99"/>
                        <a:gd name="T16" fmla="*/ 48 w 118"/>
                        <a:gd name="T17" fmla="*/ 87 h 99"/>
                        <a:gd name="T18" fmla="*/ 37 w 118"/>
                        <a:gd name="T19" fmla="*/ 98 h 99"/>
                        <a:gd name="T20" fmla="*/ 37 w 118"/>
                        <a:gd name="T21" fmla="*/ 89 h 99"/>
                        <a:gd name="T22" fmla="*/ 21 w 118"/>
                        <a:gd name="T23" fmla="*/ 91 h 99"/>
                        <a:gd name="T24" fmla="*/ 12 w 118"/>
                        <a:gd name="T25" fmla="*/ 91 h 99"/>
                        <a:gd name="T26" fmla="*/ 0 w 118"/>
                        <a:gd name="T27" fmla="*/ 91 h 99"/>
                        <a:gd name="T28" fmla="*/ 17 w 118"/>
                        <a:gd name="T29" fmla="*/ 75 h 99"/>
                        <a:gd name="T30" fmla="*/ 23 w 118"/>
                        <a:gd name="T31" fmla="*/ 66 h 99"/>
                        <a:gd name="T32" fmla="*/ 30 w 118"/>
                        <a:gd name="T33" fmla="*/ 66 h 99"/>
                        <a:gd name="T34" fmla="*/ 42 w 118"/>
                        <a:gd name="T35" fmla="*/ 54 h 99"/>
                        <a:gd name="T36" fmla="*/ 48 w 118"/>
                        <a:gd name="T37" fmla="*/ 54 h 99"/>
                        <a:gd name="T38" fmla="*/ 48 w 118"/>
                        <a:gd name="T39" fmla="*/ 52 h 99"/>
                        <a:gd name="T40" fmla="*/ 53 w 118"/>
                        <a:gd name="T41" fmla="*/ 48 h 99"/>
                        <a:gd name="T42" fmla="*/ 62 w 118"/>
                        <a:gd name="T43" fmla="*/ 48 h 99"/>
                        <a:gd name="T44" fmla="*/ 58 w 118"/>
                        <a:gd name="T45" fmla="*/ 33 h 99"/>
                        <a:gd name="T46" fmla="*/ 60 w 118"/>
                        <a:gd name="T47" fmla="*/ 33 h 99"/>
                        <a:gd name="T48" fmla="*/ 68 w 118"/>
                        <a:gd name="T49" fmla="*/ 25 h 99"/>
                        <a:gd name="T50" fmla="*/ 71 w 118"/>
                        <a:gd name="T51" fmla="*/ 32 h 99"/>
                        <a:gd name="T52" fmla="*/ 84 w 118"/>
                        <a:gd name="T53" fmla="*/ 21 h 99"/>
                        <a:gd name="T54" fmla="*/ 82 w 118"/>
                        <a:gd name="T5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8" h="99">
                          <a:moveTo>
                            <a:pt x="82" y="0"/>
                          </a:moveTo>
                          <a:lnTo>
                            <a:pt x="96" y="0"/>
                          </a:lnTo>
                          <a:lnTo>
                            <a:pt x="117" y="27"/>
                          </a:lnTo>
                          <a:lnTo>
                            <a:pt x="95" y="49"/>
                          </a:lnTo>
                          <a:lnTo>
                            <a:pt x="95" y="59"/>
                          </a:lnTo>
                          <a:lnTo>
                            <a:pt x="90" y="62"/>
                          </a:lnTo>
                          <a:lnTo>
                            <a:pt x="78" y="62"/>
                          </a:lnTo>
                          <a:lnTo>
                            <a:pt x="62" y="75"/>
                          </a:lnTo>
                          <a:lnTo>
                            <a:pt x="48" y="87"/>
                          </a:lnTo>
                          <a:lnTo>
                            <a:pt x="37" y="98"/>
                          </a:lnTo>
                          <a:lnTo>
                            <a:pt x="37" y="89"/>
                          </a:lnTo>
                          <a:lnTo>
                            <a:pt x="21" y="91"/>
                          </a:lnTo>
                          <a:lnTo>
                            <a:pt x="12" y="91"/>
                          </a:lnTo>
                          <a:lnTo>
                            <a:pt x="0" y="91"/>
                          </a:lnTo>
                          <a:lnTo>
                            <a:pt x="17" y="75"/>
                          </a:lnTo>
                          <a:lnTo>
                            <a:pt x="23" y="66"/>
                          </a:lnTo>
                          <a:lnTo>
                            <a:pt x="30" y="66"/>
                          </a:lnTo>
                          <a:lnTo>
                            <a:pt x="42" y="54"/>
                          </a:lnTo>
                          <a:lnTo>
                            <a:pt x="48" y="54"/>
                          </a:lnTo>
                          <a:lnTo>
                            <a:pt x="48" y="52"/>
                          </a:lnTo>
                          <a:lnTo>
                            <a:pt x="53" y="48"/>
                          </a:lnTo>
                          <a:lnTo>
                            <a:pt x="62" y="48"/>
                          </a:lnTo>
                          <a:lnTo>
                            <a:pt x="58" y="33"/>
                          </a:lnTo>
                          <a:lnTo>
                            <a:pt x="60" y="33"/>
                          </a:lnTo>
                          <a:lnTo>
                            <a:pt x="68" y="25"/>
                          </a:lnTo>
                          <a:lnTo>
                            <a:pt x="71" y="32"/>
                          </a:lnTo>
                          <a:lnTo>
                            <a:pt x="84" y="21"/>
                          </a:lnTo>
                          <a:lnTo>
                            <a:pt x="82" y="0"/>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22" name="Freeform 106"/>
                    <p:cNvSpPr>
                      <a:spLocks/>
                    </p:cNvSpPr>
                    <p:nvPr/>
                  </p:nvSpPr>
                  <p:spPr bwMode="auto">
                    <a:xfrm>
                      <a:off x="4972" y="2852"/>
                      <a:ext cx="45" cy="53"/>
                    </a:xfrm>
                    <a:custGeom>
                      <a:avLst/>
                      <a:gdLst>
                        <a:gd name="T0" fmla="*/ 0 w 45"/>
                        <a:gd name="T1" fmla="*/ 0 h 53"/>
                        <a:gd name="T2" fmla="*/ 10 w 45"/>
                        <a:gd name="T3" fmla="*/ 0 h 53"/>
                        <a:gd name="T4" fmla="*/ 20 w 45"/>
                        <a:gd name="T5" fmla="*/ 6 h 53"/>
                        <a:gd name="T6" fmla="*/ 44 w 45"/>
                        <a:gd name="T7" fmla="*/ 6 h 53"/>
                        <a:gd name="T8" fmla="*/ 41 w 45"/>
                        <a:gd name="T9" fmla="*/ 16 h 53"/>
                        <a:gd name="T10" fmla="*/ 44 w 45"/>
                        <a:gd name="T11" fmla="*/ 26 h 53"/>
                        <a:gd name="T12" fmla="*/ 36 w 45"/>
                        <a:gd name="T13" fmla="*/ 26 h 53"/>
                        <a:gd name="T14" fmla="*/ 35 w 45"/>
                        <a:gd name="T15" fmla="*/ 26 h 53"/>
                        <a:gd name="T16" fmla="*/ 30 w 45"/>
                        <a:gd name="T17" fmla="*/ 28 h 53"/>
                        <a:gd name="T18" fmla="*/ 35 w 45"/>
                        <a:gd name="T19" fmla="*/ 52 h 53"/>
                        <a:gd name="T20" fmla="*/ 20 w 45"/>
                        <a:gd name="T21" fmla="*/ 50 h 53"/>
                        <a:gd name="T22" fmla="*/ 8 w 45"/>
                        <a:gd name="T23" fmla="*/ 42 h 53"/>
                        <a:gd name="T24" fmla="*/ 8 w 45"/>
                        <a:gd name="T25" fmla="*/ 26 h 53"/>
                        <a:gd name="T26" fmla="*/ 8 w 45"/>
                        <a:gd name="T27" fmla="*/ 21 h 53"/>
                        <a:gd name="T28" fmla="*/ 0 w 45"/>
                        <a:gd name="T29" fmla="*/ 16 h 53"/>
                        <a:gd name="T30" fmla="*/ 0 w 45"/>
                        <a:gd name="T3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53">
                          <a:moveTo>
                            <a:pt x="0" y="0"/>
                          </a:moveTo>
                          <a:lnTo>
                            <a:pt x="10" y="0"/>
                          </a:lnTo>
                          <a:lnTo>
                            <a:pt x="20" y="6"/>
                          </a:lnTo>
                          <a:lnTo>
                            <a:pt x="44" y="6"/>
                          </a:lnTo>
                          <a:lnTo>
                            <a:pt x="41" y="16"/>
                          </a:lnTo>
                          <a:lnTo>
                            <a:pt x="44" y="26"/>
                          </a:lnTo>
                          <a:lnTo>
                            <a:pt x="36" y="26"/>
                          </a:lnTo>
                          <a:lnTo>
                            <a:pt x="35" y="26"/>
                          </a:lnTo>
                          <a:lnTo>
                            <a:pt x="30" y="28"/>
                          </a:lnTo>
                          <a:lnTo>
                            <a:pt x="35" y="52"/>
                          </a:lnTo>
                          <a:lnTo>
                            <a:pt x="20" y="50"/>
                          </a:lnTo>
                          <a:lnTo>
                            <a:pt x="8" y="42"/>
                          </a:lnTo>
                          <a:lnTo>
                            <a:pt x="8" y="26"/>
                          </a:lnTo>
                          <a:lnTo>
                            <a:pt x="8" y="21"/>
                          </a:lnTo>
                          <a:lnTo>
                            <a:pt x="0" y="16"/>
                          </a:lnTo>
                          <a:lnTo>
                            <a:pt x="0" y="0"/>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sp>
                <p:nvSpPr>
                  <p:cNvPr id="9323" name="Freeform 107"/>
                  <p:cNvSpPr>
                    <a:spLocks/>
                  </p:cNvSpPr>
                  <p:nvPr/>
                </p:nvSpPr>
                <p:spPr bwMode="auto">
                  <a:xfrm>
                    <a:off x="5052" y="2304"/>
                    <a:ext cx="73" cy="57"/>
                  </a:xfrm>
                  <a:custGeom>
                    <a:avLst/>
                    <a:gdLst>
                      <a:gd name="T0" fmla="*/ 13 w 73"/>
                      <a:gd name="T1" fmla="*/ 21 h 57"/>
                      <a:gd name="T2" fmla="*/ 0 w 73"/>
                      <a:gd name="T3" fmla="*/ 45 h 57"/>
                      <a:gd name="T4" fmla="*/ 5 w 73"/>
                      <a:gd name="T5" fmla="*/ 54 h 57"/>
                      <a:gd name="T6" fmla="*/ 25 w 73"/>
                      <a:gd name="T7" fmla="*/ 56 h 57"/>
                      <a:gd name="T8" fmla="*/ 42 w 73"/>
                      <a:gd name="T9" fmla="*/ 56 h 57"/>
                      <a:gd name="T10" fmla="*/ 49 w 73"/>
                      <a:gd name="T11" fmla="*/ 47 h 57"/>
                      <a:gd name="T12" fmla="*/ 54 w 73"/>
                      <a:gd name="T13" fmla="*/ 36 h 57"/>
                      <a:gd name="T14" fmla="*/ 72 w 73"/>
                      <a:gd name="T15" fmla="*/ 36 h 57"/>
                      <a:gd name="T16" fmla="*/ 69 w 73"/>
                      <a:gd name="T17" fmla="*/ 22 h 57"/>
                      <a:gd name="T18" fmla="*/ 69 w 73"/>
                      <a:gd name="T19" fmla="*/ 8 h 57"/>
                      <a:gd name="T20" fmla="*/ 50 w 73"/>
                      <a:gd name="T21" fmla="*/ 0 h 57"/>
                      <a:gd name="T22" fmla="*/ 47 w 73"/>
                      <a:gd name="T23" fmla="*/ 16 h 57"/>
                      <a:gd name="T24" fmla="*/ 60 w 73"/>
                      <a:gd name="T25" fmla="*/ 25 h 57"/>
                      <a:gd name="T26" fmla="*/ 41 w 73"/>
                      <a:gd name="T27" fmla="*/ 25 h 57"/>
                      <a:gd name="T28" fmla="*/ 34 w 73"/>
                      <a:gd name="T29" fmla="*/ 32 h 57"/>
                      <a:gd name="T30" fmla="*/ 13 w 73"/>
                      <a:gd name="T31" fmla="*/ 2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3" h="57">
                        <a:moveTo>
                          <a:pt x="13" y="21"/>
                        </a:moveTo>
                        <a:lnTo>
                          <a:pt x="0" y="45"/>
                        </a:lnTo>
                        <a:lnTo>
                          <a:pt x="5" y="54"/>
                        </a:lnTo>
                        <a:lnTo>
                          <a:pt x="25" y="56"/>
                        </a:lnTo>
                        <a:lnTo>
                          <a:pt x="42" y="56"/>
                        </a:lnTo>
                        <a:lnTo>
                          <a:pt x="49" y="47"/>
                        </a:lnTo>
                        <a:lnTo>
                          <a:pt x="54" y="36"/>
                        </a:lnTo>
                        <a:lnTo>
                          <a:pt x="72" y="36"/>
                        </a:lnTo>
                        <a:lnTo>
                          <a:pt x="69" y="22"/>
                        </a:lnTo>
                        <a:lnTo>
                          <a:pt x="69" y="8"/>
                        </a:lnTo>
                        <a:lnTo>
                          <a:pt x="50" y="0"/>
                        </a:lnTo>
                        <a:lnTo>
                          <a:pt x="47" y="16"/>
                        </a:lnTo>
                        <a:lnTo>
                          <a:pt x="60" y="25"/>
                        </a:lnTo>
                        <a:lnTo>
                          <a:pt x="41" y="25"/>
                        </a:lnTo>
                        <a:lnTo>
                          <a:pt x="34" y="32"/>
                        </a:lnTo>
                        <a:lnTo>
                          <a:pt x="13" y="21"/>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grpSp>
              <p:nvGrpSpPr>
                <p:cNvPr id="9324" name="Group 108"/>
                <p:cNvGrpSpPr>
                  <a:grpSpLocks/>
                </p:cNvGrpSpPr>
                <p:nvPr/>
              </p:nvGrpSpPr>
              <p:grpSpPr bwMode="auto">
                <a:xfrm>
                  <a:off x="4259" y="1465"/>
                  <a:ext cx="848" cy="1364"/>
                  <a:chOff x="4259" y="1465"/>
                  <a:chExt cx="848" cy="1364"/>
                </a:xfrm>
              </p:grpSpPr>
              <p:grpSp>
                <p:nvGrpSpPr>
                  <p:cNvPr id="9325" name="Group 109"/>
                  <p:cNvGrpSpPr>
                    <a:grpSpLocks/>
                  </p:cNvGrpSpPr>
                  <p:nvPr/>
                </p:nvGrpSpPr>
                <p:grpSpPr bwMode="auto">
                  <a:xfrm>
                    <a:off x="4396" y="1604"/>
                    <a:ext cx="189" cy="409"/>
                    <a:chOff x="4396" y="1604"/>
                    <a:chExt cx="189" cy="409"/>
                  </a:xfrm>
                </p:grpSpPr>
                <p:sp>
                  <p:nvSpPr>
                    <p:cNvPr id="9326" name="Freeform 110"/>
                    <p:cNvSpPr>
                      <a:spLocks/>
                    </p:cNvSpPr>
                    <p:nvPr/>
                  </p:nvSpPr>
                  <p:spPr bwMode="auto">
                    <a:xfrm>
                      <a:off x="4396" y="1971"/>
                      <a:ext cx="45" cy="42"/>
                    </a:xfrm>
                    <a:custGeom>
                      <a:avLst/>
                      <a:gdLst>
                        <a:gd name="T0" fmla="*/ 0 w 45"/>
                        <a:gd name="T1" fmla="*/ 32 h 42"/>
                        <a:gd name="T2" fmla="*/ 7 w 45"/>
                        <a:gd name="T3" fmla="*/ 40 h 42"/>
                        <a:gd name="T4" fmla="*/ 17 w 45"/>
                        <a:gd name="T5" fmla="*/ 38 h 42"/>
                        <a:gd name="T6" fmla="*/ 32 w 45"/>
                        <a:gd name="T7" fmla="*/ 41 h 42"/>
                        <a:gd name="T8" fmla="*/ 42 w 45"/>
                        <a:gd name="T9" fmla="*/ 41 h 42"/>
                        <a:gd name="T10" fmla="*/ 44 w 45"/>
                        <a:gd name="T11" fmla="*/ 27 h 42"/>
                        <a:gd name="T12" fmla="*/ 41 w 45"/>
                        <a:gd name="T13" fmla="*/ 18 h 42"/>
                        <a:gd name="T14" fmla="*/ 33 w 45"/>
                        <a:gd name="T15" fmla="*/ 7 h 42"/>
                        <a:gd name="T16" fmla="*/ 25 w 45"/>
                        <a:gd name="T17" fmla="*/ 7 h 42"/>
                        <a:gd name="T18" fmla="*/ 22 w 45"/>
                        <a:gd name="T19" fmla="*/ 0 h 42"/>
                        <a:gd name="T20" fmla="*/ 10 w 45"/>
                        <a:gd name="T21" fmla="*/ 0 h 42"/>
                        <a:gd name="T22" fmla="*/ 10 w 45"/>
                        <a:gd name="T23" fmla="*/ 13 h 42"/>
                        <a:gd name="T24" fmla="*/ 0 w 45"/>
                        <a:gd name="T25" fmla="*/ 3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42">
                          <a:moveTo>
                            <a:pt x="0" y="32"/>
                          </a:moveTo>
                          <a:lnTo>
                            <a:pt x="7" y="40"/>
                          </a:lnTo>
                          <a:lnTo>
                            <a:pt x="17" y="38"/>
                          </a:lnTo>
                          <a:lnTo>
                            <a:pt x="32" y="41"/>
                          </a:lnTo>
                          <a:lnTo>
                            <a:pt x="42" y="41"/>
                          </a:lnTo>
                          <a:lnTo>
                            <a:pt x="44" y="27"/>
                          </a:lnTo>
                          <a:lnTo>
                            <a:pt x="41" y="18"/>
                          </a:lnTo>
                          <a:lnTo>
                            <a:pt x="33" y="7"/>
                          </a:lnTo>
                          <a:lnTo>
                            <a:pt x="25" y="7"/>
                          </a:lnTo>
                          <a:lnTo>
                            <a:pt x="22" y="0"/>
                          </a:lnTo>
                          <a:lnTo>
                            <a:pt x="10" y="0"/>
                          </a:lnTo>
                          <a:lnTo>
                            <a:pt x="10" y="13"/>
                          </a:lnTo>
                          <a:lnTo>
                            <a:pt x="0" y="32"/>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27" name="Freeform 111"/>
                    <p:cNvSpPr>
                      <a:spLocks/>
                    </p:cNvSpPr>
                    <p:nvPr/>
                  </p:nvSpPr>
                  <p:spPr bwMode="auto">
                    <a:xfrm>
                      <a:off x="4517" y="1899"/>
                      <a:ext cx="43" cy="53"/>
                    </a:xfrm>
                    <a:custGeom>
                      <a:avLst/>
                      <a:gdLst>
                        <a:gd name="T0" fmla="*/ 9 w 43"/>
                        <a:gd name="T1" fmla="*/ 0 h 53"/>
                        <a:gd name="T2" fmla="*/ 27 w 43"/>
                        <a:gd name="T3" fmla="*/ 2 h 53"/>
                        <a:gd name="T4" fmla="*/ 34 w 43"/>
                        <a:gd name="T5" fmla="*/ 16 h 53"/>
                        <a:gd name="T6" fmla="*/ 42 w 43"/>
                        <a:gd name="T7" fmla="*/ 23 h 53"/>
                        <a:gd name="T8" fmla="*/ 36 w 43"/>
                        <a:gd name="T9" fmla="*/ 30 h 53"/>
                        <a:gd name="T10" fmla="*/ 42 w 43"/>
                        <a:gd name="T11" fmla="*/ 38 h 53"/>
                        <a:gd name="T12" fmla="*/ 38 w 43"/>
                        <a:gd name="T13" fmla="*/ 47 h 53"/>
                        <a:gd name="T14" fmla="*/ 32 w 43"/>
                        <a:gd name="T15" fmla="*/ 52 h 53"/>
                        <a:gd name="T16" fmla="*/ 20 w 43"/>
                        <a:gd name="T17" fmla="*/ 50 h 53"/>
                        <a:gd name="T18" fmla="*/ 12 w 43"/>
                        <a:gd name="T19" fmla="*/ 50 h 53"/>
                        <a:gd name="T20" fmla="*/ 7 w 43"/>
                        <a:gd name="T21" fmla="*/ 45 h 53"/>
                        <a:gd name="T22" fmla="*/ 3 w 43"/>
                        <a:gd name="T23" fmla="*/ 36 h 53"/>
                        <a:gd name="T24" fmla="*/ 3 w 43"/>
                        <a:gd name="T25" fmla="*/ 29 h 53"/>
                        <a:gd name="T26" fmla="*/ 0 w 43"/>
                        <a:gd name="T27" fmla="*/ 18 h 53"/>
                        <a:gd name="T28" fmla="*/ 9 w 43"/>
                        <a:gd name="T2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53">
                          <a:moveTo>
                            <a:pt x="9" y="0"/>
                          </a:moveTo>
                          <a:lnTo>
                            <a:pt x="27" y="2"/>
                          </a:lnTo>
                          <a:lnTo>
                            <a:pt x="34" y="16"/>
                          </a:lnTo>
                          <a:lnTo>
                            <a:pt x="42" y="23"/>
                          </a:lnTo>
                          <a:lnTo>
                            <a:pt x="36" y="30"/>
                          </a:lnTo>
                          <a:lnTo>
                            <a:pt x="42" y="38"/>
                          </a:lnTo>
                          <a:lnTo>
                            <a:pt x="38" y="47"/>
                          </a:lnTo>
                          <a:lnTo>
                            <a:pt x="32" y="52"/>
                          </a:lnTo>
                          <a:lnTo>
                            <a:pt x="20" y="50"/>
                          </a:lnTo>
                          <a:lnTo>
                            <a:pt x="12" y="50"/>
                          </a:lnTo>
                          <a:lnTo>
                            <a:pt x="7" y="45"/>
                          </a:lnTo>
                          <a:lnTo>
                            <a:pt x="3" y="36"/>
                          </a:lnTo>
                          <a:lnTo>
                            <a:pt x="3" y="29"/>
                          </a:lnTo>
                          <a:lnTo>
                            <a:pt x="0" y="18"/>
                          </a:lnTo>
                          <a:lnTo>
                            <a:pt x="9" y="0"/>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28" name="Freeform 112"/>
                    <p:cNvSpPr>
                      <a:spLocks/>
                    </p:cNvSpPr>
                    <p:nvPr/>
                  </p:nvSpPr>
                  <p:spPr bwMode="auto">
                    <a:xfrm>
                      <a:off x="4508" y="1604"/>
                      <a:ext cx="77" cy="50"/>
                    </a:xfrm>
                    <a:custGeom>
                      <a:avLst/>
                      <a:gdLst>
                        <a:gd name="T0" fmla="*/ 11 w 77"/>
                        <a:gd name="T1" fmla="*/ 0 h 50"/>
                        <a:gd name="T2" fmla="*/ 20 w 77"/>
                        <a:gd name="T3" fmla="*/ 8 h 50"/>
                        <a:gd name="T4" fmla="*/ 31 w 77"/>
                        <a:gd name="T5" fmla="*/ 6 h 50"/>
                        <a:gd name="T6" fmla="*/ 44 w 77"/>
                        <a:gd name="T7" fmla="*/ 8 h 50"/>
                        <a:gd name="T8" fmla="*/ 57 w 77"/>
                        <a:gd name="T9" fmla="*/ 8 h 50"/>
                        <a:gd name="T10" fmla="*/ 63 w 77"/>
                        <a:gd name="T11" fmla="*/ 12 h 50"/>
                        <a:gd name="T12" fmla="*/ 71 w 77"/>
                        <a:gd name="T13" fmla="*/ 24 h 50"/>
                        <a:gd name="T14" fmla="*/ 76 w 77"/>
                        <a:gd name="T15" fmla="*/ 28 h 50"/>
                        <a:gd name="T16" fmla="*/ 58 w 77"/>
                        <a:gd name="T17" fmla="*/ 32 h 50"/>
                        <a:gd name="T18" fmla="*/ 54 w 77"/>
                        <a:gd name="T19" fmla="*/ 35 h 50"/>
                        <a:gd name="T20" fmla="*/ 58 w 77"/>
                        <a:gd name="T21" fmla="*/ 41 h 50"/>
                        <a:gd name="T22" fmla="*/ 58 w 77"/>
                        <a:gd name="T23" fmla="*/ 48 h 50"/>
                        <a:gd name="T24" fmla="*/ 41 w 77"/>
                        <a:gd name="T25" fmla="*/ 41 h 50"/>
                        <a:gd name="T26" fmla="*/ 27 w 77"/>
                        <a:gd name="T27" fmla="*/ 37 h 50"/>
                        <a:gd name="T28" fmla="*/ 20 w 77"/>
                        <a:gd name="T29" fmla="*/ 38 h 50"/>
                        <a:gd name="T30" fmla="*/ 20 w 77"/>
                        <a:gd name="T31" fmla="*/ 48 h 50"/>
                        <a:gd name="T32" fmla="*/ 11 w 77"/>
                        <a:gd name="T33" fmla="*/ 49 h 50"/>
                        <a:gd name="T34" fmla="*/ 6 w 77"/>
                        <a:gd name="T35" fmla="*/ 41 h 50"/>
                        <a:gd name="T36" fmla="*/ 5 w 77"/>
                        <a:gd name="T37" fmla="*/ 32 h 50"/>
                        <a:gd name="T38" fmla="*/ 0 w 77"/>
                        <a:gd name="T39" fmla="*/ 30 h 50"/>
                        <a:gd name="T40" fmla="*/ 5 w 77"/>
                        <a:gd name="T41" fmla="*/ 21 h 50"/>
                        <a:gd name="T42" fmla="*/ 13 w 77"/>
                        <a:gd name="T43" fmla="*/ 17 h 50"/>
                        <a:gd name="T44" fmla="*/ 11 w 77"/>
                        <a:gd name="T4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 h="50">
                          <a:moveTo>
                            <a:pt x="11" y="0"/>
                          </a:moveTo>
                          <a:lnTo>
                            <a:pt x="20" y="8"/>
                          </a:lnTo>
                          <a:lnTo>
                            <a:pt x="31" y="6"/>
                          </a:lnTo>
                          <a:lnTo>
                            <a:pt x="44" y="8"/>
                          </a:lnTo>
                          <a:lnTo>
                            <a:pt x="57" y="8"/>
                          </a:lnTo>
                          <a:lnTo>
                            <a:pt x="63" y="12"/>
                          </a:lnTo>
                          <a:lnTo>
                            <a:pt x="71" y="24"/>
                          </a:lnTo>
                          <a:lnTo>
                            <a:pt x="76" y="28"/>
                          </a:lnTo>
                          <a:lnTo>
                            <a:pt x="58" y="32"/>
                          </a:lnTo>
                          <a:lnTo>
                            <a:pt x="54" y="35"/>
                          </a:lnTo>
                          <a:lnTo>
                            <a:pt x="58" y="41"/>
                          </a:lnTo>
                          <a:lnTo>
                            <a:pt x="58" y="48"/>
                          </a:lnTo>
                          <a:lnTo>
                            <a:pt x="41" y="41"/>
                          </a:lnTo>
                          <a:lnTo>
                            <a:pt x="27" y="37"/>
                          </a:lnTo>
                          <a:lnTo>
                            <a:pt x="20" y="38"/>
                          </a:lnTo>
                          <a:lnTo>
                            <a:pt x="20" y="48"/>
                          </a:lnTo>
                          <a:lnTo>
                            <a:pt x="11" y="49"/>
                          </a:lnTo>
                          <a:lnTo>
                            <a:pt x="6" y="41"/>
                          </a:lnTo>
                          <a:lnTo>
                            <a:pt x="5" y="32"/>
                          </a:lnTo>
                          <a:lnTo>
                            <a:pt x="0" y="30"/>
                          </a:lnTo>
                          <a:lnTo>
                            <a:pt x="5" y="21"/>
                          </a:lnTo>
                          <a:lnTo>
                            <a:pt x="13" y="17"/>
                          </a:lnTo>
                          <a:lnTo>
                            <a:pt x="11" y="0"/>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sp>
                <p:nvSpPr>
                  <p:cNvPr id="9329" name="Freeform 113"/>
                  <p:cNvSpPr>
                    <a:spLocks/>
                  </p:cNvSpPr>
                  <p:nvPr/>
                </p:nvSpPr>
                <p:spPr bwMode="auto">
                  <a:xfrm>
                    <a:off x="4573" y="2432"/>
                    <a:ext cx="534" cy="397"/>
                  </a:xfrm>
                  <a:custGeom>
                    <a:avLst/>
                    <a:gdLst>
                      <a:gd name="T0" fmla="*/ 411 w 534"/>
                      <a:gd name="T1" fmla="*/ 32 h 397"/>
                      <a:gd name="T2" fmla="*/ 432 w 534"/>
                      <a:gd name="T3" fmla="*/ 46 h 397"/>
                      <a:gd name="T4" fmla="*/ 454 w 534"/>
                      <a:gd name="T5" fmla="*/ 104 h 397"/>
                      <a:gd name="T6" fmla="*/ 503 w 534"/>
                      <a:gd name="T7" fmla="*/ 165 h 397"/>
                      <a:gd name="T8" fmla="*/ 533 w 534"/>
                      <a:gd name="T9" fmla="*/ 226 h 397"/>
                      <a:gd name="T10" fmla="*/ 511 w 534"/>
                      <a:gd name="T11" fmla="*/ 283 h 397"/>
                      <a:gd name="T12" fmla="*/ 490 w 534"/>
                      <a:gd name="T13" fmla="*/ 320 h 397"/>
                      <a:gd name="T14" fmla="*/ 477 w 534"/>
                      <a:gd name="T15" fmla="*/ 355 h 397"/>
                      <a:gd name="T16" fmla="*/ 465 w 534"/>
                      <a:gd name="T17" fmla="*/ 376 h 397"/>
                      <a:gd name="T18" fmla="*/ 440 w 534"/>
                      <a:gd name="T19" fmla="*/ 389 h 397"/>
                      <a:gd name="T20" fmla="*/ 398 w 534"/>
                      <a:gd name="T21" fmla="*/ 385 h 397"/>
                      <a:gd name="T22" fmla="*/ 357 w 534"/>
                      <a:gd name="T23" fmla="*/ 376 h 397"/>
                      <a:gd name="T24" fmla="*/ 335 w 534"/>
                      <a:gd name="T25" fmla="*/ 353 h 397"/>
                      <a:gd name="T26" fmla="*/ 329 w 534"/>
                      <a:gd name="T27" fmla="*/ 324 h 397"/>
                      <a:gd name="T28" fmla="*/ 314 w 534"/>
                      <a:gd name="T29" fmla="*/ 312 h 397"/>
                      <a:gd name="T30" fmla="*/ 292 w 534"/>
                      <a:gd name="T31" fmla="*/ 314 h 397"/>
                      <a:gd name="T32" fmla="*/ 272 w 534"/>
                      <a:gd name="T33" fmla="*/ 292 h 397"/>
                      <a:gd name="T34" fmla="*/ 255 w 534"/>
                      <a:gd name="T35" fmla="*/ 288 h 397"/>
                      <a:gd name="T36" fmla="*/ 226 w 534"/>
                      <a:gd name="T37" fmla="*/ 292 h 397"/>
                      <a:gd name="T38" fmla="*/ 203 w 534"/>
                      <a:gd name="T39" fmla="*/ 294 h 397"/>
                      <a:gd name="T40" fmla="*/ 181 w 534"/>
                      <a:gd name="T41" fmla="*/ 307 h 397"/>
                      <a:gd name="T42" fmla="*/ 152 w 534"/>
                      <a:gd name="T43" fmla="*/ 317 h 397"/>
                      <a:gd name="T44" fmla="*/ 122 w 534"/>
                      <a:gd name="T45" fmla="*/ 331 h 397"/>
                      <a:gd name="T46" fmla="*/ 106 w 534"/>
                      <a:gd name="T47" fmla="*/ 337 h 397"/>
                      <a:gd name="T48" fmla="*/ 61 w 534"/>
                      <a:gd name="T49" fmla="*/ 335 h 397"/>
                      <a:gd name="T50" fmla="*/ 52 w 534"/>
                      <a:gd name="T51" fmla="*/ 326 h 397"/>
                      <a:gd name="T52" fmla="*/ 52 w 534"/>
                      <a:gd name="T53" fmla="*/ 283 h 397"/>
                      <a:gd name="T54" fmla="*/ 38 w 534"/>
                      <a:gd name="T55" fmla="*/ 258 h 397"/>
                      <a:gd name="T56" fmla="*/ 23 w 534"/>
                      <a:gd name="T57" fmla="*/ 238 h 397"/>
                      <a:gd name="T58" fmla="*/ 5 w 534"/>
                      <a:gd name="T59" fmla="*/ 165 h 397"/>
                      <a:gd name="T60" fmla="*/ 7 w 534"/>
                      <a:gd name="T61" fmla="*/ 141 h 397"/>
                      <a:gd name="T62" fmla="*/ 45 w 534"/>
                      <a:gd name="T63" fmla="*/ 129 h 397"/>
                      <a:gd name="T64" fmla="*/ 73 w 534"/>
                      <a:gd name="T65" fmla="*/ 125 h 397"/>
                      <a:gd name="T66" fmla="*/ 88 w 534"/>
                      <a:gd name="T67" fmla="*/ 118 h 397"/>
                      <a:gd name="T68" fmla="*/ 98 w 534"/>
                      <a:gd name="T69" fmla="*/ 98 h 397"/>
                      <a:gd name="T70" fmla="*/ 95 w 534"/>
                      <a:gd name="T71" fmla="*/ 87 h 397"/>
                      <a:gd name="T72" fmla="*/ 133 w 534"/>
                      <a:gd name="T73" fmla="*/ 59 h 397"/>
                      <a:gd name="T74" fmla="*/ 163 w 534"/>
                      <a:gd name="T75" fmla="*/ 36 h 397"/>
                      <a:gd name="T76" fmla="*/ 190 w 534"/>
                      <a:gd name="T77" fmla="*/ 52 h 397"/>
                      <a:gd name="T78" fmla="*/ 210 w 534"/>
                      <a:gd name="T79" fmla="*/ 34 h 397"/>
                      <a:gd name="T80" fmla="*/ 231 w 534"/>
                      <a:gd name="T81" fmla="*/ 16 h 397"/>
                      <a:gd name="T82" fmla="*/ 253 w 534"/>
                      <a:gd name="T83" fmla="*/ 5 h 397"/>
                      <a:gd name="T84" fmla="*/ 287 w 534"/>
                      <a:gd name="T85" fmla="*/ 7 h 397"/>
                      <a:gd name="T86" fmla="*/ 300 w 534"/>
                      <a:gd name="T87" fmla="*/ 22 h 397"/>
                      <a:gd name="T88" fmla="*/ 300 w 534"/>
                      <a:gd name="T89" fmla="*/ 41 h 397"/>
                      <a:gd name="T90" fmla="*/ 330 w 534"/>
                      <a:gd name="T91" fmla="*/ 73 h 397"/>
                      <a:gd name="T92" fmla="*/ 355 w 534"/>
                      <a:gd name="T93" fmla="*/ 82 h 397"/>
                      <a:gd name="T94" fmla="*/ 377 w 534"/>
                      <a:gd name="T95" fmla="*/ 52 h 397"/>
                      <a:gd name="T96" fmla="*/ 382 w 534"/>
                      <a:gd name="T97" fmla="*/ 0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4" h="397">
                        <a:moveTo>
                          <a:pt x="382" y="0"/>
                        </a:moveTo>
                        <a:lnTo>
                          <a:pt x="411" y="0"/>
                        </a:lnTo>
                        <a:lnTo>
                          <a:pt x="411" y="32"/>
                        </a:lnTo>
                        <a:lnTo>
                          <a:pt x="422" y="41"/>
                        </a:lnTo>
                        <a:lnTo>
                          <a:pt x="425" y="46"/>
                        </a:lnTo>
                        <a:lnTo>
                          <a:pt x="432" y="46"/>
                        </a:lnTo>
                        <a:lnTo>
                          <a:pt x="434" y="52"/>
                        </a:lnTo>
                        <a:lnTo>
                          <a:pt x="438" y="84"/>
                        </a:lnTo>
                        <a:lnTo>
                          <a:pt x="454" y="104"/>
                        </a:lnTo>
                        <a:lnTo>
                          <a:pt x="477" y="134"/>
                        </a:lnTo>
                        <a:lnTo>
                          <a:pt x="477" y="140"/>
                        </a:lnTo>
                        <a:lnTo>
                          <a:pt x="503" y="165"/>
                        </a:lnTo>
                        <a:lnTo>
                          <a:pt x="503" y="170"/>
                        </a:lnTo>
                        <a:lnTo>
                          <a:pt x="528" y="190"/>
                        </a:lnTo>
                        <a:lnTo>
                          <a:pt x="533" y="226"/>
                        </a:lnTo>
                        <a:lnTo>
                          <a:pt x="528" y="260"/>
                        </a:lnTo>
                        <a:lnTo>
                          <a:pt x="520" y="276"/>
                        </a:lnTo>
                        <a:lnTo>
                          <a:pt x="511" y="283"/>
                        </a:lnTo>
                        <a:lnTo>
                          <a:pt x="508" y="299"/>
                        </a:lnTo>
                        <a:lnTo>
                          <a:pt x="498" y="314"/>
                        </a:lnTo>
                        <a:lnTo>
                          <a:pt x="490" y="320"/>
                        </a:lnTo>
                        <a:lnTo>
                          <a:pt x="492" y="324"/>
                        </a:lnTo>
                        <a:lnTo>
                          <a:pt x="482" y="335"/>
                        </a:lnTo>
                        <a:lnTo>
                          <a:pt x="477" y="355"/>
                        </a:lnTo>
                        <a:lnTo>
                          <a:pt x="476" y="366"/>
                        </a:lnTo>
                        <a:lnTo>
                          <a:pt x="466" y="371"/>
                        </a:lnTo>
                        <a:lnTo>
                          <a:pt x="465" y="376"/>
                        </a:lnTo>
                        <a:lnTo>
                          <a:pt x="459" y="385"/>
                        </a:lnTo>
                        <a:lnTo>
                          <a:pt x="447" y="387"/>
                        </a:lnTo>
                        <a:lnTo>
                          <a:pt x="440" y="389"/>
                        </a:lnTo>
                        <a:lnTo>
                          <a:pt x="429" y="396"/>
                        </a:lnTo>
                        <a:lnTo>
                          <a:pt x="414" y="383"/>
                        </a:lnTo>
                        <a:lnTo>
                          <a:pt x="398" y="385"/>
                        </a:lnTo>
                        <a:lnTo>
                          <a:pt x="393" y="385"/>
                        </a:lnTo>
                        <a:lnTo>
                          <a:pt x="371" y="388"/>
                        </a:lnTo>
                        <a:lnTo>
                          <a:pt x="357" y="376"/>
                        </a:lnTo>
                        <a:lnTo>
                          <a:pt x="348" y="362"/>
                        </a:lnTo>
                        <a:lnTo>
                          <a:pt x="341" y="364"/>
                        </a:lnTo>
                        <a:lnTo>
                          <a:pt x="335" y="353"/>
                        </a:lnTo>
                        <a:lnTo>
                          <a:pt x="332" y="344"/>
                        </a:lnTo>
                        <a:lnTo>
                          <a:pt x="329" y="340"/>
                        </a:lnTo>
                        <a:lnTo>
                          <a:pt x="329" y="324"/>
                        </a:lnTo>
                        <a:lnTo>
                          <a:pt x="330" y="315"/>
                        </a:lnTo>
                        <a:lnTo>
                          <a:pt x="327" y="308"/>
                        </a:lnTo>
                        <a:lnTo>
                          <a:pt x="314" y="312"/>
                        </a:lnTo>
                        <a:lnTo>
                          <a:pt x="308" y="314"/>
                        </a:lnTo>
                        <a:lnTo>
                          <a:pt x="298" y="314"/>
                        </a:lnTo>
                        <a:lnTo>
                          <a:pt x="292" y="314"/>
                        </a:lnTo>
                        <a:lnTo>
                          <a:pt x="287" y="314"/>
                        </a:lnTo>
                        <a:lnTo>
                          <a:pt x="280" y="304"/>
                        </a:lnTo>
                        <a:lnTo>
                          <a:pt x="272" y="292"/>
                        </a:lnTo>
                        <a:lnTo>
                          <a:pt x="271" y="293"/>
                        </a:lnTo>
                        <a:lnTo>
                          <a:pt x="256" y="293"/>
                        </a:lnTo>
                        <a:lnTo>
                          <a:pt x="255" y="288"/>
                        </a:lnTo>
                        <a:lnTo>
                          <a:pt x="247" y="293"/>
                        </a:lnTo>
                        <a:lnTo>
                          <a:pt x="239" y="292"/>
                        </a:lnTo>
                        <a:lnTo>
                          <a:pt x="226" y="292"/>
                        </a:lnTo>
                        <a:lnTo>
                          <a:pt x="219" y="288"/>
                        </a:lnTo>
                        <a:lnTo>
                          <a:pt x="215" y="293"/>
                        </a:lnTo>
                        <a:lnTo>
                          <a:pt x="203" y="294"/>
                        </a:lnTo>
                        <a:lnTo>
                          <a:pt x="199" y="292"/>
                        </a:lnTo>
                        <a:lnTo>
                          <a:pt x="192" y="299"/>
                        </a:lnTo>
                        <a:lnTo>
                          <a:pt x="181" y="307"/>
                        </a:lnTo>
                        <a:lnTo>
                          <a:pt x="176" y="307"/>
                        </a:lnTo>
                        <a:lnTo>
                          <a:pt x="166" y="317"/>
                        </a:lnTo>
                        <a:lnTo>
                          <a:pt x="152" y="317"/>
                        </a:lnTo>
                        <a:lnTo>
                          <a:pt x="140" y="320"/>
                        </a:lnTo>
                        <a:lnTo>
                          <a:pt x="128" y="324"/>
                        </a:lnTo>
                        <a:lnTo>
                          <a:pt x="122" y="331"/>
                        </a:lnTo>
                        <a:lnTo>
                          <a:pt x="117" y="330"/>
                        </a:lnTo>
                        <a:lnTo>
                          <a:pt x="113" y="335"/>
                        </a:lnTo>
                        <a:lnTo>
                          <a:pt x="106" y="337"/>
                        </a:lnTo>
                        <a:lnTo>
                          <a:pt x="98" y="346"/>
                        </a:lnTo>
                        <a:lnTo>
                          <a:pt x="73" y="346"/>
                        </a:lnTo>
                        <a:lnTo>
                          <a:pt x="61" y="335"/>
                        </a:lnTo>
                        <a:lnTo>
                          <a:pt x="60" y="330"/>
                        </a:lnTo>
                        <a:lnTo>
                          <a:pt x="57" y="335"/>
                        </a:lnTo>
                        <a:lnTo>
                          <a:pt x="52" y="326"/>
                        </a:lnTo>
                        <a:lnTo>
                          <a:pt x="54" y="306"/>
                        </a:lnTo>
                        <a:lnTo>
                          <a:pt x="57" y="293"/>
                        </a:lnTo>
                        <a:lnTo>
                          <a:pt x="52" y="283"/>
                        </a:lnTo>
                        <a:lnTo>
                          <a:pt x="47" y="274"/>
                        </a:lnTo>
                        <a:lnTo>
                          <a:pt x="46" y="263"/>
                        </a:lnTo>
                        <a:lnTo>
                          <a:pt x="38" y="258"/>
                        </a:lnTo>
                        <a:lnTo>
                          <a:pt x="36" y="256"/>
                        </a:lnTo>
                        <a:lnTo>
                          <a:pt x="34" y="252"/>
                        </a:lnTo>
                        <a:lnTo>
                          <a:pt x="23" y="238"/>
                        </a:lnTo>
                        <a:lnTo>
                          <a:pt x="9" y="203"/>
                        </a:lnTo>
                        <a:lnTo>
                          <a:pt x="5" y="179"/>
                        </a:lnTo>
                        <a:lnTo>
                          <a:pt x="5" y="165"/>
                        </a:lnTo>
                        <a:lnTo>
                          <a:pt x="0" y="160"/>
                        </a:lnTo>
                        <a:lnTo>
                          <a:pt x="2" y="147"/>
                        </a:lnTo>
                        <a:lnTo>
                          <a:pt x="7" y="141"/>
                        </a:lnTo>
                        <a:lnTo>
                          <a:pt x="23" y="124"/>
                        </a:lnTo>
                        <a:lnTo>
                          <a:pt x="41" y="125"/>
                        </a:lnTo>
                        <a:lnTo>
                          <a:pt x="45" y="129"/>
                        </a:lnTo>
                        <a:lnTo>
                          <a:pt x="66" y="129"/>
                        </a:lnTo>
                        <a:lnTo>
                          <a:pt x="68" y="124"/>
                        </a:lnTo>
                        <a:lnTo>
                          <a:pt x="73" y="125"/>
                        </a:lnTo>
                        <a:lnTo>
                          <a:pt x="79" y="120"/>
                        </a:lnTo>
                        <a:lnTo>
                          <a:pt x="84" y="122"/>
                        </a:lnTo>
                        <a:lnTo>
                          <a:pt x="88" y="118"/>
                        </a:lnTo>
                        <a:lnTo>
                          <a:pt x="87" y="114"/>
                        </a:lnTo>
                        <a:lnTo>
                          <a:pt x="92" y="102"/>
                        </a:lnTo>
                        <a:lnTo>
                          <a:pt x="98" y="98"/>
                        </a:lnTo>
                        <a:lnTo>
                          <a:pt x="95" y="95"/>
                        </a:lnTo>
                        <a:lnTo>
                          <a:pt x="98" y="92"/>
                        </a:lnTo>
                        <a:lnTo>
                          <a:pt x="95" y="87"/>
                        </a:lnTo>
                        <a:lnTo>
                          <a:pt x="104" y="79"/>
                        </a:lnTo>
                        <a:lnTo>
                          <a:pt x="118" y="77"/>
                        </a:lnTo>
                        <a:lnTo>
                          <a:pt x="133" y="59"/>
                        </a:lnTo>
                        <a:lnTo>
                          <a:pt x="150" y="43"/>
                        </a:lnTo>
                        <a:lnTo>
                          <a:pt x="158" y="41"/>
                        </a:lnTo>
                        <a:lnTo>
                          <a:pt x="163" y="36"/>
                        </a:lnTo>
                        <a:lnTo>
                          <a:pt x="171" y="36"/>
                        </a:lnTo>
                        <a:lnTo>
                          <a:pt x="185" y="50"/>
                        </a:lnTo>
                        <a:lnTo>
                          <a:pt x="190" y="52"/>
                        </a:lnTo>
                        <a:lnTo>
                          <a:pt x="194" y="46"/>
                        </a:lnTo>
                        <a:lnTo>
                          <a:pt x="204" y="36"/>
                        </a:lnTo>
                        <a:lnTo>
                          <a:pt x="210" y="34"/>
                        </a:lnTo>
                        <a:lnTo>
                          <a:pt x="217" y="22"/>
                        </a:lnTo>
                        <a:lnTo>
                          <a:pt x="223" y="20"/>
                        </a:lnTo>
                        <a:lnTo>
                          <a:pt x="231" y="16"/>
                        </a:lnTo>
                        <a:lnTo>
                          <a:pt x="239" y="11"/>
                        </a:lnTo>
                        <a:lnTo>
                          <a:pt x="247" y="11"/>
                        </a:lnTo>
                        <a:lnTo>
                          <a:pt x="253" y="5"/>
                        </a:lnTo>
                        <a:lnTo>
                          <a:pt x="262" y="5"/>
                        </a:lnTo>
                        <a:lnTo>
                          <a:pt x="273" y="5"/>
                        </a:lnTo>
                        <a:lnTo>
                          <a:pt x="287" y="7"/>
                        </a:lnTo>
                        <a:lnTo>
                          <a:pt x="298" y="14"/>
                        </a:lnTo>
                        <a:lnTo>
                          <a:pt x="299" y="19"/>
                        </a:lnTo>
                        <a:lnTo>
                          <a:pt x="300" y="22"/>
                        </a:lnTo>
                        <a:lnTo>
                          <a:pt x="302" y="30"/>
                        </a:lnTo>
                        <a:lnTo>
                          <a:pt x="300" y="34"/>
                        </a:lnTo>
                        <a:lnTo>
                          <a:pt x="300" y="41"/>
                        </a:lnTo>
                        <a:lnTo>
                          <a:pt x="299" y="46"/>
                        </a:lnTo>
                        <a:lnTo>
                          <a:pt x="323" y="63"/>
                        </a:lnTo>
                        <a:lnTo>
                          <a:pt x="330" y="73"/>
                        </a:lnTo>
                        <a:lnTo>
                          <a:pt x="340" y="76"/>
                        </a:lnTo>
                        <a:lnTo>
                          <a:pt x="350" y="81"/>
                        </a:lnTo>
                        <a:lnTo>
                          <a:pt x="355" y="82"/>
                        </a:lnTo>
                        <a:lnTo>
                          <a:pt x="366" y="77"/>
                        </a:lnTo>
                        <a:lnTo>
                          <a:pt x="373" y="63"/>
                        </a:lnTo>
                        <a:lnTo>
                          <a:pt x="377" y="52"/>
                        </a:lnTo>
                        <a:lnTo>
                          <a:pt x="380" y="30"/>
                        </a:lnTo>
                        <a:lnTo>
                          <a:pt x="382" y="20"/>
                        </a:lnTo>
                        <a:lnTo>
                          <a:pt x="382" y="0"/>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30" name="Freeform 114"/>
                  <p:cNvSpPr>
                    <a:spLocks/>
                  </p:cNvSpPr>
                  <p:nvPr/>
                </p:nvSpPr>
                <p:spPr bwMode="auto">
                  <a:xfrm>
                    <a:off x="4448" y="2348"/>
                    <a:ext cx="296" cy="55"/>
                  </a:xfrm>
                  <a:custGeom>
                    <a:avLst/>
                    <a:gdLst>
                      <a:gd name="T0" fmla="*/ 21 w 296"/>
                      <a:gd name="T1" fmla="*/ 7 h 55"/>
                      <a:gd name="T2" fmla="*/ 59 w 296"/>
                      <a:gd name="T3" fmla="*/ 7 h 55"/>
                      <a:gd name="T4" fmla="*/ 80 w 296"/>
                      <a:gd name="T5" fmla="*/ 9 h 55"/>
                      <a:gd name="T6" fmla="*/ 100 w 296"/>
                      <a:gd name="T7" fmla="*/ 25 h 55"/>
                      <a:gd name="T8" fmla="*/ 117 w 296"/>
                      <a:gd name="T9" fmla="*/ 28 h 55"/>
                      <a:gd name="T10" fmla="*/ 144 w 296"/>
                      <a:gd name="T11" fmla="*/ 34 h 55"/>
                      <a:gd name="T12" fmla="*/ 160 w 296"/>
                      <a:gd name="T13" fmla="*/ 38 h 55"/>
                      <a:gd name="T14" fmla="*/ 166 w 296"/>
                      <a:gd name="T15" fmla="*/ 25 h 55"/>
                      <a:gd name="T16" fmla="*/ 202 w 296"/>
                      <a:gd name="T17" fmla="*/ 28 h 55"/>
                      <a:gd name="T18" fmla="*/ 227 w 296"/>
                      <a:gd name="T19" fmla="*/ 34 h 55"/>
                      <a:gd name="T20" fmla="*/ 244 w 296"/>
                      <a:gd name="T21" fmla="*/ 34 h 55"/>
                      <a:gd name="T22" fmla="*/ 257 w 296"/>
                      <a:gd name="T23" fmla="*/ 28 h 55"/>
                      <a:gd name="T24" fmla="*/ 277 w 296"/>
                      <a:gd name="T25" fmla="*/ 25 h 55"/>
                      <a:gd name="T26" fmla="*/ 295 w 296"/>
                      <a:gd name="T27" fmla="*/ 22 h 55"/>
                      <a:gd name="T28" fmla="*/ 290 w 296"/>
                      <a:gd name="T29" fmla="*/ 38 h 55"/>
                      <a:gd name="T30" fmla="*/ 277 w 296"/>
                      <a:gd name="T31" fmla="*/ 43 h 55"/>
                      <a:gd name="T32" fmla="*/ 268 w 296"/>
                      <a:gd name="T33" fmla="*/ 44 h 55"/>
                      <a:gd name="T34" fmla="*/ 255 w 296"/>
                      <a:gd name="T35" fmla="*/ 49 h 55"/>
                      <a:gd name="T36" fmla="*/ 243 w 296"/>
                      <a:gd name="T37" fmla="*/ 49 h 55"/>
                      <a:gd name="T38" fmla="*/ 232 w 296"/>
                      <a:gd name="T39" fmla="*/ 50 h 55"/>
                      <a:gd name="T40" fmla="*/ 214 w 296"/>
                      <a:gd name="T41" fmla="*/ 54 h 55"/>
                      <a:gd name="T42" fmla="*/ 203 w 296"/>
                      <a:gd name="T43" fmla="*/ 43 h 55"/>
                      <a:gd name="T44" fmla="*/ 190 w 296"/>
                      <a:gd name="T45" fmla="*/ 54 h 55"/>
                      <a:gd name="T46" fmla="*/ 173 w 296"/>
                      <a:gd name="T47" fmla="*/ 43 h 55"/>
                      <a:gd name="T48" fmla="*/ 163 w 296"/>
                      <a:gd name="T49" fmla="*/ 44 h 55"/>
                      <a:gd name="T50" fmla="*/ 148 w 296"/>
                      <a:gd name="T51" fmla="*/ 49 h 55"/>
                      <a:gd name="T52" fmla="*/ 134 w 296"/>
                      <a:gd name="T53" fmla="*/ 46 h 55"/>
                      <a:gd name="T54" fmla="*/ 119 w 296"/>
                      <a:gd name="T55" fmla="*/ 44 h 55"/>
                      <a:gd name="T56" fmla="*/ 103 w 296"/>
                      <a:gd name="T57" fmla="*/ 49 h 55"/>
                      <a:gd name="T58" fmla="*/ 82 w 296"/>
                      <a:gd name="T59" fmla="*/ 41 h 55"/>
                      <a:gd name="T60" fmla="*/ 53 w 296"/>
                      <a:gd name="T61" fmla="*/ 36 h 55"/>
                      <a:gd name="T62" fmla="*/ 33 w 296"/>
                      <a:gd name="T63" fmla="*/ 32 h 55"/>
                      <a:gd name="T64" fmla="*/ 12 w 296"/>
                      <a:gd name="T65" fmla="*/ 23 h 55"/>
                      <a:gd name="T66" fmla="*/ 1 w 296"/>
                      <a:gd name="T67" fmla="*/ 20 h 55"/>
                      <a:gd name="T68" fmla="*/ 0 w 296"/>
                      <a:gd name="T69"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6" h="55">
                        <a:moveTo>
                          <a:pt x="0" y="0"/>
                        </a:moveTo>
                        <a:lnTo>
                          <a:pt x="21" y="7"/>
                        </a:lnTo>
                        <a:lnTo>
                          <a:pt x="41" y="7"/>
                        </a:lnTo>
                        <a:lnTo>
                          <a:pt x="59" y="7"/>
                        </a:lnTo>
                        <a:lnTo>
                          <a:pt x="71" y="7"/>
                        </a:lnTo>
                        <a:lnTo>
                          <a:pt x="80" y="9"/>
                        </a:lnTo>
                        <a:lnTo>
                          <a:pt x="93" y="14"/>
                        </a:lnTo>
                        <a:lnTo>
                          <a:pt x="100" y="25"/>
                        </a:lnTo>
                        <a:lnTo>
                          <a:pt x="106" y="30"/>
                        </a:lnTo>
                        <a:lnTo>
                          <a:pt x="117" y="28"/>
                        </a:lnTo>
                        <a:lnTo>
                          <a:pt x="130" y="28"/>
                        </a:lnTo>
                        <a:lnTo>
                          <a:pt x="144" y="34"/>
                        </a:lnTo>
                        <a:lnTo>
                          <a:pt x="154" y="38"/>
                        </a:lnTo>
                        <a:lnTo>
                          <a:pt x="160" y="38"/>
                        </a:lnTo>
                        <a:lnTo>
                          <a:pt x="162" y="30"/>
                        </a:lnTo>
                        <a:lnTo>
                          <a:pt x="166" y="25"/>
                        </a:lnTo>
                        <a:lnTo>
                          <a:pt x="186" y="28"/>
                        </a:lnTo>
                        <a:lnTo>
                          <a:pt x="202" y="28"/>
                        </a:lnTo>
                        <a:lnTo>
                          <a:pt x="216" y="28"/>
                        </a:lnTo>
                        <a:lnTo>
                          <a:pt x="227" y="34"/>
                        </a:lnTo>
                        <a:lnTo>
                          <a:pt x="233" y="36"/>
                        </a:lnTo>
                        <a:lnTo>
                          <a:pt x="244" y="34"/>
                        </a:lnTo>
                        <a:lnTo>
                          <a:pt x="252" y="32"/>
                        </a:lnTo>
                        <a:lnTo>
                          <a:pt x="257" y="28"/>
                        </a:lnTo>
                        <a:lnTo>
                          <a:pt x="270" y="28"/>
                        </a:lnTo>
                        <a:lnTo>
                          <a:pt x="277" y="25"/>
                        </a:lnTo>
                        <a:lnTo>
                          <a:pt x="288" y="22"/>
                        </a:lnTo>
                        <a:lnTo>
                          <a:pt x="295" y="22"/>
                        </a:lnTo>
                        <a:lnTo>
                          <a:pt x="293" y="34"/>
                        </a:lnTo>
                        <a:lnTo>
                          <a:pt x="290" y="38"/>
                        </a:lnTo>
                        <a:lnTo>
                          <a:pt x="284" y="43"/>
                        </a:lnTo>
                        <a:lnTo>
                          <a:pt x="277" y="43"/>
                        </a:lnTo>
                        <a:lnTo>
                          <a:pt x="275" y="43"/>
                        </a:lnTo>
                        <a:lnTo>
                          <a:pt x="268" y="44"/>
                        </a:lnTo>
                        <a:lnTo>
                          <a:pt x="261" y="50"/>
                        </a:lnTo>
                        <a:lnTo>
                          <a:pt x="255" y="49"/>
                        </a:lnTo>
                        <a:lnTo>
                          <a:pt x="249" y="46"/>
                        </a:lnTo>
                        <a:lnTo>
                          <a:pt x="243" y="49"/>
                        </a:lnTo>
                        <a:lnTo>
                          <a:pt x="236" y="50"/>
                        </a:lnTo>
                        <a:lnTo>
                          <a:pt x="232" y="50"/>
                        </a:lnTo>
                        <a:lnTo>
                          <a:pt x="227" y="54"/>
                        </a:lnTo>
                        <a:lnTo>
                          <a:pt x="214" y="54"/>
                        </a:lnTo>
                        <a:lnTo>
                          <a:pt x="209" y="49"/>
                        </a:lnTo>
                        <a:lnTo>
                          <a:pt x="203" y="43"/>
                        </a:lnTo>
                        <a:lnTo>
                          <a:pt x="195" y="49"/>
                        </a:lnTo>
                        <a:lnTo>
                          <a:pt x="190" y="54"/>
                        </a:lnTo>
                        <a:lnTo>
                          <a:pt x="184" y="54"/>
                        </a:lnTo>
                        <a:lnTo>
                          <a:pt x="173" y="43"/>
                        </a:lnTo>
                        <a:lnTo>
                          <a:pt x="170" y="44"/>
                        </a:lnTo>
                        <a:lnTo>
                          <a:pt x="163" y="44"/>
                        </a:lnTo>
                        <a:lnTo>
                          <a:pt x="159" y="50"/>
                        </a:lnTo>
                        <a:lnTo>
                          <a:pt x="148" y="49"/>
                        </a:lnTo>
                        <a:lnTo>
                          <a:pt x="139" y="49"/>
                        </a:lnTo>
                        <a:lnTo>
                          <a:pt x="134" y="46"/>
                        </a:lnTo>
                        <a:lnTo>
                          <a:pt x="128" y="43"/>
                        </a:lnTo>
                        <a:lnTo>
                          <a:pt x="119" y="44"/>
                        </a:lnTo>
                        <a:lnTo>
                          <a:pt x="109" y="50"/>
                        </a:lnTo>
                        <a:lnTo>
                          <a:pt x="103" y="49"/>
                        </a:lnTo>
                        <a:lnTo>
                          <a:pt x="93" y="46"/>
                        </a:lnTo>
                        <a:lnTo>
                          <a:pt x="82" y="41"/>
                        </a:lnTo>
                        <a:lnTo>
                          <a:pt x="73" y="41"/>
                        </a:lnTo>
                        <a:lnTo>
                          <a:pt x="53" y="36"/>
                        </a:lnTo>
                        <a:lnTo>
                          <a:pt x="41" y="34"/>
                        </a:lnTo>
                        <a:lnTo>
                          <a:pt x="33" y="32"/>
                        </a:lnTo>
                        <a:lnTo>
                          <a:pt x="21" y="30"/>
                        </a:lnTo>
                        <a:lnTo>
                          <a:pt x="12" y="23"/>
                        </a:lnTo>
                        <a:lnTo>
                          <a:pt x="5" y="22"/>
                        </a:lnTo>
                        <a:lnTo>
                          <a:pt x="1" y="20"/>
                        </a:lnTo>
                        <a:lnTo>
                          <a:pt x="0" y="18"/>
                        </a:lnTo>
                        <a:lnTo>
                          <a:pt x="0" y="0"/>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31" name="Freeform 115"/>
                  <p:cNvSpPr>
                    <a:spLocks/>
                  </p:cNvSpPr>
                  <p:nvPr/>
                </p:nvSpPr>
                <p:spPr bwMode="auto">
                  <a:xfrm>
                    <a:off x="4610" y="2243"/>
                    <a:ext cx="134" cy="103"/>
                  </a:xfrm>
                  <a:custGeom>
                    <a:avLst/>
                    <a:gdLst>
                      <a:gd name="T0" fmla="*/ 65 w 134"/>
                      <a:gd name="T1" fmla="*/ 2 h 103"/>
                      <a:gd name="T2" fmla="*/ 111 w 134"/>
                      <a:gd name="T3" fmla="*/ 0 h 103"/>
                      <a:gd name="T4" fmla="*/ 119 w 134"/>
                      <a:gd name="T5" fmla="*/ 12 h 103"/>
                      <a:gd name="T6" fmla="*/ 106 w 134"/>
                      <a:gd name="T7" fmla="*/ 20 h 103"/>
                      <a:gd name="T8" fmla="*/ 103 w 134"/>
                      <a:gd name="T9" fmla="*/ 27 h 103"/>
                      <a:gd name="T10" fmla="*/ 93 w 134"/>
                      <a:gd name="T11" fmla="*/ 34 h 103"/>
                      <a:gd name="T12" fmla="*/ 82 w 134"/>
                      <a:gd name="T13" fmla="*/ 36 h 103"/>
                      <a:gd name="T14" fmla="*/ 72 w 134"/>
                      <a:gd name="T15" fmla="*/ 32 h 103"/>
                      <a:gd name="T16" fmla="*/ 59 w 134"/>
                      <a:gd name="T17" fmla="*/ 20 h 103"/>
                      <a:gd name="T18" fmla="*/ 43 w 134"/>
                      <a:gd name="T19" fmla="*/ 20 h 103"/>
                      <a:gd name="T20" fmla="*/ 41 w 134"/>
                      <a:gd name="T21" fmla="*/ 36 h 103"/>
                      <a:gd name="T22" fmla="*/ 43 w 134"/>
                      <a:gd name="T23" fmla="*/ 45 h 103"/>
                      <a:gd name="T24" fmla="*/ 59 w 134"/>
                      <a:gd name="T25" fmla="*/ 39 h 103"/>
                      <a:gd name="T26" fmla="*/ 70 w 134"/>
                      <a:gd name="T27" fmla="*/ 43 h 103"/>
                      <a:gd name="T28" fmla="*/ 66 w 134"/>
                      <a:gd name="T29" fmla="*/ 52 h 103"/>
                      <a:gd name="T30" fmla="*/ 65 w 134"/>
                      <a:gd name="T31" fmla="*/ 58 h 103"/>
                      <a:gd name="T32" fmla="*/ 66 w 134"/>
                      <a:gd name="T33" fmla="*/ 68 h 103"/>
                      <a:gd name="T34" fmla="*/ 74 w 134"/>
                      <a:gd name="T35" fmla="*/ 72 h 103"/>
                      <a:gd name="T36" fmla="*/ 72 w 134"/>
                      <a:gd name="T37" fmla="*/ 83 h 103"/>
                      <a:gd name="T38" fmla="*/ 66 w 134"/>
                      <a:gd name="T39" fmla="*/ 96 h 103"/>
                      <a:gd name="T40" fmla="*/ 56 w 134"/>
                      <a:gd name="T41" fmla="*/ 99 h 103"/>
                      <a:gd name="T42" fmla="*/ 50 w 134"/>
                      <a:gd name="T43" fmla="*/ 93 h 103"/>
                      <a:gd name="T44" fmla="*/ 45 w 134"/>
                      <a:gd name="T45" fmla="*/ 79 h 103"/>
                      <a:gd name="T46" fmla="*/ 45 w 134"/>
                      <a:gd name="T47" fmla="*/ 65 h 103"/>
                      <a:gd name="T48" fmla="*/ 29 w 134"/>
                      <a:gd name="T49" fmla="*/ 65 h 103"/>
                      <a:gd name="T50" fmla="*/ 19 w 134"/>
                      <a:gd name="T51" fmla="*/ 66 h 103"/>
                      <a:gd name="T52" fmla="*/ 32 w 134"/>
                      <a:gd name="T53" fmla="*/ 72 h 103"/>
                      <a:gd name="T54" fmla="*/ 38 w 134"/>
                      <a:gd name="T55" fmla="*/ 82 h 103"/>
                      <a:gd name="T56" fmla="*/ 33 w 134"/>
                      <a:gd name="T57" fmla="*/ 95 h 103"/>
                      <a:gd name="T58" fmla="*/ 24 w 134"/>
                      <a:gd name="T59" fmla="*/ 102 h 103"/>
                      <a:gd name="T60" fmla="*/ 24 w 134"/>
                      <a:gd name="T61" fmla="*/ 93 h 103"/>
                      <a:gd name="T62" fmla="*/ 18 w 134"/>
                      <a:gd name="T63" fmla="*/ 82 h 103"/>
                      <a:gd name="T64" fmla="*/ 8 w 134"/>
                      <a:gd name="T65" fmla="*/ 72 h 103"/>
                      <a:gd name="T66" fmla="*/ 2 w 134"/>
                      <a:gd name="T67" fmla="*/ 61 h 103"/>
                      <a:gd name="T68" fmla="*/ 13 w 134"/>
                      <a:gd name="T69" fmla="*/ 49 h 103"/>
                      <a:gd name="T70" fmla="*/ 19 w 134"/>
                      <a:gd name="T71" fmla="*/ 33 h 103"/>
                      <a:gd name="T72" fmla="*/ 20 w 134"/>
                      <a:gd name="T73" fmla="*/ 22 h 103"/>
                      <a:gd name="T74" fmla="*/ 19 w 134"/>
                      <a:gd name="T75" fmla="*/ 1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103">
                        <a:moveTo>
                          <a:pt x="33" y="0"/>
                        </a:moveTo>
                        <a:lnTo>
                          <a:pt x="65" y="2"/>
                        </a:lnTo>
                        <a:lnTo>
                          <a:pt x="95" y="2"/>
                        </a:lnTo>
                        <a:lnTo>
                          <a:pt x="111" y="0"/>
                        </a:lnTo>
                        <a:lnTo>
                          <a:pt x="133" y="9"/>
                        </a:lnTo>
                        <a:lnTo>
                          <a:pt x="119" y="12"/>
                        </a:lnTo>
                        <a:lnTo>
                          <a:pt x="111" y="18"/>
                        </a:lnTo>
                        <a:lnTo>
                          <a:pt x="106" y="20"/>
                        </a:lnTo>
                        <a:lnTo>
                          <a:pt x="103" y="23"/>
                        </a:lnTo>
                        <a:lnTo>
                          <a:pt x="103" y="27"/>
                        </a:lnTo>
                        <a:lnTo>
                          <a:pt x="103" y="32"/>
                        </a:lnTo>
                        <a:lnTo>
                          <a:pt x="93" y="34"/>
                        </a:lnTo>
                        <a:lnTo>
                          <a:pt x="86" y="34"/>
                        </a:lnTo>
                        <a:lnTo>
                          <a:pt x="82" y="36"/>
                        </a:lnTo>
                        <a:lnTo>
                          <a:pt x="74" y="36"/>
                        </a:lnTo>
                        <a:lnTo>
                          <a:pt x="72" y="32"/>
                        </a:lnTo>
                        <a:lnTo>
                          <a:pt x="65" y="25"/>
                        </a:lnTo>
                        <a:lnTo>
                          <a:pt x="59" y="20"/>
                        </a:lnTo>
                        <a:lnTo>
                          <a:pt x="46" y="20"/>
                        </a:lnTo>
                        <a:lnTo>
                          <a:pt x="43" y="20"/>
                        </a:lnTo>
                        <a:lnTo>
                          <a:pt x="40" y="28"/>
                        </a:lnTo>
                        <a:lnTo>
                          <a:pt x="41" y="36"/>
                        </a:lnTo>
                        <a:lnTo>
                          <a:pt x="41" y="41"/>
                        </a:lnTo>
                        <a:lnTo>
                          <a:pt x="43" y="45"/>
                        </a:lnTo>
                        <a:lnTo>
                          <a:pt x="49" y="45"/>
                        </a:lnTo>
                        <a:lnTo>
                          <a:pt x="59" y="39"/>
                        </a:lnTo>
                        <a:lnTo>
                          <a:pt x="65" y="39"/>
                        </a:lnTo>
                        <a:lnTo>
                          <a:pt x="70" y="43"/>
                        </a:lnTo>
                        <a:lnTo>
                          <a:pt x="70" y="45"/>
                        </a:lnTo>
                        <a:lnTo>
                          <a:pt x="66" y="52"/>
                        </a:lnTo>
                        <a:lnTo>
                          <a:pt x="65" y="55"/>
                        </a:lnTo>
                        <a:lnTo>
                          <a:pt x="65" y="58"/>
                        </a:lnTo>
                        <a:lnTo>
                          <a:pt x="63" y="63"/>
                        </a:lnTo>
                        <a:lnTo>
                          <a:pt x="66" y="68"/>
                        </a:lnTo>
                        <a:lnTo>
                          <a:pt x="73" y="74"/>
                        </a:lnTo>
                        <a:lnTo>
                          <a:pt x="74" y="72"/>
                        </a:lnTo>
                        <a:lnTo>
                          <a:pt x="74" y="79"/>
                        </a:lnTo>
                        <a:lnTo>
                          <a:pt x="72" y="83"/>
                        </a:lnTo>
                        <a:lnTo>
                          <a:pt x="68" y="88"/>
                        </a:lnTo>
                        <a:lnTo>
                          <a:pt x="66" y="96"/>
                        </a:lnTo>
                        <a:lnTo>
                          <a:pt x="60" y="99"/>
                        </a:lnTo>
                        <a:lnTo>
                          <a:pt x="56" y="99"/>
                        </a:lnTo>
                        <a:lnTo>
                          <a:pt x="50" y="99"/>
                        </a:lnTo>
                        <a:lnTo>
                          <a:pt x="50" y="93"/>
                        </a:lnTo>
                        <a:lnTo>
                          <a:pt x="49" y="82"/>
                        </a:lnTo>
                        <a:lnTo>
                          <a:pt x="45" y="79"/>
                        </a:lnTo>
                        <a:lnTo>
                          <a:pt x="43" y="74"/>
                        </a:lnTo>
                        <a:lnTo>
                          <a:pt x="45" y="65"/>
                        </a:lnTo>
                        <a:lnTo>
                          <a:pt x="40" y="61"/>
                        </a:lnTo>
                        <a:lnTo>
                          <a:pt x="29" y="65"/>
                        </a:lnTo>
                        <a:lnTo>
                          <a:pt x="24" y="61"/>
                        </a:lnTo>
                        <a:lnTo>
                          <a:pt x="19" y="66"/>
                        </a:lnTo>
                        <a:lnTo>
                          <a:pt x="24" y="70"/>
                        </a:lnTo>
                        <a:lnTo>
                          <a:pt x="32" y="72"/>
                        </a:lnTo>
                        <a:lnTo>
                          <a:pt x="33" y="76"/>
                        </a:lnTo>
                        <a:lnTo>
                          <a:pt x="38" y="82"/>
                        </a:lnTo>
                        <a:lnTo>
                          <a:pt x="38" y="86"/>
                        </a:lnTo>
                        <a:lnTo>
                          <a:pt x="33" y="95"/>
                        </a:lnTo>
                        <a:lnTo>
                          <a:pt x="27" y="101"/>
                        </a:lnTo>
                        <a:lnTo>
                          <a:pt x="24" y="102"/>
                        </a:lnTo>
                        <a:lnTo>
                          <a:pt x="24" y="97"/>
                        </a:lnTo>
                        <a:lnTo>
                          <a:pt x="24" y="93"/>
                        </a:lnTo>
                        <a:lnTo>
                          <a:pt x="25" y="86"/>
                        </a:lnTo>
                        <a:lnTo>
                          <a:pt x="18" y="82"/>
                        </a:lnTo>
                        <a:lnTo>
                          <a:pt x="9" y="77"/>
                        </a:lnTo>
                        <a:lnTo>
                          <a:pt x="8" y="72"/>
                        </a:lnTo>
                        <a:lnTo>
                          <a:pt x="0" y="70"/>
                        </a:lnTo>
                        <a:lnTo>
                          <a:pt x="2" y="61"/>
                        </a:lnTo>
                        <a:lnTo>
                          <a:pt x="8" y="57"/>
                        </a:lnTo>
                        <a:lnTo>
                          <a:pt x="13" y="49"/>
                        </a:lnTo>
                        <a:lnTo>
                          <a:pt x="18" y="41"/>
                        </a:lnTo>
                        <a:lnTo>
                          <a:pt x="19" y="33"/>
                        </a:lnTo>
                        <a:lnTo>
                          <a:pt x="18" y="25"/>
                        </a:lnTo>
                        <a:lnTo>
                          <a:pt x="20" y="22"/>
                        </a:lnTo>
                        <a:lnTo>
                          <a:pt x="24" y="19"/>
                        </a:lnTo>
                        <a:lnTo>
                          <a:pt x="19" y="12"/>
                        </a:lnTo>
                        <a:lnTo>
                          <a:pt x="33" y="0"/>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32" name="Freeform 116"/>
                  <p:cNvSpPr>
                    <a:spLocks/>
                  </p:cNvSpPr>
                  <p:nvPr/>
                </p:nvSpPr>
                <p:spPr bwMode="auto">
                  <a:xfrm>
                    <a:off x="4469" y="2196"/>
                    <a:ext cx="147" cy="144"/>
                  </a:xfrm>
                  <a:custGeom>
                    <a:avLst/>
                    <a:gdLst>
                      <a:gd name="T0" fmla="*/ 0 w 147"/>
                      <a:gd name="T1" fmla="*/ 48 h 144"/>
                      <a:gd name="T2" fmla="*/ 30 w 147"/>
                      <a:gd name="T3" fmla="*/ 25 h 144"/>
                      <a:gd name="T4" fmla="*/ 45 w 147"/>
                      <a:gd name="T5" fmla="*/ 16 h 144"/>
                      <a:gd name="T6" fmla="*/ 54 w 147"/>
                      <a:gd name="T7" fmla="*/ 7 h 144"/>
                      <a:gd name="T8" fmla="*/ 77 w 147"/>
                      <a:gd name="T9" fmla="*/ 0 h 144"/>
                      <a:gd name="T10" fmla="*/ 90 w 147"/>
                      <a:gd name="T11" fmla="*/ 17 h 144"/>
                      <a:gd name="T12" fmla="*/ 102 w 147"/>
                      <a:gd name="T13" fmla="*/ 9 h 144"/>
                      <a:gd name="T14" fmla="*/ 106 w 147"/>
                      <a:gd name="T15" fmla="*/ 5 h 144"/>
                      <a:gd name="T16" fmla="*/ 117 w 147"/>
                      <a:gd name="T17" fmla="*/ 0 h 144"/>
                      <a:gd name="T18" fmla="*/ 124 w 147"/>
                      <a:gd name="T19" fmla="*/ 0 h 144"/>
                      <a:gd name="T20" fmla="*/ 126 w 147"/>
                      <a:gd name="T21" fmla="*/ 6 h 144"/>
                      <a:gd name="T22" fmla="*/ 126 w 147"/>
                      <a:gd name="T23" fmla="*/ 10 h 144"/>
                      <a:gd name="T24" fmla="*/ 119 w 147"/>
                      <a:gd name="T25" fmla="*/ 19 h 144"/>
                      <a:gd name="T26" fmla="*/ 119 w 147"/>
                      <a:gd name="T27" fmla="*/ 23 h 144"/>
                      <a:gd name="T28" fmla="*/ 137 w 147"/>
                      <a:gd name="T29" fmla="*/ 44 h 144"/>
                      <a:gd name="T30" fmla="*/ 140 w 147"/>
                      <a:gd name="T31" fmla="*/ 57 h 144"/>
                      <a:gd name="T32" fmla="*/ 144 w 147"/>
                      <a:gd name="T33" fmla="*/ 57 h 144"/>
                      <a:gd name="T34" fmla="*/ 146 w 147"/>
                      <a:gd name="T35" fmla="*/ 64 h 144"/>
                      <a:gd name="T36" fmla="*/ 140 w 147"/>
                      <a:gd name="T37" fmla="*/ 69 h 144"/>
                      <a:gd name="T38" fmla="*/ 135 w 147"/>
                      <a:gd name="T39" fmla="*/ 66 h 144"/>
                      <a:gd name="T40" fmla="*/ 124 w 147"/>
                      <a:gd name="T41" fmla="*/ 71 h 144"/>
                      <a:gd name="T42" fmla="*/ 126 w 147"/>
                      <a:gd name="T43" fmla="*/ 84 h 144"/>
                      <a:gd name="T44" fmla="*/ 113 w 147"/>
                      <a:gd name="T45" fmla="*/ 92 h 144"/>
                      <a:gd name="T46" fmla="*/ 113 w 147"/>
                      <a:gd name="T47" fmla="*/ 112 h 144"/>
                      <a:gd name="T48" fmla="*/ 113 w 147"/>
                      <a:gd name="T49" fmla="*/ 127 h 144"/>
                      <a:gd name="T50" fmla="*/ 106 w 147"/>
                      <a:gd name="T51" fmla="*/ 133 h 144"/>
                      <a:gd name="T52" fmla="*/ 102 w 147"/>
                      <a:gd name="T53" fmla="*/ 143 h 144"/>
                      <a:gd name="T54" fmla="*/ 95 w 147"/>
                      <a:gd name="T55" fmla="*/ 141 h 144"/>
                      <a:gd name="T56" fmla="*/ 86 w 147"/>
                      <a:gd name="T57" fmla="*/ 136 h 144"/>
                      <a:gd name="T58" fmla="*/ 79 w 147"/>
                      <a:gd name="T59" fmla="*/ 132 h 144"/>
                      <a:gd name="T60" fmla="*/ 72 w 147"/>
                      <a:gd name="T61" fmla="*/ 123 h 144"/>
                      <a:gd name="T62" fmla="*/ 50 w 147"/>
                      <a:gd name="T63" fmla="*/ 125 h 144"/>
                      <a:gd name="T64" fmla="*/ 31 w 147"/>
                      <a:gd name="T65" fmla="*/ 121 h 144"/>
                      <a:gd name="T66" fmla="*/ 18 w 147"/>
                      <a:gd name="T67" fmla="*/ 107 h 144"/>
                      <a:gd name="T68" fmla="*/ 11 w 147"/>
                      <a:gd name="T69" fmla="*/ 98 h 144"/>
                      <a:gd name="T70" fmla="*/ 5 w 147"/>
                      <a:gd name="T71" fmla="*/ 91 h 144"/>
                      <a:gd name="T72" fmla="*/ 5 w 147"/>
                      <a:gd name="T73" fmla="*/ 74 h 144"/>
                      <a:gd name="T74" fmla="*/ 0 w 147"/>
                      <a:gd name="T75" fmla="*/ 4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7" h="144">
                        <a:moveTo>
                          <a:pt x="0" y="48"/>
                        </a:moveTo>
                        <a:lnTo>
                          <a:pt x="30" y="25"/>
                        </a:lnTo>
                        <a:lnTo>
                          <a:pt x="45" y="16"/>
                        </a:lnTo>
                        <a:lnTo>
                          <a:pt x="54" y="7"/>
                        </a:lnTo>
                        <a:lnTo>
                          <a:pt x="77" y="0"/>
                        </a:lnTo>
                        <a:lnTo>
                          <a:pt x="90" y="17"/>
                        </a:lnTo>
                        <a:lnTo>
                          <a:pt x="102" y="9"/>
                        </a:lnTo>
                        <a:lnTo>
                          <a:pt x="106" y="5"/>
                        </a:lnTo>
                        <a:lnTo>
                          <a:pt x="117" y="0"/>
                        </a:lnTo>
                        <a:lnTo>
                          <a:pt x="124" y="0"/>
                        </a:lnTo>
                        <a:lnTo>
                          <a:pt x="126" y="6"/>
                        </a:lnTo>
                        <a:lnTo>
                          <a:pt x="126" y="10"/>
                        </a:lnTo>
                        <a:lnTo>
                          <a:pt x="119" y="19"/>
                        </a:lnTo>
                        <a:lnTo>
                          <a:pt x="119" y="23"/>
                        </a:lnTo>
                        <a:lnTo>
                          <a:pt x="137" y="44"/>
                        </a:lnTo>
                        <a:lnTo>
                          <a:pt x="140" y="57"/>
                        </a:lnTo>
                        <a:lnTo>
                          <a:pt x="144" y="57"/>
                        </a:lnTo>
                        <a:lnTo>
                          <a:pt x="146" y="64"/>
                        </a:lnTo>
                        <a:lnTo>
                          <a:pt x="140" y="69"/>
                        </a:lnTo>
                        <a:lnTo>
                          <a:pt x="135" y="66"/>
                        </a:lnTo>
                        <a:lnTo>
                          <a:pt x="124" y="71"/>
                        </a:lnTo>
                        <a:lnTo>
                          <a:pt x="126" y="84"/>
                        </a:lnTo>
                        <a:lnTo>
                          <a:pt x="113" y="92"/>
                        </a:lnTo>
                        <a:lnTo>
                          <a:pt x="113" y="112"/>
                        </a:lnTo>
                        <a:lnTo>
                          <a:pt x="113" y="127"/>
                        </a:lnTo>
                        <a:lnTo>
                          <a:pt x="106" y="133"/>
                        </a:lnTo>
                        <a:lnTo>
                          <a:pt x="102" y="143"/>
                        </a:lnTo>
                        <a:lnTo>
                          <a:pt x="95" y="141"/>
                        </a:lnTo>
                        <a:lnTo>
                          <a:pt x="86" y="136"/>
                        </a:lnTo>
                        <a:lnTo>
                          <a:pt x="79" y="132"/>
                        </a:lnTo>
                        <a:lnTo>
                          <a:pt x="72" y="123"/>
                        </a:lnTo>
                        <a:lnTo>
                          <a:pt x="50" y="125"/>
                        </a:lnTo>
                        <a:lnTo>
                          <a:pt x="31" y="121"/>
                        </a:lnTo>
                        <a:lnTo>
                          <a:pt x="18" y="107"/>
                        </a:lnTo>
                        <a:lnTo>
                          <a:pt x="11" y="98"/>
                        </a:lnTo>
                        <a:lnTo>
                          <a:pt x="5" y="91"/>
                        </a:lnTo>
                        <a:lnTo>
                          <a:pt x="5" y="74"/>
                        </a:lnTo>
                        <a:lnTo>
                          <a:pt x="0" y="48"/>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33" name="Freeform 117"/>
                  <p:cNvSpPr>
                    <a:spLocks/>
                  </p:cNvSpPr>
                  <p:nvPr/>
                </p:nvSpPr>
                <p:spPr bwMode="auto">
                  <a:xfrm>
                    <a:off x="4782" y="2277"/>
                    <a:ext cx="283" cy="134"/>
                  </a:xfrm>
                  <a:custGeom>
                    <a:avLst/>
                    <a:gdLst>
                      <a:gd name="T0" fmla="*/ 26 w 283"/>
                      <a:gd name="T1" fmla="*/ 2 h 134"/>
                      <a:gd name="T2" fmla="*/ 56 w 283"/>
                      <a:gd name="T3" fmla="*/ 22 h 134"/>
                      <a:gd name="T4" fmla="*/ 60 w 283"/>
                      <a:gd name="T5" fmla="*/ 32 h 134"/>
                      <a:gd name="T6" fmla="*/ 78 w 283"/>
                      <a:gd name="T7" fmla="*/ 27 h 134"/>
                      <a:gd name="T8" fmla="*/ 87 w 283"/>
                      <a:gd name="T9" fmla="*/ 31 h 134"/>
                      <a:gd name="T10" fmla="*/ 99 w 283"/>
                      <a:gd name="T11" fmla="*/ 22 h 134"/>
                      <a:gd name="T12" fmla="*/ 114 w 283"/>
                      <a:gd name="T13" fmla="*/ 18 h 134"/>
                      <a:gd name="T14" fmla="*/ 151 w 283"/>
                      <a:gd name="T15" fmla="*/ 27 h 134"/>
                      <a:gd name="T16" fmla="*/ 173 w 283"/>
                      <a:gd name="T17" fmla="*/ 38 h 134"/>
                      <a:gd name="T18" fmla="*/ 190 w 283"/>
                      <a:gd name="T19" fmla="*/ 47 h 134"/>
                      <a:gd name="T20" fmla="*/ 221 w 283"/>
                      <a:gd name="T21" fmla="*/ 63 h 134"/>
                      <a:gd name="T22" fmla="*/ 223 w 283"/>
                      <a:gd name="T23" fmla="*/ 73 h 134"/>
                      <a:gd name="T24" fmla="*/ 237 w 283"/>
                      <a:gd name="T25" fmla="*/ 81 h 134"/>
                      <a:gd name="T26" fmla="*/ 248 w 283"/>
                      <a:gd name="T27" fmla="*/ 84 h 134"/>
                      <a:gd name="T28" fmla="*/ 262 w 283"/>
                      <a:gd name="T29" fmla="*/ 100 h 134"/>
                      <a:gd name="T30" fmla="*/ 271 w 283"/>
                      <a:gd name="T31" fmla="*/ 110 h 134"/>
                      <a:gd name="T32" fmla="*/ 273 w 283"/>
                      <a:gd name="T33" fmla="*/ 133 h 134"/>
                      <a:gd name="T34" fmla="*/ 260 w 283"/>
                      <a:gd name="T35" fmla="*/ 133 h 134"/>
                      <a:gd name="T36" fmla="*/ 252 w 283"/>
                      <a:gd name="T37" fmla="*/ 128 h 134"/>
                      <a:gd name="T38" fmla="*/ 223 w 283"/>
                      <a:gd name="T39" fmla="*/ 105 h 134"/>
                      <a:gd name="T40" fmla="*/ 195 w 283"/>
                      <a:gd name="T41" fmla="*/ 105 h 134"/>
                      <a:gd name="T42" fmla="*/ 185 w 283"/>
                      <a:gd name="T43" fmla="*/ 113 h 134"/>
                      <a:gd name="T44" fmla="*/ 178 w 283"/>
                      <a:gd name="T45" fmla="*/ 117 h 134"/>
                      <a:gd name="T46" fmla="*/ 160 w 283"/>
                      <a:gd name="T47" fmla="*/ 124 h 134"/>
                      <a:gd name="T48" fmla="*/ 144 w 283"/>
                      <a:gd name="T49" fmla="*/ 121 h 134"/>
                      <a:gd name="T50" fmla="*/ 130 w 283"/>
                      <a:gd name="T51" fmla="*/ 121 h 134"/>
                      <a:gd name="T52" fmla="*/ 113 w 283"/>
                      <a:gd name="T53" fmla="*/ 90 h 134"/>
                      <a:gd name="T54" fmla="*/ 92 w 283"/>
                      <a:gd name="T55" fmla="*/ 63 h 134"/>
                      <a:gd name="T56" fmla="*/ 67 w 283"/>
                      <a:gd name="T57" fmla="*/ 54 h 134"/>
                      <a:gd name="T58" fmla="*/ 43 w 283"/>
                      <a:gd name="T59" fmla="*/ 52 h 134"/>
                      <a:gd name="T60" fmla="*/ 20 w 283"/>
                      <a:gd name="T61" fmla="*/ 43 h 134"/>
                      <a:gd name="T62" fmla="*/ 20 w 283"/>
                      <a:gd name="T63" fmla="*/ 1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3" h="134">
                        <a:moveTo>
                          <a:pt x="0" y="0"/>
                        </a:moveTo>
                        <a:lnTo>
                          <a:pt x="26" y="2"/>
                        </a:lnTo>
                        <a:lnTo>
                          <a:pt x="47" y="4"/>
                        </a:lnTo>
                        <a:lnTo>
                          <a:pt x="56" y="22"/>
                        </a:lnTo>
                        <a:lnTo>
                          <a:pt x="58" y="29"/>
                        </a:lnTo>
                        <a:lnTo>
                          <a:pt x="60" y="32"/>
                        </a:lnTo>
                        <a:lnTo>
                          <a:pt x="67" y="27"/>
                        </a:lnTo>
                        <a:lnTo>
                          <a:pt x="78" y="27"/>
                        </a:lnTo>
                        <a:lnTo>
                          <a:pt x="84" y="32"/>
                        </a:lnTo>
                        <a:lnTo>
                          <a:pt x="87" y="31"/>
                        </a:lnTo>
                        <a:lnTo>
                          <a:pt x="97" y="22"/>
                        </a:lnTo>
                        <a:lnTo>
                          <a:pt x="99" y="22"/>
                        </a:lnTo>
                        <a:lnTo>
                          <a:pt x="106" y="18"/>
                        </a:lnTo>
                        <a:lnTo>
                          <a:pt x="114" y="18"/>
                        </a:lnTo>
                        <a:lnTo>
                          <a:pt x="140" y="27"/>
                        </a:lnTo>
                        <a:lnTo>
                          <a:pt x="151" y="27"/>
                        </a:lnTo>
                        <a:lnTo>
                          <a:pt x="162" y="35"/>
                        </a:lnTo>
                        <a:lnTo>
                          <a:pt x="173" y="38"/>
                        </a:lnTo>
                        <a:lnTo>
                          <a:pt x="182" y="45"/>
                        </a:lnTo>
                        <a:lnTo>
                          <a:pt x="190" y="47"/>
                        </a:lnTo>
                        <a:lnTo>
                          <a:pt x="210" y="52"/>
                        </a:lnTo>
                        <a:lnTo>
                          <a:pt x="221" y="63"/>
                        </a:lnTo>
                        <a:lnTo>
                          <a:pt x="225" y="70"/>
                        </a:lnTo>
                        <a:lnTo>
                          <a:pt x="223" y="73"/>
                        </a:lnTo>
                        <a:lnTo>
                          <a:pt x="232" y="79"/>
                        </a:lnTo>
                        <a:lnTo>
                          <a:pt x="237" y="81"/>
                        </a:lnTo>
                        <a:lnTo>
                          <a:pt x="241" y="83"/>
                        </a:lnTo>
                        <a:lnTo>
                          <a:pt x="248" y="84"/>
                        </a:lnTo>
                        <a:lnTo>
                          <a:pt x="262" y="94"/>
                        </a:lnTo>
                        <a:lnTo>
                          <a:pt x="262" y="100"/>
                        </a:lnTo>
                        <a:lnTo>
                          <a:pt x="269" y="106"/>
                        </a:lnTo>
                        <a:lnTo>
                          <a:pt x="271" y="110"/>
                        </a:lnTo>
                        <a:lnTo>
                          <a:pt x="282" y="122"/>
                        </a:lnTo>
                        <a:lnTo>
                          <a:pt x="273" y="133"/>
                        </a:lnTo>
                        <a:lnTo>
                          <a:pt x="269" y="133"/>
                        </a:lnTo>
                        <a:lnTo>
                          <a:pt x="260" y="133"/>
                        </a:lnTo>
                        <a:lnTo>
                          <a:pt x="257" y="128"/>
                        </a:lnTo>
                        <a:lnTo>
                          <a:pt x="252" y="128"/>
                        </a:lnTo>
                        <a:lnTo>
                          <a:pt x="248" y="130"/>
                        </a:lnTo>
                        <a:lnTo>
                          <a:pt x="223" y="105"/>
                        </a:lnTo>
                        <a:lnTo>
                          <a:pt x="209" y="106"/>
                        </a:lnTo>
                        <a:lnTo>
                          <a:pt x="195" y="105"/>
                        </a:lnTo>
                        <a:lnTo>
                          <a:pt x="190" y="108"/>
                        </a:lnTo>
                        <a:lnTo>
                          <a:pt x="185" y="113"/>
                        </a:lnTo>
                        <a:lnTo>
                          <a:pt x="184" y="110"/>
                        </a:lnTo>
                        <a:lnTo>
                          <a:pt x="178" y="117"/>
                        </a:lnTo>
                        <a:lnTo>
                          <a:pt x="168" y="128"/>
                        </a:lnTo>
                        <a:lnTo>
                          <a:pt x="160" y="124"/>
                        </a:lnTo>
                        <a:lnTo>
                          <a:pt x="151" y="121"/>
                        </a:lnTo>
                        <a:lnTo>
                          <a:pt x="144" y="121"/>
                        </a:lnTo>
                        <a:lnTo>
                          <a:pt x="135" y="117"/>
                        </a:lnTo>
                        <a:lnTo>
                          <a:pt x="130" y="121"/>
                        </a:lnTo>
                        <a:lnTo>
                          <a:pt x="124" y="105"/>
                        </a:lnTo>
                        <a:lnTo>
                          <a:pt x="113" y="90"/>
                        </a:lnTo>
                        <a:lnTo>
                          <a:pt x="101" y="73"/>
                        </a:lnTo>
                        <a:lnTo>
                          <a:pt x="92" y="63"/>
                        </a:lnTo>
                        <a:lnTo>
                          <a:pt x="84" y="54"/>
                        </a:lnTo>
                        <a:lnTo>
                          <a:pt x="67" y="54"/>
                        </a:lnTo>
                        <a:lnTo>
                          <a:pt x="51" y="59"/>
                        </a:lnTo>
                        <a:lnTo>
                          <a:pt x="43" y="52"/>
                        </a:lnTo>
                        <a:lnTo>
                          <a:pt x="27" y="47"/>
                        </a:lnTo>
                        <a:lnTo>
                          <a:pt x="20" y="43"/>
                        </a:lnTo>
                        <a:lnTo>
                          <a:pt x="20" y="24"/>
                        </a:lnTo>
                        <a:lnTo>
                          <a:pt x="20" y="15"/>
                        </a:lnTo>
                        <a:lnTo>
                          <a:pt x="0" y="0"/>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34" name="Freeform 118"/>
                  <p:cNvSpPr>
                    <a:spLocks/>
                  </p:cNvSpPr>
                  <p:nvPr/>
                </p:nvSpPr>
                <p:spPr bwMode="auto">
                  <a:xfrm>
                    <a:off x="4259" y="2182"/>
                    <a:ext cx="172" cy="177"/>
                  </a:xfrm>
                  <a:custGeom>
                    <a:avLst/>
                    <a:gdLst>
                      <a:gd name="T0" fmla="*/ 0 w 172"/>
                      <a:gd name="T1" fmla="*/ 5 h 177"/>
                      <a:gd name="T2" fmla="*/ 18 w 172"/>
                      <a:gd name="T3" fmla="*/ 0 h 177"/>
                      <a:gd name="T4" fmla="*/ 38 w 172"/>
                      <a:gd name="T5" fmla="*/ 8 h 177"/>
                      <a:gd name="T6" fmla="*/ 42 w 172"/>
                      <a:gd name="T7" fmla="*/ 16 h 177"/>
                      <a:gd name="T8" fmla="*/ 42 w 172"/>
                      <a:gd name="T9" fmla="*/ 20 h 177"/>
                      <a:gd name="T10" fmla="*/ 46 w 172"/>
                      <a:gd name="T11" fmla="*/ 20 h 177"/>
                      <a:gd name="T12" fmla="*/ 46 w 172"/>
                      <a:gd name="T13" fmla="*/ 24 h 177"/>
                      <a:gd name="T14" fmla="*/ 52 w 172"/>
                      <a:gd name="T15" fmla="*/ 25 h 177"/>
                      <a:gd name="T16" fmla="*/ 52 w 172"/>
                      <a:gd name="T17" fmla="*/ 32 h 177"/>
                      <a:gd name="T18" fmla="*/ 73 w 172"/>
                      <a:gd name="T19" fmla="*/ 51 h 177"/>
                      <a:gd name="T20" fmla="*/ 76 w 172"/>
                      <a:gd name="T21" fmla="*/ 51 h 177"/>
                      <a:gd name="T22" fmla="*/ 79 w 172"/>
                      <a:gd name="T23" fmla="*/ 56 h 177"/>
                      <a:gd name="T24" fmla="*/ 83 w 172"/>
                      <a:gd name="T25" fmla="*/ 61 h 177"/>
                      <a:gd name="T26" fmla="*/ 86 w 172"/>
                      <a:gd name="T27" fmla="*/ 61 h 177"/>
                      <a:gd name="T28" fmla="*/ 99 w 172"/>
                      <a:gd name="T29" fmla="*/ 67 h 177"/>
                      <a:gd name="T30" fmla="*/ 126 w 172"/>
                      <a:gd name="T31" fmla="*/ 70 h 177"/>
                      <a:gd name="T32" fmla="*/ 128 w 172"/>
                      <a:gd name="T33" fmla="*/ 92 h 177"/>
                      <a:gd name="T34" fmla="*/ 135 w 172"/>
                      <a:gd name="T35" fmla="*/ 95 h 177"/>
                      <a:gd name="T36" fmla="*/ 133 w 172"/>
                      <a:gd name="T37" fmla="*/ 103 h 177"/>
                      <a:gd name="T38" fmla="*/ 149 w 172"/>
                      <a:gd name="T39" fmla="*/ 115 h 177"/>
                      <a:gd name="T40" fmla="*/ 163 w 172"/>
                      <a:gd name="T41" fmla="*/ 119 h 177"/>
                      <a:gd name="T42" fmla="*/ 163 w 172"/>
                      <a:gd name="T43" fmla="*/ 156 h 177"/>
                      <a:gd name="T44" fmla="*/ 171 w 172"/>
                      <a:gd name="T45" fmla="*/ 169 h 177"/>
                      <a:gd name="T46" fmla="*/ 166 w 172"/>
                      <a:gd name="T47" fmla="*/ 174 h 177"/>
                      <a:gd name="T48" fmla="*/ 157 w 172"/>
                      <a:gd name="T49" fmla="*/ 176 h 177"/>
                      <a:gd name="T50" fmla="*/ 155 w 172"/>
                      <a:gd name="T51" fmla="*/ 163 h 177"/>
                      <a:gd name="T52" fmla="*/ 139 w 172"/>
                      <a:gd name="T53" fmla="*/ 176 h 177"/>
                      <a:gd name="T54" fmla="*/ 128 w 172"/>
                      <a:gd name="T55" fmla="*/ 157 h 177"/>
                      <a:gd name="T56" fmla="*/ 122 w 172"/>
                      <a:gd name="T57" fmla="*/ 144 h 177"/>
                      <a:gd name="T58" fmla="*/ 103 w 172"/>
                      <a:gd name="T59" fmla="*/ 127 h 177"/>
                      <a:gd name="T60" fmla="*/ 99 w 172"/>
                      <a:gd name="T61" fmla="*/ 127 h 177"/>
                      <a:gd name="T62" fmla="*/ 81 w 172"/>
                      <a:gd name="T63" fmla="*/ 117 h 177"/>
                      <a:gd name="T64" fmla="*/ 78 w 172"/>
                      <a:gd name="T65" fmla="*/ 108 h 177"/>
                      <a:gd name="T66" fmla="*/ 78 w 172"/>
                      <a:gd name="T67" fmla="*/ 102 h 177"/>
                      <a:gd name="T68" fmla="*/ 63 w 172"/>
                      <a:gd name="T69" fmla="*/ 76 h 177"/>
                      <a:gd name="T70" fmla="*/ 58 w 172"/>
                      <a:gd name="T71" fmla="*/ 61 h 177"/>
                      <a:gd name="T72" fmla="*/ 40 w 172"/>
                      <a:gd name="T73" fmla="*/ 47 h 177"/>
                      <a:gd name="T74" fmla="*/ 16 w 172"/>
                      <a:gd name="T75" fmla="*/ 24 h 177"/>
                      <a:gd name="T76" fmla="*/ 0 w 172"/>
                      <a:gd name="T77" fmla="*/ 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2" h="177">
                        <a:moveTo>
                          <a:pt x="0" y="5"/>
                        </a:moveTo>
                        <a:lnTo>
                          <a:pt x="18" y="0"/>
                        </a:lnTo>
                        <a:lnTo>
                          <a:pt x="38" y="8"/>
                        </a:lnTo>
                        <a:lnTo>
                          <a:pt x="42" y="16"/>
                        </a:lnTo>
                        <a:lnTo>
                          <a:pt x="42" y="20"/>
                        </a:lnTo>
                        <a:lnTo>
                          <a:pt x="46" y="20"/>
                        </a:lnTo>
                        <a:lnTo>
                          <a:pt x="46" y="24"/>
                        </a:lnTo>
                        <a:lnTo>
                          <a:pt x="52" y="25"/>
                        </a:lnTo>
                        <a:lnTo>
                          <a:pt x="52" y="32"/>
                        </a:lnTo>
                        <a:lnTo>
                          <a:pt x="73" y="51"/>
                        </a:lnTo>
                        <a:lnTo>
                          <a:pt x="76" y="51"/>
                        </a:lnTo>
                        <a:lnTo>
                          <a:pt x="79" y="56"/>
                        </a:lnTo>
                        <a:lnTo>
                          <a:pt x="83" y="61"/>
                        </a:lnTo>
                        <a:lnTo>
                          <a:pt x="86" y="61"/>
                        </a:lnTo>
                        <a:lnTo>
                          <a:pt x="99" y="67"/>
                        </a:lnTo>
                        <a:lnTo>
                          <a:pt x="126" y="70"/>
                        </a:lnTo>
                        <a:lnTo>
                          <a:pt x="128" y="92"/>
                        </a:lnTo>
                        <a:lnTo>
                          <a:pt x="135" y="95"/>
                        </a:lnTo>
                        <a:lnTo>
                          <a:pt x="133" y="103"/>
                        </a:lnTo>
                        <a:lnTo>
                          <a:pt x="149" y="115"/>
                        </a:lnTo>
                        <a:lnTo>
                          <a:pt x="163" y="119"/>
                        </a:lnTo>
                        <a:lnTo>
                          <a:pt x="163" y="156"/>
                        </a:lnTo>
                        <a:lnTo>
                          <a:pt x="171" y="169"/>
                        </a:lnTo>
                        <a:lnTo>
                          <a:pt x="166" y="174"/>
                        </a:lnTo>
                        <a:lnTo>
                          <a:pt x="157" y="176"/>
                        </a:lnTo>
                        <a:lnTo>
                          <a:pt x="155" y="163"/>
                        </a:lnTo>
                        <a:lnTo>
                          <a:pt x="139" y="176"/>
                        </a:lnTo>
                        <a:lnTo>
                          <a:pt x="128" y="157"/>
                        </a:lnTo>
                        <a:lnTo>
                          <a:pt x="122" y="144"/>
                        </a:lnTo>
                        <a:lnTo>
                          <a:pt x="103" y="127"/>
                        </a:lnTo>
                        <a:lnTo>
                          <a:pt x="99" y="127"/>
                        </a:lnTo>
                        <a:lnTo>
                          <a:pt x="81" y="117"/>
                        </a:lnTo>
                        <a:lnTo>
                          <a:pt x="78" y="108"/>
                        </a:lnTo>
                        <a:lnTo>
                          <a:pt x="78" y="102"/>
                        </a:lnTo>
                        <a:lnTo>
                          <a:pt x="63" y="76"/>
                        </a:lnTo>
                        <a:lnTo>
                          <a:pt x="58" y="61"/>
                        </a:lnTo>
                        <a:lnTo>
                          <a:pt x="40" y="47"/>
                        </a:lnTo>
                        <a:lnTo>
                          <a:pt x="16" y="24"/>
                        </a:lnTo>
                        <a:lnTo>
                          <a:pt x="0" y="5"/>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35" name="Freeform 119"/>
                  <p:cNvSpPr>
                    <a:spLocks/>
                  </p:cNvSpPr>
                  <p:nvPr/>
                </p:nvSpPr>
                <p:spPr bwMode="auto">
                  <a:xfrm>
                    <a:off x="4563" y="1992"/>
                    <a:ext cx="166" cy="196"/>
                  </a:xfrm>
                  <a:custGeom>
                    <a:avLst/>
                    <a:gdLst>
                      <a:gd name="T0" fmla="*/ 11 w 166"/>
                      <a:gd name="T1" fmla="*/ 0 h 196"/>
                      <a:gd name="T2" fmla="*/ 25 w 166"/>
                      <a:gd name="T3" fmla="*/ 0 h 196"/>
                      <a:gd name="T4" fmla="*/ 41 w 166"/>
                      <a:gd name="T5" fmla="*/ 21 h 196"/>
                      <a:gd name="T6" fmla="*/ 38 w 166"/>
                      <a:gd name="T7" fmla="*/ 40 h 196"/>
                      <a:gd name="T8" fmla="*/ 48 w 166"/>
                      <a:gd name="T9" fmla="*/ 47 h 196"/>
                      <a:gd name="T10" fmla="*/ 52 w 166"/>
                      <a:gd name="T11" fmla="*/ 59 h 196"/>
                      <a:gd name="T12" fmla="*/ 63 w 166"/>
                      <a:gd name="T13" fmla="*/ 65 h 196"/>
                      <a:gd name="T14" fmla="*/ 76 w 166"/>
                      <a:gd name="T15" fmla="*/ 67 h 196"/>
                      <a:gd name="T16" fmla="*/ 95 w 166"/>
                      <a:gd name="T17" fmla="*/ 77 h 196"/>
                      <a:gd name="T18" fmla="*/ 107 w 166"/>
                      <a:gd name="T19" fmla="*/ 89 h 196"/>
                      <a:gd name="T20" fmla="*/ 111 w 166"/>
                      <a:gd name="T21" fmla="*/ 89 h 196"/>
                      <a:gd name="T22" fmla="*/ 127 w 166"/>
                      <a:gd name="T23" fmla="*/ 99 h 196"/>
                      <a:gd name="T24" fmla="*/ 127 w 166"/>
                      <a:gd name="T25" fmla="*/ 122 h 196"/>
                      <a:gd name="T26" fmla="*/ 131 w 166"/>
                      <a:gd name="T27" fmla="*/ 133 h 196"/>
                      <a:gd name="T28" fmla="*/ 136 w 166"/>
                      <a:gd name="T29" fmla="*/ 140 h 196"/>
                      <a:gd name="T30" fmla="*/ 143 w 166"/>
                      <a:gd name="T31" fmla="*/ 146 h 196"/>
                      <a:gd name="T32" fmla="*/ 149 w 166"/>
                      <a:gd name="T33" fmla="*/ 154 h 196"/>
                      <a:gd name="T34" fmla="*/ 152 w 166"/>
                      <a:gd name="T35" fmla="*/ 163 h 196"/>
                      <a:gd name="T36" fmla="*/ 165 w 166"/>
                      <a:gd name="T37" fmla="*/ 172 h 196"/>
                      <a:gd name="T38" fmla="*/ 163 w 166"/>
                      <a:gd name="T39" fmla="*/ 181 h 196"/>
                      <a:gd name="T40" fmla="*/ 150 w 166"/>
                      <a:gd name="T41" fmla="*/ 183 h 196"/>
                      <a:gd name="T42" fmla="*/ 145 w 166"/>
                      <a:gd name="T43" fmla="*/ 174 h 196"/>
                      <a:gd name="T44" fmla="*/ 136 w 166"/>
                      <a:gd name="T45" fmla="*/ 174 h 196"/>
                      <a:gd name="T46" fmla="*/ 136 w 166"/>
                      <a:gd name="T47" fmla="*/ 195 h 196"/>
                      <a:gd name="T48" fmla="*/ 128 w 166"/>
                      <a:gd name="T49" fmla="*/ 195 h 196"/>
                      <a:gd name="T50" fmla="*/ 118 w 166"/>
                      <a:gd name="T51" fmla="*/ 186 h 196"/>
                      <a:gd name="T52" fmla="*/ 112 w 166"/>
                      <a:gd name="T53" fmla="*/ 181 h 196"/>
                      <a:gd name="T54" fmla="*/ 112 w 166"/>
                      <a:gd name="T55" fmla="*/ 170 h 196"/>
                      <a:gd name="T56" fmla="*/ 98 w 166"/>
                      <a:gd name="T57" fmla="*/ 170 h 196"/>
                      <a:gd name="T58" fmla="*/ 93 w 166"/>
                      <a:gd name="T59" fmla="*/ 181 h 196"/>
                      <a:gd name="T60" fmla="*/ 89 w 166"/>
                      <a:gd name="T61" fmla="*/ 170 h 196"/>
                      <a:gd name="T62" fmla="*/ 87 w 166"/>
                      <a:gd name="T63" fmla="*/ 159 h 196"/>
                      <a:gd name="T64" fmla="*/ 104 w 166"/>
                      <a:gd name="T65" fmla="*/ 154 h 196"/>
                      <a:gd name="T66" fmla="*/ 114 w 166"/>
                      <a:gd name="T67" fmla="*/ 158 h 196"/>
                      <a:gd name="T68" fmla="*/ 116 w 166"/>
                      <a:gd name="T69" fmla="*/ 138 h 196"/>
                      <a:gd name="T70" fmla="*/ 106 w 166"/>
                      <a:gd name="T71" fmla="*/ 132 h 196"/>
                      <a:gd name="T72" fmla="*/ 100 w 166"/>
                      <a:gd name="T73" fmla="*/ 116 h 196"/>
                      <a:gd name="T74" fmla="*/ 95 w 166"/>
                      <a:gd name="T75" fmla="*/ 97 h 196"/>
                      <a:gd name="T76" fmla="*/ 77 w 166"/>
                      <a:gd name="T77" fmla="*/ 91 h 196"/>
                      <a:gd name="T78" fmla="*/ 70 w 166"/>
                      <a:gd name="T79" fmla="*/ 81 h 196"/>
                      <a:gd name="T80" fmla="*/ 55 w 166"/>
                      <a:gd name="T81" fmla="*/ 77 h 196"/>
                      <a:gd name="T82" fmla="*/ 63 w 166"/>
                      <a:gd name="T83" fmla="*/ 95 h 196"/>
                      <a:gd name="T84" fmla="*/ 48 w 166"/>
                      <a:gd name="T85" fmla="*/ 104 h 196"/>
                      <a:gd name="T86" fmla="*/ 38 w 166"/>
                      <a:gd name="T87" fmla="*/ 83 h 196"/>
                      <a:gd name="T88" fmla="*/ 30 w 166"/>
                      <a:gd name="T89" fmla="*/ 78 h 196"/>
                      <a:gd name="T90" fmla="*/ 30 w 166"/>
                      <a:gd name="T91" fmla="*/ 67 h 196"/>
                      <a:gd name="T92" fmla="*/ 19 w 166"/>
                      <a:gd name="T93" fmla="*/ 54 h 196"/>
                      <a:gd name="T94" fmla="*/ 7 w 166"/>
                      <a:gd name="T95" fmla="*/ 47 h 196"/>
                      <a:gd name="T96" fmla="*/ 0 w 166"/>
                      <a:gd name="T97" fmla="*/ 38 h 196"/>
                      <a:gd name="T98" fmla="*/ 3 w 166"/>
                      <a:gd name="T99" fmla="*/ 32 h 196"/>
                      <a:gd name="T100" fmla="*/ 12 w 166"/>
                      <a:gd name="T101" fmla="*/ 35 h 196"/>
                      <a:gd name="T102" fmla="*/ 16 w 166"/>
                      <a:gd name="T103" fmla="*/ 27 h 196"/>
                      <a:gd name="T104" fmla="*/ 12 w 166"/>
                      <a:gd name="T105" fmla="*/ 16 h 196"/>
                      <a:gd name="T106" fmla="*/ 11 w 166"/>
                      <a:gd name="T10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196">
                        <a:moveTo>
                          <a:pt x="11" y="0"/>
                        </a:moveTo>
                        <a:lnTo>
                          <a:pt x="25" y="0"/>
                        </a:lnTo>
                        <a:lnTo>
                          <a:pt x="41" y="21"/>
                        </a:lnTo>
                        <a:lnTo>
                          <a:pt x="38" y="40"/>
                        </a:lnTo>
                        <a:lnTo>
                          <a:pt x="48" y="47"/>
                        </a:lnTo>
                        <a:lnTo>
                          <a:pt x="52" y="59"/>
                        </a:lnTo>
                        <a:lnTo>
                          <a:pt x="63" y="65"/>
                        </a:lnTo>
                        <a:lnTo>
                          <a:pt x="76" y="67"/>
                        </a:lnTo>
                        <a:lnTo>
                          <a:pt x="95" y="77"/>
                        </a:lnTo>
                        <a:lnTo>
                          <a:pt x="107" y="89"/>
                        </a:lnTo>
                        <a:lnTo>
                          <a:pt x="111" y="89"/>
                        </a:lnTo>
                        <a:lnTo>
                          <a:pt x="127" y="99"/>
                        </a:lnTo>
                        <a:lnTo>
                          <a:pt x="127" y="122"/>
                        </a:lnTo>
                        <a:lnTo>
                          <a:pt x="131" y="133"/>
                        </a:lnTo>
                        <a:lnTo>
                          <a:pt x="136" y="140"/>
                        </a:lnTo>
                        <a:lnTo>
                          <a:pt x="143" y="146"/>
                        </a:lnTo>
                        <a:lnTo>
                          <a:pt x="149" y="154"/>
                        </a:lnTo>
                        <a:lnTo>
                          <a:pt x="152" y="163"/>
                        </a:lnTo>
                        <a:lnTo>
                          <a:pt x="165" y="172"/>
                        </a:lnTo>
                        <a:lnTo>
                          <a:pt x="163" y="181"/>
                        </a:lnTo>
                        <a:lnTo>
                          <a:pt x="150" y="183"/>
                        </a:lnTo>
                        <a:lnTo>
                          <a:pt x="145" y="174"/>
                        </a:lnTo>
                        <a:lnTo>
                          <a:pt x="136" y="174"/>
                        </a:lnTo>
                        <a:lnTo>
                          <a:pt x="136" y="195"/>
                        </a:lnTo>
                        <a:lnTo>
                          <a:pt x="128" y="195"/>
                        </a:lnTo>
                        <a:lnTo>
                          <a:pt x="118" y="186"/>
                        </a:lnTo>
                        <a:lnTo>
                          <a:pt x="112" y="181"/>
                        </a:lnTo>
                        <a:lnTo>
                          <a:pt x="112" y="170"/>
                        </a:lnTo>
                        <a:lnTo>
                          <a:pt x="98" y="170"/>
                        </a:lnTo>
                        <a:lnTo>
                          <a:pt x="93" y="181"/>
                        </a:lnTo>
                        <a:lnTo>
                          <a:pt x="89" y="170"/>
                        </a:lnTo>
                        <a:lnTo>
                          <a:pt x="87" y="159"/>
                        </a:lnTo>
                        <a:lnTo>
                          <a:pt x="104" y="154"/>
                        </a:lnTo>
                        <a:lnTo>
                          <a:pt x="114" y="158"/>
                        </a:lnTo>
                        <a:lnTo>
                          <a:pt x="116" y="138"/>
                        </a:lnTo>
                        <a:lnTo>
                          <a:pt x="106" y="132"/>
                        </a:lnTo>
                        <a:lnTo>
                          <a:pt x="100" y="116"/>
                        </a:lnTo>
                        <a:lnTo>
                          <a:pt x="95" y="97"/>
                        </a:lnTo>
                        <a:lnTo>
                          <a:pt x="77" y="91"/>
                        </a:lnTo>
                        <a:lnTo>
                          <a:pt x="70" y="81"/>
                        </a:lnTo>
                        <a:lnTo>
                          <a:pt x="55" y="77"/>
                        </a:lnTo>
                        <a:lnTo>
                          <a:pt x="63" y="95"/>
                        </a:lnTo>
                        <a:lnTo>
                          <a:pt x="48" y="104"/>
                        </a:lnTo>
                        <a:lnTo>
                          <a:pt x="38" y="83"/>
                        </a:lnTo>
                        <a:lnTo>
                          <a:pt x="30" y="78"/>
                        </a:lnTo>
                        <a:lnTo>
                          <a:pt x="30" y="67"/>
                        </a:lnTo>
                        <a:lnTo>
                          <a:pt x="19" y="54"/>
                        </a:lnTo>
                        <a:lnTo>
                          <a:pt x="7" y="47"/>
                        </a:lnTo>
                        <a:lnTo>
                          <a:pt x="0" y="38"/>
                        </a:lnTo>
                        <a:lnTo>
                          <a:pt x="3" y="32"/>
                        </a:lnTo>
                        <a:lnTo>
                          <a:pt x="12" y="35"/>
                        </a:lnTo>
                        <a:lnTo>
                          <a:pt x="16" y="27"/>
                        </a:lnTo>
                        <a:lnTo>
                          <a:pt x="12" y="16"/>
                        </a:lnTo>
                        <a:lnTo>
                          <a:pt x="11" y="0"/>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36" name="Freeform 120"/>
                  <p:cNvSpPr>
                    <a:spLocks/>
                  </p:cNvSpPr>
                  <p:nvPr/>
                </p:nvSpPr>
                <p:spPr bwMode="auto">
                  <a:xfrm>
                    <a:off x="4525" y="1663"/>
                    <a:ext cx="124" cy="165"/>
                  </a:xfrm>
                  <a:custGeom>
                    <a:avLst/>
                    <a:gdLst>
                      <a:gd name="T0" fmla="*/ 25 w 124"/>
                      <a:gd name="T1" fmla="*/ 0 h 165"/>
                      <a:gd name="T2" fmla="*/ 50 w 124"/>
                      <a:gd name="T3" fmla="*/ 10 h 165"/>
                      <a:gd name="T4" fmla="*/ 64 w 124"/>
                      <a:gd name="T5" fmla="*/ 21 h 165"/>
                      <a:gd name="T6" fmla="*/ 73 w 124"/>
                      <a:gd name="T7" fmla="*/ 36 h 165"/>
                      <a:gd name="T8" fmla="*/ 82 w 124"/>
                      <a:gd name="T9" fmla="*/ 36 h 165"/>
                      <a:gd name="T10" fmla="*/ 80 w 124"/>
                      <a:gd name="T11" fmla="*/ 46 h 165"/>
                      <a:gd name="T12" fmla="*/ 89 w 124"/>
                      <a:gd name="T13" fmla="*/ 52 h 165"/>
                      <a:gd name="T14" fmla="*/ 96 w 124"/>
                      <a:gd name="T15" fmla="*/ 62 h 165"/>
                      <a:gd name="T16" fmla="*/ 112 w 124"/>
                      <a:gd name="T17" fmla="*/ 80 h 165"/>
                      <a:gd name="T18" fmla="*/ 123 w 124"/>
                      <a:gd name="T19" fmla="*/ 103 h 165"/>
                      <a:gd name="T20" fmla="*/ 102 w 124"/>
                      <a:gd name="T21" fmla="*/ 101 h 165"/>
                      <a:gd name="T22" fmla="*/ 86 w 124"/>
                      <a:gd name="T23" fmla="*/ 98 h 165"/>
                      <a:gd name="T24" fmla="*/ 98 w 124"/>
                      <a:gd name="T25" fmla="*/ 114 h 165"/>
                      <a:gd name="T26" fmla="*/ 98 w 124"/>
                      <a:gd name="T27" fmla="*/ 123 h 165"/>
                      <a:gd name="T28" fmla="*/ 98 w 124"/>
                      <a:gd name="T29" fmla="*/ 132 h 165"/>
                      <a:gd name="T30" fmla="*/ 91 w 124"/>
                      <a:gd name="T31" fmla="*/ 128 h 165"/>
                      <a:gd name="T32" fmla="*/ 83 w 124"/>
                      <a:gd name="T33" fmla="*/ 120 h 165"/>
                      <a:gd name="T34" fmla="*/ 69 w 124"/>
                      <a:gd name="T35" fmla="*/ 111 h 165"/>
                      <a:gd name="T36" fmla="*/ 61 w 124"/>
                      <a:gd name="T37" fmla="*/ 106 h 165"/>
                      <a:gd name="T38" fmla="*/ 48 w 124"/>
                      <a:gd name="T39" fmla="*/ 111 h 165"/>
                      <a:gd name="T40" fmla="*/ 39 w 124"/>
                      <a:gd name="T41" fmla="*/ 114 h 165"/>
                      <a:gd name="T42" fmla="*/ 45 w 124"/>
                      <a:gd name="T43" fmla="*/ 122 h 165"/>
                      <a:gd name="T44" fmla="*/ 57 w 124"/>
                      <a:gd name="T45" fmla="*/ 128 h 165"/>
                      <a:gd name="T46" fmla="*/ 70 w 124"/>
                      <a:gd name="T47" fmla="*/ 134 h 165"/>
                      <a:gd name="T48" fmla="*/ 75 w 124"/>
                      <a:gd name="T49" fmla="*/ 145 h 165"/>
                      <a:gd name="T50" fmla="*/ 73 w 124"/>
                      <a:gd name="T51" fmla="*/ 159 h 165"/>
                      <a:gd name="T52" fmla="*/ 73 w 124"/>
                      <a:gd name="T53" fmla="*/ 164 h 165"/>
                      <a:gd name="T54" fmla="*/ 69 w 124"/>
                      <a:gd name="T55" fmla="*/ 164 h 165"/>
                      <a:gd name="T56" fmla="*/ 61 w 124"/>
                      <a:gd name="T57" fmla="*/ 159 h 165"/>
                      <a:gd name="T58" fmla="*/ 57 w 124"/>
                      <a:gd name="T59" fmla="*/ 158 h 165"/>
                      <a:gd name="T60" fmla="*/ 53 w 124"/>
                      <a:gd name="T61" fmla="*/ 155 h 165"/>
                      <a:gd name="T62" fmla="*/ 48 w 124"/>
                      <a:gd name="T63" fmla="*/ 163 h 165"/>
                      <a:gd name="T64" fmla="*/ 39 w 124"/>
                      <a:gd name="T65" fmla="*/ 164 h 165"/>
                      <a:gd name="T66" fmla="*/ 34 w 124"/>
                      <a:gd name="T67" fmla="*/ 158 h 165"/>
                      <a:gd name="T68" fmla="*/ 34 w 124"/>
                      <a:gd name="T69" fmla="*/ 144 h 165"/>
                      <a:gd name="T70" fmla="*/ 32 w 124"/>
                      <a:gd name="T71" fmla="*/ 136 h 165"/>
                      <a:gd name="T72" fmla="*/ 23 w 124"/>
                      <a:gd name="T73" fmla="*/ 131 h 165"/>
                      <a:gd name="T74" fmla="*/ 16 w 124"/>
                      <a:gd name="T75" fmla="*/ 139 h 165"/>
                      <a:gd name="T76" fmla="*/ 3 w 124"/>
                      <a:gd name="T77" fmla="*/ 139 h 165"/>
                      <a:gd name="T78" fmla="*/ 0 w 124"/>
                      <a:gd name="T79" fmla="*/ 132 h 165"/>
                      <a:gd name="T80" fmla="*/ 3 w 124"/>
                      <a:gd name="T81" fmla="*/ 116 h 165"/>
                      <a:gd name="T82" fmla="*/ 13 w 124"/>
                      <a:gd name="T83" fmla="*/ 107 h 165"/>
                      <a:gd name="T84" fmla="*/ 11 w 124"/>
                      <a:gd name="T85" fmla="*/ 82 h 165"/>
                      <a:gd name="T86" fmla="*/ 11 w 124"/>
                      <a:gd name="T87" fmla="*/ 75 h 165"/>
                      <a:gd name="T88" fmla="*/ 21 w 124"/>
                      <a:gd name="T89" fmla="*/ 75 h 165"/>
                      <a:gd name="T90" fmla="*/ 29 w 124"/>
                      <a:gd name="T91" fmla="*/ 80 h 165"/>
                      <a:gd name="T92" fmla="*/ 43 w 124"/>
                      <a:gd name="T93" fmla="*/ 84 h 165"/>
                      <a:gd name="T94" fmla="*/ 43 w 124"/>
                      <a:gd name="T95" fmla="*/ 73 h 165"/>
                      <a:gd name="T96" fmla="*/ 37 w 124"/>
                      <a:gd name="T97" fmla="*/ 66 h 165"/>
                      <a:gd name="T98" fmla="*/ 34 w 124"/>
                      <a:gd name="T99" fmla="*/ 62 h 165"/>
                      <a:gd name="T100" fmla="*/ 38 w 124"/>
                      <a:gd name="T101" fmla="*/ 62 h 165"/>
                      <a:gd name="T102" fmla="*/ 41 w 124"/>
                      <a:gd name="T103" fmla="*/ 62 h 165"/>
                      <a:gd name="T104" fmla="*/ 45 w 124"/>
                      <a:gd name="T105" fmla="*/ 62 h 165"/>
                      <a:gd name="T106" fmla="*/ 48 w 124"/>
                      <a:gd name="T107" fmla="*/ 62 h 165"/>
                      <a:gd name="T108" fmla="*/ 53 w 124"/>
                      <a:gd name="T109" fmla="*/ 57 h 165"/>
                      <a:gd name="T110" fmla="*/ 51 w 124"/>
                      <a:gd name="T111" fmla="*/ 52 h 165"/>
                      <a:gd name="T112" fmla="*/ 46 w 124"/>
                      <a:gd name="T113" fmla="*/ 41 h 165"/>
                      <a:gd name="T114" fmla="*/ 37 w 124"/>
                      <a:gd name="T115" fmla="*/ 30 h 165"/>
                      <a:gd name="T116" fmla="*/ 23 w 124"/>
                      <a:gd name="T117" fmla="*/ 23 h 165"/>
                      <a:gd name="T118" fmla="*/ 19 w 124"/>
                      <a:gd name="T119" fmla="*/ 16 h 165"/>
                      <a:gd name="T120" fmla="*/ 25 w 124"/>
                      <a:gd name="T12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4" h="165">
                        <a:moveTo>
                          <a:pt x="25" y="0"/>
                        </a:moveTo>
                        <a:lnTo>
                          <a:pt x="50" y="10"/>
                        </a:lnTo>
                        <a:lnTo>
                          <a:pt x="64" y="21"/>
                        </a:lnTo>
                        <a:lnTo>
                          <a:pt x="73" y="36"/>
                        </a:lnTo>
                        <a:lnTo>
                          <a:pt x="82" y="36"/>
                        </a:lnTo>
                        <a:lnTo>
                          <a:pt x="80" y="46"/>
                        </a:lnTo>
                        <a:lnTo>
                          <a:pt x="89" y="52"/>
                        </a:lnTo>
                        <a:lnTo>
                          <a:pt x="96" y="62"/>
                        </a:lnTo>
                        <a:lnTo>
                          <a:pt x="112" y="80"/>
                        </a:lnTo>
                        <a:lnTo>
                          <a:pt x="123" y="103"/>
                        </a:lnTo>
                        <a:lnTo>
                          <a:pt x="102" y="101"/>
                        </a:lnTo>
                        <a:lnTo>
                          <a:pt x="86" y="98"/>
                        </a:lnTo>
                        <a:lnTo>
                          <a:pt x="98" y="114"/>
                        </a:lnTo>
                        <a:lnTo>
                          <a:pt x="98" y="123"/>
                        </a:lnTo>
                        <a:lnTo>
                          <a:pt x="98" y="132"/>
                        </a:lnTo>
                        <a:lnTo>
                          <a:pt x="91" y="128"/>
                        </a:lnTo>
                        <a:lnTo>
                          <a:pt x="83" y="120"/>
                        </a:lnTo>
                        <a:lnTo>
                          <a:pt x="69" y="111"/>
                        </a:lnTo>
                        <a:lnTo>
                          <a:pt x="61" y="106"/>
                        </a:lnTo>
                        <a:lnTo>
                          <a:pt x="48" y="111"/>
                        </a:lnTo>
                        <a:lnTo>
                          <a:pt x="39" y="114"/>
                        </a:lnTo>
                        <a:lnTo>
                          <a:pt x="45" y="122"/>
                        </a:lnTo>
                        <a:lnTo>
                          <a:pt x="57" y="128"/>
                        </a:lnTo>
                        <a:lnTo>
                          <a:pt x="70" y="134"/>
                        </a:lnTo>
                        <a:lnTo>
                          <a:pt x="75" y="145"/>
                        </a:lnTo>
                        <a:lnTo>
                          <a:pt x="73" y="159"/>
                        </a:lnTo>
                        <a:lnTo>
                          <a:pt x="73" y="164"/>
                        </a:lnTo>
                        <a:lnTo>
                          <a:pt x="69" y="164"/>
                        </a:lnTo>
                        <a:lnTo>
                          <a:pt x="61" y="159"/>
                        </a:lnTo>
                        <a:lnTo>
                          <a:pt x="57" y="158"/>
                        </a:lnTo>
                        <a:lnTo>
                          <a:pt x="53" y="155"/>
                        </a:lnTo>
                        <a:lnTo>
                          <a:pt x="48" y="163"/>
                        </a:lnTo>
                        <a:lnTo>
                          <a:pt x="39" y="164"/>
                        </a:lnTo>
                        <a:lnTo>
                          <a:pt x="34" y="158"/>
                        </a:lnTo>
                        <a:lnTo>
                          <a:pt x="34" y="144"/>
                        </a:lnTo>
                        <a:lnTo>
                          <a:pt x="32" y="136"/>
                        </a:lnTo>
                        <a:lnTo>
                          <a:pt x="23" y="131"/>
                        </a:lnTo>
                        <a:lnTo>
                          <a:pt x="16" y="139"/>
                        </a:lnTo>
                        <a:lnTo>
                          <a:pt x="3" y="139"/>
                        </a:lnTo>
                        <a:lnTo>
                          <a:pt x="0" y="132"/>
                        </a:lnTo>
                        <a:lnTo>
                          <a:pt x="3" y="116"/>
                        </a:lnTo>
                        <a:lnTo>
                          <a:pt x="13" y="107"/>
                        </a:lnTo>
                        <a:lnTo>
                          <a:pt x="11" y="82"/>
                        </a:lnTo>
                        <a:lnTo>
                          <a:pt x="11" y="75"/>
                        </a:lnTo>
                        <a:lnTo>
                          <a:pt x="21" y="75"/>
                        </a:lnTo>
                        <a:lnTo>
                          <a:pt x="29" y="80"/>
                        </a:lnTo>
                        <a:lnTo>
                          <a:pt x="43" y="84"/>
                        </a:lnTo>
                        <a:lnTo>
                          <a:pt x="43" y="73"/>
                        </a:lnTo>
                        <a:lnTo>
                          <a:pt x="37" y="66"/>
                        </a:lnTo>
                        <a:lnTo>
                          <a:pt x="34" y="62"/>
                        </a:lnTo>
                        <a:lnTo>
                          <a:pt x="38" y="62"/>
                        </a:lnTo>
                        <a:lnTo>
                          <a:pt x="41" y="62"/>
                        </a:lnTo>
                        <a:lnTo>
                          <a:pt x="45" y="62"/>
                        </a:lnTo>
                        <a:lnTo>
                          <a:pt x="48" y="62"/>
                        </a:lnTo>
                        <a:lnTo>
                          <a:pt x="53" y="57"/>
                        </a:lnTo>
                        <a:lnTo>
                          <a:pt x="51" y="52"/>
                        </a:lnTo>
                        <a:lnTo>
                          <a:pt x="46" y="41"/>
                        </a:lnTo>
                        <a:lnTo>
                          <a:pt x="37" y="30"/>
                        </a:lnTo>
                        <a:lnTo>
                          <a:pt x="23" y="23"/>
                        </a:lnTo>
                        <a:lnTo>
                          <a:pt x="19" y="16"/>
                        </a:lnTo>
                        <a:lnTo>
                          <a:pt x="25" y="0"/>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37" name="Freeform 121"/>
                  <p:cNvSpPr>
                    <a:spLocks/>
                  </p:cNvSpPr>
                  <p:nvPr/>
                </p:nvSpPr>
                <p:spPr bwMode="auto">
                  <a:xfrm>
                    <a:off x="4385" y="1465"/>
                    <a:ext cx="134" cy="136"/>
                  </a:xfrm>
                  <a:custGeom>
                    <a:avLst/>
                    <a:gdLst>
                      <a:gd name="T0" fmla="*/ 0 w 134"/>
                      <a:gd name="T1" fmla="*/ 0 h 136"/>
                      <a:gd name="T2" fmla="*/ 13 w 134"/>
                      <a:gd name="T3" fmla="*/ 0 h 136"/>
                      <a:gd name="T4" fmla="*/ 18 w 134"/>
                      <a:gd name="T5" fmla="*/ 9 h 136"/>
                      <a:gd name="T6" fmla="*/ 35 w 134"/>
                      <a:gd name="T7" fmla="*/ 24 h 136"/>
                      <a:gd name="T8" fmla="*/ 43 w 134"/>
                      <a:gd name="T9" fmla="*/ 40 h 136"/>
                      <a:gd name="T10" fmla="*/ 56 w 134"/>
                      <a:gd name="T11" fmla="*/ 41 h 136"/>
                      <a:gd name="T12" fmla="*/ 65 w 134"/>
                      <a:gd name="T13" fmla="*/ 45 h 136"/>
                      <a:gd name="T14" fmla="*/ 73 w 134"/>
                      <a:gd name="T15" fmla="*/ 50 h 136"/>
                      <a:gd name="T16" fmla="*/ 83 w 134"/>
                      <a:gd name="T17" fmla="*/ 50 h 136"/>
                      <a:gd name="T18" fmla="*/ 94 w 134"/>
                      <a:gd name="T19" fmla="*/ 61 h 136"/>
                      <a:gd name="T20" fmla="*/ 103 w 134"/>
                      <a:gd name="T21" fmla="*/ 68 h 136"/>
                      <a:gd name="T22" fmla="*/ 114 w 134"/>
                      <a:gd name="T23" fmla="*/ 73 h 136"/>
                      <a:gd name="T24" fmla="*/ 113 w 134"/>
                      <a:gd name="T25" fmla="*/ 77 h 136"/>
                      <a:gd name="T26" fmla="*/ 106 w 134"/>
                      <a:gd name="T27" fmla="*/ 81 h 136"/>
                      <a:gd name="T28" fmla="*/ 100 w 134"/>
                      <a:gd name="T29" fmla="*/ 81 h 136"/>
                      <a:gd name="T30" fmla="*/ 97 w 134"/>
                      <a:gd name="T31" fmla="*/ 86 h 136"/>
                      <a:gd name="T32" fmla="*/ 110 w 134"/>
                      <a:gd name="T33" fmla="*/ 95 h 136"/>
                      <a:gd name="T34" fmla="*/ 119 w 134"/>
                      <a:gd name="T35" fmla="*/ 104 h 136"/>
                      <a:gd name="T36" fmla="*/ 133 w 134"/>
                      <a:gd name="T37" fmla="*/ 114 h 136"/>
                      <a:gd name="T38" fmla="*/ 124 w 134"/>
                      <a:gd name="T39" fmla="*/ 125 h 136"/>
                      <a:gd name="T40" fmla="*/ 115 w 134"/>
                      <a:gd name="T41" fmla="*/ 128 h 136"/>
                      <a:gd name="T42" fmla="*/ 117 w 134"/>
                      <a:gd name="T43" fmla="*/ 135 h 136"/>
                      <a:gd name="T44" fmla="*/ 103 w 134"/>
                      <a:gd name="T45" fmla="*/ 135 h 136"/>
                      <a:gd name="T46" fmla="*/ 99 w 134"/>
                      <a:gd name="T47" fmla="*/ 129 h 136"/>
                      <a:gd name="T48" fmla="*/ 87 w 134"/>
                      <a:gd name="T49" fmla="*/ 117 h 136"/>
                      <a:gd name="T50" fmla="*/ 79 w 134"/>
                      <a:gd name="T51" fmla="*/ 106 h 136"/>
                      <a:gd name="T52" fmla="*/ 67 w 134"/>
                      <a:gd name="T53" fmla="*/ 88 h 136"/>
                      <a:gd name="T54" fmla="*/ 52 w 134"/>
                      <a:gd name="T55" fmla="*/ 73 h 136"/>
                      <a:gd name="T56" fmla="*/ 36 w 134"/>
                      <a:gd name="T57" fmla="*/ 52 h 136"/>
                      <a:gd name="T58" fmla="*/ 27 w 134"/>
                      <a:gd name="T59" fmla="*/ 46 h 136"/>
                      <a:gd name="T60" fmla="*/ 20 w 134"/>
                      <a:gd name="T61" fmla="*/ 41 h 136"/>
                      <a:gd name="T62" fmla="*/ 16 w 134"/>
                      <a:gd name="T63" fmla="*/ 30 h 136"/>
                      <a:gd name="T64" fmla="*/ 2 w 134"/>
                      <a:gd name="T65" fmla="*/ 20 h 136"/>
                      <a:gd name="T66" fmla="*/ 2 w 134"/>
                      <a:gd name="T67" fmla="*/ 14 h 136"/>
                      <a:gd name="T68" fmla="*/ 0 w 134"/>
                      <a:gd name="T6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4" h="136">
                        <a:moveTo>
                          <a:pt x="0" y="0"/>
                        </a:moveTo>
                        <a:lnTo>
                          <a:pt x="13" y="0"/>
                        </a:lnTo>
                        <a:lnTo>
                          <a:pt x="18" y="9"/>
                        </a:lnTo>
                        <a:lnTo>
                          <a:pt x="35" y="24"/>
                        </a:lnTo>
                        <a:lnTo>
                          <a:pt x="43" y="40"/>
                        </a:lnTo>
                        <a:lnTo>
                          <a:pt x="56" y="41"/>
                        </a:lnTo>
                        <a:lnTo>
                          <a:pt x="65" y="45"/>
                        </a:lnTo>
                        <a:lnTo>
                          <a:pt x="73" y="50"/>
                        </a:lnTo>
                        <a:lnTo>
                          <a:pt x="83" y="50"/>
                        </a:lnTo>
                        <a:lnTo>
                          <a:pt x="94" y="61"/>
                        </a:lnTo>
                        <a:lnTo>
                          <a:pt x="103" y="68"/>
                        </a:lnTo>
                        <a:lnTo>
                          <a:pt x="114" y="73"/>
                        </a:lnTo>
                        <a:lnTo>
                          <a:pt x="113" y="77"/>
                        </a:lnTo>
                        <a:lnTo>
                          <a:pt x="106" y="81"/>
                        </a:lnTo>
                        <a:lnTo>
                          <a:pt x="100" y="81"/>
                        </a:lnTo>
                        <a:lnTo>
                          <a:pt x="97" y="86"/>
                        </a:lnTo>
                        <a:lnTo>
                          <a:pt x="110" y="95"/>
                        </a:lnTo>
                        <a:lnTo>
                          <a:pt x="119" y="104"/>
                        </a:lnTo>
                        <a:lnTo>
                          <a:pt x="133" y="114"/>
                        </a:lnTo>
                        <a:lnTo>
                          <a:pt x="124" y="125"/>
                        </a:lnTo>
                        <a:lnTo>
                          <a:pt x="115" y="128"/>
                        </a:lnTo>
                        <a:lnTo>
                          <a:pt x="117" y="135"/>
                        </a:lnTo>
                        <a:lnTo>
                          <a:pt x="103" y="135"/>
                        </a:lnTo>
                        <a:lnTo>
                          <a:pt x="99" y="129"/>
                        </a:lnTo>
                        <a:lnTo>
                          <a:pt x="87" y="117"/>
                        </a:lnTo>
                        <a:lnTo>
                          <a:pt x="79" y="106"/>
                        </a:lnTo>
                        <a:lnTo>
                          <a:pt x="67" y="88"/>
                        </a:lnTo>
                        <a:lnTo>
                          <a:pt x="52" y="73"/>
                        </a:lnTo>
                        <a:lnTo>
                          <a:pt x="36" y="52"/>
                        </a:lnTo>
                        <a:lnTo>
                          <a:pt x="27" y="46"/>
                        </a:lnTo>
                        <a:lnTo>
                          <a:pt x="20" y="41"/>
                        </a:lnTo>
                        <a:lnTo>
                          <a:pt x="16" y="30"/>
                        </a:lnTo>
                        <a:lnTo>
                          <a:pt x="2" y="20"/>
                        </a:lnTo>
                        <a:lnTo>
                          <a:pt x="2" y="14"/>
                        </a:lnTo>
                        <a:lnTo>
                          <a:pt x="0" y="0"/>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grpSp>
              <p:nvGrpSpPr>
                <p:cNvPr id="9338" name="Group 122"/>
                <p:cNvGrpSpPr>
                  <a:grpSpLocks/>
                </p:cNvGrpSpPr>
                <p:nvPr/>
              </p:nvGrpSpPr>
              <p:grpSpPr bwMode="auto">
                <a:xfrm>
                  <a:off x="2645" y="1188"/>
                  <a:ext cx="1947" cy="2229"/>
                  <a:chOff x="2645" y="1188"/>
                  <a:chExt cx="1947" cy="2229"/>
                </a:xfrm>
              </p:grpSpPr>
              <p:sp>
                <p:nvSpPr>
                  <p:cNvPr id="9339" name="Freeform 123"/>
                  <p:cNvSpPr>
                    <a:spLocks/>
                  </p:cNvSpPr>
                  <p:nvPr/>
                </p:nvSpPr>
                <p:spPr bwMode="auto">
                  <a:xfrm>
                    <a:off x="2645" y="1740"/>
                    <a:ext cx="968" cy="1024"/>
                  </a:xfrm>
                  <a:custGeom>
                    <a:avLst/>
                    <a:gdLst>
                      <a:gd name="T0" fmla="*/ 739 w 968"/>
                      <a:gd name="T1" fmla="*/ 165 h 1024"/>
                      <a:gd name="T2" fmla="*/ 829 w 968"/>
                      <a:gd name="T3" fmla="*/ 334 h 1024"/>
                      <a:gd name="T4" fmla="*/ 866 w 968"/>
                      <a:gd name="T5" fmla="*/ 378 h 1024"/>
                      <a:gd name="T6" fmla="*/ 945 w 968"/>
                      <a:gd name="T7" fmla="*/ 367 h 1024"/>
                      <a:gd name="T8" fmla="*/ 965 w 968"/>
                      <a:gd name="T9" fmla="*/ 409 h 1024"/>
                      <a:gd name="T10" fmla="*/ 870 w 968"/>
                      <a:gd name="T11" fmla="*/ 523 h 1024"/>
                      <a:gd name="T12" fmla="*/ 793 w 968"/>
                      <a:gd name="T13" fmla="*/ 654 h 1024"/>
                      <a:gd name="T14" fmla="*/ 804 w 968"/>
                      <a:gd name="T15" fmla="*/ 702 h 1024"/>
                      <a:gd name="T16" fmla="*/ 804 w 968"/>
                      <a:gd name="T17" fmla="*/ 751 h 1024"/>
                      <a:gd name="T18" fmla="*/ 770 w 968"/>
                      <a:gd name="T19" fmla="*/ 769 h 1024"/>
                      <a:gd name="T20" fmla="*/ 719 w 968"/>
                      <a:gd name="T21" fmla="*/ 833 h 1024"/>
                      <a:gd name="T22" fmla="*/ 700 w 968"/>
                      <a:gd name="T23" fmla="*/ 889 h 1024"/>
                      <a:gd name="T24" fmla="*/ 651 w 968"/>
                      <a:gd name="T25" fmla="*/ 964 h 1024"/>
                      <a:gd name="T26" fmla="*/ 624 w 968"/>
                      <a:gd name="T27" fmla="*/ 982 h 1024"/>
                      <a:gd name="T28" fmla="*/ 565 w 968"/>
                      <a:gd name="T29" fmla="*/ 1020 h 1024"/>
                      <a:gd name="T30" fmla="*/ 494 w 968"/>
                      <a:gd name="T31" fmla="*/ 1007 h 1024"/>
                      <a:gd name="T32" fmla="*/ 486 w 968"/>
                      <a:gd name="T33" fmla="*/ 971 h 1024"/>
                      <a:gd name="T34" fmla="*/ 454 w 968"/>
                      <a:gd name="T35" fmla="*/ 921 h 1024"/>
                      <a:gd name="T36" fmla="*/ 448 w 968"/>
                      <a:gd name="T37" fmla="*/ 878 h 1024"/>
                      <a:gd name="T38" fmla="*/ 438 w 968"/>
                      <a:gd name="T39" fmla="*/ 849 h 1024"/>
                      <a:gd name="T40" fmla="*/ 409 w 968"/>
                      <a:gd name="T41" fmla="*/ 817 h 1024"/>
                      <a:gd name="T42" fmla="*/ 390 w 968"/>
                      <a:gd name="T43" fmla="*/ 776 h 1024"/>
                      <a:gd name="T44" fmla="*/ 416 w 968"/>
                      <a:gd name="T45" fmla="*/ 705 h 1024"/>
                      <a:gd name="T46" fmla="*/ 404 w 968"/>
                      <a:gd name="T47" fmla="*/ 607 h 1024"/>
                      <a:gd name="T48" fmla="*/ 361 w 968"/>
                      <a:gd name="T49" fmla="*/ 557 h 1024"/>
                      <a:gd name="T50" fmla="*/ 355 w 968"/>
                      <a:gd name="T51" fmla="*/ 480 h 1024"/>
                      <a:gd name="T52" fmla="*/ 293 w 968"/>
                      <a:gd name="T53" fmla="*/ 451 h 1024"/>
                      <a:gd name="T54" fmla="*/ 212 w 968"/>
                      <a:gd name="T55" fmla="*/ 459 h 1024"/>
                      <a:gd name="T56" fmla="*/ 47 w 968"/>
                      <a:gd name="T57" fmla="*/ 398 h 1024"/>
                      <a:gd name="T58" fmla="*/ 8 w 968"/>
                      <a:gd name="T59" fmla="*/ 296 h 1024"/>
                      <a:gd name="T60" fmla="*/ 38 w 968"/>
                      <a:gd name="T61" fmla="*/ 225 h 1024"/>
                      <a:gd name="T62" fmla="*/ 94 w 968"/>
                      <a:gd name="T63" fmla="*/ 147 h 1024"/>
                      <a:gd name="T64" fmla="*/ 176 w 968"/>
                      <a:gd name="T65" fmla="*/ 89 h 1024"/>
                      <a:gd name="T66" fmla="*/ 237 w 968"/>
                      <a:gd name="T67" fmla="*/ 27 h 1024"/>
                      <a:gd name="T68" fmla="*/ 295 w 968"/>
                      <a:gd name="T69" fmla="*/ 43 h 1024"/>
                      <a:gd name="T70" fmla="*/ 356 w 968"/>
                      <a:gd name="T71" fmla="*/ 16 h 1024"/>
                      <a:gd name="T72" fmla="*/ 399 w 968"/>
                      <a:gd name="T73" fmla="*/ 3 h 1024"/>
                      <a:gd name="T74" fmla="*/ 432 w 968"/>
                      <a:gd name="T75" fmla="*/ 34 h 1024"/>
                      <a:gd name="T76" fmla="*/ 499 w 968"/>
                      <a:gd name="T77" fmla="*/ 86 h 1024"/>
                      <a:gd name="T78" fmla="*/ 544 w 968"/>
                      <a:gd name="T79" fmla="*/ 61 h 1024"/>
                      <a:gd name="T80" fmla="*/ 614 w 968"/>
                      <a:gd name="T81" fmla="*/ 79 h 1024"/>
                      <a:gd name="T82" fmla="*/ 692 w 968"/>
                      <a:gd name="T83" fmla="*/ 77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8" h="1024">
                        <a:moveTo>
                          <a:pt x="723" y="122"/>
                        </a:moveTo>
                        <a:lnTo>
                          <a:pt x="739" y="165"/>
                        </a:lnTo>
                        <a:lnTo>
                          <a:pt x="770" y="229"/>
                        </a:lnTo>
                        <a:lnTo>
                          <a:pt x="829" y="334"/>
                        </a:lnTo>
                        <a:lnTo>
                          <a:pt x="852" y="348"/>
                        </a:lnTo>
                        <a:lnTo>
                          <a:pt x="866" y="378"/>
                        </a:lnTo>
                        <a:lnTo>
                          <a:pt x="913" y="377"/>
                        </a:lnTo>
                        <a:lnTo>
                          <a:pt x="945" y="367"/>
                        </a:lnTo>
                        <a:lnTo>
                          <a:pt x="967" y="367"/>
                        </a:lnTo>
                        <a:lnTo>
                          <a:pt x="965" y="409"/>
                        </a:lnTo>
                        <a:lnTo>
                          <a:pt x="958" y="430"/>
                        </a:lnTo>
                        <a:lnTo>
                          <a:pt x="870" y="523"/>
                        </a:lnTo>
                        <a:lnTo>
                          <a:pt x="791" y="618"/>
                        </a:lnTo>
                        <a:lnTo>
                          <a:pt x="793" y="654"/>
                        </a:lnTo>
                        <a:lnTo>
                          <a:pt x="815" y="681"/>
                        </a:lnTo>
                        <a:lnTo>
                          <a:pt x="804" y="702"/>
                        </a:lnTo>
                        <a:lnTo>
                          <a:pt x="811" y="730"/>
                        </a:lnTo>
                        <a:lnTo>
                          <a:pt x="804" y="751"/>
                        </a:lnTo>
                        <a:lnTo>
                          <a:pt x="786" y="769"/>
                        </a:lnTo>
                        <a:lnTo>
                          <a:pt x="770" y="769"/>
                        </a:lnTo>
                        <a:lnTo>
                          <a:pt x="743" y="798"/>
                        </a:lnTo>
                        <a:lnTo>
                          <a:pt x="719" y="833"/>
                        </a:lnTo>
                        <a:lnTo>
                          <a:pt x="723" y="871"/>
                        </a:lnTo>
                        <a:lnTo>
                          <a:pt x="700" y="889"/>
                        </a:lnTo>
                        <a:lnTo>
                          <a:pt x="678" y="928"/>
                        </a:lnTo>
                        <a:lnTo>
                          <a:pt x="651" y="964"/>
                        </a:lnTo>
                        <a:lnTo>
                          <a:pt x="637" y="979"/>
                        </a:lnTo>
                        <a:lnTo>
                          <a:pt x="624" y="982"/>
                        </a:lnTo>
                        <a:lnTo>
                          <a:pt x="601" y="1006"/>
                        </a:lnTo>
                        <a:lnTo>
                          <a:pt x="565" y="1020"/>
                        </a:lnTo>
                        <a:lnTo>
                          <a:pt x="519" y="1023"/>
                        </a:lnTo>
                        <a:lnTo>
                          <a:pt x="494" y="1007"/>
                        </a:lnTo>
                        <a:lnTo>
                          <a:pt x="490" y="991"/>
                        </a:lnTo>
                        <a:lnTo>
                          <a:pt x="486" y="971"/>
                        </a:lnTo>
                        <a:lnTo>
                          <a:pt x="469" y="960"/>
                        </a:lnTo>
                        <a:lnTo>
                          <a:pt x="454" y="921"/>
                        </a:lnTo>
                        <a:lnTo>
                          <a:pt x="450" y="901"/>
                        </a:lnTo>
                        <a:lnTo>
                          <a:pt x="448" y="878"/>
                        </a:lnTo>
                        <a:lnTo>
                          <a:pt x="440" y="860"/>
                        </a:lnTo>
                        <a:lnTo>
                          <a:pt x="438" y="849"/>
                        </a:lnTo>
                        <a:lnTo>
                          <a:pt x="424" y="832"/>
                        </a:lnTo>
                        <a:lnTo>
                          <a:pt x="409" y="817"/>
                        </a:lnTo>
                        <a:lnTo>
                          <a:pt x="397" y="794"/>
                        </a:lnTo>
                        <a:lnTo>
                          <a:pt x="390" y="776"/>
                        </a:lnTo>
                        <a:lnTo>
                          <a:pt x="393" y="747"/>
                        </a:lnTo>
                        <a:lnTo>
                          <a:pt x="416" y="705"/>
                        </a:lnTo>
                        <a:lnTo>
                          <a:pt x="422" y="659"/>
                        </a:lnTo>
                        <a:lnTo>
                          <a:pt x="404" y="607"/>
                        </a:lnTo>
                        <a:lnTo>
                          <a:pt x="379" y="586"/>
                        </a:lnTo>
                        <a:lnTo>
                          <a:pt x="361" y="557"/>
                        </a:lnTo>
                        <a:lnTo>
                          <a:pt x="368" y="513"/>
                        </a:lnTo>
                        <a:lnTo>
                          <a:pt x="355" y="480"/>
                        </a:lnTo>
                        <a:lnTo>
                          <a:pt x="325" y="477"/>
                        </a:lnTo>
                        <a:lnTo>
                          <a:pt x="293" y="451"/>
                        </a:lnTo>
                        <a:lnTo>
                          <a:pt x="253" y="437"/>
                        </a:lnTo>
                        <a:lnTo>
                          <a:pt x="212" y="459"/>
                        </a:lnTo>
                        <a:lnTo>
                          <a:pt x="104" y="453"/>
                        </a:lnTo>
                        <a:lnTo>
                          <a:pt x="47" y="398"/>
                        </a:lnTo>
                        <a:lnTo>
                          <a:pt x="0" y="321"/>
                        </a:lnTo>
                        <a:lnTo>
                          <a:pt x="8" y="296"/>
                        </a:lnTo>
                        <a:lnTo>
                          <a:pt x="29" y="277"/>
                        </a:lnTo>
                        <a:lnTo>
                          <a:pt x="38" y="225"/>
                        </a:lnTo>
                        <a:lnTo>
                          <a:pt x="52" y="187"/>
                        </a:lnTo>
                        <a:lnTo>
                          <a:pt x="94" y="147"/>
                        </a:lnTo>
                        <a:lnTo>
                          <a:pt x="136" y="130"/>
                        </a:lnTo>
                        <a:lnTo>
                          <a:pt x="176" y="89"/>
                        </a:lnTo>
                        <a:lnTo>
                          <a:pt x="185" y="71"/>
                        </a:lnTo>
                        <a:lnTo>
                          <a:pt x="237" y="27"/>
                        </a:lnTo>
                        <a:lnTo>
                          <a:pt x="271" y="45"/>
                        </a:lnTo>
                        <a:lnTo>
                          <a:pt x="295" y="43"/>
                        </a:lnTo>
                        <a:lnTo>
                          <a:pt x="323" y="19"/>
                        </a:lnTo>
                        <a:lnTo>
                          <a:pt x="356" y="16"/>
                        </a:lnTo>
                        <a:lnTo>
                          <a:pt x="379" y="22"/>
                        </a:lnTo>
                        <a:lnTo>
                          <a:pt x="399" y="3"/>
                        </a:lnTo>
                        <a:lnTo>
                          <a:pt x="426" y="0"/>
                        </a:lnTo>
                        <a:lnTo>
                          <a:pt x="432" y="34"/>
                        </a:lnTo>
                        <a:lnTo>
                          <a:pt x="450" y="61"/>
                        </a:lnTo>
                        <a:lnTo>
                          <a:pt x="499" y="86"/>
                        </a:lnTo>
                        <a:lnTo>
                          <a:pt x="540" y="90"/>
                        </a:lnTo>
                        <a:lnTo>
                          <a:pt x="544" y="61"/>
                        </a:lnTo>
                        <a:lnTo>
                          <a:pt x="576" y="61"/>
                        </a:lnTo>
                        <a:lnTo>
                          <a:pt x="614" y="79"/>
                        </a:lnTo>
                        <a:lnTo>
                          <a:pt x="655" y="89"/>
                        </a:lnTo>
                        <a:lnTo>
                          <a:pt x="692" y="77"/>
                        </a:lnTo>
                        <a:lnTo>
                          <a:pt x="723" y="122"/>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9340" name="Group 124"/>
                  <p:cNvGrpSpPr>
                    <a:grpSpLocks/>
                  </p:cNvGrpSpPr>
                  <p:nvPr/>
                </p:nvGrpSpPr>
                <p:grpSpPr bwMode="auto">
                  <a:xfrm>
                    <a:off x="2710" y="1188"/>
                    <a:ext cx="428" cy="353"/>
                    <a:chOff x="2710" y="1188"/>
                    <a:chExt cx="428" cy="353"/>
                  </a:xfrm>
                </p:grpSpPr>
                <p:grpSp>
                  <p:nvGrpSpPr>
                    <p:cNvPr id="9341" name="Group 125"/>
                    <p:cNvGrpSpPr>
                      <a:grpSpLocks/>
                    </p:cNvGrpSpPr>
                    <p:nvPr/>
                  </p:nvGrpSpPr>
                  <p:grpSpPr bwMode="auto">
                    <a:xfrm>
                      <a:off x="2882" y="1408"/>
                      <a:ext cx="132" cy="133"/>
                      <a:chOff x="2882" y="1408"/>
                      <a:chExt cx="132" cy="133"/>
                    </a:xfrm>
                  </p:grpSpPr>
                  <p:sp>
                    <p:nvSpPr>
                      <p:cNvPr id="9342" name="Freeform 126"/>
                      <p:cNvSpPr>
                        <a:spLocks/>
                      </p:cNvSpPr>
                      <p:nvPr/>
                    </p:nvSpPr>
                    <p:spPr bwMode="auto">
                      <a:xfrm>
                        <a:off x="2882" y="1457"/>
                        <a:ext cx="62" cy="74"/>
                      </a:xfrm>
                      <a:custGeom>
                        <a:avLst/>
                        <a:gdLst>
                          <a:gd name="T0" fmla="*/ 14 w 62"/>
                          <a:gd name="T1" fmla="*/ 22 h 74"/>
                          <a:gd name="T2" fmla="*/ 18 w 62"/>
                          <a:gd name="T3" fmla="*/ 14 h 74"/>
                          <a:gd name="T4" fmla="*/ 30 w 62"/>
                          <a:gd name="T5" fmla="*/ 14 h 74"/>
                          <a:gd name="T6" fmla="*/ 45 w 62"/>
                          <a:gd name="T7" fmla="*/ 0 h 74"/>
                          <a:gd name="T8" fmla="*/ 50 w 62"/>
                          <a:gd name="T9" fmla="*/ 9 h 74"/>
                          <a:gd name="T10" fmla="*/ 58 w 62"/>
                          <a:gd name="T11" fmla="*/ 9 h 74"/>
                          <a:gd name="T12" fmla="*/ 61 w 62"/>
                          <a:gd name="T13" fmla="*/ 14 h 74"/>
                          <a:gd name="T14" fmla="*/ 56 w 62"/>
                          <a:gd name="T15" fmla="*/ 22 h 74"/>
                          <a:gd name="T16" fmla="*/ 50 w 62"/>
                          <a:gd name="T17" fmla="*/ 25 h 74"/>
                          <a:gd name="T18" fmla="*/ 50 w 62"/>
                          <a:gd name="T19" fmla="*/ 32 h 74"/>
                          <a:gd name="T20" fmla="*/ 48 w 62"/>
                          <a:gd name="T21" fmla="*/ 35 h 74"/>
                          <a:gd name="T22" fmla="*/ 47 w 62"/>
                          <a:gd name="T23" fmla="*/ 39 h 74"/>
                          <a:gd name="T24" fmla="*/ 50 w 62"/>
                          <a:gd name="T25" fmla="*/ 46 h 74"/>
                          <a:gd name="T26" fmla="*/ 45 w 62"/>
                          <a:gd name="T27" fmla="*/ 52 h 74"/>
                          <a:gd name="T28" fmla="*/ 41 w 62"/>
                          <a:gd name="T29" fmla="*/ 55 h 74"/>
                          <a:gd name="T30" fmla="*/ 36 w 62"/>
                          <a:gd name="T31" fmla="*/ 55 h 74"/>
                          <a:gd name="T32" fmla="*/ 34 w 62"/>
                          <a:gd name="T33" fmla="*/ 57 h 74"/>
                          <a:gd name="T34" fmla="*/ 32 w 62"/>
                          <a:gd name="T35" fmla="*/ 62 h 74"/>
                          <a:gd name="T36" fmla="*/ 25 w 62"/>
                          <a:gd name="T37" fmla="*/ 64 h 74"/>
                          <a:gd name="T38" fmla="*/ 23 w 62"/>
                          <a:gd name="T39" fmla="*/ 62 h 74"/>
                          <a:gd name="T40" fmla="*/ 17 w 62"/>
                          <a:gd name="T41" fmla="*/ 66 h 74"/>
                          <a:gd name="T42" fmla="*/ 16 w 62"/>
                          <a:gd name="T43" fmla="*/ 68 h 74"/>
                          <a:gd name="T44" fmla="*/ 7 w 62"/>
                          <a:gd name="T45" fmla="*/ 73 h 74"/>
                          <a:gd name="T46" fmla="*/ 5 w 62"/>
                          <a:gd name="T47" fmla="*/ 73 h 74"/>
                          <a:gd name="T48" fmla="*/ 3 w 62"/>
                          <a:gd name="T49" fmla="*/ 69 h 74"/>
                          <a:gd name="T50" fmla="*/ 1 w 62"/>
                          <a:gd name="T51" fmla="*/ 62 h 74"/>
                          <a:gd name="T52" fmla="*/ 0 w 62"/>
                          <a:gd name="T53" fmla="*/ 60 h 74"/>
                          <a:gd name="T54" fmla="*/ 0 w 62"/>
                          <a:gd name="T55" fmla="*/ 53 h 74"/>
                          <a:gd name="T56" fmla="*/ 5 w 62"/>
                          <a:gd name="T57" fmla="*/ 51 h 74"/>
                          <a:gd name="T58" fmla="*/ 9 w 62"/>
                          <a:gd name="T59" fmla="*/ 48 h 74"/>
                          <a:gd name="T60" fmla="*/ 12 w 62"/>
                          <a:gd name="T61" fmla="*/ 41 h 74"/>
                          <a:gd name="T62" fmla="*/ 17 w 62"/>
                          <a:gd name="T63" fmla="*/ 41 h 74"/>
                          <a:gd name="T64" fmla="*/ 20 w 62"/>
                          <a:gd name="T65" fmla="*/ 42 h 74"/>
                          <a:gd name="T66" fmla="*/ 25 w 62"/>
                          <a:gd name="T67" fmla="*/ 41 h 74"/>
                          <a:gd name="T68" fmla="*/ 20 w 62"/>
                          <a:gd name="T69" fmla="*/ 39 h 74"/>
                          <a:gd name="T70" fmla="*/ 14 w 62"/>
                          <a:gd name="T71" fmla="*/ 2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 h="74">
                            <a:moveTo>
                              <a:pt x="14" y="22"/>
                            </a:moveTo>
                            <a:lnTo>
                              <a:pt x="18" y="14"/>
                            </a:lnTo>
                            <a:lnTo>
                              <a:pt x="30" y="14"/>
                            </a:lnTo>
                            <a:lnTo>
                              <a:pt x="45" y="0"/>
                            </a:lnTo>
                            <a:lnTo>
                              <a:pt x="50" y="9"/>
                            </a:lnTo>
                            <a:lnTo>
                              <a:pt x="58" y="9"/>
                            </a:lnTo>
                            <a:lnTo>
                              <a:pt x="61" y="14"/>
                            </a:lnTo>
                            <a:lnTo>
                              <a:pt x="56" y="22"/>
                            </a:lnTo>
                            <a:lnTo>
                              <a:pt x="50" y="25"/>
                            </a:lnTo>
                            <a:lnTo>
                              <a:pt x="50" y="32"/>
                            </a:lnTo>
                            <a:lnTo>
                              <a:pt x="48" y="35"/>
                            </a:lnTo>
                            <a:lnTo>
                              <a:pt x="47" y="39"/>
                            </a:lnTo>
                            <a:lnTo>
                              <a:pt x="50" y="46"/>
                            </a:lnTo>
                            <a:lnTo>
                              <a:pt x="45" y="52"/>
                            </a:lnTo>
                            <a:lnTo>
                              <a:pt x="41" y="55"/>
                            </a:lnTo>
                            <a:lnTo>
                              <a:pt x="36" y="55"/>
                            </a:lnTo>
                            <a:lnTo>
                              <a:pt x="34" y="57"/>
                            </a:lnTo>
                            <a:lnTo>
                              <a:pt x="32" y="62"/>
                            </a:lnTo>
                            <a:lnTo>
                              <a:pt x="25" y="64"/>
                            </a:lnTo>
                            <a:lnTo>
                              <a:pt x="23" y="62"/>
                            </a:lnTo>
                            <a:lnTo>
                              <a:pt x="17" y="66"/>
                            </a:lnTo>
                            <a:lnTo>
                              <a:pt x="16" y="68"/>
                            </a:lnTo>
                            <a:lnTo>
                              <a:pt x="7" y="73"/>
                            </a:lnTo>
                            <a:lnTo>
                              <a:pt x="5" y="73"/>
                            </a:lnTo>
                            <a:lnTo>
                              <a:pt x="3" y="69"/>
                            </a:lnTo>
                            <a:lnTo>
                              <a:pt x="1" y="62"/>
                            </a:lnTo>
                            <a:lnTo>
                              <a:pt x="0" y="60"/>
                            </a:lnTo>
                            <a:lnTo>
                              <a:pt x="0" y="53"/>
                            </a:lnTo>
                            <a:lnTo>
                              <a:pt x="5" y="51"/>
                            </a:lnTo>
                            <a:lnTo>
                              <a:pt x="9" y="48"/>
                            </a:lnTo>
                            <a:lnTo>
                              <a:pt x="12" y="41"/>
                            </a:lnTo>
                            <a:lnTo>
                              <a:pt x="17" y="41"/>
                            </a:lnTo>
                            <a:lnTo>
                              <a:pt x="20" y="42"/>
                            </a:lnTo>
                            <a:lnTo>
                              <a:pt x="25" y="41"/>
                            </a:lnTo>
                            <a:lnTo>
                              <a:pt x="20" y="39"/>
                            </a:lnTo>
                            <a:lnTo>
                              <a:pt x="14" y="22"/>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43" name="Freeform 127"/>
                      <p:cNvSpPr>
                        <a:spLocks/>
                      </p:cNvSpPr>
                      <p:nvPr/>
                    </p:nvSpPr>
                    <p:spPr bwMode="auto">
                      <a:xfrm>
                        <a:off x="2938" y="1408"/>
                        <a:ext cx="76" cy="133"/>
                      </a:xfrm>
                      <a:custGeom>
                        <a:avLst/>
                        <a:gdLst>
                          <a:gd name="T0" fmla="*/ 28 w 76"/>
                          <a:gd name="T1" fmla="*/ 14 h 133"/>
                          <a:gd name="T2" fmla="*/ 46 w 76"/>
                          <a:gd name="T3" fmla="*/ 12 h 133"/>
                          <a:gd name="T4" fmla="*/ 53 w 76"/>
                          <a:gd name="T5" fmla="*/ 7 h 133"/>
                          <a:gd name="T6" fmla="*/ 60 w 76"/>
                          <a:gd name="T7" fmla="*/ 3 h 133"/>
                          <a:gd name="T8" fmla="*/ 75 w 76"/>
                          <a:gd name="T9" fmla="*/ 2 h 133"/>
                          <a:gd name="T10" fmla="*/ 70 w 76"/>
                          <a:gd name="T11" fmla="*/ 12 h 133"/>
                          <a:gd name="T12" fmla="*/ 64 w 76"/>
                          <a:gd name="T13" fmla="*/ 16 h 133"/>
                          <a:gd name="T14" fmla="*/ 54 w 76"/>
                          <a:gd name="T15" fmla="*/ 25 h 133"/>
                          <a:gd name="T16" fmla="*/ 66 w 76"/>
                          <a:gd name="T17" fmla="*/ 25 h 133"/>
                          <a:gd name="T18" fmla="*/ 75 w 76"/>
                          <a:gd name="T19" fmla="*/ 25 h 133"/>
                          <a:gd name="T20" fmla="*/ 68 w 76"/>
                          <a:gd name="T21" fmla="*/ 37 h 133"/>
                          <a:gd name="T22" fmla="*/ 57 w 76"/>
                          <a:gd name="T23" fmla="*/ 41 h 133"/>
                          <a:gd name="T24" fmla="*/ 55 w 76"/>
                          <a:gd name="T25" fmla="*/ 50 h 133"/>
                          <a:gd name="T26" fmla="*/ 66 w 76"/>
                          <a:gd name="T27" fmla="*/ 60 h 133"/>
                          <a:gd name="T28" fmla="*/ 70 w 76"/>
                          <a:gd name="T29" fmla="*/ 71 h 133"/>
                          <a:gd name="T30" fmla="*/ 75 w 76"/>
                          <a:gd name="T31" fmla="*/ 86 h 133"/>
                          <a:gd name="T32" fmla="*/ 71 w 76"/>
                          <a:gd name="T33" fmla="*/ 103 h 133"/>
                          <a:gd name="T34" fmla="*/ 64 w 76"/>
                          <a:gd name="T35" fmla="*/ 111 h 133"/>
                          <a:gd name="T36" fmla="*/ 70 w 76"/>
                          <a:gd name="T37" fmla="*/ 124 h 133"/>
                          <a:gd name="T38" fmla="*/ 53 w 76"/>
                          <a:gd name="T39" fmla="*/ 124 h 133"/>
                          <a:gd name="T40" fmla="*/ 43 w 76"/>
                          <a:gd name="T41" fmla="*/ 123 h 133"/>
                          <a:gd name="T42" fmla="*/ 28 w 76"/>
                          <a:gd name="T43" fmla="*/ 127 h 133"/>
                          <a:gd name="T44" fmla="*/ 21 w 76"/>
                          <a:gd name="T45" fmla="*/ 129 h 133"/>
                          <a:gd name="T46" fmla="*/ 11 w 76"/>
                          <a:gd name="T47" fmla="*/ 130 h 133"/>
                          <a:gd name="T48" fmla="*/ 3 w 76"/>
                          <a:gd name="T49" fmla="*/ 125 h 133"/>
                          <a:gd name="T50" fmla="*/ 0 w 76"/>
                          <a:gd name="T51" fmla="*/ 118 h 133"/>
                          <a:gd name="T52" fmla="*/ 8 w 76"/>
                          <a:gd name="T53" fmla="*/ 110 h 133"/>
                          <a:gd name="T54" fmla="*/ 19 w 76"/>
                          <a:gd name="T55" fmla="*/ 108 h 133"/>
                          <a:gd name="T56" fmla="*/ 12 w 76"/>
                          <a:gd name="T57" fmla="*/ 103 h 133"/>
                          <a:gd name="T58" fmla="*/ 12 w 76"/>
                          <a:gd name="T59" fmla="*/ 95 h 133"/>
                          <a:gd name="T60" fmla="*/ 23 w 76"/>
                          <a:gd name="T61" fmla="*/ 91 h 133"/>
                          <a:gd name="T62" fmla="*/ 30 w 76"/>
                          <a:gd name="T63" fmla="*/ 89 h 133"/>
                          <a:gd name="T64" fmla="*/ 35 w 76"/>
                          <a:gd name="T65" fmla="*/ 75 h 133"/>
                          <a:gd name="T66" fmla="*/ 39 w 76"/>
                          <a:gd name="T67" fmla="*/ 60 h 133"/>
                          <a:gd name="T68" fmla="*/ 32 w 76"/>
                          <a:gd name="T69" fmla="*/ 51 h 133"/>
                          <a:gd name="T70" fmla="*/ 16 w 76"/>
                          <a:gd name="T71" fmla="*/ 48 h 133"/>
                          <a:gd name="T72" fmla="*/ 23 w 76"/>
                          <a:gd name="T73" fmla="*/ 1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133">
                            <a:moveTo>
                              <a:pt x="23" y="19"/>
                            </a:moveTo>
                            <a:lnTo>
                              <a:pt x="28" y="14"/>
                            </a:lnTo>
                            <a:lnTo>
                              <a:pt x="43" y="16"/>
                            </a:lnTo>
                            <a:lnTo>
                              <a:pt x="46" y="12"/>
                            </a:lnTo>
                            <a:lnTo>
                              <a:pt x="50" y="7"/>
                            </a:lnTo>
                            <a:lnTo>
                              <a:pt x="53" y="7"/>
                            </a:lnTo>
                            <a:lnTo>
                              <a:pt x="55" y="7"/>
                            </a:lnTo>
                            <a:lnTo>
                              <a:pt x="60" y="3"/>
                            </a:lnTo>
                            <a:lnTo>
                              <a:pt x="67" y="0"/>
                            </a:lnTo>
                            <a:lnTo>
                              <a:pt x="75" y="2"/>
                            </a:lnTo>
                            <a:lnTo>
                              <a:pt x="73" y="7"/>
                            </a:lnTo>
                            <a:lnTo>
                              <a:pt x="70" y="12"/>
                            </a:lnTo>
                            <a:lnTo>
                              <a:pt x="67" y="14"/>
                            </a:lnTo>
                            <a:lnTo>
                              <a:pt x="64" y="16"/>
                            </a:lnTo>
                            <a:lnTo>
                              <a:pt x="54" y="19"/>
                            </a:lnTo>
                            <a:lnTo>
                              <a:pt x="54" y="25"/>
                            </a:lnTo>
                            <a:lnTo>
                              <a:pt x="55" y="28"/>
                            </a:lnTo>
                            <a:lnTo>
                              <a:pt x="66" y="25"/>
                            </a:lnTo>
                            <a:lnTo>
                              <a:pt x="73" y="22"/>
                            </a:lnTo>
                            <a:lnTo>
                              <a:pt x="75" y="25"/>
                            </a:lnTo>
                            <a:lnTo>
                              <a:pt x="75" y="35"/>
                            </a:lnTo>
                            <a:lnTo>
                              <a:pt x="68" y="37"/>
                            </a:lnTo>
                            <a:lnTo>
                              <a:pt x="62" y="37"/>
                            </a:lnTo>
                            <a:lnTo>
                              <a:pt x="57" y="41"/>
                            </a:lnTo>
                            <a:lnTo>
                              <a:pt x="55" y="44"/>
                            </a:lnTo>
                            <a:lnTo>
                              <a:pt x="55" y="50"/>
                            </a:lnTo>
                            <a:lnTo>
                              <a:pt x="60" y="55"/>
                            </a:lnTo>
                            <a:lnTo>
                              <a:pt x="66" y="60"/>
                            </a:lnTo>
                            <a:lnTo>
                              <a:pt x="68" y="66"/>
                            </a:lnTo>
                            <a:lnTo>
                              <a:pt x="70" y="71"/>
                            </a:lnTo>
                            <a:lnTo>
                              <a:pt x="71" y="78"/>
                            </a:lnTo>
                            <a:lnTo>
                              <a:pt x="75" y="86"/>
                            </a:lnTo>
                            <a:lnTo>
                              <a:pt x="75" y="97"/>
                            </a:lnTo>
                            <a:lnTo>
                              <a:pt x="71" y="103"/>
                            </a:lnTo>
                            <a:lnTo>
                              <a:pt x="66" y="108"/>
                            </a:lnTo>
                            <a:lnTo>
                              <a:pt x="64" y="111"/>
                            </a:lnTo>
                            <a:lnTo>
                              <a:pt x="67" y="118"/>
                            </a:lnTo>
                            <a:lnTo>
                              <a:pt x="70" y="124"/>
                            </a:lnTo>
                            <a:lnTo>
                              <a:pt x="60" y="124"/>
                            </a:lnTo>
                            <a:lnTo>
                              <a:pt x="53" y="124"/>
                            </a:lnTo>
                            <a:lnTo>
                              <a:pt x="50" y="123"/>
                            </a:lnTo>
                            <a:lnTo>
                              <a:pt x="43" y="123"/>
                            </a:lnTo>
                            <a:lnTo>
                              <a:pt x="35" y="124"/>
                            </a:lnTo>
                            <a:lnTo>
                              <a:pt x="28" y="127"/>
                            </a:lnTo>
                            <a:lnTo>
                              <a:pt x="23" y="127"/>
                            </a:lnTo>
                            <a:lnTo>
                              <a:pt x="21" y="129"/>
                            </a:lnTo>
                            <a:lnTo>
                              <a:pt x="12" y="132"/>
                            </a:lnTo>
                            <a:lnTo>
                              <a:pt x="11" y="130"/>
                            </a:lnTo>
                            <a:lnTo>
                              <a:pt x="8" y="127"/>
                            </a:lnTo>
                            <a:lnTo>
                              <a:pt x="3" y="125"/>
                            </a:lnTo>
                            <a:lnTo>
                              <a:pt x="0" y="124"/>
                            </a:lnTo>
                            <a:lnTo>
                              <a:pt x="0" y="118"/>
                            </a:lnTo>
                            <a:lnTo>
                              <a:pt x="3" y="110"/>
                            </a:lnTo>
                            <a:lnTo>
                              <a:pt x="8" y="110"/>
                            </a:lnTo>
                            <a:lnTo>
                              <a:pt x="12" y="108"/>
                            </a:lnTo>
                            <a:lnTo>
                              <a:pt x="19" y="108"/>
                            </a:lnTo>
                            <a:lnTo>
                              <a:pt x="19" y="107"/>
                            </a:lnTo>
                            <a:lnTo>
                              <a:pt x="12" y="103"/>
                            </a:lnTo>
                            <a:lnTo>
                              <a:pt x="12" y="98"/>
                            </a:lnTo>
                            <a:lnTo>
                              <a:pt x="12" y="95"/>
                            </a:lnTo>
                            <a:lnTo>
                              <a:pt x="19" y="92"/>
                            </a:lnTo>
                            <a:lnTo>
                              <a:pt x="23" y="91"/>
                            </a:lnTo>
                            <a:lnTo>
                              <a:pt x="25" y="89"/>
                            </a:lnTo>
                            <a:lnTo>
                              <a:pt x="30" y="89"/>
                            </a:lnTo>
                            <a:lnTo>
                              <a:pt x="34" y="87"/>
                            </a:lnTo>
                            <a:lnTo>
                              <a:pt x="35" y="75"/>
                            </a:lnTo>
                            <a:lnTo>
                              <a:pt x="39" y="66"/>
                            </a:lnTo>
                            <a:lnTo>
                              <a:pt x="39" y="60"/>
                            </a:lnTo>
                            <a:lnTo>
                              <a:pt x="28" y="59"/>
                            </a:lnTo>
                            <a:lnTo>
                              <a:pt x="32" y="51"/>
                            </a:lnTo>
                            <a:lnTo>
                              <a:pt x="23" y="46"/>
                            </a:lnTo>
                            <a:lnTo>
                              <a:pt x="16" y="48"/>
                            </a:lnTo>
                            <a:lnTo>
                              <a:pt x="25" y="37"/>
                            </a:lnTo>
                            <a:lnTo>
                              <a:pt x="23" y="19"/>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sp>
                  <p:nvSpPr>
                    <p:cNvPr id="9344" name="Freeform 128"/>
                    <p:cNvSpPr>
                      <a:spLocks/>
                    </p:cNvSpPr>
                    <p:nvPr/>
                  </p:nvSpPr>
                  <p:spPr bwMode="auto">
                    <a:xfrm>
                      <a:off x="2710" y="1188"/>
                      <a:ext cx="428" cy="223"/>
                    </a:xfrm>
                    <a:custGeom>
                      <a:avLst/>
                      <a:gdLst>
                        <a:gd name="T0" fmla="*/ 27 w 428"/>
                        <a:gd name="T1" fmla="*/ 216 h 223"/>
                        <a:gd name="T2" fmla="*/ 43 w 428"/>
                        <a:gd name="T3" fmla="*/ 201 h 223"/>
                        <a:gd name="T4" fmla="*/ 52 w 428"/>
                        <a:gd name="T5" fmla="*/ 196 h 223"/>
                        <a:gd name="T6" fmla="*/ 66 w 428"/>
                        <a:gd name="T7" fmla="*/ 191 h 223"/>
                        <a:gd name="T8" fmla="*/ 77 w 428"/>
                        <a:gd name="T9" fmla="*/ 191 h 223"/>
                        <a:gd name="T10" fmla="*/ 87 w 428"/>
                        <a:gd name="T11" fmla="*/ 185 h 223"/>
                        <a:gd name="T12" fmla="*/ 98 w 428"/>
                        <a:gd name="T13" fmla="*/ 175 h 223"/>
                        <a:gd name="T14" fmla="*/ 109 w 428"/>
                        <a:gd name="T15" fmla="*/ 171 h 223"/>
                        <a:gd name="T16" fmla="*/ 120 w 428"/>
                        <a:gd name="T17" fmla="*/ 166 h 223"/>
                        <a:gd name="T18" fmla="*/ 133 w 428"/>
                        <a:gd name="T19" fmla="*/ 160 h 223"/>
                        <a:gd name="T20" fmla="*/ 149 w 428"/>
                        <a:gd name="T21" fmla="*/ 157 h 223"/>
                        <a:gd name="T22" fmla="*/ 174 w 428"/>
                        <a:gd name="T23" fmla="*/ 160 h 223"/>
                        <a:gd name="T24" fmla="*/ 194 w 428"/>
                        <a:gd name="T25" fmla="*/ 153 h 223"/>
                        <a:gd name="T26" fmla="*/ 206 w 428"/>
                        <a:gd name="T27" fmla="*/ 137 h 223"/>
                        <a:gd name="T28" fmla="*/ 220 w 428"/>
                        <a:gd name="T29" fmla="*/ 125 h 223"/>
                        <a:gd name="T30" fmla="*/ 230 w 428"/>
                        <a:gd name="T31" fmla="*/ 114 h 223"/>
                        <a:gd name="T32" fmla="*/ 237 w 428"/>
                        <a:gd name="T33" fmla="*/ 104 h 223"/>
                        <a:gd name="T34" fmla="*/ 256 w 428"/>
                        <a:gd name="T35" fmla="*/ 93 h 223"/>
                        <a:gd name="T36" fmla="*/ 253 w 428"/>
                        <a:gd name="T37" fmla="*/ 107 h 223"/>
                        <a:gd name="T38" fmla="*/ 267 w 428"/>
                        <a:gd name="T39" fmla="*/ 114 h 223"/>
                        <a:gd name="T40" fmla="*/ 280 w 428"/>
                        <a:gd name="T41" fmla="*/ 109 h 223"/>
                        <a:gd name="T42" fmla="*/ 285 w 428"/>
                        <a:gd name="T43" fmla="*/ 98 h 223"/>
                        <a:gd name="T44" fmla="*/ 289 w 428"/>
                        <a:gd name="T45" fmla="*/ 89 h 223"/>
                        <a:gd name="T46" fmla="*/ 298 w 428"/>
                        <a:gd name="T47" fmla="*/ 79 h 223"/>
                        <a:gd name="T48" fmla="*/ 321 w 428"/>
                        <a:gd name="T49" fmla="*/ 79 h 223"/>
                        <a:gd name="T50" fmla="*/ 345 w 428"/>
                        <a:gd name="T51" fmla="*/ 63 h 223"/>
                        <a:gd name="T52" fmla="*/ 368 w 428"/>
                        <a:gd name="T53" fmla="*/ 52 h 223"/>
                        <a:gd name="T54" fmla="*/ 394 w 428"/>
                        <a:gd name="T55" fmla="*/ 25 h 223"/>
                        <a:gd name="T56" fmla="*/ 416 w 428"/>
                        <a:gd name="T57" fmla="*/ 12 h 223"/>
                        <a:gd name="T58" fmla="*/ 408 w 428"/>
                        <a:gd name="T59" fmla="*/ 0 h 223"/>
                        <a:gd name="T60" fmla="*/ 370 w 428"/>
                        <a:gd name="T61" fmla="*/ 7 h 223"/>
                        <a:gd name="T62" fmla="*/ 345 w 428"/>
                        <a:gd name="T63" fmla="*/ 16 h 223"/>
                        <a:gd name="T64" fmla="*/ 318 w 428"/>
                        <a:gd name="T65" fmla="*/ 21 h 223"/>
                        <a:gd name="T66" fmla="*/ 285 w 428"/>
                        <a:gd name="T67" fmla="*/ 33 h 223"/>
                        <a:gd name="T68" fmla="*/ 256 w 428"/>
                        <a:gd name="T69" fmla="*/ 41 h 223"/>
                        <a:gd name="T70" fmla="*/ 226 w 428"/>
                        <a:gd name="T71" fmla="*/ 52 h 223"/>
                        <a:gd name="T72" fmla="*/ 206 w 428"/>
                        <a:gd name="T73" fmla="*/ 68 h 223"/>
                        <a:gd name="T74" fmla="*/ 188 w 428"/>
                        <a:gd name="T75" fmla="*/ 79 h 223"/>
                        <a:gd name="T76" fmla="*/ 153 w 428"/>
                        <a:gd name="T77" fmla="*/ 98 h 223"/>
                        <a:gd name="T78" fmla="*/ 118 w 428"/>
                        <a:gd name="T79" fmla="*/ 123 h 223"/>
                        <a:gd name="T80" fmla="*/ 88 w 428"/>
                        <a:gd name="T81" fmla="*/ 141 h 223"/>
                        <a:gd name="T82" fmla="*/ 65 w 428"/>
                        <a:gd name="T83" fmla="*/ 164 h 223"/>
                        <a:gd name="T84" fmla="*/ 39 w 428"/>
                        <a:gd name="T85" fmla="*/ 180 h 223"/>
                        <a:gd name="T86" fmla="*/ 0 w 428"/>
                        <a:gd name="T87" fmla="*/ 2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8" h="223">
                          <a:moveTo>
                            <a:pt x="0" y="222"/>
                          </a:moveTo>
                          <a:lnTo>
                            <a:pt x="27" y="216"/>
                          </a:lnTo>
                          <a:lnTo>
                            <a:pt x="36" y="207"/>
                          </a:lnTo>
                          <a:lnTo>
                            <a:pt x="43" y="201"/>
                          </a:lnTo>
                          <a:lnTo>
                            <a:pt x="46" y="196"/>
                          </a:lnTo>
                          <a:lnTo>
                            <a:pt x="52" y="196"/>
                          </a:lnTo>
                          <a:lnTo>
                            <a:pt x="59" y="191"/>
                          </a:lnTo>
                          <a:lnTo>
                            <a:pt x="66" y="191"/>
                          </a:lnTo>
                          <a:lnTo>
                            <a:pt x="71" y="191"/>
                          </a:lnTo>
                          <a:lnTo>
                            <a:pt x="77" y="191"/>
                          </a:lnTo>
                          <a:lnTo>
                            <a:pt x="81" y="191"/>
                          </a:lnTo>
                          <a:lnTo>
                            <a:pt x="87" y="185"/>
                          </a:lnTo>
                          <a:lnTo>
                            <a:pt x="90" y="180"/>
                          </a:lnTo>
                          <a:lnTo>
                            <a:pt x="98" y="175"/>
                          </a:lnTo>
                          <a:lnTo>
                            <a:pt x="104" y="174"/>
                          </a:lnTo>
                          <a:lnTo>
                            <a:pt x="109" y="171"/>
                          </a:lnTo>
                          <a:lnTo>
                            <a:pt x="115" y="169"/>
                          </a:lnTo>
                          <a:lnTo>
                            <a:pt x="120" y="166"/>
                          </a:lnTo>
                          <a:lnTo>
                            <a:pt x="127" y="163"/>
                          </a:lnTo>
                          <a:lnTo>
                            <a:pt x="133" y="160"/>
                          </a:lnTo>
                          <a:lnTo>
                            <a:pt x="140" y="155"/>
                          </a:lnTo>
                          <a:lnTo>
                            <a:pt x="149" y="157"/>
                          </a:lnTo>
                          <a:lnTo>
                            <a:pt x="161" y="160"/>
                          </a:lnTo>
                          <a:lnTo>
                            <a:pt x="174" y="160"/>
                          </a:lnTo>
                          <a:lnTo>
                            <a:pt x="188" y="155"/>
                          </a:lnTo>
                          <a:lnTo>
                            <a:pt x="194" y="153"/>
                          </a:lnTo>
                          <a:lnTo>
                            <a:pt x="199" y="144"/>
                          </a:lnTo>
                          <a:lnTo>
                            <a:pt x="206" y="137"/>
                          </a:lnTo>
                          <a:lnTo>
                            <a:pt x="217" y="130"/>
                          </a:lnTo>
                          <a:lnTo>
                            <a:pt x="220" y="125"/>
                          </a:lnTo>
                          <a:lnTo>
                            <a:pt x="220" y="118"/>
                          </a:lnTo>
                          <a:lnTo>
                            <a:pt x="230" y="114"/>
                          </a:lnTo>
                          <a:lnTo>
                            <a:pt x="234" y="109"/>
                          </a:lnTo>
                          <a:lnTo>
                            <a:pt x="237" y="104"/>
                          </a:lnTo>
                          <a:lnTo>
                            <a:pt x="240" y="103"/>
                          </a:lnTo>
                          <a:lnTo>
                            <a:pt x="256" y="93"/>
                          </a:lnTo>
                          <a:lnTo>
                            <a:pt x="256" y="103"/>
                          </a:lnTo>
                          <a:lnTo>
                            <a:pt x="253" y="107"/>
                          </a:lnTo>
                          <a:lnTo>
                            <a:pt x="256" y="112"/>
                          </a:lnTo>
                          <a:lnTo>
                            <a:pt x="267" y="114"/>
                          </a:lnTo>
                          <a:lnTo>
                            <a:pt x="274" y="114"/>
                          </a:lnTo>
                          <a:lnTo>
                            <a:pt x="280" y="109"/>
                          </a:lnTo>
                          <a:lnTo>
                            <a:pt x="285" y="103"/>
                          </a:lnTo>
                          <a:lnTo>
                            <a:pt x="285" y="98"/>
                          </a:lnTo>
                          <a:lnTo>
                            <a:pt x="289" y="93"/>
                          </a:lnTo>
                          <a:lnTo>
                            <a:pt x="289" y="89"/>
                          </a:lnTo>
                          <a:lnTo>
                            <a:pt x="294" y="82"/>
                          </a:lnTo>
                          <a:lnTo>
                            <a:pt x="298" y="79"/>
                          </a:lnTo>
                          <a:lnTo>
                            <a:pt x="305" y="79"/>
                          </a:lnTo>
                          <a:lnTo>
                            <a:pt x="321" y="79"/>
                          </a:lnTo>
                          <a:lnTo>
                            <a:pt x="334" y="73"/>
                          </a:lnTo>
                          <a:lnTo>
                            <a:pt x="345" y="63"/>
                          </a:lnTo>
                          <a:lnTo>
                            <a:pt x="357" y="60"/>
                          </a:lnTo>
                          <a:lnTo>
                            <a:pt x="368" y="52"/>
                          </a:lnTo>
                          <a:lnTo>
                            <a:pt x="377" y="39"/>
                          </a:lnTo>
                          <a:lnTo>
                            <a:pt x="394" y="25"/>
                          </a:lnTo>
                          <a:lnTo>
                            <a:pt x="405" y="19"/>
                          </a:lnTo>
                          <a:lnTo>
                            <a:pt x="416" y="12"/>
                          </a:lnTo>
                          <a:lnTo>
                            <a:pt x="427" y="5"/>
                          </a:lnTo>
                          <a:lnTo>
                            <a:pt x="408" y="0"/>
                          </a:lnTo>
                          <a:lnTo>
                            <a:pt x="389" y="0"/>
                          </a:lnTo>
                          <a:lnTo>
                            <a:pt x="370" y="7"/>
                          </a:lnTo>
                          <a:lnTo>
                            <a:pt x="361" y="12"/>
                          </a:lnTo>
                          <a:lnTo>
                            <a:pt x="345" y="16"/>
                          </a:lnTo>
                          <a:lnTo>
                            <a:pt x="327" y="17"/>
                          </a:lnTo>
                          <a:lnTo>
                            <a:pt x="318" y="21"/>
                          </a:lnTo>
                          <a:lnTo>
                            <a:pt x="298" y="28"/>
                          </a:lnTo>
                          <a:lnTo>
                            <a:pt x="285" y="33"/>
                          </a:lnTo>
                          <a:lnTo>
                            <a:pt x="272" y="37"/>
                          </a:lnTo>
                          <a:lnTo>
                            <a:pt x="256" y="41"/>
                          </a:lnTo>
                          <a:lnTo>
                            <a:pt x="240" y="46"/>
                          </a:lnTo>
                          <a:lnTo>
                            <a:pt x="226" y="52"/>
                          </a:lnTo>
                          <a:lnTo>
                            <a:pt x="215" y="60"/>
                          </a:lnTo>
                          <a:lnTo>
                            <a:pt x="206" y="68"/>
                          </a:lnTo>
                          <a:lnTo>
                            <a:pt x="196" y="74"/>
                          </a:lnTo>
                          <a:lnTo>
                            <a:pt x="188" y="79"/>
                          </a:lnTo>
                          <a:lnTo>
                            <a:pt x="171" y="89"/>
                          </a:lnTo>
                          <a:lnTo>
                            <a:pt x="153" y="98"/>
                          </a:lnTo>
                          <a:lnTo>
                            <a:pt x="133" y="109"/>
                          </a:lnTo>
                          <a:lnTo>
                            <a:pt x="118" y="123"/>
                          </a:lnTo>
                          <a:lnTo>
                            <a:pt x="102" y="134"/>
                          </a:lnTo>
                          <a:lnTo>
                            <a:pt x="88" y="141"/>
                          </a:lnTo>
                          <a:lnTo>
                            <a:pt x="74" y="155"/>
                          </a:lnTo>
                          <a:lnTo>
                            <a:pt x="65" y="164"/>
                          </a:lnTo>
                          <a:lnTo>
                            <a:pt x="52" y="174"/>
                          </a:lnTo>
                          <a:lnTo>
                            <a:pt x="39" y="180"/>
                          </a:lnTo>
                          <a:lnTo>
                            <a:pt x="27" y="187"/>
                          </a:lnTo>
                          <a:lnTo>
                            <a:pt x="0" y="222"/>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sp>
                <p:nvSpPr>
                  <p:cNvPr id="9345" name="Freeform 129"/>
                  <p:cNvSpPr>
                    <a:spLocks/>
                  </p:cNvSpPr>
                  <p:nvPr/>
                </p:nvSpPr>
                <p:spPr bwMode="auto">
                  <a:xfrm>
                    <a:off x="2908" y="3211"/>
                    <a:ext cx="637" cy="206"/>
                  </a:xfrm>
                  <a:custGeom>
                    <a:avLst/>
                    <a:gdLst>
                      <a:gd name="T0" fmla="*/ 61 w 637"/>
                      <a:gd name="T1" fmla="*/ 63 h 206"/>
                      <a:gd name="T2" fmla="*/ 87 w 637"/>
                      <a:gd name="T3" fmla="*/ 58 h 206"/>
                      <a:gd name="T4" fmla="*/ 161 w 637"/>
                      <a:gd name="T5" fmla="*/ 54 h 206"/>
                      <a:gd name="T6" fmla="*/ 183 w 637"/>
                      <a:gd name="T7" fmla="*/ 46 h 206"/>
                      <a:gd name="T8" fmla="*/ 202 w 637"/>
                      <a:gd name="T9" fmla="*/ 40 h 206"/>
                      <a:gd name="T10" fmla="*/ 209 w 637"/>
                      <a:gd name="T11" fmla="*/ 40 h 206"/>
                      <a:gd name="T12" fmla="*/ 234 w 637"/>
                      <a:gd name="T13" fmla="*/ 46 h 206"/>
                      <a:gd name="T14" fmla="*/ 247 w 637"/>
                      <a:gd name="T15" fmla="*/ 54 h 206"/>
                      <a:gd name="T16" fmla="*/ 267 w 637"/>
                      <a:gd name="T17" fmla="*/ 60 h 206"/>
                      <a:gd name="T18" fmla="*/ 292 w 637"/>
                      <a:gd name="T19" fmla="*/ 54 h 206"/>
                      <a:gd name="T20" fmla="*/ 317 w 637"/>
                      <a:gd name="T21" fmla="*/ 45 h 206"/>
                      <a:gd name="T22" fmla="*/ 335 w 637"/>
                      <a:gd name="T23" fmla="*/ 42 h 206"/>
                      <a:gd name="T24" fmla="*/ 351 w 637"/>
                      <a:gd name="T25" fmla="*/ 42 h 206"/>
                      <a:gd name="T26" fmla="*/ 389 w 637"/>
                      <a:gd name="T27" fmla="*/ 49 h 206"/>
                      <a:gd name="T28" fmla="*/ 416 w 637"/>
                      <a:gd name="T29" fmla="*/ 42 h 206"/>
                      <a:gd name="T30" fmla="*/ 426 w 637"/>
                      <a:gd name="T31" fmla="*/ 37 h 206"/>
                      <a:gd name="T32" fmla="*/ 457 w 637"/>
                      <a:gd name="T33" fmla="*/ 26 h 206"/>
                      <a:gd name="T34" fmla="*/ 480 w 637"/>
                      <a:gd name="T35" fmla="*/ 21 h 206"/>
                      <a:gd name="T36" fmla="*/ 503 w 637"/>
                      <a:gd name="T37" fmla="*/ 10 h 206"/>
                      <a:gd name="T38" fmla="*/ 512 w 637"/>
                      <a:gd name="T39" fmla="*/ 6 h 206"/>
                      <a:gd name="T40" fmla="*/ 523 w 637"/>
                      <a:gd name="T41" fmla="*/ 0 h 206"/>
                      <a:gd name="T42" fmla="*/ 530 w 637"/>
                      <a:gd name="T43" fmla="*/ 15 h 206"/>
                      <a:gd name="T44" fmla="*/ 539 w 637"/>
                      <a:gd name="T45" fmla="*/ 27 h 206"/>
                      <a:gd name="T46" fmla="*/ 548 w 637"/>
                      <a:gd name="T47" fmla="*/ 31 h 206"/>
                      <a:gd name="T48" fmla="*/ 555 w 637"/>
                      <a:gd name="T49" fmla="*/ 33 h 206"/>
                      <a:gd name="T50" fmla="*/ 600 w 637"/>
                      <a:gd name="T51" fmla="*/ 43 h 206"/>
                      <a:gd name="T52" fmla="*/ 606 w 637"/>
                      <a:gd name="T53" fmla="*/ 49 h 206"/>
                      <a:gd name="T54" fmla="*/ 634 w 637"/>
                      <a:gd name="T55" fmla="*/ 51 h 206"/>
                      <a:gd name="T56" fmla="*/ 636 w 637"/>
                      <a:gd name="T57" fmla="*/ 69 h 206"/>
                      <a:gd name="T58" fmla="*/ 593 w 637"/>
                      <a:gd name="T59" fmla="*/ 100 h 206"/>
                      <a:gd name="T60" fmla="*/ 528 w 637"/>
                      <a:gd name="T61" fmla="*/ 147 h 206"/>
                      <a:gd name="T62" fmla="*/ 457 w 637"/>
                      <a:gd name="T63" fmla="*/ 180 h 206"/>
                      <a:gd name="T64" fmla="*/ 412 w 637"/>
                      <a:gd name="T65" fmla="*/ 191 h 206"/>
                      <a:gd name="T66" fmla="*/ 378 w 637"/>
                      <a:gd name="T67" fmla="*/ 196 h 206"/>
                      <a:gd name="T68" fmla="*/ 346 w 637"/>
                      <a:gd name="T69" fmla="*/ 199 h 206"/>
                      <a:gd name="T70" fmla="*/ 306 w 637"/>
                      <a:gd name="T71" fmla="*/ 200 h 206"/>
                      <a:gd name="T72" fmla="*/ 267 w 637"/>
                      <a:gd name="T73" fmla="*/ 205 h 206"/>
                      <a:gd name="T74" fmla="*/ 232 w 637"/>
                      <a:gd name="T75" fmla="*/ 198 h 206"/>
                      <a:gd name="T76" fmla="*/ 193 w 637"/>
                      <a:gd name="T77" fmla="*/ 198 h 206"/>
                      <a:gd name="T78" fmla="*/ 159 w 637"/>
                      <a:gd name="T79" fmla="*/ 193 h 206"/>
                      <a:gd name="T80" fmla="*/ 132 w 637"/>
                      <a:gd name="T81" fmla="*/ 185 h 206"/>
                      <a:gd name="T82" fmla="*/ 95 w 637"/>
                      <a:gd name="T83" fmla="*/ 166 h 206"/>
                      <a:gd name="T84" fmla="*/ 57 w 637"/>
                      <a:gd name="T85" fmla="*/ 144 h 206"/>
                      <a:gd name="T86" fmla="*/ 26 w 637"/>
                      <a:gd name="T87" fmla="*/ 119 h 206"/>
                      <a:gd name="T88" fmla="*/ 0 w 637"/>
                      <a:gd name="T89" fmla="*/ 9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7" h="206">
                        <a:moveTo>
                          <a:pt x="0" y="90"/>
                        </a:moveTo>
                        <a:lnTo>
                          <a:pt x="61" y="63"/>
                        </a:lnTo>
                        <a:lnTo>
                          <a:pt x="77" y="62"/>
                        </a:lnTo>
                        <a:lnTo>
                          <a:pt x="87" y="58"/>
                        </a:lnTo>
                        <a:lnTo>
                          <a:pt x="156" y="60"/>
                        </a:lnTo>
                        <a:lnTo>
                          <a:pt x="161" y="54"/>
                        </a:lnTo>
                        <a:lnTo>
                          <a:pt x="169" y="51"/>
                        </a:lnTo>
                        <a:lnTo>
                          <a:pt x="183" y="46"/>
                        </a:lnTo>
                        <a:lnTo>
                          <a:pt x="193" y="40"/>
                        </a:lnTo>
                        <a:lnTo>
                          <a:pt x="202" y="40"/>
                        </a:lnTo>
                        <a:lnTo>
                          <a:pt x="206" y="40"/>
                        </a:lnTo>
                        <a:lnTo>
                          <a:pt x="209" y="40"/>
                        </a:lnTo>
                        <a:lnTo>
                          <a:pt x="222" y="42"/>
                        </a:lnTo>
                        <a:lnTo>
                          <a:pt x="234" y="46"/>
                        </a:lnTo>
                        <a:lnTo>
                          <a:pt x="242" y="56"/>
                        </a:lnTo>
                        <a:lnTo>
                          <a:pt x="247" y="54"/>
                        </a:lnTo>
                        <a:lnTo>
                          <a:pt x="250" y="62"/>
                        </a:lnTo>
                        <a:lnTo>
                          <a:pt x="267" y="60"/>
                        </a:lnTo>
                        <a:lnTo>
                          <a:pt x="283" y="56"/>
                        </a:lnTo>
                        <a:lnTo>
                          <a:pt x="292" y="54"/>
                        </a:lnTo>
                        <a:lnTo>
                          <a:pt x="304" y="49"/>
                        </a:lnTo>
                        <a:lnTo>
                          <a:pt x="317" y="45"/>
                        </a:lnTo>
                        <a:lnTo>
                          <a:pt x="327" y="45"/>
                        </a:lnTo>
                        <a:lnTo>
                          <a:pt x="335" y="42"/>
                        </a:lnTo>
                        <a:lnTo>
                          <a:pt x="345" y="37"/>
                        </a:lnTo>
                        <a:lnTo>
                          <a:pt x="351" y="42"/>
                        </a:lnTo>
                        <a:lnTo>
                          <a:pt x="370" y="46"/>
                        </a:lnTo>
                        <a:lnTo>
                          <a:pt x="389" y="49"/>
                        </a:lnTo>
                        <a:lnTo>
                          <a:pt x="408" y="49"/>
                        </a:lnTo>
                        <a:lnTo>
                          <a:pt x="416" y="42"/>
                        </a:lnTo>
                        <a:lnTo>
                          <a:pt x="421" y="42"/>
                        </a:lnTo>
                        <a:lnTo>
                          <a:pt x="426" y="37"/>
                        </a:lnTo>
                        <a:lnTo>
                          <a:pt x="440" y="29"/>
                        </a:lnTo>
                        <a:lnTo>
                          <a:pt x="457" y="26"/>
                        </a:lnTo>
                        <a:lnTo>
                          <a:pt x="467" y="26"/>
                        </a:lnTo>
                        <a:lnTo>
                          <a:pt x="480" y="21"/>
                        </a:lnTo>
                        <a:lnTo>
                          <a:pt x="487" y="21"/>
                        </a:lnTo>
                        <a:lnTo>
                          <a:pt x="503" y="10"/>
                        </a:lnTo>
                        <a:lnTo>
                          <a:pt x="507" y="11"/>
                        </a:lnTo>
                        <a:lnTo>
                          <a:pt x="512" y="6"/>
                        </a:lnTo>
                        <a:lnTo>
                          <a:pt x="517" y="4"/>
                        </a:lnTo>
                        <a:lnTo>
                          <a:pt x="523" y="0"/>
                        </a:lnTo>
                        <a:lnTo>
                          <a:pt x="523" y="8"/>
                        </a:lnTo>
                        <a:lnTo>
                          <a:pt x="530" y="15"/>
                        </a:lnTo>
                        <a:lnTo>
                          <a:pt x="535" y="22"/>
                        </a:lnTo>
                        <a:lnTo>
                          <a:pt x="539" y="27"/>
                        </a:lnTo>
                        <a:lnTo>
                          <a:pt x="544" y="27"/>
                        </a:lnTo>
                        <a:lnTo>
                          <a:pt x="548" y="31"/>
                        </a:lnTo>
                        <a:lnTo>
                          <a:pt x="555" y="31"/>
                        </a:lnTo>
                        <a:lnTo>
                          <a:pt x="555" y="33"/>
                        </a:lnTo>
                        <a:lnTo>
                          <a:pt x="587" y="33"/>
                        </a:lnTo>
                        <a:lnTo>
                          <a:pt x="600" y="43"/>
                        </a:lnTo>
                        <a:lnTo>
                          <a:pt x="602" y="43"/>
                        </a:lnTo>
                        <a:lnTo>
                          <a:pt x="606" y="49"/>
                        </a:lnTo>
                        <a:lnTo>
                          <a:pt x="614" y="46"/>
                        </a:lnTo>
                        <a:lnTo>
                          <a:pt x="634" y="51"/>
                        </a:lnTo>
                        <a:lnTo>
                          <a:pt x="629" y="60"/>
                        </a:lnTo>
                        <a:lnTo>
                          <a:pt x="636" y="69"/>
                        </a:lnTo>
                        <a:lnTo>
                          <a:pt x="612" y="85"/>
                        </a:lnTo>
                        <a:lnTo>
                          <a:pt x="593" y="100"/>
                        </a:lnTo>
                        <a:lnTo>
                          <a:pt x="570" y="121"/>
                        </a:lnTo>
                        <a:lnTo>
                          <a:pt x="528" y="147"/>
                        </a:lnTo>
                        <a:lnTo>
                          <a:pt x="489" y="164"/>
                        </a:lnTo>
                        <a:lnTo>
                          <a:pt x="457" y="180"/>
                        </a:lnTo>
                        <a:lnTo>
                          <a:pt x="437" y="185"/>
                        </a:lnTo>
                        <a:lnTo>
                          <a:pt x="412" y="191"/>
                        </a:lnTo>
                        <a:lnTo>
                          <a:pt x="390" y="196"/>
                        </a:lnTo>
                        <a:lnTo>
                          <a:pt x="378" y="196"/>
                        </a:lnTo>
                        <a:lnTo>
                          <a:pt x="358" y="200"/>
                        </a:lnTo>
                        <a:lnTo>
                          <a:pt x="346" y="199"/>
                        </a:lnTo>
                        <a:lnTo>
                          <a:pt x="327" y="202"/>
                        </a:lnTo>
                        <a:lnTo>
                          <a:pt x="306" y="200"/>
                        </a:lnTo>
                        <a:lnTo>
                          <a:pt x="281" y="202"/>
                        </a:lnTo>
                        <a:lnTo>
                          <a:pt x="267" y="205"/>
                        </a:lnTo>
                        <a:lnTo>
                          <a:pt x="251" y="200"/>
                        </a:lnTo>
                        <a:lnTo>
                          <a:pt x="232" y="198"/>
                        </a:lnTo>
                        <a:lnTo>
                          <a:pt x="213" y="199"/>
                        </a:lnTo>
                        <a:lnTo>
                          <a:pt x="193" y="198"/>
                        </a:lnTo>
                        <a:lnTo>
                          <a:pt x="175" y="195"/>
                        </a:lnTo>
                        <a:lnTo>
                          <a:pt x="159" y="193"/>
                        </a:lnTo>
                        <a:lnTo>
                          <a:pt x="147" y="193"/>
                        </a:lnTo>
                        <a:lnTo>
                          <a:pt x="132" y="185"/>
                        </a:lnTo>
                        <a:lnTo>
                          <a:pt x="112" y="177"/>
                        </a:lnTo>
                        <a:lnTo>
                          <a:pt x="95" y="166"/>
                        </a:lnTo>
                        <a:lnTo>
                          <a:pt x="77" y="157"/>
                        </a:lnTo>
                        <a:lnTo>
                          <a:pt x="57" y="144"/>
                        </a:lnTo>
                        <a:lnTo>
                          <a:pt x="39" y="132"/>
                        </a:lnTo>
                        <a:lnTo>
                          <a:pt x="26" y="119"/>
                        </a:lnTo>
                        <a:lnTo>
                          <a:pt x="14" y="108"/>
                        </a:lnTo>
                        <a:lnTo>
                          <a:pt x="0" y="90"/>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46" name="Freeform 130"/>
                  <p:cNvSpPr>
                    <a:spLocks/>
                  </p:cNvSpPr>
                  <p:nvPr/>
                </p:nvSpPr>
                <p:spPr bwMode="auto">
                  <a:xfrm>
                    <a:off x="3470" y="2440"/>
                    <a:ext cx="127" cy="217"/>
                  </a:xfrm>
                  <a:custGeom>
                    <a:avLst/>
                    <a:gdLst>
                      <a:gd name="T0" fmla="*/ 24 w 127"/>
                      <a:gd name="T1" fmla="*/ 69 h 217"/>
                      <a:gd name="T2" fmla="*/ 20 w 127"/>
                      <a:gd name="T3" fmla="*/ 111 h 217"/>
                      <a:gd name="T4" fmla="*/ 9 w 127"/>
                      <a:gd name="T5" fmla="*/ 138 h 217"/>
                      <a:gd name="T6" fmla="*/ 0 w 127"/>
                      <a:gd name="T7" fmla="*/ 164 h 217"/>
                      <a:gd name="T8" fmla="*/ 0 w 127"/>
                      <a:gd name="T9" fmla="*/ 182 h 217"/>
                      <a:gd name="T10" fmla="*/ 3 w 127"/>
                      <a:gd name="T11" fmla="*/ 198 h 217"/>
                      <a:gd name="T12" fmla="*/ 14 w 127"/>
                      <a:gd name="T13" fmla="*/ 212 h 217"/>
                      <a:gd name="T14" fmla="*/ 24 w 127"/>
                      <a:gd name="T15" fmla="*/ 214 h 217"/>
                      <a:gd name="T16" fmla="*/ 32 w 127"/>
                      <a:gd name="T17" fmla="*/ 214 h 217"/>
                      <a:gd name="T18" fmla="*/ 41 w 127"/>
                      <a:gd name="T19" fmla="*/ 216 h 217"/>
                      <a:gd name="T20" fmla="*/ 45 w 127"/>
                      <a:gd name="T21" fmla="*/ 205 h 217"/>
                      <a:gd name="T22" fmla="*/ 50 w 127"/>
                      <a:gd name="T23" fmla="*/ 176 h 217"/>
                      <a:gd name="T24" fmla="*/ 65 w 127"/>
                      <a:gd name="T25" fmla="*/ 157 h 217"/>
                      <a:gd name="T26" fmla="*/ 68 w 127"/>
                      <a:gd name="T27" fmla="*/ 128 h 217"/>
                      <a:gd name="T28" fmla="*/ 74 w 127"/>
                      <a:gd name="T29" fmla="*/ 117 h 217"/>
                      <a:gd name="T30" fmla="*/ 81 w 127"/>
                      <a:gd name="T31" fmla="*/ 110 h 217"/>
                      <a:gd name="T32" fmla="*/ 85 w 127"/>
                      <a:gd name="T33" fmla="*/ 89 h 217"/>
                      <a:gd name="T34" fmla="*/ 95 w 127"/>
                      <a:gd name="T35" fmla="*/ 76 h 217"/>
                      <a:gd name="T36" fmla="*/ 101 w 127"/>
                      <a:gd name="T37" fmla="*/ 67 h 217"/>
                      <a:gd name="T38" fmla="*/ 107 w 127"/>
                      <a:gd name="T39" fmla="*/ 59 h 217"/>
                      <a:gd name="T40" fmla="*/ 107 w 127"/>
                      <a:gd name="T41" fmla="*/ 54 h 217"/>
                      <a:gd name="T42" fmla="*/ 121 w 127"/>
                      <a:gd name="T43" fmla="*/ 43 h 217"/>
                      <a:gd name="T44" fmla="*/ 123 w 127"/>
                      <a:gd name="T45" fmla="*/ 24 h 217"/>
                      <a:gd name="T46" fmla="*/ 126 w 127"/>
                      <a:gd name="T47" fmla="*/ 13 h 217"/>
                      <a:gd name="T48" fmla="*/ 113 w 127"/>
                      <a:gd name="T49" fmla="*/ 8 h 217"/>
                      <a:gd name="T50" fmla="*/ 106 w 127"/>
                      <a:gd name="T51" fmla="*/ 0 h 217"/>
                      <a:gd name="T52" fmla="*/ 95 w 127"/>
                      <a:gd name="T53" fmla="*/ 8 h 217"/>
                      <a:gd name="T54" fmla="*/ 85 w 127"/>
                      <a:gd name="T55" fmla="*/ 27 h 217"/>
                      <a:gd name="T56" fmla="*/ 74 w 127"/>
                      <a:gd name="T57" fmla="*/ 42 h 217"/>
                      <a:gd name="T58" fmla="*/ 65 w 127"/>
                      <a:gd name="T59" fmla="*/ 53 h 217"/>
                      <a:gd name="T60" fmla="*/ 60 w 127"/>
                      <a:gd name="T61" fmla="*/ 53 h 217"/>
                      <a:gd name="T62" fmla="*/ 50 w 127"/>
                      <a:gd name="T63" fmla="*/ 59 h 217"/>
                      <a:gd name="T64" fmla="*/ 45 w 127"/>
                      <a:gd name="T65" fmla="*/ 65 h 217"/>
                      <a:gd name="T66" fmla="*/ 24 w 127"/>
                      <a:gd name="T67" fmla="*/ 6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7" h="217">
                        <a:moveTo>
                          <a:pt x="24" y="69"/>
                        </a:moveTo>
                        <a:lnTo>
                          <a:pt x="20" y="111"/>
                        </a:lnTo>
                        <a:lnTo>
                          <a:pt x="9" y="138"/>
                        </a:lnTo>
                        <a:lnTo>
                          <a:pt x="0" y="164"/>
                        </a:lnTo>
                        <a:lnTo>
                          <a:pt x="0" y="182"/>
                        </a:lnTo>
                        <a:lnTo>
                          <a:pt x="3" y="198"/>
                        </a:lnTo>
                        <a:lnTo>
                          <a:pt x="14" y="212"/>
                        </a:lnTo>
                        <a:lnTo>
                          <a:pt x="24" y="214"/>
                        </a:lnTo>
                        <a:lnTo>
                          <a:pt x="32" y="214"/>
                        </a:lnTo>
                        <a:lnTo>
                          <a:pt x="41" y="216"/>
                        </a:lnTo>
                        <a:lnTo>
                          <a:pt x="45" y="205"/>
                        </a:lnTo>
                        <a:lnTo>
                          <a:pt x="50" y="176"/>
                        </a:lnTo>
                        <a:lnTo>
                          <a:pt x="65" y="157"/>
                        </a:lnTo>
                        <a:lnTo>
                          <a:pt x="68" y="128"/>
                        </a:lnTo>
                        <a:lnTo>
                          <a:pt x="74" y="117"/>
                        </a:lnTo>
                        <a:lnTo>
                          <a:pt x="81" y="110"/>
                        </a:lnTo>
                        <a:lnTo>
                          <a:pt x="85" y="89"/>
                        </a:lnTo>
                        <a:lnTo>
                          <a:pt x="95" y="76"/>
                        </a:lnTo>
                        <a:lnTo>
                          <a:pt x="101" y="67"/>
                        </a:lnTo>
                        <a:lnTo>
                          <a:pt x="107" y="59"/>
                        </a:lnTo>
                        <a:lnTo>
                          <a:pt x="107" y="54"/>
                        </a:lnTo>
                        <a:lnTo>
                          <a:pt x="121" y="43"/>
                        </a:lnTo>
                        <a:lnTo>
                          <a:pt x="123" y="24"/>
                        </a:lnTo>
                        <a:lnTo>
                          <a:pt x="126" y="13"/>
                        </a:lnTo>
                        <a:lnTo>
                          <a:pt x="113" y="8"/>
                        </a:lnTo>
                        <a:lnTo>
                          <a:pt x="106" y="0"/>
                        </a:lnTo>
                        <a:lnTo>
                          <a:pt x="95" y="8"/>
                        </a:lnTo>
                        <a:lnTo>
                          <a:pt x="85" y="27"/>
                        </a:lnTo>
                        <a:lnTo>
                          <a:pt x="74" y="42"/>
                        </a:lnTo>
                        <a:lnTo>
                          <a:pt x="65" y="53"/>
                        </a:lnTo>
                        <a:lnTo>
                          <a:pt x="60" y="53"/>
                        </a:lnTo>
                        <a:lnTo>
                          <a:pt x="50" y="59"/>
                        </a:lnTo>
                        <a:lnTo>
                          <a:pt x="45" y="65"/>
                        </a:lnTo>
                        <a:lnTo>
                          <a:pt x="24" y="69"/>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47" name="Freeform 131"/>
                  <p:cNvSpPr>
                    <a:spLocks/>
                  </p:cNvSpPr>
                  <p:nvPr/>
                </p:nvSpPr>
                <p:spPr bwMode="auto">
                  <a:xfrm>
                    <a:off x="2857" y="1209"/>
                    <a:ext cx="1735" cy="1021"/>
                  </a:xfrm>
                  <a:custGeom>
                    <a:avLst/>
                    <a:gdLst>
                      <a:gd name="T0" fmla="*/ 102 w 1735"/>
                      <a:gd name="T1" fmla="*/ 428 h 1021"/>
                      <a:gd name="T2" fmla="*/ 115 w 1735"/>
                      <a:gd name="T3" fmla="*/ 353 h 1021"/>
                      <a:gd name="T4" fmla="*/ 174 w 1735"/>
                      <a:gd name="T5" fmla="*/ 310 h 1021"/>
                      <a:gd name="T6" fmla="*/ 241 w 1735"/>
                      <a:gd name="T7" fmla="*/ 290 h 1021"/>
                      <a:gd name="T8" fmla="*/ 260 w 1735"/>
                      <a:gd name="T9" fmla="*/ 247 h 1021"/>
                      <a:gd name="T10" fmla="*/ 345 w 1735"/>
                      <a:gd name="T11" fmla="*/ 209 h 1021"/>
                      <a:gd name="T12" fmla="*/ 400 w 1735"/>
                      <a:gd name="T13" fmla="*/ 155 h 1021"/>
                      <a:gd name="T14" fmla="*/ 375 w 1735"/>
                      <a:gd name="T15" fmla="*/ 128 h 1021"/>
                      <a:gd name="T16" fmla="*/ 380 w 1735"/>
                      <a:gd name="T17" fmla="*/ 102 h 1021"/>
                      <a:gd name="T18" fmla="*/ 325 w 1735"/>
                      <a:gd name="T19" fmla="*/ 139 h 1021"/>
                      <a:gd name="T20" fmla="*/ 307 w 1735"/>
                      <a:gd name="T21" fmla="*/ 211 h 1021"/>
                      <a:gd name="T22" fmla="*/ 269 w 1735"/>
                      <a:gd name="T23" fmla="*/ 234 h 1021"/>
                      <a:gd name="T24" fmla="*/ 251 w 1735"/>
                      <a:gd name="T25" fmla="*/ 196 h 1021"/>
                      <a:gd name="T26" fmla="*/ 198 w 1735"/>
                      <a:gd name="T27" fmla="*/ 213 h 1021"/>
                      <a:gd name="T28" fmla="*/ 183 w 1735"/>
                      <a:gd name="T29" fmla="*/ 185 h 1021"/>
                      <a:gd name="T30" fmla="*/ 185 w 1735"/>
                      <a:gd name="T31" fmla="*/ 156 h 1021"/>
                      <a:gd name="T32" fmla="*/ 241 w 1735"/>
                      <a:gd name="T33" fmla="*/ 138 h 1021"/>
                      <a:gd name="T34" fmla="*/ 278 w 1735"/>
                      <a:gd name="T35" fmla="*/ 88 h 1021"/>
                      <a:gd name="T36" fmla="*/ 336 w 1735"/>
                      <a:gd name="T37" fmla="*/ 30 h 1021"/>
                      <a:gd name="T38" fmla="*/ 416 w 1735"/>
                      <a:gd name="T39" fmla="*/ 14 h 1021"/>
                      <a:gd name="T40" fmla="*/ 524 w 1735"/>
                      <a:gd name="T41" fmla="*/ 59 h 1021"/>
                      <a:gd name="T42" fmla="*/ 486 w 1735"/>
                      <a:gd name="T43" fmla="*/ 128 h 1021"/>
                      <a:gd name="T44" fmla="*/ 524 w 1735"/>
                      <a:gd name="T45" fmla="*/ 163 h 1021"/>
                      <a:gd name="T46" fmla="*/ 558 w 1735"/>
                      <a:gd name="T47" fmla="*/ 123 h 1021"/>
                      <a:gd name="T48" fmla="*/ 701 w 1735"/>
                      <a:gd name="T49" fmla="*/ 107 h 1021"/>
                      <a:gd name="T50" fmla="*/ 875 w 1735"/>
                      <a:gd name="T51" fmla="*/ 19 h 1021"/>
                      <a:gd name="T52" fmla="*/ 1146 w 1735"/>
                      <a:gd name="T53" fmla="*/ 59 h 1021"/>
                      <a:gd name="T54" fmla="*/ 1635 w 1735"/>
                      <a:gd name="T55" fmla="*/ 129 h 1021"/>
                      <a:gd name="T56" fmla="*/ 1678 w 1735"/>
                      <a:gd name="T57" fmla="*/ 170 h 1021"/>
                      <a:gd name="T58" fmla="*/ 1694 w 1735"/>
                      <a:gd name="T59" fmla="*/ 308 h 1021"/>
                      <a:gd name="T60" fmla="*/ 1551 w 1735"/>
                      <a:gd name="T61" fmla="*/ 197 h 1021"/>
                      <a:gd name="T62" fmla="*/ 1439 w 1735"/>
                      <a:gd name="T63" fmla="*/ 249 h 1021"/>
                      <a:gd name="T64" fmla="*/ 1594 w 1735"/>
                      <a:gd name="T65" fmla="*/ 442 h 1021"/>
                      <a:gd name="T66" fmla="*/ 1531 w 1735"/>
                      <a:gd name="T67" fmla="*/ 525 h 1021"/>
                      <a:gd name="T68" fmla="*/ 1634 w 1735"/>
                      <a:gd name="T69" fmla="*/ 714 h 1021"/>
                      <a:gd name="T70" fmla="*/ 1529 w 1735"/>
                      <a:gd name="T71" fmla="*/ 812 h 1021"/>
                      <a:gd name="T72" fmla="*/ 1502 w 1735"/>
                      <a:gd name="T73" fmla="*/ 890 h 1021"/>
                      <a:gd name="T74" fmla="*/ 1497 w 1735"/>
                      <a:gd name="T75" fmla="*/ 964 h 1021"/>
                      <a:gd name="T76" fmla="*/ 1460 w 1735"/>
                      <a:gd name="T77" fmla="*/ 961 h 1021"/>
                      <a:gd name="T78" fmla="*/ 1352 w 1735"/>
                      <a:gd name="T79" fmla="*/ 804 h 1021"/>
                      <a:gd name="T80" fmla="*/ 1200 w 1735"/>
                      <a:gd name="T81" fmla="*/ 799 h 1021"/>
                      <a:gd name="T82" fmla="*/ 1108 w 1735"/>
                      <a:gd name="T83" fmla="*/ 891 h 1021"/>
                      <a:gd name="T84" fmla="*/ 920 w 1735"/>
                      <a:gd name="T85" fmla="*/ 692 h 1021"/>
                      <a:gd name="T86" fmla="*/ 671 w 1735"/>
                      <a:gd name="T87" fmla="*/ 622 h 1021"/>
                      <a:gd name="T88" fmla="*/ 860 w 1735"/>
                      <a:gd name="T89" fmla="*/ 745 h 1021"/>
                      <a:gd name="T90" fmla="*/ 640 w 1735"/>
                      <a:gd name="T91" fmla="*/ 856 h 1021"/>
                      <a:gd name="T92" fmla="*/ 583 w 1735"/>
                      <a:gd name="T93" fmla="*/ 752 h 1021"/>
                      <a:gd name="T94" fmla="*/ 491 w 1735"/>
                      <a:gd name="T95" fmla="*/ 630 h 1021"/>
                      <a:gd name="T96" fmla="*/ 437 w 1735"/>
                      <a:gd name="T97" fmla="*/ 539 h 1021"/>
                      <a:gd name="T98" fmla="*/ 412 w 1735"/>
                      <a:gd name="T99" fmla="*/ 498 h 1021"/>
                      <a:gd name="T100" fmla="*/ 378 w 1735"/>
                      <a:gd name="T101" fmla="*/ 473 h 1021"/>
                      <a:gd name="T102" fmla="*/ 366 w 1735"/>
                      <a:gd name="T103" fmla="*/ 519 h 1021"/>
                      <a:gd name="T104" fmla="*/ 320 w 1735"/>
                      <a:gd name="T105" fmla="*/ 448 h 1021"/>
                      <a:gd name="T106" fmla="*/ 267 w 1735"/>
                      <a:gd name="T107" fmla="*/ 423 h 1021"/>
                      <a:gd name="T108" fmla="*/ 323 w 1735"/>
                      <a:gd name="T109" fmla="*/ 484 h 1021"/>
                      <a:gd name="T110" fmla="*/ 299 w 1735"/>
                      <a:gd name="T111" fmla="*/ 498 h 1021"/>
                      <a:gd name="T112" fmla="*/ 255 w 1735"/>
                      <a:gd name="T113" fmla="*/ 457 h 1021"/>
                      <a:gd name="T114" fmla="*/ 204 w 1735"/>
                      <a:gd name="T115" fmla="*/ 428 h 1021"/>
                      <a:gd name="T116" fmla="*/ 138 w 1735"/>
                      <a:gd name="T117" fmla="*/ 465 h 1021"/>
                      <a:gd name="T118" fmla="*/ 124 w 1735"/>
                      <a:gd name="T119" fmla="*/ 508 h 1021"/>
                      <a:gd name="T120" fmla="*/ 77 w 1735"/>
                      <a:gd name="T121" fmla="*/ 538 h 1021"/>
                      <a:gd name="T122" fmla="*/ 9 w 1735"/>
                      <a:gd name="T123" fmla="*/ 519 h 10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35" h="1021">
                        <a:moveTo>
                          <a:pt x="0" y="457"/>
                        </a:moveTo>
                        <a:lnTo>
                          <a:pt x="16" y="443"/>
                        </a:lnTo>
                        <a:lnTo>
                          <a:pt x="25" y="432"/>
                        </a:lnTo>
                        <a:lnTo>
                          <a:pt x="46" y="432"/>
                        </a:lnTo>
                        <a:lnTo>
                          <a:pt x="68" y="435"/>
                        </a:lnTo>
                        <a:lnTo>
                          <a:pt x="84" y="428"/>
                        </a:lnTo>
                        <a:lnTo>
                          <a:pt x="102" y="428"/>
                        </a:lnTo>
                        <a:lnTo>
                          <a:pt x="103" y="408"/>
                        </a:lnTo>
                        <a:lnTo>
                          <a:pt x="113" y="396"/>
                        </a:lnTo>
                        <a:lnTo>
                          <a:pt x="88" y="381"/>
                        </a:lnTo>
                        <a:lnTo>
                          <a:pt x="86" y="370"/>
                        </a:lnTo>
                        <a:lnTo>
                          <a:pt x="88" y="354"/>
                        </a:lnTo>
                        <a:lnTo>
                          <a:pt x="104" y="354"/>
                        </a:lnTo>
                        <a:lnTo>
                          <a:pt x="115" y="353"/>
                        </a:lnTo>
                        <a:lnTo>
                          <a:pt x="117" y="354"/>
                        </a:lnTo>
                        <a:lnTo>
                          <a:pt x="130" y="345"/>
                        </a:lnTo>
                        <a:lnTo>
                          <a:pt x="142" y="340"/>
                        </a:lnTo>
                        <a:lnTo>
                          <a:pt x="147" y="340"/>
                        </a:lnTo>
                        <a:lnTo>
                          <a:pt x="156" y="331"/>
                        </a:lnTo>
                        <a:lnTo>
                          <a:pt x="165" y="328"/>
                        </a:lnTo>
                        <a:lnTo>
                          <a:pt x="174" y="310"/>
                        </a:lnTo>
                        <a:lnTo>
                          <a:pt x="181" y="315"/>
                        </a:lnTo>
                        <a:lnTo>
                          <a:pt x="194" y="304"/>
                        </a:lnTo>
                        <a:lnTo>
                          <a:pt x="195" y="304"/>
                        </a:lnTo>
                        <a:lnTo>
                          <a:pt x="210" y="291"/>
                        </a:lnTo>
                        <a:lnTo>
                          <a:pt x="220" y="290"/>
                        </a:lnTo>
                        <a:lnTo>
                          <a:pt x="233" y="290"/>
                        </a:lnTo>
                        <a:lnTo>
                          <a:pt x="241" y="290"/>
                        </a:lnTo>
                        <a:lnTo>
                          <a:pt x="235" y="274"/>
                        </a:lnTo>
                        <a:lnTo>
                          <a:pt x="231" y="261"/>
                        </a:lnTo>
                        <a:lnTo>
                          <a:pt x="228" y="234"/>
                        </a:lnTo>
                        <a:lnTo>
                          <a:pt x="247" y="233"/>
                        </a:lnTo>
                        <a:lnTo>
                          <a:pt x="257" y="227"/>
                        </a:lnTo>
                        <a:lnTo>
                          <a:pt x="251" y="238"/>
                        </a:lnTo>
                        <a:lnTo>
                          <a:pt x="260" y="247"/>
                        </a:lnTo>
                        <a:lnTo>
                          <a:pt x="267" y="256"/>
                        </a:lnTo>
                        <a:lnTo>
                          <a:pt x="273" y="263"/>
                        </a:lnTo>
                        <a:lnTo>
                          <a:pt x="294" y="261"/>
                        </a:lnTo>
                        <a:lnTo>
                          <a:pt x="314" y="238"/>
                        </a:lnTo>
                        <a:lnTo>
                          <a:pt x="328" y="226"/>
                        </a:lnTo>
                        <a:lnTo>
                          <a:pt x="336" y="218"/>
                        </a:lnTo>
                        <a:lnTo>
                          <a:pt x="345" y="209"/>
                        </a:lnTo>
                        <a:lnTo>
                          <a:pt x="355" y="196"/>
                        </a:lnTo>
                        <a:lnTo>
                          <a:pt x="362" y="201"/>
                        </a:lnTo>
                        <a:lnTo>
                          <a:pt x="362" y="193"/>
                        </a:lnTo>
                        <a:lnTo>
                          <a:pt x="368" y="188"/>
                        </a:lnTo>
                        <a:lnTo>
                          <a:pt x="382" y="191"/>
                        </a:lnTo>
                        <a:lnTo>
                          <a:pt x="405" y="211"/>
                        </a:lnTo>
                        <a:lnTo>
                          <a:pt x="400" y="155"/>
                        </a:lnTo>
                        <a:lnTo>
                          <a:pt x="380" y="180"/>
                        </a:lnTo>
                        <a:lnTo>
                          <a:pt x="364" y="179"/>
                        </a:lnTo>
                        <a:lnTo>
                          <a:pt x="359" y="163"/>
                        </a:lnTo>
                        <a:lnTo>
                          <a:pt x="359" y="155"/>
                        </a:lnTo>
                        <a:lnTo>
                          <a:pt x="355" y="150"/>
                        </a:lnTo>
                        <a:lnTo>
                          <a:pt x="368" y="138"/>
                        </a:lnTo>
                        <a:lnTo>
                          <a:pt x="375" y="128"/>
                        </a:lnTo>
                        <a:lnTo>
                          <a:pt x="384" y="125"/>
                        </a:lnTo>
                        <a:lnTo>
                          <a:pt x="389" y="123"/>
                        </a:lnTo>
                        <a:lnTo>
                          <a:pt x="394" y="116"/>
                        </a:lnTo>
                        <a:lnTo>
                          <a:pt x="400" y="114"/>
                        </a:lnTo>
                        <a:lnTo>
                          <a:pt x="409" y="114"/>
                        </a:lnTo>
                        <a:lnTo>
                          <a:pt x="394" y="100"/>
                        </a:lnTo>
                        <a:lnTo>
                          <a:pt x="380" y="102"/>
                        </a:lnTo>
                        <a:lnTo>
                          <a:pt x="371" y="102"/>
                        </a:lnTo>
                        <a:lnTo>
                          <a:pt x="362" y="98"/>
                        </a:lnTo>
                        <a:lnTo>
                          <a:pt x="362" y="107"/>
                        </a:lnTo>
                        <a:lnTo>
                          <a:pt x="355" y="116"/>
                        </a:lnTo>
                        <a:lnTo>
                          <a:pt x="344" y="132"/>
                        </a:lnTo>
                        <a:lnTo>
                          <a:pt x="332" y="139"/>
                        </a:lnTo>
                        <a:lnTo>
                          <a:pt x="325" y="139"/>
                        </a:lnTo>
                        <a:lnTo>
                          <a:pt x="321" y="150"/>
                        </a:lnTo>
                        <a:lnTo>
                          <a:pt x="321" y="155"/>
                        </a:lnTo>
                        <a:lnTo>
                          <a:pt x="315" y="159"/>
                        </a:lnTo>
                        <a:lnTo>
                          <a:pt x="323" y="179"/>
                        </a:lnTo>
                        <a:lnTo>
                          <a:pt x="328" y="188"/>
                        </a:lnTo>
                        <a:lnTo>
                          <a:pt x="318" y="202"/>
                        </a:lnTo>
                        <a:lnTo>
                          <a:pt x="307" y="211"/>
                        </a:lnTo>
                        <a:lnTo>
                          <a:pt x="305" y="226"/>
                        </a:lnTo>
                        <a:lnTo>
                          <a:pt x="298" y="238"/>
                        </a:lnTo>
                        <a:lnTo>
                          <a:pt x="291" y="238"/>
                        </a:lnTo>
                        <a:lnTo>
                          <a:pt x="282" y="238"/>
                        </a:lnTo>
                        <a:lnTo>
                          <a:pt x="273" y="243"/>
                        </a:lnTo>
                        <a:lnTo>
                          <a:pt x="269" y="242"/>
                        </a:lnTo>
                        <a:lnTo>
                          <a:pt x="269" y="234"/>
                        </a:lnTo>
                        <a:lnTo>
                          <a:pt x="267" y="222"/>
                        </a:lnTo>
                        <a:lnTo>
                          <a:pt x="260" y="222"/>
                        </a:lnTo>
                        <a:lnTo>
                          <a:pt x="255" y="213"/>
                        </a:lnTo>
                        <a:lnTo>
                          <a:pt x="257" y="202"/>
                        </a:lnTo>
                        <a:lnTo>
                          <a:pt x="258" y="196"/>
                        </a:lnTo>
                        <a:lnTo>
                          <a:pt x="257" y="193"/>
                        </a:lnTo>
                        <a:lnTo>
                          <a:pt x="251" y="196"/>
                        </a:lnTo>
                        <a:lnTo>
                          <a:pt x="247" y="196"/>
                        </a:lnTo>
                        <a:lnTo>
                          <a:pt x="242" y="195"/>
                        </a:lnTo>
                        <a:lnTo>
                          <a:pt x="239" y="193"/>
                        </a:lnTo>
                        <a:lnTo>
                          <a:pt x="231" y="199"/>
                        </a:lnTo>
                        <a:lnTo>
                          <a:pt x="224" y="207"/>
                        </a:lnTo>
                        <a:lnTo>
                          <a:pt x="215" y="215"/>
                        </a:lnTo>
                        <a:lnTo>
                          <a:pt x="198" y="213"/>
                        </a:lnTo>
                        <a:lnTo>
                          <a:pt x="187" y="211"/>
                        </a:lnTo>
                        <a:lnTo>
                          <a:pt x="179" y="204"/>
                        </a:lnTo>
                        <a:lnTo>
                          <a:pt x="179" y="199"/>
                        </a:lnTo>
                        <a:lnTo>
                          <a:pt x="183" y="193"/>
                        </a:lnTo>
                        <a:lnTo>
                          <a:pt x="190" y="188"/>
                        </a:lnTo>
                        <a:lnTo>
                          <a:pt x="195" y="182"/>
                        </a:lnTo>
                        <a:lnTo>
                          <a:pt x="183" y="185"/>
                        </a:lnTo>
                        <a:lnTo>
                          <a:pt x="179" y="177"/>
                        </a:lnTo>
                        <a:lnTo>
                          <a:pt x="179" y="172"/>
                        </a:lnTo>
                        <a:lnTo>
                          <a:pt x="195" y="170"/>
                        </a:lnTo>
                        <a:lnTo>
                          <a:pt x="210" y="170"/>
                        </a:lnTo>
                        <a:lnTo>
                          <a:pt x="199" y="164"/>
                        </a:lnTo>
                        <a:lnTo>
                          <a:pt x="185" y="166"/>
                        </a:lnTo>
                        <a:lnTo>
                          <a:pt x="185" y="156"/>
                        </a:lnTo>
                        <a:lnTo>
                          <a:pt x="192" y="150"/>
                        </a:lnTo>
                        <a:lnTo>
                          <a:pt x="206" y="143"/>
                        </a:lnTo>
                        <a:lnTo>
                          <a:pt x="210" y="138"/>
                        </a:lnTo>
                        <a:lnTo>
                          <a:pt x="215" y="134"/>
                        </a:lnTo>
                        <a:lnTo>
                          <a:pt x="226" y="132"/>
                        </a:lnTo>
                        <a:lnTo>
                          <a:pt x="236" y="134"/>
                        </a:lnTo>
                        <a:lnTo>
                          <a:pt x="241" y="138"/>
                        </a:lnTo>
                        <a:lnTo>
                          <a:pt x="249" y="132"/>
                        </a:lnTo>
                        <a:lnTo>
                          <a:pt x="241" y="131"/>
                        </a:lnTo>
                        <a:lnTo>
                          <a:pt x="241" y="118"/>
                        </a:lnTo>
                        <a:lnTo>
                          <a:pt x="262" y="104"/>
                        </a:lnTo>
                        <a:lnTo>
                          <a:pt x="273" y="95"/>
                        </a:lnTo>
                        <a:lnTo>
                          <a:pt x="278" y="93"/>
                        </a:lnTo>
                        <a:lnTo>
                          <a:pt x="278" y="88"/>
                        </a:lnTo>
                        <a:lnTo>
                          <a:pt x="287" y="77"/>
                        </a:lnTo>
                        <a:lnTo>
                          <a:pt x="298" y="63"/>
                        </a:lnTo>
                        <a:lnTo>
                          <a:pt x="310" y="57"/>
                        </a:lnTo>
                        <a:lnTo>
                          <a:pt x="301" y="50"/>
                        </a:lnTo>
                        <a:lnTo>
                          <a:pt x="326" y="36"/>
                        </a:lnTo>
                        <a:lnTo>
                          <a:pt x="337" y="37"/>
                        </a:lnTo>
                        <a:lnTo>
                          <a:pt x="336" y="30"/>
                        </a:lnTo>
                        <a:lnTo>
                          <a:pt x="358" y="28"/>
                        </a:lnTo>
                        <a:lnTo>
                          <a:pt x="400" y="3"/>
                        </a:lnTo>
                        <a:lnTo>
                          <a:pt x="405" y="0"/>
                        </a:lnTo>
                        <a:lnTo>
                          <a:pt x="398" y="19"/>
                        </a:lnTo>
                        <a:lnTo>
                          <a:pt x="407" y="9"/>
                        </a:lnTo>
                        <a:lnTo>
                          <a:pt x="418" y="6"/>
                        </a:lnTo>
                        <a:lnTo>
                          <a:pt x="416" y="14"/>
                        </a:lnTo>
                        <a:lnTo>
                          <a:pt x="448" y="5"/>
                        </a:lnTo>
                        <a:lnTo>
                          <a:pt x="464" y="12"/>
                        </a:lnTo>
                        <a:lnTo>
                          <a:pt x="441" y="20"/>
                        </a:lnTo>
                        <a:lnTo>
                          <a:pt x="450" y="30"/>
                        </a:lnTo>
                        <a:lnTo>
                          <a:pt x="481" y="28"/>
                        </a:lnTo>
                        <a:lnTo>
                          <a:pt x="527" y="43"/>
                        </a:lnTo>
                        <a:lnTo>
                          <a:pt x="524" y="59"/>
                        </a:lnTo>
                        <a:lnTo>
                          <a:pt x="505" y="73"/>
                        </a:lnTo>
                        <a:lnTo>
                          <a:pt x="477" y="80"/>
                        </a:lnTo>
                        <a:lnTo>
                          <a:pt x="472" y="98"/>
                        </a:lnTo>
                        <a:lnTo>
                          <a:pt x="473" y="114"/>
                        </a:lnTo>
                        <a:lnTo>
                          <a:pt x="481" y="116"/>
                        </a:lnTo>
                        <a:lnTo>
                          <a:pt x="483" y="125"/>
                        </a:lnTo>
                        <a:lnTo>
                          <a:pt x="486" y="128"/>
                        </a:lnTo>
                        <a:lnTo>
                          <a:pt x="493" y="131"/>
                        </a:lnTo>
                        <a:lnTo>
                          <a:pt x="494" y="141"/>
                        </a:lnTo>
                        <a:lnTo>
                          <a:pt x="504" y="152"/>
                        </a:lnTo>
                        <a:lnTo>
                          <a:pt x="504" y="156"/>
                        </a:lnTo>
                        <a:lnTo>
                          <a:pt x="513" y="156"/>
                        </a:lnTo>
                        <a:lnTo>
                          <a:pt x="516" y="159"/>
                        </a:lnTo>
                        <a:lnTo>
                          <a:pt x="524" y="163"/>
                        </a:lnTo>
                        <a:lnTo>
                          <a:pt x="529" y="158"/>
                        </a:lnTo>
                        <a:lnTo>
                          <a:pt x="534" y="150"/>
                        </a:lnTo>
                        <a:lnTo>
                          <a:pt x="536" y="145"/>
                        </a:lnTo>
                        <a:lnTo>
                          <a:pt x="545" y="148"/>
                        </a:lnTo>
                        <a:lnTo>
                          <a:pt x="554" y="138"/>
                        </a:lnTo>
                        <a:lnTo>
                          <a:pt x="554" y="129"/>
                        </a:lnTo>
                        <a:lnTo>
                          <a:pt x="558" y="123"/>
                        </a:lnTo>
                        <a:lnTo>
                          <a:pt x="559" y="118"/>
                        </a:lnTo>
                        <a:lnTo>
                          <a:pt x="578" y="114"/>
                        </a:lnTo>
                        <a:lnTo>
                          <a:pt x="594" y="109"/>
                        </a:lnTo>
                        <a:lnTo>
                          <a:pt x="615" y="102"/>
                        </a:lnTo>
                        <a:lnTo>
                          <a:pt x="638" y="107"/>
                        </a:lnTo>
                        <a:lnTo>
                          <a:pt x="662" y="107"/>
                        </a:lnTo>
                        <a:lnTo>
                          <a:pt x="701" y="107"/>
                        </a:lnTo>
                        <a:lnTo>
                          <a:pt x="708" y="68"/>
                        </a:lnTo>
                        <a:lnTo>
                          <a:pt x="730" y="69"/>
                        </a:lnTo>
                        <a:lnTo>
                          <a:pt x="746" y="100"/>
                        </a:lnTo>
                        <a:lnTo>
                          <a:pt x="749" y="75"/>
                        </a:lnTo>
                        <a:lnTo>
                          <a:pt x="821" y="5"/>
                        </a:lnTo>
                        <a:lnTo>
                          <a:pt x="850" y="5"/>
                        </a:lnTo>
                        <a:lnTo>
                          <a:pt x="875" y="19"/>
                        </a:lnTo>
                        <a:lnTo>
                          <a:pt x="909" y="17"/>
                        </a:lnTo>
                        <a:lnTo>
                          <a:pt x="954" y="43"/>
                        </a:lnTo>
                        <a:lnTo>
                          <a:pt x="1004" y="57"/>
                        </a:lnTo>
                        <a:lnTo>
                          <a:pt x="1040" y="53"/>
                        </a:lnTo>
                        <a:lnTo>
                          <a:pt x="1088" y="69"/>
                        </a:lnTo>
                        <a:lnTo>
                          <a:pt x="1128" y="69"/>
                        </a:lnTo>
                        <a:lnTo>
                          <a:pt x="1146" y="59"/>
                        </a:lnTo>
                        <a:lnTo>
                          <a:pt x="1191" y="59"/>
                        </a:lnTo>
                        <a:lnTo>
                          <a:pt x="1214" y="71"/>
                        </a:lnTo>
                        <a:lnTo>
                          <a:pt x="1275" y="71"/>
                        </a:lnTo>
                        <a:lnTo>
                          <a:pt x="1325" y="93"/>
                        </a:lnTo>
                        <a:lnTo>
                          <a:pt x="1417" y="90"/>
                        </a:lnTo>
                        <a:lnTo>
                          <a:pt x="1565" y="100"/>
                        </a:lnTo>
                        <a:lnTo>
                          <a:pt x="1635" y="129"/>
                        </a:lnTo>
                        <a:lnTo>
                          <a:pt x="1696" y="148"/>
                        </a:lnTo>
                        <a:lnTo>
                          <a:pt x="1734" y="164"/>
                        </a:lnTo>
                        <a:lnTo>
                          <a:pt x="1723" y="170"/>
                        </a:lnTo>
                        <a:lnTo>
                          <a:pt x="1696" y="156"/>
                        </a:lnTo>
                        <a:lnTo>
                          <a:pt x="1634" y="152"/>
                        </a:lnTo>
                        <a:lnTo>
                          <a:pt x="1651" y="164"/>
                        </a:lnTo>
                        <a:lnTo>
                          <a:pt x="1678" y="170"/>
                        </a:lnTo>
                        <a:lnTo>
                          <a:pt x="1671" y="191"/>
                        </a:lnTo>
                        <a:lnTo>
                          <a:pt x="1642" y="204"/>
                        </a:lnTo>
                        <a:lnTo>
                          <a:pt x="1632" y="224"/>
                        </a:lnTo>
                        <a:lnTo>
                          <a:pt x="1671" y="243"/>
                        </a:lnTo>
                        <a:lnTo>
                          <a:pt x="1698" y="269"/>
                        </a:lnTo>
                        <a:lnTo>
                          <a:pt x="1712" y="306"/>
                        </a:lnTo>
                        <a:lnTo>
                          <a:pt x="1694" y="308"/>
                        </a:lnTo>
                        <a:lnTo>
                          <a:pt x="1656" y="297"/>
                        </a:lnTo>
                        <a:lnTo>
                          <a:pt x="1617" y="270"/>
                        </a:lnTo>
                        <a:lnTo>
                          <a:pt x="1601" y="256"/>
                        </a:lnTo>
                        <a:lnTo>
                          <a:pt x="1592" y="238"/>
                        </a:lnTo>
                        <a:lnTo>
                          <a:pt x="1581" y="209"/>
                        </a:lnTo>
                        <a:lnTo>
                          <a:pt x="1565" y="199"/>
                        </a:lnTo>
                        <a:lnTo>
                          <a:pt x="1551" y="197"/>
                        </a:lnTo>
                        <a:lnTo>
                          <a:pt x="1539" y="201"/>
                        </a:lnTo>
                        <a:lnTo>
                          <a:pt x="1553" y="223"/>
                        </a:lnTo>
                        <a:lnTo>
                          <a:pt x="1515" y="226"/>
                        </a:lnTo>
                        <a:lnTo>
                          <a:pt x="1497" y="215"/>
                        </a:lnTo>
                        <a:lnTo>
                          <a:pt x="1465" y="222"/>
                        </a:lnTo>
                        <a:lnTo>
                          <a:pt x="1439" y="238"/>
                        </a:lnTo>
                        <a:lnTo>
                          <a:pt x="1439" y="249"/>
                        </a:lnTo>
                        <a:lnTo>
                          <a:pt x="1449" y="265"/>
                        </a:lnTo>
                        <a:lnTo>
                          <a:pt x="1488" y="269"/>
                        </a:lnTo>
                        <a:lnTo>
                          <a:pt x="1520" y="288"/>
                        </a:lnTo>
                        <a:lnTo>
                          <a:pt x="1574" y="340"/>
                        </a:lnTo>
                        <a:lnTo>
                          <a:pt x="1596" y="375"/>
                        </a:lnTo>
                        <a:lnTo>
                          <a:pt x="1599" y="412"/>
                        </a:lnTo>
                        <a:lnTo>
                          <a:pt x="1594" y="442"/>
                        </a:lnTo>
                        <a:lnTo>
                          <a:pt x="1581" y="442"/>
                        </a:lnTo>
                        <a:lnTo>
                          <a:pt x="1567" y="430"/>
                        </a:lnTo>
                        <a:lnTo>
                          <a:pt x="1547" y="444"/>
                        </a:lnTo>
                        <a:lnTo>
                          <a:pt x="1526" y="457"/>
                        </a:lnTo>
                        <a:lnTo>
                          <a:pt x="1524" y="480"/>
                        </a:lnTo>
                        <a:lnTo>
                          <a:pt x="1545" y="505"/>
                        </a:lnTo>
                        <a:lnTo>
                          <a:pt x="1531" y="525"/>
                        </a:lnTo>
                        <a:lnTo>
                          <a:pt x="1526" y="561"/>
                        </a:lnTo>
                        <a:lnTo>
                          <a:pt x="1553" y="582"/>
                        </a:lnTo>
                        <a:lnTo>
                          <a:pt x="1583" y="589"/>
                        </a:lnTo>
                        <a:lnTo>
                          <a:pt x="1615" y="613"/>
                        </a:lnTo>
                        <a:lnTo>
                          <a:pt x="1642" y="645"/>
                        </a:lnTo>
                        <a:lnTo>
                          <a:pt x="1644" y="692"/>
                        </a:lnTo>
                        <a:lnTo>
                          <a:pt x="1634" y="714"/>
                        </a:lnTo>
                        <a:lnTo>
                          <a:pt x="1605" y="733"/>
                        </a:lnTo>
                        <a:lnTo>
                          <a:pt x="1571" y="742"/>
                        </a:lnTo>
                        <a:lnTo>
                          <a:pt x="1549" y="756"/>
                        </a:lnTo>
                        <a:lnTo>
                          <a:pt x="1536" y="749"/>
                        </a:lnTo>
                        <a:lnTo>
                          <a:pt x="1524" y="756"/>
                        </a:lnTo>
                        <a:lnTo>
                          <a:pt x="1522" y="792"/>
                        </a:lnTo>
                        <a:lnTo>
                          <a:pt x="1529" y="812"/>
                        </a:lnTo>
                        <a:lnTo>
                          <a:pt x="1565" y="836"/>
                        </a:lnTo>
                        <a:lnTo>
                          <a:pt x="1578" y="860"/>
                        </a:lnTo>
                        <a:lnTo>
                          <a:pt x="1590" y="874"/>
                        </a:lnTo>
                        <a:lnTo>
                          <a:pt x="1587" y="899"/>
                        </a:lnTo>
                        <a:lnTo>
                          <a:pt x="1565" y="919"/>
                        </a:lnTo>
                        <a:lnTo>
                          <a:pt x="1540" y="919"/>
                        </a:lnTo>
                        <a:lnTo>
                          <a:pt x="1502" y="890"/>
                        </a:lnTo>
                        <a:lnTo>
                          <a:pt x="1476" y="878"/>
                        </a:lnTo>
                        <a:lnTo>
                          <a:pt x="1465" y="872"/>
                        </a:lnTo>
                        <a:lnTo>
                          <a:pt x="1454" y="888"/>
                        </a:lnTo>
                        <a:lnTo>
                          <a:pt x="1456" y="910"/>
                        </a:lnTo>
                        <a:lnTo>
                          <a:pt x="1466" y="928"/>
                        </a:lnTo>
                        <a:lnTo>
                          <a:pt x="1472" y="955"/>
                        </a:lnTo>
                        <a:lnTo>
                          <a:pt x="1497" y="964"/>
                        </a:lnTo>
                        <a:lnTo>
                          <a:pt x="1488" y="978"/>
                        </a:lnTo>
                        <a:lnTo>
                          <a:pt x="1490" y="999"/>
                        </a:lnTo>
                        <a:lnTo>
                          <a:pt x="1497" y="1020"/>
                        </a:lnTo>
                        <a:lnTo>
                          <a:pt x="1482" y="1018"/>
                        </a:lnTo>
                        <a:lnTo>
                          <a:pt x="1465" y="994"/>
                        </a:lnTo>
                        <a:lnTo>
                          <a:pt x="1466" y="969"/>
                        </a:lnTo>
                        <a:lnTo>
                          <a:pt x="1460" y="961"/>
                        </a:lnTo>
                        <a:lnTo>
                          <a:pt x="1454" y="932"/>
                        </a:lnTo>
                        <a:lnTo>
                          <a:pt x="1445" y="925"/>
                        </a:lnTo>
                        <a:lnTo>
                          <a:pt x="1443" y="885"/>
                        </a:lnTo>
                        <a:lnTo>
                          <a:pt x="1431" y="860"/>
                        </a:lnTo>
                        <a:lnTo>
                          <a:pt x="1413" y="837"/>
                        </a:lnTo>
                        <a:lnTo>
                          <a:pt x="1377" y="824"/>
                        </a:lnTo>
                        <a:lnTo>
                          <a:pt x="1352" y="804"/>
                        </a:lnTo>
                        <a:lnTo>
                          <a:pt x="1343" y="788"/>
                        </a:lnTo>
                        <a:lnTo>
                          <a:pt x="1325" y="771"/>
                        </a:lnTo>
                        <a:lnTo>
                          <a:pt x="1298" y="731"/>
                        </a:lnTo>
                        <a:lnTo>
                          <a:pt x="1275" y="735"/>
                        </a:lnTo>
                        <a:lnTo>
                          <a:pt x="1243" y="754"/>
                        </a:lnTo>
                        <a:lnTo>
                          <a:pt x="1228" y="769"/>
                        </a:lnTo>
                        <a:lnTo>
                          <a:pt x="1200" y="799"/>
                        </a:lnTo>
                        <a:lnTo>
                          <a:pt x="1180" y="831"/>
                        </a:lnTo>
                        <a:lnTo>
                          <a:pt x="1172" y="842"/>
                        </a:lnTo>
                        <a:lnTo>
                          <a:pt x="1180" y="880"/>
                        </a:lnTo>
                        <a:lnTo>
                          <a:pt x="1178" y="917"/>
                        </a:lnTo>
                        <a:lnTo>
                          <a:pt x="1153" y="942"/>
                        </a:lnTo>
                        <a:lnTo>
                          <a:pt x="1138" y="944"/>
                        </a:lnTo>
                        <a:lnTo>
                          <a:pt x="1108" y="891"/>
                        </a:lnTo>
                        <a:lnTo>
                          <a:pt x="1085" y="853"/>
                        </a:lnTo>
                        <a:lnTo>
                          <a:pt x="1037" y="783"/>
                        </a:lnTo>
                        <a:lnTo>
                          <a:pt x="1036" y="756"/>
                        </a:lnTo>
                        <a:lnTo>
                          <a:pt x="1024" y="744"/>
                        </a:lnTo>
                        <a:lnTo>
                          <a:pt x="1017" y="761"/>
                        </a:lnTo>
                        <a:lnTo>
                          <a:pt x="975" y="722"/>
                        </a:lnTo>
                        <a:lnTo>
                          <a:pt x="920" y="692"/>
                        </a:lnTo>
                        <a:lnTo>
                          <a:pt x="885" y="698"/>
                        </a:lnTo>
                        <a:lnTo>
                          <a:pt x="834" y="695"/>
                        </a:lnTo>
                        <a:lnTo>
                          <a:pt x="811" y="673"/>
                        </a:lnTo>
                        <a:lnTo>
                          <a:pt x="784" y="676"/>
                        </a:lnTo>
                        <a:lnTo>
                          <a:pt x="746" y="666"/>
                        </a:lnTo>
                        <a:lnTo>
                          <a:pt x="667" y="592"/>
                        </a:lnTo>
                        <a:lnTo>
                          <a:pt x="671" y="622"/>
                        </a:lnTo>
                        <a:lnTo>
                          <a:pt x="695" y="665"/>
                        </a:lnTo>
                        <a:lnTo>
                          <a:pt x="722" y="695"/>
                        </a:lnTo>
                        <a:lnTo>
                          <a:pt x="751" y="711"/>
                        </a:lnTo>
                        <a:lnTo>
                          <a:pt x="782" y="698"/>
                        </a:lnTo>
                        <a:lnTo>
                          <a:pt x="807" y="698"/>
                        </a:lnTo>
                        <a:lnTo>
                          <a:pt x="841" y="725"/>
                        </a:lnTo>
                        <a:lnTo>
                          <a:pt x="860" y="745"/>
                        </a:lnTo>
                        <a:lnTo>
                          <a:pt x="857" y="758"/>
                        </a:lnTo>
                        <a:lnTo>
                          <a:pt x="800" y="817"/>
                        </a:lnTo>
                        <a:lnTo>
                          <a:pt x="762" y="839"/>
                        </a:lnTo>
                        <a:lnTo>
                          <a:pt x="683" y="869"/>
                        </a:lnTo>
                        <a:lnTo>
                          <a:pt x="658" y="878"/>
                        </a:lnTo>
                        <a:lnTo>
                          <a:pt x="644" y="869"/>
                        </a:lnTo>
                        <a:lnTo>
                          <a:pt x="640" y="856"/>
                        </a:lnTo>
                        <a:lnTo>
                          <a:pt x="638" y="839"/>
                        </a:lnTo>
                        <a:lnTo>
                          <a:pt x="631" y="822"/>
                        </a:lnTo>
                        <a:lnTo>
                          <a:pt x="621" y="808"/>
                        </a:lnTo>
                        <a:lnTo>
                          <a:pt x="611" y="795"/>
                        </a:lnTo>
                        <a:lnTo>
                          <a:pt x="597" y="777"/>
                        </a:lnTo>
                        <a:lnTo>
                          <a:pt x="589" y="767"/>
                        </a:lnTo>
                        <a:lnTo>
                          <a:pt x="583" y="752"/>
                        </a:lnTo>
                        <a:lnTo>
                          <a:pt x="572" y="740"/>
                        </a:lnTo>
                        <a:lnTo>
                          <a:pt x="554" y="708"/>
                        </a:lnTo>
                        <a:lnTo>
                          <a:pt x="545" y="695"/>
                        </a:lnTo>
                        <a:lnTo>
                          <a:pt x="532" y="677"/>
                        </a:lnTo>
                        <a:lnTo>
                          <a:pt x="511" y="654"/>
                        </a:lnTo>
                        <a:lnTo>
                          <a:pt x="500" y="640"/>
                        </a:lnTo>
                        <a:lnTo>
                          <a:pt x="491" y="630"/>
                        </a:lnTo>
                        <a:lnTo>
                          <a:pt x="480" y="609"/>
                        </a:lnTo>
                        <a:lnTo>
                          <a:pt x="513" y="591"/>
                        </a:lnTo>
                        <a:lnTo>
                          <a:pt x="527" y="550"/>
                        </a:lnTo>
                        <a:lnTo>
                          <a:pt x="495" y="538"/>
                        </a:lnTo>
                        <a:lnTo>
                          <a:pt x="452" y="545"/>
                        </a:lnTo>
                        <a:lnTo>
                          <a:pt x="441" y="539"/>
                        </a:lnTo>
                        <a:lnTo>
                          <a:pt x="437" y="539"/>
                        </a:lnTo>
                        <a:lnTo>
                          <a:pt x="431" y="539"/>
                        </a:lnTo>
                        <a:lnTo>
                          <a:pt x="426" y="539"/>
                        </a:lnTo>
                        <a:lnTo>
                          <a:pt x="425" y="532"/>
                        </a:lnTo>
                        <a:lnTo>
                          <a:pt x="421" y="525"/>
                        </a:lnTo>
                        <a:lnTo>
                          <a:pt x="421" y="513"/>
                        </a:lnTo>
                        <a:lnTo>
                          <a:pt x="413" y="507"/>
                        </a:lnTo>
                        <a:lnTo>
                          <a:pt x="412" y="498"/>
                        </a:lnTo>
                        <a:lnTo>
                          <a:pt x="407" y="497"/>
                        </a:lnTo>
                        <a:lnTo>
                          <a:pt x="402" y="491"/>
                        </a:lnTo>
                        <a:lnTo>
                          <a:pt x="400" y="484"/>
                        </a:lnTo>
                        <a:lnTo>
                          <a:pt x="398" y="478"/>
                        </a:lnTo>
                        <a:lnTo>
                          <a:pt x="394" y="473"/>
                        </a:lnTo>
                        <a:lnTo>
                          <a:pt x="385" y="473"/>
                        </a:lnTo>
                        <a:lnTo>
                          <a:pt x="378" y="473"/>
                        </a:lnTo>
                        <a:lnTo>
                          <a:pt x="375" y="473"/>
                        </a:lnTo>
                        <a:lnTo>
                          <a:pt x="373" y="483"/>
                        </a:lnTo>
                        <a:lnTo>
                          <a:pt x="373" y="491"/>
                        </a:lnTo>
                        <a:lnTo>
                          <a:pt x="373" y="500"/>
                        </a:lnTo>
                        <a:lnTo>
                          <a:pt x="373" y="510"/>
                        </a:lnTo>
                        <a:lnTo>
                          <a:pt x="373" y="516"/>
                        </a:lnTo>
                        <a:lnTo>
                          <a:pt x="366" y="519"/>
                        </a:lnTo>
                        <a:lnTo>
                          <a:pt x="359" y="525"/>
                        </a:lnTo>
                        <a:lnTo>
                          <a:pt x="350" y="516"/>
                        </a:lnTo>
                        <a:lnTo>
                          <a:pt x="344" y="503"/>
                        </a:lnTo>
                        <a:lnTo>
                          <a:pt x="345" y="489"/>
                        </a:lnTo>
                        <a:lnTo>
                          <a:pt x="336" y="469"/>
                        </a:lnTo>
                        <a:lnTo>
                          <a:pt x="331" y="456"/>
                        </a:lnTo>
                        <a:lnTo>
                          <a:pt x="320" y="448"/>
                        </a:lnTo>
                        <a:lnTo>
                          <a:pt x="307" y="440"/>
                        </a:lnTo>
                        <a:lnTo>
                          <a:pt x="301" y="428"/>
                        </a:lnTo>
                        <a:lnTo>
                          <a:pt x="296" y="421"/>
                        </a:lnTo>
                        <a:lnTo>
                          <a:pt x="285" y="419"/>
                        </a:lnTo>
                        <a:lnTo>
                          <a:pt x="282" y="415"/>
                        </a:lnTo>
                        <a:lnTo>
                          <a:pt x="274" y="415"/>
                        </a:lnTo>
                        <a:lnTo>
                          <a:pt x="267" y="423"/>
                        </a:lnTo>
                        <a:lnTo>
                          <a:pt x="262" y="428"/>
                        </a:lnTo>
                        <a:lnTo>
                          <a:pt x="276" y="437"/>
                        </a:lnTo>
                        <a:lnTo>
                          <a:pt x="283" y="448"/>
                        </a:lnTo>
                        <a:lnTo>
                          <a:pt x="298" y="462"/>
                        </a:lnTo>
                        <a:lnTo>
                          <a:pt x="305" y="469"/>
                        </a:lnTo>
                        <a:lnTo>
                          <a:pt x="315" y="473"/>
                        </a:lnTo>
                        <a:lnTo>
                          <a:pt x="323" y="484"/>
                        </a:lnTo>
                        <a:lnTo>
                          <a:pt x="314" y="496"/>
                        </a:lnTo>
                        <a:lnTo>
                          <a:pt x="312" y="491"/>
                        </a:lnTo>
                        <a:lnTo>
                          <a:pt x="312" y="484"/>
                        </a:lnTo>
                        <a:lnTo>
                          <a:pt x="307" y="498"/>
                        </a:lnTo>
                        <a:lnTo>
                          <a:pt x="305" y="511"/>
                        </a:lnTo>
                        <a:lnTo>
                          <a:pt x="296" y="514"/>
                        </a:lnTo>
                        <a:lnTo>
                          <a:pt x="299" y="498"/>
                        </a:lnTo>
                        <a:lnTo>
                          <a:pt x="298" y="491"/>
                        </a:lnTo>
                        <a:lnTo>
                          <a:pt x="287" y="486"/>
                        </a:lnTo>
                        <a:lnTo>
                          <a:pt x="282" y="483"/>
                        </a:lnTo>
                        <a:lnTo>
                          <a:pt x="278" y="476"/>
                        </a:lnTo>
                        <a:lnTo>
                          <a:pt x="267" y="471"/>
                        </a:lnTo>
                        <a:lnTo>
                          <a:pt x="262" y="467"/>
                        </a:lnTo>
                        <a:lnTo>
                          <a:pt x="255" y="457"/>
                        </a:lnTo>
                        <a:lnTo>
                          <a:pt x="247" y="453"/>
                        </a:lnTo>
                        <a:lnTo>
                          <a:pt x="242" y="443"/>
                        </a:lnTo>
                        <a:lnTo>
                          <a:pt x="241" y="435"/>
                        </a:lnTo>
                        <a:lnTo>
                          <a:pt x="235" y="432"/>
                        </a:lnTo>
                        <a:lnTo>
                          <a:pt x="228" y="428"/>
                        </a:lnTo>
                        <a:lnTo>
                          <a:pt x="215" y="428"/>
                        </a:lnTo>
                        <a:lnTo>
                          <a:pt x="204" y="428"/>
                        </a:lnTo>
                        <a:lnTo>
                          <a:pt x="192" y="428"/>
                        </a:lnTo>
                        <a:lnTo>
                          <a:pt x="169" y="428"/>
                        </a:lnTo>
                        <a:lnTo>
                          <a:pt x="154" y="430"/>
                        </a:lnTo>
                        <a:lnTo>
                          <a:pt x="149" y="433"/>
                        </a:lnTo>
                        <a:lnTo>
                          <a:pt x="147" y="443"/>
                        </a:lnTo>
                        <a:lnTo>
                          <a:pt x="147" y="455"/>
                        </a:lnTo>
                        <a:lnTo>
                          <a:pt x="138" y="465"/>
                        </a:lnTo>
                        <a:lnTo>
                          <a:pt x="131" y="470"/>
                        </a:lnTo>
                        <a:lnTo>
                          <a:pt x="129" y="473"/>
                        </a:lnTo>
                        <a:lnTo>
                          <a:pt x="124" y="483"/>
                        </a:lnTo>
                        <a:lnTo>
                          <a:pt x="120" y="489"/>
                        </a:lnTo>
                        <a:lnTo>
                          <a:pt x="125" y="494"/>
                        </a:lnTo>
                        <a:lnTo>
                          <a:pt x="125" y="503"/>
                        </a:lnTo>
                        <a:lnTo>
                          <a:pt x="124" y="508"/>
                        </a:lnTo>
                        <a:lnTo>
                          <a:pt x="120" y="514"/>
                        </a:lnTo>
                        <a:lnTo>
                          <a:pt x="113" y="525"/>
                        </a:lnTo>
                        <a:lnTo>
                          <a:pt x="108" y="521"/>
                        </a:lnTo>
                        <a:lnTo>
                          <a:pt x="103" y="524"/>
                        </a:lnTo>
                        <a:lnTo>
                          <a:pt x="97" y="529"/>
                        </a:lnTo>
                        <a:lnTo>
                          <a:pt x="88" y="530"/>
                        </a:lnTo>
                        <a:lnTo>
                          <a:pt x="77" y="538"/>
                        </a:lnTo>
                        <a:lnTo>
                          <a:pt x="68" y="539"/>
                        </a:lnTo>
                        <a:lnTo>
                          <a:pt x="59" y="539"/>
                        </a:lnTo>
                        <a:lnTo>
                          <a:pt x="49" y="539"/>
                        </a:lnTo>
                        <a:lnTo>
                          <a:pt x="29" y="545"/>
                        </a:lnTo>
                        <a:lnTo>
                          <a:pt x="20" y="545"/>
                        </a:lnTo>
                        <a:lnTo>
                          <a:pt x="14" y="534"/>
                        </a:lnTo>
                        <a:lnTo>
                          <a:pt x="9" y="519"/>
                        </a:lnTo>
                        <a:lnTo>
                          <a:pt x="7" y="507"/>
                        </a:lnTo>
                        <a:lnTo>
                          <a:pt x="5" y="494"/>
                        </a:lnTo>
                        <a:lnTo>
                          <a:pt x="5" y="478"/>
                        </a:lnTo>
                        <a:lnTo>
                          <a:pt x="0" y="457"/>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grpSp>
          <p:grpSp>
            <p:nvGrpSpPr>
              <p:cNvPr id="9348" name="Group 132"/>
              <p:cNvGrpSpPr>
                <a:grpSpLocks/>
              </p:cNvGrpSpPr>
              <p:nvPr/>
            </p:nvGrpSpPr>
            <p:grpSpPr bwMode="auto">
              <a:xfrm>
                <a:off x="465" y="1184"/>
                <a:ext cx="1885" cy="2249"/>
                <a:chOff x="465" y="1184"/>
                <a:chExt cx="1885" cy="2249"/>
              </a:xfrm>
            </p:grpSpPr>
            <p:sp>
              <p:nvSpPr>
                <p:cNvPr id="9349" name="Freeform 133"/>
                <p:cNvSpPr>
                  <a:spLocks/>
                </p:cNvSpPr>
                <p:nvPr/>
              </p:nvSpPr>
              <p:spPr bwMode="auto">
                <a:xfrm>
                  <a:off x="465" y="3273"/>
                  <a:ext cx="475" cy="150"/>
                </a:xfrm>
                <a:custGeom>
                  <a:avLst/>
                  <a:gdLst>
                    <a:gd name="T0" fmla="*/ 99 w 475"/>
                    <a:gd name="T1" fmla="*/ 55 h 150"/>
                    <a:gd name="T2" fmla="*/ 122 w 475"/>
                    <a:gd name="T3" fmla="*/ 57 h 150"/>
                    <a:gd name="T4" fmla="*/ 154 w 475"/>
                    <a:gd name="T5" fmla="*/ 47 h 150"/>
                    <a:gd name="T6" fmla="*/ 174 w 475"/>
                    <a:gd name="T7" fmla="*/ 44 h 150"/>
                    <a:gd name="T8" fmla="*/ 194 w 475"/>
                    <a:gd name="T9" fmla="*/ 46 h 150"/>
                    <a:gd name="T10" fmla="*/ 232 w 475"/>
                    <a:gd name="T11" fmla="*/ 28 h 150"/>
                    <a:gd name="T12" fmla="*/ 264 w 475"/>
                    <a:gd name="T13" fmla="*/ 23 h 150"/>
                    <a:gd name="T14" fmla="*/ 303 w 475"/>
                    <a:gd name="T15" fmla="*/ 25 h 150"/>
                    <a:gd name="T16" fmla="*/ 344 w 475"/>
                    <a:gd name="T17" fmla="*/ 25 h 150"/>
                    <a:gd name="T18" fmla="*/ 379 w 475"/>
                    <a:gd name="T19" fmla="*/ 34 h 150"/>
                    <a:gd name="T20" fmla="*/ 415 w 475"/>
                    <a:gd name="T21" fmla="*/ 17 h 150"/>
                    <a:gd name="T22" fmla="*/ 447 w 475"/>
                    <a:gd name="T23" fmla="*/ 1 h 150"/>
                    <a:gd name="T24" fmla="*/ 464 w 475"/>
                    <a:gd name="T25" fmla="*/ 11 h 150"/>
                    <a:gd name="T26" fmla="*/ 445 w 475"/>
                    <a:gd name="T27" fmla="*/ 27 h 150"/>
                    <a:gd name="T28" fmla="*/ 423 w 475"/>
                    <a:gd name="T29" fmla="*/ 46 h 150"/>
                    <a:gd name="T30" fmla="*/ 400 w 475"/>
                    <a:gd name="T31" fmla="*/ 59 h 150"/>
                    <a:gd name="T32" fmla="*/ 384 w 475"/>
                    <a:gd name="T33" fmla="*/ 70 h 150"/>
                    <a:gd name="T34" fmla="*/ 361 w 475"/>
                    <a:gd name="T35" fmla="*/ 75 h 150"/>
                    <a:gd name="T36" fmla="*/ 332 w 475"/>
                    <a:gd name="T37" fmla="*/ 91 h 150"/>
                    <a:gd name="T38" fmla="*/ 303 w 475"/>
                    <a:gd name="T39" fmla="*/ 102 h 150"/>
                    <a:gd name="T40" fmla="*/ 273 w 475"/>
                    <a:gd name="T41" fmla="*/ 114 h 150"/>
                    <a:gd name="T42" fmla="*/ 241 w 475"/>
                    <a:gd name="T43" fmla="*/ 125 h 150"/>
                    <a:gd name="T44" fmla="*/ 212 w 475"/>
                    <a:gd name="T45" fmla="*/ 131 h 150"/>
                    <a:gd name="T46" fmla="*/ 179 w 475"/>
                    <a:gd name="T47" fmla="*/ 139 h 150"/>
                    <a:gd name="T48" fmla="*/ 146 w 475"/>
                    <a:gd name="T49" fmla="*/ 145 h 150"/>
                    <a:gd name="T50" fmla="*/ 110 w 475"/>
                    <a:gd name="T51" fmla="*/ 149 h 150"/>
                    <a:gd name="T52" fmla="*/ 74 w 475"/>
                    <a:gd name="T53" fmla="*/ 149 h 150"/>
                    <a:gd name="T54" fmla="*/ 45 w 475"/>
                    <a:gd name="T55" fmla="*/ 134 h 150"/>
                    <a:gd name="T56" fmla="*/ 15 w 475"/>
                    <a:gd name="T57" fmla="*/ 114 h 150"/>
                    <a:gd name="T58" fmla="*/ 42 w 475"/>
                    <a:gd name="T59" fmla="*/ 100 h 150"/>
                    <a:gd name="T60" fmla="*/ 51 w 475"/>
                    <a:gd name="T61" fmla="*/ 96 h 150"/>
                    <a:gd name="T62" fmla="*/ 76 w 475"/>
                    <a:gd name="T63" fmla="*/ 100 h 150"/>
                    <a:gd name="T64" fmla="*/ 90 w 475"/>
                    <a:gd name="T65" fmla="*/ 107 h 150"/>
                    <a:gd name="T66" fmla="*/ 106 w 475"/>
                    <a:gd name="T67" fmla="*/ 107 h 150"/>
                    <a:gd name="T68" fmla="*/ 113 w 475"/>
                    <a:gd name="T69" fmla="*/ 84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5" h="150">
                      <a:moveTo>
                        <a:pt x="100" y="71"/>
                      </a:moveTo>
                      <a:lnTo>
                        <a:pt x="99" y="55"/>
                      </a:lnTo>
                      <a:lnTo>
                        <a:pt x="108" y="52"/>
                      </a:lnTo>
                      <a:lnTo>
                        <a:pt x="122" y="57"/>
                      </a:lnTo>
                      <a:lnTo>
                        <a:pt x="140" y="61"/>
                      </a:lnTo>
                      <a:lnTo>
                        <a:pt x="154" y="47"/>
                      </a:lnTo>
                      <a:lnTo>
                        <a:pt x="153" y="38"/>
                      </a:lnTo>
                      <a:lnTo>
                        <a:pt x="174" y="44"/>
                      </a:lnTo>
                      <a:lnTo>
                        <a:pt x="184" y="44"/>
                      </a:lnTo>
                      <a:lnTo>
                        <a:pt x="194" y="46"/>
                      </a:lnTo>
                      <a:lnTo>
                        <a:pt x="210" y="33"/>
                      </a:lnTo>
                      <a:lnTo>
                        <a:pt x="232" y="28"/>
                      </a:lnTo>
                      <a:lnTo>
                        <a:pt x="252" y="28"/>
                      </a:lnTo>
                      <a:lnTo>
                        <a:pt x="264" y="23"/>
                      </a:lnTo>
                      <a:lnTo>
                        <a:pt x="285" y="25"/>
                      </a:lnTo>
                      <a:lnTo>
                        <a:pt x="303" y="25"/>
                      </a:lnTo>
                      <a:lnTo>
                        <a:pt x="318" y="23"/>
                      </a:lnTo>
                      <a:lnTo>
                        <a:pt x="344" y="25"/>
                      </a:lnTo>
                      <a:lnTo>
                        <a:pt x="355" y="23"/>
                      </a:lnTo>
                      <a:lnTo>
                        <a:pt x="379" y="34"/>
                      </a:lnTo>
                      <a:lnTo>
                        <a:pt x="400" y="32"/>
                      </a:lnTo>
                      <a:lnTo>
                        <a:pt x="415" y="17"/>
                      </a:lnTo>
                      <a:lnTo>
                        <a:pt x="427" y="14"/>
                      </a:lnTo>
                      <a:lnTo>
                        <a:pt x="447" y="1"/>
                      </a:lnTo>
                      <a:lnTo>
                        <a:pt x="474" y="0"/>
                      </a:lnTo>
                      <a:lnTo>
                        <a:pt x="464" y="11"/>
                      </a:lnTo>
                      <a:lnTo>
                        <a:pt x="454" y="17"/>
                      </a:lnTo>
                      <a:lnTo>
                        <a:pt x="445" y="27"/>
                      </a:lnTo>
                      <a:lnTo>
                        <a:pt x="431" y="36"/>
                      </a:lnTo>
                      <a:lnTo>
                        <a:pt x="423" y="46"/>
                      </a:lnTo>
                      <a:lnTo>
                        <a:pt x="411" y="52"/>
                      </a:lnTo>
                      <a:lnTo>
                        <a:pt x="400" y="59"/>
                      </a:lnTo>
                      <a:lnTo>
                        <a:pt x="391" y="63"/>
                      </a:lnTo>
                      <a:lnTo>
                        <a:pt x="384" y="70"/>
                      </a:lnTo>
                      <a:lnTo>
                        <a:pt x="371" y="71"/>
                      </a:lnTo>
                      <a:lnTo>
                        <a:pt x="361" y="75"/>
                      </a:lnTo>
                      <a:lnTo>
                        <a:pt x="352" y="82"/>
                      </a:lnTo>
                      <a:lnTo>
                        <a:pt x="332" y="91"/>
                      </a:lnTo>
                      <a:lnTo>
                        <a:pt x="318" y="95"/>
                      </a:lnTo>
                      <a:lnTo>
                        <a:pt x="303" y="102"/>
                      </a:lnTo>
                      <a:lnTo>
                        <a:pt x="287" y="107"/>
                      </a:lnTo>
                      <a:lnTo>
                        <a:pt x="273" y="114"/>
                      </a:lnTo>
                      <a:lnTo>
                        <a:pt x="257" y="118"/>
                      </a:lnTo>
                      <a:lnTo>
                        <a:pt x="241" y="125"/>
                      </a:lnTo>
                      <a:lnTo>
                        <a:pt x="226" y="128"/>
                      </a:lnTo>
                      <a:lnTo>
                        <a:pt x="212" y="131"/>
                      </a:lnTo>
                      <a:lnTo>
                        <a:pt x="198" y="136"/>
                      </a:lnTo>
                      <a:lnTo>
                        <a:pt x="179" y="139"/>
                      </a:lnTo>
                      <a:lnTo>
                        <a:pt x="162" y="141"/>
                      </a:lnTo>
                      <a:lnTo>
                        <a:pt x="146" y="145"/>
                      </a:lnTo>
                      <a:lnTo>
                        <a:pt x="127" y="149"/>
                      </a:lnTo>
                      <a:lnTo>
                        <a:pt x="110" y="149"/>
                      </a:lnTo>
                      <a:lnTo>
                        <a:pt x="92" y="147"/>
                      </a:lnTo>
                      <a:lnTo>
                        <a:pt x="74" y="149"/>
                      </a:lnTo>
                      <a:lnTo>
                        <a:pt x="59" y="141"/>
                      </a:lnTo>
                      <a:lnTo>
                        <a:pt x="45" y="134"/>
                      </a:lnTo>
                      <a:lnTo>
                        <a:pt x="31" y="127"/>
                      </a:lnTo>
                      <a:lnTo>
                        <a:pt x="15" y="114"/>
                      </a:lnTo>
                      <a:lnTo>
                        <a:pt x="0" y="104"/>
                      </a:lnTo>
                      <a:lnTo>
                        <a:pt x="42" y="100"/>
                      </a:lnTo>
                      <a:lnTo>
                        <a:pt x="47" y="100"/>
                      </a:lnTo>
                      <a:lnTo>
                        <a:pt x="51" y="96"/>
                      </a:lnTo>
                      <a:lnTo>
                        <a:pt x="63" y="95"/>
                      </a:lnTo>
                      <a:lnTo>
                        <a:pt x="76" y="100"/>
                      </a:lnTo>
                      <a:lnTo>
                        <a:pt x="86" y="107"/>
                      </a:lnTo>
                      <a:lnTo>
                        <a:pt x="90" y="107"/>
                      </a:lnTo>
                      <a:lnTo>
                        <a:pt x="97" y="112"/>
                      </a:lnTo>
                      <a:lnTo>
                        <a:pt x="106" y="107"/>
                      </a:lnTo>
                      <a:lnTo>
                        <a:pt x="110" y="95"/>
                      </a:lnTo>
                      <a:lnTo>
                        <a:pt x="113" y="84"/>
                      </a:lnTo>
                      <a:lnTo>
                        <a:pt x="100" y="71"/>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50" name="Freeform 134"/>
                <p:cNvSpPr>
                  <a:spLocks/>
                </p:cNvSpPr>
                <p:nvPr/>
              </p:nvSpPr>
              <p:spPr bwMode="auto">
                <a:xfrm>
                  <a:off x="1769" y="3170"/>
                  <a:ext cx="485" cy="263"/>
                </a:xfrm>
                <a:custGeom>
                  <a:avLst/>
                  <a:gdLst>
                    <a:gd name="T0" fmla="*/ 236 w 485"/>
                    <a:gd name="T1" fmla="*/ 35 h 263"/>
                    <a:gd name="T2" fmla="*/ 220 w 485"/>
                    <a:gd name="T3" fmla="*/ 51 h 263"/>
                    <a:gd name="T4" fmla="*/ 206 w 485"/>
                    <a:gd name="T5" fmla="*/ 57 h 263"/>
                    <a:gd name="T6" fmla="*/ 222 w 485"/>
                    <a:gd name="T7" fmla="*/ 78 h 263"/>
                    <a:gd name="T8" fmla="*/ 244 w 485"/>
                    <a:gd name="T9" fmla="*/ 117 h 263"/>
                    <a:gd name="T10" fmla="*/ 242 w 485"/>
                    <a:gd name="T11" fmla="*/ 151 h 263"/>
                    <a:gd name="T12" fmla="*/ 203 w 485"/>
                    <a:gd name="T13" fmla="*/ 185 h 263"/>
                    <a:gd name="T14" fmla="*/ 170 w 485"/>
                    <a:gd name="T15" fmla="*/ 187 h 263"/>
                    <a:gd name="T16" fmla="*/ 147 w 485"/>
                    <a:gd name="T17" fmla="*/ 185 h 263"/>
                    <a:gd name="T18" fmla="*/ 154 w 485"/>
                    <a:gd name="T19" fmla="*/ 199 h 263"/>
                    <a:gd name="T20" fmla="*/ 170 w 485"/>
                    <a:gd name="T21" fmla="*/ 207 h 263"/>
                    <a:gd name="T22" fmla="*/ 231 w 485"/>
                    <a:gd name="T23" fmla="*/ 214 h 263"/>
                    <a:gd name="T24" fmla="*/ 306 w 485"/>
                    <a:gd name="T25" fmla="*/ 214 h 263"/>
                    <a:gd name="T26" fmla="*/ 355 w 485"/>
                    <a:gd name="T27" fmla="*/ 196 h 263"/>
                    <a:gd name="T28" fmla="*/ 380 w 485"/>
                    <a:gd name="T29" fmla="*/ 180 h 263"/>
                    <a:gd name="T30" fmla="*/ 401 w 485"/>
                    <a:gd name="T31" fmla="*/ 169 h 263"/>
                    <a:gd name="T32" fmla="*/ 436 w 485"/>
                    <a:gd name="T33" fmla="*/ 155 h 263"/>
                    <a:gd name="T34" fmla="*/ 479 w 485"/>
                    <a:gd name="T35" fmla="*/ 151 h 263"/>
                    <a:gd name="T36" fmla="*/ 460 w 485"/>
                    <a:gd name="T37" fmla="*/ 177 h 263"/>
                    <a:gd name="T38" fmla="*/ 435 w 485"/>
                    <a:gd name="T39" fmla="*/ 199 h 263"/>
                    <a:gd name="T40" fmla="*/ 409 w 485"/>
                    <a:gd name="T41" fmla="*/ 218 h 263"/>
                    <a:gd name="T42" fmla="*/ 369 w 485"/>
                    <a:gd name="T43" fmla="*/ 242 h 263"/>
                    <a:gd name="T44" fmla="*/ 331 w 485"/>
                    <a:gd name="T45" fmla="*/ 255 h 263"/>
                    <a:gd name="T46" fmla="*/ 271 w 485"/>
                    <a:gd name="T47" fmla="*/ 262 h 263"/>
                    <a:gd name="T48" fmla="*/ 210 w 485"/>
                    <a:gd name="T49" fmla="*/ 261 h 263"/>
                    <a:gd name="T50" fmla="*/ 160 w 485"/>
                    <a:gd name="T51" fmla="*/ 253 h 263"/>
                    <a:gd name="T52" fmla="*/ 124 w 485"/>
                    <a:gd name="T53" fmla="*/ 236 h 263"/>
                    <a:gd name="T54" fmla="*/ 92 w 485"/>
                    <a:gd name="T55" fmla="*/ 223 h 263"/>
                    <a:gd name="T56" fmla="*/ 70 w 485"/>
                    <a:gd name="T57" fmla="*/ 214 h 263"/>
                    <a:gd name="T58" fmla="*/ 43 w 485"/>
                    <a:gd name="T59" fmla="*/ 198 h 263"/>
                    <a:gd name="T60" fmla="*/ 25 w 485"/>
                    <a:gd name="T61" fmla="*/ 182 h 263"/>
                    <a:gd name="T62" fmla="*/ 8 w 485"/>
                    <a:gd name="T63" fmla="*/ 167 h 263"/>
                    <a:gd name="T64" fmla="*/ 16 w 485"/>
                    <a:gd name="T65" fmla="*/ 147 h 263"/>
                    <a:gd name="T66" fmla="*/ 32 w 485"/>
                    <a:gd name="T67" fmla="*/ 146 h 263"/>
                    <a:gd name="T68" fmla="*/ 54 w 485"/>
                    <a:gd name="T69" fmla="*/ 139 h 263"/>
                    <a:gd name="T70" fmla="*/ 76 w 485"/>
                    <a:gd name="T71" fmla="*/ 138 h 263"/>
                    <a:gd name="T72" fmla="*/ 104 w 485"/>
                    <a:gd name="T73" fmla="*/ 138 h 263"/>
                    <a:gd name="T74" fmla="*/ 120 w 485"/>
                    <a:gd name="T75" fmla="*/ 139 h 263"/>
                    <a:gd name="T76" fmla="*/ 135 w 485"/>
                    <a:gd name="T77" fmla="*/ 141 h 263"/>
                    <a:gd name="T78" fmla="*/ 160 w 485"/>
                    <a:gd name="T79" fmla="*/ 136 h 263"/>
                    <a:gd name="T80" fmla="*/ 186 w 485"/>
                    <a:gd name="T81" fmla="*/ 136 h 263"/>
                    <a:gd name="T82" fmla="*/ 184 w 485"/>
                    <a:gd name="T83" fmla="*/ 125 h 263"/>
                    <a:gd name="T84" fmla="*/ 179 w 485"/>
                    <a:gd name="T85" fmla="*/ 112 h 263"/>
                    <a:gd name="T86" fmla="*/ 184 w 485"/>
                    <a:gd name="T87" fmla="*/ 98 h 263"/>
                    <a:gd name="T88" fmla="*/ 199 w 485"/>
                    <a:gd name="T89" fmla="*/ 78 h 263"/>
                    <a:gd name="T90" fmla="*/ 188 w 485"/>
                    <a:gd name="T91" fmla="*/ 68 h 263"/>
                    <a:gd name="T92" fmla="*/ 190 w 485"/>
                    <a:gd name="T93" fmla="*/ 52 h 263"/>
                    <a:gd name="T94" fmla="*/ 201 w 485"/>
                    <a:gd name="T95" fmla="*/ 32 h 263"/>
                    <a:gd name="T96" fmla="*/ 213 w 485"/>
                    <a:gd name="T97" fmla="*/ 22 h 263"/>
                    <a:gd name="T98" fmla="*/ 227 w 485"/>
                    <a:gd name="T99" fmla="*/ 8 h 263"/>
                    <a:gd name="T100" fmla="*/ 242 w 485"/>
                    <a:gd name="T101" fmla="*/ 2 h 263"/>
                    <a:gd name="T102" fmla="*/ 258 w 485"/>
                    <a:gd name="T103" fmla="*/ 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85" h="263">
                      <a:moveTo>
                        <a:pt x="265" y="20"/>
                      </a:moveTo>
                      <a:lnTo>
                        <a:pt x="236" y="35"/>
                      </a:lnTo>
                      <a:lnTo>
                        <a:pt x="231" y="45"/>
                      </a:lnTo>
                      <a:lnTo>
                        <a:pt x="220" y="51"/>
                      </a:lnTo>
                      <a:lnTo>
                        <a:pt x="215" y="52"/>
                      </a:lnTo>
                      <a:lnTo>
                        <a:pt x="206" y="57"/>
                      </a:lnTo>
                      <a:lnTo>
                        <a:pt x="217" y="72"/>
                      </a:lnTo>
                      <a:lnTo>
                        <a:pt x="222" y="78"/>
                      </a:lnTo>
                      <a:lnTo>
                        <a:pt x="222" y="88"/>
                      </a:lnTo>
                      <a:lnTo>
                        <a:pt x="244" y="117"/>
                      </a:lnTo>
                      <a:lnTo>
                        <a:pt x="244" y="135"/>
                      </a:lnTo>
                      <a:lnTo>
                        <a:pt x="242" y="151"/>
                      </a:lnTo>
                      <a:lnTo>
                        <a:pt x="213" y="176"/>
                      </a:lnTo>
                      <a:lnTo>
                        <a:pt x="203" y="185"/>
                      </a:lnTo>
                      <a:lnTo>
                        <a:pt x="190" y="190"/>
                      </a:lnTo>
                      <a:lnTo>
                        <a:pt x="170" y="187"/>
                      </a:lnTo>
                      <a:lnTo>
                        <a:pt x="165" y="182"/>
                      </a:lnTo>
                      <a:lnTo>
                        <a:pt x="147" y="185"/>
                      </a:lnTo>
                      <a:lnTo>
                        <a:pt x="154" y="190"/>
                      </a:lnTo>
                      <a:lnTo>
                        <a:pt x="154" y="199"/>
                      </a:lnTo>
                      <a:lnTo>
                        <a:pt x="163" y="209"/>
                      </a:lnTo>
                      <a:lnTo>
                        <a:pt x="170" y="207"/>
                      </a:lnTo>
                      <a:lnTo>
                        <a:pt x="190" y="214"/>
                      </a:lnTo>
                      <a:lnTo>
                        <a:pt x="231" y="214"/>
                      </a:lnTo>
                      <a:lnTo>
                        <a:pt x="238" y="218"/>
                      </a:lnTo>
                      <a:lnTo>
                        <a:pt x="306" y="214"/>
                      </a:lnTo>
                      <a:lnTo>
                        <a:pt x="338" y="203"/>
                      </a:lnTo>
                      <a:lnTo>
                        <a:pt x="355" y="196"/>
                      </a:lnTo>
                      <a:lnTo>
                        <a:pt x="374" y="187"/>
                      </a:lnTo>
                      <a:lnTo>
                        <a:pt x="380" y="180"/>
                      </a:lnTo>
                      <a:lnTo>
                        <a:pt x="387" y="176"/>
                      </a:lnTo>
                      <a:lnTo>
                        <a:pt x="401" y="169"/>
                      </a:lnTo>
                      <a:lnTo>
                        <a:pt x="416" y="160"/>
                      </a:lnTo>
                      <a:lnTo>
                        <a:pt x="436" y="155"/>
                      </a:lnTo>
                      <a:lnTo>
                        <a:pt x="484" y="130"/>
                      </a:lnTo>
                      <a:lnTo>
                        <a:pt x="479" y="151"/>
                      </a:lnTo>
                      <a:lnTo>
                        <a:pt x="469" y="164"/>
                      </a:lnTo>
                      <a:lnTo>
                        <a:pt x="460" y="177"/>
                      </a:lnTo>
                      <a:lnTo>
                        <a:pt x="450" y="189"/>
                      </a:lnTo>
                      <a:lnTo>
                        <a:pt x="435" y="199"/>
                      </a:lnTo>
                      <a:lnTo>
                        <a:pt x="422" y="209"/>
                      </a:lnTo>
                      <a:lnTo>
                        <a:pt x="409" y="218"/>
                      </a:lnTo>
                      <a:lnTo>
                        <a:pt x="392" y="229"/>
                      </a:lnTo>
                      <a:lnTo>
                        <a:pt x="369" y="242"/>
                      </a:lnTo>
                      <a:lnTo>
                        <a:pt x="351" y="250"/>
                      </a:lnTo>
                      <a:lnTo>
                        <a:pt x="331" y="255"/>
                      </a:lnTo>
                      <a:lnTo>
                        <a:pt x="303" y="259"/>
                      </a:lnTo>
                      <a:lnTo>
                        <a:pt x="271" y="262"/>
                      </a:lnTo>
                      <a:lnTo>
                        <a:pt x="242" y="262"/>
                      </a:lnTo>
                      <a:lnTo>
                        <a:pt x="210" y="261"/>
                      </a:lnTo>
                      <a:lnTo>
                        <a:pt x="188" y="257"/>
                      </a:lnTo>
                      <a:lnTo>
                        <a:pt x="160" y="253"/>
                      </a:lnTo>
                      <a:lnTo>
                        <a:pt x="143" y="246"/>
                      </a:lnTo>
                      <a:lnTo>
                        <a:pt x="124" y="236"/>
                      </a:lnTo>
                      <a:lnTo>
                        <a:pt x="104" y="229"/>
                      </a:lnTo>
                      <a:lnTo>
                        <a:pt x="92" y="223"/>
                      </a:lnTo>
                      <a:lnTo>
                        <a:pt x="79" y="216"/>
                      </a:lnTo>
                      <a:lnTo>
                        <a:pt x="70" y="214"/>
                      </a:lnTo>
                      <a:lnTo>
                        <a:pt x="54" y="205"/>
                      </a:lnTo>
                      <a:lnTo>
                        <a:pt x="43" y="198"/>
                      </a:lnTo>
                      <a:lnTo>
                        <a:pt x="34" y="191"/>
                      </a:lnTo>
                      <a:lnTo>
                        <a:pt x="25" y="182"/>
                      </a:lnTo>
                      <a:lnTo>
                        <a:pt x="16" y="174"/>
                      </a:lnTo>
                      <a:lnTo>
                        <a:pt x="8" y="167"/>
                      </a:lnTo>
                      <a:lnTo>
                        <a:pt x="0" y="162"/>
                      </a:lnTo>
                      <a:lnTo>
                        <a:pt x="16" y="147"/>
                      </a:lnTo>
                      <a:lnTo>
                        <a:pt x="25" y="146"/>
                      </a:lnTo>
                      <a:lnTo>
                        <a:pt x="32" y="146"/>
                      </a:lnTo>
                      <a:lnTo>
                        <a:pt x="41" y="144"/>
                      </a:lnTo>
                      <a:lnTo>
                        <a:pt x="54" y="139"/>
                      </a:lnTo>
                      <a:lnTo>
                        <a:pt x="63" y="141"/>
                      </a:lnTo>
                      <a:lnTo>
                        <a:pt x="76" y="138"/>
                      </a:lnTo>
                      <a:lnTo>
                        <a:pt x="92" y="136"/>
                      </a:lnTo>
                      <a:lnTo>
                        <a:pt x="104" y="138"/>
                      </a:lnTo>
                      <a:lnTo>
                        <a:pt x="113" y="139"/>
                      </a:lnTo>
                      <a:lnTo>
                        <a:pt x="120" y="139"/>
                      </a:lnTo>
                      <a:lnTo>
                        <a:pt x="125" y="141"/>
                      </a:lnTo>
                      <a:lnTo>
                        <a:pt x="135" y="141"/>
                      </a:lnTo>
                      <a:lnTo>
                        <a:pt x="140" y="139"/>
                      </a:lnTo>
                      <a:lnTo>
                        <a:pt x="160" y="136"/>
                      </a:lnTo>
                      <a:lnTo>
                        <a:pt x="176" y="135"/>
                      </a:lnTo>
                      <a:lnTo>
                        <a:pt x="186" y="136"/>
                      </a:lnTo>
                      <a:lnTo>
                        <a:pt x="187" y="131"/>
                      </a:lnTo>
                      <a:lnTo>
                        <a:pt x="184" y="125"/>
                      </a:lnTo>
                      <a:lnTo>
                        <a:pt x="181" y="117"/>
                      </a:lnTo>
                      <a:lnTo>
                        <a:pt x="179" y="112"/>
                      </a:lnTo>
                      <a:lnTo>
                        <a:pt x="176" y="106"/>
                      </a:lnTo>
                      <a:lnTo>
                        <a:pt x="184" y="98"/>
                      </a:lnTo>
                      <a:lnTo>
                        <a:pt x="190" y="90"/>
                      </a:lnTo>
                      <a:lnTo>
                        <a:pt x="199" y="78"/>
                      </a:lnTo>
                      <a:lnTo>
                        <a:pt x="190" y="72"/>
                      </a:lnTo>
                      <a:lnTo>
                        <a:pt x="188" y="68"/>
                      </a:lnTo>
                      <a:lnTo>
                        <a:pt x="184" y="63"/>
                      </a:lnTo>
                      <a:lnTo>
                        <a:pt x="190" y="52"/>
                      </a:lnTo>
                      <a:lnTo>
                        <a:pt x="197" y="43"/>
                      </a:lnTo>
                      <a:lnTo>
                        <a:pt x="201" y="32"/>
                      </a:lnTo>
                      <a:lnTo>
                        <a:pt x="208" y="24"/>
                      </a:lnTo>
                      <a:lnTo>
                        <a:pt x="213" y="22"/>
                      </a:lnTo>
                      <a:lnTo>
                        <a:pt x="220" y="11"/>
                      </a:lnTo>
                      <a:lnTo>
                        <a:pt x="227" y="8"/>
                      </a:lnTo>
                      <a:lnTo>
                        <a:pt x="231" y="8"/>
                      </a:lnTo>
                      <a:lnTo>
                        <a:pt x="242" y="2"/>
                      </a:lnTo>
                      <a:lnTo>
                        <a:pt x="249" y="0"/>
                      </a:lnTo>
                      <a:lnTo>
                        <a:pt x="258" y="2"/>
                      </a:lnTo>
                      <a:lnTo>
                        <a:pt x="265" y="20"/>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51" name="Freeform 135"/>
                <p:cNvSpPr>
                  <a:spLocks/>
                </p:cNvSpPr>
                <p:nvPr/>
              </p:nvSpPr>
              <p:spPr bwMode="auto">
                <a:xfrm>
                  <a:off x="831" y="1268"/>
                  <a:ext cx="1030" cy="887"/>
                </a:xfrm>
                <a:custGeom>
                  <a:avLst/>
                  <a:gdLst>
                    <a:gd name="T0" fmla="*/ 82 w 1030"/>
                    <a:gd name="T1" fmla="*/ 167 h 887"/>
                    <a:gd name="T2" fmla="*/ 66 w 1030"/>
                    <a:gd name="T3" fmla="*/ 117 h 887"/>
                    <a:gd name="T4" fmla="*/ 147 w 1030"/>
                    <a:gd name="T5" fmla="*/ 76 h 887"/>
                    <a:gd name="T6" fmla="*/ 183 w 1030"/>
                    <a:gd name="T7" fmla="*/ 45 h 887"/>
                    <a:gd name="T8" fmla="*/ 247 w 1030"/>
                    <a:gd name="T9" fmla="*/ 38 h 887"/>
                    <a:gd name="T10" fmla="*/ 443 w 1030"/>
                    <a:gd name="T11" fmla="*/ 40 h 887"/>
                    <a:gd name="T12" fmla="*/ 543 w 1030"/>
                    <a:gd name="T13" fmla="*/ 56 h 887"/>
                    <a:gd name="T14" fmla="*/ 505 w 1030"/>
                    <a:gd name="T15" fmla="*/ 54 h 887"/>
                    <a:gd name="T16" fmla="*/ 480 w 1030"/>
                    <a:gd name="T17" fmla="*/ 2 h 887"/>
                    <a:gd name="T18" fmla="*/ 529 w 1030"/>
                    <a:gd name="T19" fmla="*/ 0 h 887"/>
                    <a:gd name="T20" fmla="*/ 567 w 1030"/>
                    <a:gd name="T21" fmla="*/ 24 h 887"/>
                    <a:gd name="T22" fmla="*/ 626 w 1030"/>
                    <a:gd name="T23" fmla="*/ 61 h 887"/>
                    <a:gd name="T24" fmla="*/ 615 w 1030"/>
                    <a:gd name="T25" fmla="*/ 20 h 887"/>
                    <a:gd name="T26" fmla="*/ 722 w 1030"/>
                    <a:gd name="T27" fmla="*/ 59 h 887"/>
                    <a:gd name="T28" fmla="*/ 724 w 1030"/>
                    <a:gd name="T29" fmla="*/ 75 h 887"/>
                    <a:gd name="T30" fmla="*/ 690 w 1030"/>
                    <a:gd name="T31" fmla="*/ 115 h 887"/>
                    <a:gd name="T32" fmla="*/ 663 w 1030"/>
                    <a:gd name="T33" fmla="*/ 179 h 887"/>
                    <a:gd name="T34" fmla="*/ 763 w 1030"/>
                    <a:gd name="T35" fmla="*/ 215 h 887"/>
                    <a:gd name="T36" fmla="*/ 766 w 1030"/>
                    <a:gd name="T37" fmla="*/ 273 h 887"/>
                    <a:gd name="T38" fmla="*/ 780 w 1030"/>
                    <a:gd name="T39" fmla="*/ 228 h 887"/>
                    <a:gd name="T40" fmla="*/ 780 w 1030"/>
                    <a:gd name="T41" fmla="*/ 146 h 887"/>
                    <a:gd name="T42" fmla="*/ 852 w 1030"/>
                    <a:gd name="T43" fmla="*/ 168 h 887"/>
                    <a:gd name="T44" fmla="*/ 896 w 1030"/>
                    <a:gd name="T45" fmla="*/ 144 h 887"/>
                    <a:gd name="T46" fmla="*/ 975 w 1030"/>
                    <a:gd name="T47" fmla="*/ 205 h 887"/>
                    <a:gd name="T48" fmla="*/ 1029 w 1030"/>
                    <a:gd name="T49" fmla="*/ 257 h 887"/>
                    <a:gd name="T50" fmla="*/ 986 w 1030"/>
                    <a:gd name="T51" fmla="*/ 278 h 887"/>
                    <a:gd name="T52" fmla="*/ 912 w 1030"/>
                    <a:gd name="T53" fmla="*/ 294 h 887"/>
                    <a:gd name="T54" fmla="*/ 964 w 1030"/>
                    <a:gd name="T55" fmla="*/ 306 h 887"/>
                    <a:gd name="T56" fmla="*/ 986 w 1030"/>
                    <a:gd name="T57" fmla="*/ 353 h 887"/>
                    <a:gd name="T58" fmla="*/ 966 w 1030"/>
                    <a:gd name="T59" fmla="*/ 357 h 887"/>
                    <a:gd name="T60" fmla="*/ 936 w 1030"/>
                    <a:gd name="T61" fmla="*/ 375 h 887"/>
                    <a:gd name="T62" fmla="*/ 888 w 1030"/>
                    <a:gd name="T63" fmla="*/ 418 h 887"/>
                    <a:gd name="T64" fmla="*/ 884 w 1030"/>
                    <a:gd name="T65" fmla="*/ 480 h 887"/>
                    <a:gd name="T66" fmla="*/ 833 w 1030"/>
                    <a:gd name="T67" fmla="*/ 574 h 887"/>
                    <a:gd name="T68" fmla="*/ 847 w 1030"/>
                    <a:gd name="T69" fmla="*/ 653 h 887"/>
                    <a:gd name="T70" fmla="*/ 819 w 1030"/>
                    <a:gd name="T71" fmla="*/ 599 h 887"/>
                    <a:gd name="T72" fmla="*/ 769 w 1030"/>
                    <a:gd name="T73" fmla="*/ 575 h 887"/>
                    <a:gd name="T74" fmla="*/ 726 w 1030"/>
                    <a:gd name="T75" fmla="*/ 591 h 887"/>
                    <a:gd name="T76" fmla="*/ 656 w 1030"/>
                    <a:gd name="T77" fmla="*/ 599 h 887"/>
                    <a:gd name="T78" fmla="*/ 619 w 1030"/>
                    <a:gd name="T79" fmla="*/ 658 h 887"/>
                    <a:gd name="T80" fmla="*/ 699 w 1030"/>
                    <a:gd name="T81" fmla="*/ 737 h 887"/>
                    <a:gd name="T82" fmla="*/ 714 w 1030"/>
                    <a:gd name="T83" fmla="*/ 692 h 887"/>
                    <a:gd name="T84" fmla="*/ 760 w 1030"/>
                    <a:gd name="T85" fmla="*/ 724 h 887"/>
                    <a:gd name="T86" fmla="*/ 785 w 1030"/>
                    <a:gd name="T87" fmla="*/ 769 h 887"/>
                    <a:gd name="T88" fmla="*/ 806 w 1030"/>
                    <a:gd name="T89" fmla="*/ 810 h 887"/>
                    <a:gd name="T90" fmla="*/ 853 w 1030"/>
                    <a:gd name="T91" fmla="*/ 870 h 887"/>
                    <a:gd name="T92" fmla="*/ 925 w 1030"/>
                    <a:gd name="T93" fmla="*/ 868 h 887"/>
                    <a:gd name="T94" fmla="*/ 882 w 1030"/>
                    <a:gd name="T95" fmla="*/ 876 h 887"/>
                    <a:gd name="T96" fmla="*/ 798 w 1030"/>
                    <a:gd name="T97" fmla="*/ 866 h 887"/>
                    <a:gd name="T98" fmla="*/ 739 w 1030"/>
                    <a:gd name="T99" fmla="*/ 812 h 887"/>
                    <a:gd name="T100" fmla="*/ 695 w 1030"/>
                    <a:gd name="T101" fmla="*/ 791 h 887"/>
                    <a:gd name="T102" fmla="*/ 627 w 1030"/>
                    <a:gd name="T103" fmla="*/ 765 h 887"/>
                    <a:gd name="T104" fmla="*/ 507 w 1030"/>
                    <a:gd name="T105" fmla="*/ 680 h 887"/>
                    <a:gd name="T106" fmla="*/ 409 w 1030"/>
                    <a:gd name="T107" fmla="*/ 554 h 887"/>
                    <a:gd name="T108" fmla="*/ 441 w 1030"/>
                    <a:gd name="T109" fmla="*/ 667 h 887"/>
                    <a:gd name="T110" fmla="*/ 378 w 1030"/>
                    <a:gd name="T111" fmla="*/ 590 h 887"/>
                    <a:gd name="T112" fmla="*/ 319 w 1030"/>
                    <a:gd name="T113" fmla="*/ 438 h 887"/>
                    <a:gd name="T114" fmla="*/ 326 w 1030"/>
                    <a:gd name="T115" fmla="*/ 325 h 887"/>
                    <a:gd name="T116" fmla="*/ 305 w 1030"/>
                    <a:gd name="T117" fmla="*/ 239 h 887"/>
                    <a:gd name="T118" fmla="*/ 288 w 1030"/>
                    <a:gd name="T119" fmla="*/ 189 h 887"/>
                    <a:gd name="T120" fmla="*/ 249 w 1030"/>
                    <a:gd name="T121" fmla="*/ 158 h 887"/>
                    <a:gd name="T122" fmla="*/ 165 w 1030"/>
                    <a:gd name="T123" fmla="*/ 167 h 887"/>
                    <a:gd name="T124" fmla="*/ 102 w 1030"/>
                    <a:gd name="T125" fmla="*/ 198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0" h="887">
                      <a:moveTo>
                        <a:pt x="0" y="228"/>
                      </a:moveTo>
                      <a:lnTo>
                        <a:pt x="49" y="198"/>
                      </a:lnTo>
                      <a:lnTo>
                        <a:pt x="77" y="185"/>
                      </a:lnTo>
                      <a:lnTo>
                        <a:pt x="82" y="167"/>
                      </a:lnTo>
                      <a:lnTo>
                        <a:pt x="61" y="156"/>
                      </a:lnTo>
                      <a:lnTo>
                        <a:pt x="59" y="133"/>
                      </a:lnTo>
                      <a:lnTo>
                        <a:pt x="68" y="127"/>
                      </a:lnTo>
                      <a:lnTo>
                        <a:pt x="66" y="117"/>
                      </a:lnTo>
                      <a:lnTo>
                        <a:pt x="104" y="115"/>
                      </a:lnTo>
                      <a:lnTo>
                        <a:pt x="114" y="97"/>
                      </a:lnTo>
                      <a:lnTo>
                        <a:pt x="115" y="81"/>
                      </a:lnTo>
                      <a:lnTo>
                        <a:pt x="147" y="76"/>
                      </a:lnTo>
                      <a:lnTo>
                        <a:pt x="151" y="61"/>
                      </a:lnTo>
                      <a:lnTo>
                        <a:pt x="120" y="56"/>
                      </a:lnTo>
                      <a:lnTo>
                        <a:pt x="135" y="45"/>
                      </a:lnTo>
                      <a:lnTo>
                        <a:pt x="183" y="45"/>
                      </a:lnTo>
                      <a:lnTo>
                        <a:pt x="198" y="32"/>
                      </a:lnTo>
                      <a:lnTo>
                        <a:pt x="219" y="31"/>
                      </a:lnTo>
                      <a:lnTo>
                        <a:pt x="231" y="20"/>
                      </a:lnTo>
                      <a:lnTo>
                        <a:pt x="247" y="38"/>
                      </a:lnTo>
                      <a:lnTo>
                        <a:pt x="309" y="35"/>
                      </a:lnTo>
                      <a:lnTo>
                        <a:pt x="337" y="54"/>
                      </a:lnTo>
                      <a:lnTo>
                        <a:pt x="429" y="49"/>
                      </a:lnTo>
                      <a:lnTo>
                        <a:pt x="443" y="40"/>
                      </a:lnTo>
                      <a:lnTo>
                        <a:pt x="478" y="56"/>
                      </a:lnTo>
                      <a:lnTo>
                        <a:pt x="515" y="70"/>
                      </a:lnTo>
                      <a:lnTo>
                        <a:pt x="532" y="63"/>
                      </a:lnTo>
                      <a:lnTo>
                        <a:pt x="543" y="56"/>
                      </a:lnTo>
                      <a:lnTo>
                        <a:pt x="573" y="61"/>
                      </a:lnTo>
                      <a:lnTo>
                        <a:pt x="552" y="49"/>
                      </a:lnTo>
                      <a:lnTo>
                        <a:pt x="534" y="51"/>
                      </a:lnTo>
                      <a:lnTo>
                        <a:pt x="505" y="54"/>
                      </a:lnTo>
                      <a:lnTo>
                        <a:pt x="491" y="38"/>
                      </a:lnTo>
                      <a:lnTo>
                        <a:pt x="475" y="31"/>
                      </a:lnTo>
                      <a:lnTo>
                        <a:pt x="475" y="16"/>
                      </a:lnTo>
                      <a:lnTo>
                        <a:pt x="480" y="2"/>
                      </a:lnTo>
                      <a:lnTo>
                        <a:pt x="493" y="0"/>
                      </a:lnTo>
                      <a:lnTo>
                        <a:pt x="509" y="13"/>
                      </a:lnTo>
                      <a:lnTo>
                        <a:pt x="515" y="7"/>
                      </a:lnTo>
                      <a:lnTo>
                        <a:pt x="529" y="0"/>
                      </a:lnTo>
                      <a:lnTo>
                        <a:pt x="547" y="9"/>
                      </a:lnTo>
                      <a:lnTo>
                        <a:pt x="556" y="2"/>
                      </a:lnTo>
                      <a:lnTo>
                        <a:pt x="565" y="15"/>
                      </a:lnTo>
                      <a:lnTo>
                        <a:pt x="567" y="24"/>
                      </a:lnTo>
                      <a:lnTo>
                        <a:pt x="592" y="35"/>
                      </a:lnTo>
                      <a:lnTo>
                        <a:pt x="583" y="45"/>
                      </a:lnTo>
                      <a:lnTo>
                        <a:pt x="583" y="57"/>
                      </a:lnTo>
                      <a:lnTo>
                        <a:pt x="626" y="61"/>
                      </a:lnTo>
                      <a:lnTo>
                        <a:pt x="636" y="45"/>
                      </a:lnTo>
                      <a:lnTo>
                        <a:pt x="629" y="36"/>
                      </a:lnTo>
                      <a:lnTo>
                        <a:pt x="610" y="38"/>
                      </a:lnTo>
                      <a:lnTo>
                        <a:pt x="615" y="20"/>
                      </a:lnTo>
                      <a:lnTo>
                        <a:pt x="652" y="31"/>
                      </a:lnTo>
                      <a:lnTo>
                        <a:pt x="660" y="43"/>
                      </a:lnTo>
                      <a:lnTo>
                        <a:pt x="692" y="43"/>
                      </a:lnTo>
                      <a:lnTo>
                        <a:pt x="722" y="59"/>
                      </a:lnTo>
                      <a:lnTo>
                        <a:pt x="738" y="56"/>
                      </a:lnTo>
                      <a:lnTo>
                        <a:pt x="755" y="70"/>
                      </a:lnTo>
                      <a:lnTo>
                        <a:pt x="738" y="89"/>
                      </a:lnTo>
                      <a:lnTo>
                        <a:pt x="724" y="75"/>
                      </a:lnTo>
                      <a:lnTo>
                        <a:pt x="714" y="79"/>
                      </a:lnTo>
                      <a:lnTo>
                        <a:pt x="699" y="90"/>
                      </a:lnTo>
                      <a:lnTo>
                        <a:pt x="679" y="100"/>
                      </a:lnTo>
                      <a:lnTo>
                        <a:pt x="690" y="115"/>
                      </a:lnTo>
                      <a:lnTo>
                        <a:pt x="671" y="116"/>
                      </a:lnTo>
                      <a:lnTo>
                        <a:pt x="656" y="135"/>
                      </a:lnTo>
                      <a:lnTo>
                        <a:pt x="640" y="158"/>
                      </a:lnTo>
                      <a:lnTo>
                        <a:pt x="663" y="179"/>
                      </a:lnTo>
                      <a:lnTo>
                        <a:pt x="683" y="203"/>
                      </a:lnTo>
                      <a:lnTo>
                        <a:pt x="717" y="206"/>
                      </a:lnTo>
                      <a:lnTo>
                        <a:pt x="749" y="203"/>
                      </a:lnTo>
                      <a:lnTo>
                        <a:pt x="763" y="215"/>
                      </a:lnTo>
                      <a:lnTo>
                        <a:pt x="757" y="222"/>
                      </a:lnTo>
                      <a:lnTo>
                        <a:pt x="747" y="235"/>
                      </a:lnTo>
                      <a:lnTo>
                        <a:pt x="762" y="257"/>
                      </a:lnTo>
                      <a:lnTo>
                        <a:pt x="766" y="273"/>
                      </a:lnTo>
                      <a:lnTo>
                        <a:pt x="784" y="280"/>
                      </a:lnTo>
                      <a:lnTo>
                        <a:pt x="807" y="266"/>
                      </a:lnTo>
                      <a:lnTo>
                        <a:pt x="801" y="246"/>
                      </a:lnTo>
                      <a:lnTo>
                        <a:pt x="780" y="228"/>
                      </a:lnTo>
                      <a:lnTo>
                        <a:pt x="805" y="208"/>
                      </a:lnTo>
                      <a:lnTo>
                        <a:pt x="784" y="173"/>
                      </a:lnTo>
                      <a:lnTo>
                        <a:pt x="765" y="158"/>
                      </a:lnTo>
                      <a:lnTo>
                        <a:pt x="780" y="146"/>
                      </a:lnTo>
                      <a:lnTo>
                        <a:pt x="778" y="127"/>
                      </a:lnTo>
                      <a:lnTo>
                        <a:pt x="789" y="116"/>
                      </a:lnTo>
                      <a:lnTo>
                        <a:pt x="807" y="127"/>
                      </a:lnTo>
                      <a:lnTo>
                        <a:pt x="852" y="168"/>
                      </a:lnTo>
                      <a:lnTo>
                        <a:pt x="879" y="174"/>
                      </a:lnTo>
                      <a:lnTo>
                        <a:pt x="887" y="163"/>
                      </a:lnTo>
                      <a:lnTo>
                        <a:pt x="880" y="142"/>
                      </a:lnTo>
                      <a:lnTo>
                        <a:pt x="896" y="144"/>
                      </a:lnTo>
                      <a:lnTo>
                        <a:pt x="923" y="170"/>
                      </a:lnTo>
                      <a:lnTo>
                        <a:pt x="927" y="184"/>
                      </a:lnTo>
                      <a:lnTo>
                        <a:pt x="943" y="194"/>
                      </a:lnTo>
                      <a:lnTo>
                        <a:pt x="975" y="205"/>
                      </a:lnTo>
                      <a:lnTo>
                        <a:pt x="991" y="225"/>
                      </a:lnTo>
                      <a:lnTo>
                        <a:pt x="1015" y="239"/>
                      </a:lnTo>
                      <a:lnTo>
                        <a:pt x="1027" y="244"/>
                      </a:lnTo>
                      <a:lnTo>
                        <a:pt x="1029" y="257"/>
                      </a:lnTo>
                      <a:lnTo>
                        <a:pt x="1010" y="265"/>
                      </a:lnTo>
                      <a:lnTo>
                        <a:pt x="999" y="255"/>
                      </a:lnTo>
                      <a:lnTo>
                        <a:pt x="990" y="257"/>
                      </a:lnTo>
                      <a:lnTo>
                        <a:pt x="986" y="278"/>
                      </a:lnTo>
                      <a:lnTo>
                        <a:pt x="970" y="282"/>
                      </a:lnTo>
                      <a:lnTo>
                        <a:pt x="953" y="271"/>
                      </a:lnTo>
                      <a:lnTo>
                        <a:pt x="916" y="271"/>
                      </a:lnTo>
                      <a:lnTo>
                        <a:pt x="912" y="294"/>
                      </a:lnTo>
                      <a:lnTo>
                        <a:pt x="921" y="309"/>
                      </a:lnTo>
                      <a:lnTo>
                        <a:pt x="936" y="301"/>
                      </a:lnTo>
                      <a:lnTo>
                        <a:pt x="950" y="298"/>
                      </a:lnTo>
                      <a:lnTo>
                        <a:pt x="964" y="306"/>
                      </a:lnTo>
                      <a:lnTo>
                        <a:pt x="945" y="323"/>
                      </a:lnTo>
                      <a:lnTo>
                        <a:pt x="964" y="339"/>
                      </a:lnTo>
                      <a:lnTo>
                        <a:pt x="990" y="344"/>
                      </a:lnTo>
                      <a:lnTo>
                        <a:pt x="986" y="353"/>
                      </a:lnTo>
                      <a:lnTo>
                        <a:pt x="977" y="355"/>
                      </a:lnTo>
                      <a:lnTo>
                        <a:pt x="953" y="409"/>
                      </a:lnTo>
                      <a:lnTo>
                        <a:pt x="955" y="374"/>
                      </a:lnTo>
                      <a:lnTo>
                        <a:pt x="966" y="357"/>
                      </a:lnTo>
                      <a:lnTo>
                        <a:pt x="953" y="348"/>
                      </a:lnTo>
                      <a:lnTo>
                        <a:pt x="939" y="360"/>
                      </a:lnTo>
                      <a:lnTo>
                        <a:pt x="947" y="369"/>
                      </a:lnTo>
                      <a:lnTo>
                        <a:pt x="936" y="375"/>
                      </a:lnTo>
                      <a:lnTo>
                        <a:pt x="925" y="384"/>
                      </a:lnTo>
                      <a:lnTo>
                        <a:pt x="927" y="407"/>
                      </a:lnTo>
                      <a:lnTo>
                        <a:pt x="911" y="416"/>
                      </a:lnTo>
                      <a:lnTo>
                        <a:pt x="888" y="418"/>
                      </a:lnTo>
                      <a:lnTo>
                        <a:pt x="896" y="431"/>
                      </a:lnTo>
                      <a:lnTo>
                        <a:pt x="888" y="445"/>
                      </a:lnTo>
                      <a:lnTo>
                        <a:pt x="896" y="457"/>
                      </a:lnTo>
                      <a:lnTo>
                        <a:pt x="884" y="480"/>
                      </a:lnTo>
                      <a:lnTo>
                        <a:pt x="879" y="502"/>
                      </a:lnTo>
                      <a:lnTo>
                        <a:pt x="860" y="515"/>
                      </a:lnTo>
                      <a:lnTo>
                        <a:pt x="836" y="550"/>
                      </a:lnTo>
                      <a:lnTo>
                        <a:pt x="833" y="574"/>
                      </a:lnTo>
                      <a:lnTo>
                        <a:pt x="841" y="593"/>
                      </a:lnTo>
                      <a:lnTo>
                        <a:pt x="852" y="617"/>
                      </a:lnTo>
                      <a:lnTo>
                        <a:pt x="858" y="642"/>
                      </a:lnTo>
                      <a:lnTo>
                        <a:pt x="847" y="653"/>
                      </a:lnTo>
                      <a:lnTo>
                        <a:pt x="833" y="645"/>
                      </a:lnTo>
                      <a:lnTo>
                        <a:pt x="836" y="633"/>
                      </a:lnTo>
                      <a:lnTo>
                        <a:pt x="828" y="604"/>
                      </a:lnTo>
                      <a:lnTo>
                        <a:pt x="819" y="599"/>
                      </a:lnTo>
                      <a:lnTo>
                        <a:pt x="812" y="581"/>
                      </a:lnTo>
                      <a:lnTo>
                        <a:pt x="800" y="581"/>
                      </a:lnTo>
                      <a:lnTo>
                        <a:pt x="785" y="572"/>
                      </a:lnTo>
                      <a:lnTo>
                        <a:pt x="769" y="575"/>
                      </a:lnTo>
                      <a:lnTo>
                        <a:pt x="755" y="569"/>
                      </a:lnTo>
                      <a:lnTo>
                        <a:pt x="738" y="577"/>
                      </a:lnTo>
                      <a:lnTo>
                        <a:pt x="706" y="570"/>
                      </a:lnTo>
                      <a:lnTo>
                        <a:pt x="726" y="591"/>
                      </a:lnTo>
                      <a:lnTo>
                        <a:pt x="699" y="590"/>
                      </a:lnTo>
                      <a:lnTo>
                        <a:pt x="683" y="574"/>
                      </a:lnTo>
                      <a:lnTo>
                        <a:pt x="651" y="574"/>
                      </a:lnTo>
                      <a:lnTo>
                        <a:pt x="656" y="599"/>
                      </a:lnTo>
                      <a:lnTo>
                        <a:pt x="631" y="591"/>
                      </a:lnTo>
                      <a:lnTo>
                        <a:pt x="619" y="617"/>
                      </a:lnTo>
                      <a:lnTo>
                        <a:pt x="629" y="628"/>
                      </a:lnTo>
                      <a:lnTo>
                        <a:pt x="619" y="658"/>
                      </a:lnTo>
                      <a:lnTo>
                        <a:pt x="630" y="692"/>
                      </a:lnTo>
                      <a:lnTo>
                        <a:pt x="643" y="716"/>
                      </a:lnTo>
                      <a:lnTo>
                        <a:pt x="657" y="739"/>
                      </a:lnTo>
                      <a:lnTo>
                        <a:pt x="699" y="737"/>
                      </a:lnTo>
                      <a:lnTo>
                        <a:pt x="719" y="732"/>
                      </a:lnTo>
                      <a:lnTo>
                        <a:pt x="722" y="716"/>
                      </a:lnTo>
                      <a:lnTo>
                        <a:pt x="712" y="703"/>
                      </a:lnTo>
                      <a:lnTo>
                        <a:pt x="714" y="692"/>
                      </a:lnTo>
                      <a:lnTo>
                        <a:pt x="741" y="696"/>
                      </a:lnTo>
                      <a:lnTo>
                        <a:pt x="768" y="689"/>
                      </a:lnTo>
                      <a:lnTo>
                        <a:pt x="768" y="703"/>
                      </a:lnTo>
                      <a:lnTo>
                        <a:pt x="760" y="724"/>
                      </a:lnTo>
                      <a:lnTo>
                        <a:pt x="747" y="740"/>
                      </a:lnTo>
                      <a:lnTo>
                        <a:pt x="744" y="762"/>
                      </a:lnTo>
                      <a:lnTo>
                        <a:pt x="762" y="771"/>
                      </a:lnTo>
                      <a:lnTo>
                        <a:pt x="785" y="769"/>
                      </a:lnTo>
                      <a:lnTo>
                        <a:pt x="800" y="776"/>
                      </a:lnTo>
                      <a:lnTo>
                        <a:pt x="812" y="773"/>
                      </a:lnTo>
                      <a:lnTo>
                        <a:pt x="817" y="787"/>
                      </a:lnTo>
                      <a:lnTo>
                        <a:pt x="806" y="810"/>
                      </a:lnTo>
                      <a:lnTo>
                        <a:pt x="816" y="823"/>
                      </a:lnTo>
                      <a:lnTo>
                        <a:pt x="817" y="848"/>
                      </a:lnTo>
                      <a:lnTo>
                        <a:pt x="833" y="866"/>
                      </a:lnTo>
                      <a:lnTo>
                        <a:pt x="853" y="870"/>
                      </a:lnTo>
                      <a:lnTo>
                        <a:pt x="868" y="866"/>
                      </a:lnTo>
                      <a:lnTo>
                        <a:pt x="873" y="866"/>
                      </a:lnTo>
                      <a:lnTo>
                        <a:pt x="900" y="866"/>
                      </a:lnTo>
                      <a:lnTo>
                        <a:pt x="925" y="868"/>
                      </a:lnTo>
                      <a:lnTo>
                        <a:pt x="931" y="857"/>
                      </a:lnTo>
                      <a:lnTo>
                        <a:pt x="911" y="876"/>
                      </a:lnTo>
                      <a:lnTo>
                        <a:pt x="896" y="875"/>
                      </a:lnTo>
                      <a:lnTo>
                        <a:pt x="882" y="876"/>
                      </a:lnTo>
                      <a:lnTo>
                        <a:pt x="853" y="886"/>
                      </a:lnTo>
                      <a:lnTo>
                        <a:pt x="830" y="873"/>
                      </a:lnTo>
                      <a:lnTo>
                        <a:pt x="807" y="866"/>
                      </a:lnTo>
                      <a:lnTo>
                        <a:pt x="798" y="866"/>
                      </a:lnTo>
                      <a:lnTo>
                        <a:pt x="800" y="855"/>
                      </a:lnTo>
                      <a:lnTo>
                        <a:pt x="798" y="838"/>
                      </a:lnTo>
                      <a:lnTo>
                        <a:pt x="779" y="823"/>
                      </a:lnTo>
                      <a:lnTo>
                        <a:pt x="739" y="812"/>
                      </a:lnTo>
                      <a:lnTo>
                        <a:pt x="733" y="805"/>
                      </a:lnTo>
                      <a:lnTo>
                        <a:pt x="722" y="807"/>
                      </a:lnTo>
                      <a:lnTo>
                        <a:pt x="711" y="798"/>
                      </a:lnTo>
                      <a:lnTo>
                        <a:pt x="695" y="791"/>
                      </a:lnTo>
                      <a:lnTo>
                        <a:pt x="676" y="769"/>
                      </a:lnTo>
                      <a:lnTo>
                        <a:pt x="654" y="762"/>
                      </a:lnTo>
                      <a:lnTo>
                        <a:pt x="642" y="776"/>
                      </a:lnTo>
                      <a:lnTo>
                        <a:pt x="627" y="765"/>
                      </a:lnTo>
                      <a:lnTo>
                        <a:pt x="610" y="765"/>
                      </a:lnTo>
                      <a:lnTo>
                        <a:pt x="575" y="757"/>
                      </a:lnTo>
                      <a:lnTo>
                        <a:pt x="511" y="719"/>
                      </a:lnTo>
                      <a:lnTo>
                        <a:pt x="507" y="680"/>
                      </a:lnTo>
                      <a:lnTo>
                        <a:pt x="500" y="664"/>
                      </a:lnTo>
                      <a:lnTo>
                        <a:pt x="489" y="653"/>
                      </a:lnTo>
                      <a:lnTo>
                        <a:pt x="475" y="631"/>
                      </a:lnTo>
                      <a:lnTo>
                        <a:pt x="409" y="554"/>
                      </a:lnTo>
                      <a:lnTo>
                        <a:pt x="409" y="583"/>
                      </a:lnTo>
                      <a:lnTo>
                        <a:pt x="450" y="634"/>
                      </a:lnTo>
                      <a:lnTo>
                        <a:pt x="467" y="676"/>
                      </a:lnTo>
                      <a:lnTo>
                        <a:pt x="441" y="667"/>
                      </a:lnTo>
                      <a:lnTo>
                        <a:pt x="437" y="642"/>
                      </a:lnTo>
                      <a:lnTo>
                        <a:pt x="404" y="626"/>
                      </a:lnTo>
                      <a:lnTo>
                        <a:pt x="423" y="617"/>
                      </a:lnTo>
                      <a:lnTo>
                        <a:pt x="378" y="590"/>
                      </a:lnTo>
                      <a:lnTo>
                        <a:pt x="396" y="574"/>
                      </a:lnTo>
                      <a:lnTo>
                        <a:pt x="380" y="542"/>
                      </a:lnTo>
                      <a:lnTo>
                        <a:pt x="326" y="475"/>
                      </a:lnTo>
                      <a:lnTo>
                        <a:pt x="319" y="438"/>
                      </a:lnTo>
                      <a:lnTo>
                        <a:pt x="323" y="407"/>
                      </a:lnTo>
                      <a:lnTo>
                        <a:pt x="337" y="375"/>
                      </a:lnTo>
                      <a:lnTo>
                        <a:pt x="337" y="344"/>
                      </a:lnTo>
                      <a:lnTo>
                        <a:pt x="326" y="325"/>
                      </a:lnTo>
                      <a:lnTo>
                        <a:pt x="357" y="319"/>
                      </a:lnTo>
                      <a:lnTo>
                        <a:pt x="319" y="280"/>
                      </a:lnTo>
                      <a:lnTo>
                        <a:pt x="321" y="263"/>
                      </a:lnTo>
                      <a:lnTo>
                        <a:pt x="305" y="239"/>
                      </a:lnTo>
                      <a:lnTo>
                        <a:pt x="312" y="225"/>
                      </a:lnTo>
                      <a:lnTo>
                        <a:pt x="301" y="217"/>
                      </a:lnTo>
                      <a:lnTo>
                        <a:pt x="299" y="201"/>
                      </a:lnTo>
                      <a:lnTo>
                        <a:pt x="288" y="189"/>
                      </a:lnTo>
                      <a:lnTo>
                        <a:pt x="301" y="178"/>
                      </a:lnTo>
                      <a:lnTo>
                        <a:pt x="283" y="170"/>
                      </a:lnTo>
                      <a:lnTo>
                        <a:pt x="269" y="181"/>
                      </a:lnTo>
                      <a:lnTo>
                        <a:pt x="249" y="158"/>
                      </a:lnTo>
                      <a:lnTo>
                        <a:pt x="226" y="152"/>
                      </a:lnTo>
                      <a:lnTo>
                        <a:pt x="195" y="152"/>
                      </a:lnTo>
                      <a:lnTo>
                        <a:pt x="174" y="173"/>
                      </a:lnTo>
                      <a:lnTo>
                        <a:pt x="165" y="167"/>
                      </a:lnTo>
                      <a:lnTo>
                        <a:pt x="183" y="140"/>
                      </a:lnTo>
                      <a:lnTo>
                        <a:pt x="167" y="144"/>
                      </a:lnTo>
                      <a:lnTo>
                        <a:pt x="135" y="173"/>
                      </a:lnTo>
                      <a:lnTo>
                        <a:pt x="102" y="198"/>
                      </a:lnTo>
                      <a:lnTo>
                        <a:pt x="72" y="205"/>
                      </a:lnTo>
                      <a:lnTo>
                        <a:pt x="20" y="230"/>
                      </a:lnTo>
                      <a:lnTo>
                        <a:pt x="0" y="228"/>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52" name="Freeform 136"/>
                <p:cNvSpPr>
                  <a:spLocks/>
                </p:cNvSpPr>
                <p:nvPr/>
              </p:nvSpPr>
              <p:spPr bwMode="auto">
                <a:xfrm>
                  <a:off x="1568" y="1184"/>
                  <a:ext cx="350" cy="234"/>
                </a:xfrm>
                <a:custGeom>
                  <a:avLst/>
                  <a:gdLst>
                    <a:gd name="T0" fmla="*/ 0 w 350"/>
                    <a:gd name="T1" fmla="*/ 48 h 234"/>
                    <a:gd name="T2" fmla="*/ 7 w 350"/>
                    <a:gd name="T3" fmla="*/ 30 h 234"/>
                    <a:gd name="T4" fmla="*/ 7 w 350"/>
                    <a:gd name="T5" fmla="*/ 18 h 234"/>
                    <a:gd name="T6" fmla="*/ 20 w 350"/>
                    <a:gd name="T7" fmla="*/ 0 h 234"/>
                    <a:gd name="T8" fmla="*/ 84 w 350"/>
                    <a:gd name="T9" fmla="*/ 11 h 234"/>
                    <a:gd name="T10" fmla="*/ 193 w 350"/>
                    <a:gd name="T11" fmla="*/ 32 h 234"/>
                    <a:gd name="T12" fmla="*/ 235 w 350"/>
                    <a:gd name="T13" fmla="*/ 49 h 234"/>
                    <a:gd name="T14" fmla="*/ 292 w 350"/>
                    <a:gd name="T15" fmla="*/ 65 h 234"/>
                    <a:gd name="T16" fmla="*/ 321 w 350"/>
                    <a:gd name="T17" fmla="*/ 95 h 234"/>
                    <a:gd name="T18" fmla="*/ 349 w 350"/>
                    <a:gd name="T19" fmla="*/ 111 h 234"/>
                    <a:gd name="T20" fmla="*/ 338 w 350"/>
                    <a:gd name="T21" fmla="*/ 122 h 234"/>
                    <a:gd name="T22" fmla="*/ 338 w 350"/>
                    <a:gd name="T23" fmla="*/ 136 h 234"/>
                    <a:gd name="T24" fmla="*/ 327 w 350"/>
                    <a:gd name="T25" fmla="*/ 140 h 234"/>
                    <a:gd name="T26" fmla="*/ 317 w 350"/>
                    <a:gd name="T27" fmla="*/ 152 h 234"/>
                    <a:gd name="T28" fmla="*/ 327 w 350"/>
                    <a:gd name="T29" fmla="*/ 165 h 234"/>
                    <a:gd name="T30" fmla="*/ 326 w 350"/>
                    <a:gd name="T31" fmla="*/ 174 h 234"/>
                    <a:gd name="T32" fmla="*/ 315 w 350"/>
                    <a:gd name="T33" fmla="*/ 187 h 234"/>
                    <a:gd name="T34" fmla="*/ 316 w 350"/>
                    <a:gd name="T35" fmla="*/ 199 h 234"/>
                    <a:gd name="T36" fmla="*/ 335 w 350"/>
                    <a:gd name="T37" fmla="*/ 212 h 234"/>
                    <a:gd name="T38" fmla="*/ 337 w 350"/>
                    <a:gd name="T39" fmla="*/ 226 h 234"/>
                    <a:gd name="T40" fmla="*/ 332 w 350"/>
                    <a:gd name="T41" fmla="*/ 231 h 234"/>
                    <a:gd name="T42" fmla="*/ 313 w 350"/>
                    <a:gd name="T43" fmla="*/ 233 h 234"/>
                    <a:gd name="T44" fmla="*/ 299 w 350"/>
                    <a:gd name="T45" fmla="*/ 226 h 234"/>
                    <a:gd name="T46" fmla="*/ 283 w 350"/>
                    <a:gd name="T47" fmla="*/ 211 h 234"/>
                    <a:gd name="T48" fmla="*/ 276 w 350"/>
                    <a:gd name="T49" fmla="*/ 211 h 234"/>
                    <a:gd name="T50" fmla="*/ 269 w 350"/>
                    <a:gd name="T51" fmla="*/ 204 h 234"/>
                    <a:gd name="T52" fmla="*/ 261 w 350"/>
                    <a:gd name="T53" fmla="*/ 185 h 234"/>
                    <a:gd name="T54" fmla="*/ 251 w 350"/>
                    <a:gd name="T55" fmla="*/ 179 h 234"/>
                    <a:gd name="T56" fmla="*/ 231 w 350"/>
                    <a:gd name="T57" fmla="*/ 170 h 234"/>
                    <a:gd name="T58" fmla="*/ 213 w 350"/>
                    <a:gd name="T59" fmla="*/ 163 h 234"/>
                    <a:gd name="T60" fmla="*/ 188 w 350"/>
                    <a:gd name="T61" fmla="*/ 146 h 234"/>
                    <a:gd name="T62" fmla="*/ 177 w 350"/>
                    <a:gd name="T63" fmla="*/ 133 h 234"/>
                    <a:gd name="T64" fmla="*/ 179 w 350"/>
                    <a:gd name="T65" fmla="*/ 124 h 234"/>
                    <a:gd name="T66" fmla="*/ 190 w 350"/>
                    <a:gd name="T67" fmla="*/ 116 h 234"/>
                    <a:gd name="T68" fmla="*/ 180 w 350"/>
                    <a:gd name="T69" fmla="*/ 104 h 234"/>
                    <a:gd name="T70" fmla="*/ 170 w 350"/>
                    <a:gd name="T71" fmla="*/ 111 h 234"/>
                    <a:gd name="T72" fmla="*/ 154 w 350"/>
                    <a:gd name="T73" fmla="*/ 95 h 234"/>
                    <a:gd name="T74" fmla="*/ 152 w 350"/>
                    <a:gd name="T75" fmla="*/ 103 h 234"/>
                    <a:gd name="T76" fmla="*/ 137 w 350"/>
                    <a:gd name="T77" fmla="*/ 103 h 234"/>
                    <a:gd name="T78" fmla="*/ 134 w 350"/>
                    <a:gd name="T79" fmla="*/ 97 h 234"/>
                    <a:gd name="T80" fmla="*/ 134 w 350"/>
                    <a:gd name="T81" fmla="*/ 86 h 234"/>
                    <a:gd name="T82" fmla="*/ 128 w 350"/>
                    <a:gd name="T83" fmla="*/ 79 h 234"/>
                    <a:gd name="T84" fmla="*/ 118 w 350"/>
                    <a:gd name="T85" fmla="*/ 81 h 234"/>
                    <a:gd name="T86" fmla="*/ 105 w 350"/>
                    <a:gd name="T87" fmla="*/ 63 h 234"/>
                    <a:gd name="T88" fmla="*/ 96 w 350"/>
                    <a:gd name="T89" fmla="*/ 62 h 234"/>
                    <a:gd name="T90" fmla="*/ 82 w 350"/>
                    <a:gd name="T91" fmla="*/ 54 h 234"/>
                    <a:gd name="T92" fmla="*/ 52 w 350"/>
                    <a:gd name="T93" fmla="*/ 56 h 234"/>
                    <a:gd name="T94" fmla="*/ 21 w 350"/>
                    <a:gd name="T95" fmla="*/ 54 h 234"/>
                    <a:gd name="T96" fmla="*/ 0 w 350"/>
                    <a:gd name="T97" fmla="*/ 4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0" h="234">
                      <a:moveTo>
                        <a:pt x="0" y="48"/>
                      </a:moveTo>
                      <a:lnTo>
                        <a:pt x="7" y="30"/>
                      </a:lnTo>
                      <a:lnTo>
                        <a:pt x="7" y="18"/>
                      </a:lnTo>
                      <a:lnTo>
                        <a:pt x="20" y="0"/>
                      </a:lnTo>
                      <a:lnTo>
                        <a:pt x="84" y="11"/>
                      </a:lnTo>
                      <a:lnTo>
                        <a:pt x="193" y="32"/>
                      </a:lnTo>
                      <a:lnTo>
                        <a:pt x="235" y="49"/>
                      </a:lnTo>
                      <a:lnTo>
                        <a:pt x="292" y="65"/>
                      </a:lnTo>
                      <a:lnTo>
                        <a:pt x="321" y="95"/>
                      </a:lnTo>
                      <a:lnTo>
                        <a:pt x="349" y="111"/>
                      </a:lnTo>
                      <a:lnTo>
                        <a:pt x="338" y="122"/>
                      </a:lnTo>
                      <a:lnTo>
                        <a:pt x="338" y="136"/>
                      </a:lnTo>
                      <a:lnTo>
                        <a:pt x="327" y="140"/>
                      </a:lnTo>
                      <a:lnTo>
                        <a:pt x="317" y="152"/>
                      </a:lnTo>
                      <a:lnTo>
                        <a:pt x="327" y="165"/>
                      </a:lnTo>
                      <a:lnTo>
                        <a:pt x="326" y="174"/>
                      </a:lnTo>
                      <a:lnTo>
                        <a:pt x="315" y="187"/>
                      </a:lnTo>
                      <a:lnTo>
                        <a:pt x="316" y="199"/>
                      </a:lnTo>
                      <a:lnTo>
                        <a:pt x="335" y="212"/>
                      </a:lnTo>
                      <a:lnTo>
                        <a:pt x="337" y="226"/>
                      </a:lnTo>
                      <a:lnTo>
                        <a:pt x="332" y="231"/>
                      </a:lnTo>
                      <a:lnTo>
                        <a:pt x="313" y="233"/>
                      </a:lnTo>
                      <a:lnTo>
                        <a:pt x="299" y="226"/>
                      </a:lnTo>
                      <a:lnTo>
                        <a:pt x="283" y="211"/>
                      </a:lnTo>
                      <a:lnTo>
                        <a:pt x="276" y="211"/>
                      </a:lnTo>
                      <a:lnTo>
                        <a:pt x="269" y="204"/>
                      </a:lnTo>
                      <a:lnTo>
                        <a:pt x="261" y="185"/>
                      </a:lnTo>
                      <a:lnTo>
                        <a:pt x="251" y="179"/>
                      </a:lnTo>
                      <a:lnTo>
                        <a:pt x="231" y="170"/>
                      </a:lnTo>
                      <a:lnTo>
                        <a:pt x="213" y="163"/>
                      </a:lnTo>
                      <a:lnTo>
                        <a:pt x="188" y="146"/>
                      </a:lnTo>
                      <a:lnTo>
                        <a:pt x="177" y="133"/>
                      </a:lnTo>
                      <a:lnTo>
                        <a:pt x="179" y="124"/>
                      </a:lnTo>
                      <a:lnTo>
                        <a:pt x="190" y="116"/>
                      </a:lnTo>
                      <a:lnTo>
                        <a:pt x="180" y="104"/>
                      </a:lnTo>
                      <a:lnTo>
                        <a:pt x="170" y="111"/>
                      </a:lnTo>
                      <a:lnTo>
                        <a:pt x="154" y="95"/>
                      </a:lnTo>
                      <a:lnTo>
                        <a:pt x="152" y="103"/>
                      </a:lnTo>
                      <a:lnTo>
                        <a:pt x="137" y="103"/>
                      </a:lnTo>
                      <a:lnTo>
                        <a:pt x="134" y="97"/>
                      </a:lnTo>
                      <a:lnTo>
                        <a:pt x="134" y="86"/>
                      </a:lnTo>
                      <a:lnTo>
                        <a:pt x="128" y="79"/>
                      </a:lnTo>
                      <a:lnTo>
                        <a:pt x="118" y="81"/>
                      </a:lnTo>
                      <a:lnTo>
                        <a:pt x="105" y="63"/>
                      </a:lnTo>
                      <a:lnTo>
                        <a:pt x="96" y="62"/>
                      </a:lnTo>
                      <a:lnTo>
                        <a:pt x="82" y="54"/>
                      </a:lnTo>
                      <a:lnTo>
                        <a:pt x="52" y="56"/>
                      </a:lnTo>
                      <a:lnTo>
                        <a:pt x="21" y="54"/>
                      </a:lnTo>
                      <a:lnTo>
                        <a:pt x="0" y="48"/>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53" name="Freeform 137"/>
                <p:cNvSpPr>
                  <a:spLocks/>
                </p:cNvSpPr>
                <p:nvPr/>
              </p:nvSpPr>
              <p:spPr bwMode="auto">
                <a:xfrm>
                  <a:off x="1494" y="1267"/>
                  <a:ext cx="227" cy="122"/>
                </a:xfrm>
                <a:custGeom>
                  <a:avLst/>
                  <a:gdLst>
                    <a:gd name="T0" fmla="*/ 8 w 227"/>
                    <a:gd name="T1" fmla="*/ 0 h 122"/>
                    <a:gd name="T2" fmla="*/ 0 w 227"/>
                    <a:gd name="T3" fmla="*/ 9 h 122"/>
                    <a:gd name="T4" fmla="*/ 0 w 227"/>
                    <a:gd name="T5" fmla="*/ 21 h 122"/>
                    <a:gd name="T6" fmla="*/ 16 w 227"/>
                    <a:gd name="T7" fmla="*/ 33 h 122"/>
                    <a:gd name="T8" fmla="*/ 26 w 227"/>
                    <a:gd name="T9" fmla="*/ 30 h 122"/>
                    <a:gd name="T10" fmla="*/ 29 w 227"/>
                    <a:gd name="T11" fmla="*/ 35 h 122"/>
                    <a:gd name="T12" fmla="*/ 40 w 227"/>
                    <a:gd name="T13" fmla="*/ 37 h 122"/>
                    <a:gd name="T14" fmla="*/ 47 w 227"/>
                    <a:gd name="T15" fmla="*/ 28 h 122"/>
                    <a:gd name="T16" fmla="*/ 68 w 227"/>
                    <a:gd name="T17" fmla="*/ 30 h 122"/>
                    <a:gd name="T18" fmla="*/ 72 w 227"/>
                    <a:gd name="T19" fmla="*/ 38 h 122"/>
                    <a:gd name="T20" fmla="*/ 79 w 227"/>
                    <a:gd name="T21" fmla="*/ 41 h 122"/>
                    <a:gd name="T22" fmla="*/ 99 w 227"/>
                    <a:gd name="T23" fmla="*/ 39 h 122"/>
                    <a:gd name="T24" fmla="*/ 105 w 227"/>
                    <a:gd name="T25" fmla="*/ 44 h 122"/>
                    <a:gd name="T26" fmla="*/ 114 w 227"/>
                    <a:gd name="T27" fmla="*/ 49 h 122"/>
                    <a:gd name="T28" fmla="*/ 122 w 227"/>
                    <a:gd name="T29" fmla="*/ 58 h 122"/>
                    <a:gd name="T30" fmla="*/ 122 w 227"/>
                    <a:gd name="T31" fmla="*/ 71 h 122"/>
                    <a:gd name="T32" fmla="*/ 115 w 227"/>
                    <a:gd name="T33" fmla="*/ 74 h 122"/>
                    <a:gd name="T34" fmla="*/ 119 w 227"/>
                    <a:gd name="T35" fmla="*/ 80 h 122"/>
                    <a:gd name="T36" fmla="*/ 110 w 227"/>
                    <a:gd name="T37" fmla="*/ 87 h 122"/>
                    <a:gd name="T38" fmla="*/ 110 w 227"/>
                    <a:gd name="T39" fmla="*/ 98 h 122"/>
                    <a:gd name="T40" fmla="*/ 124 w 227"/>
                    <a:gd name="T41" fmla="*/ 100 h 122"/>
                    <a:gd name="T42" fmla="*/ 131 w 227"/>
                    <a:gd name="T43" fmla="*/ 97 h 122"/>
                    <a:gd name="T44" fmla="*/ 135 w 227"/>
                    <a:gd name="T45" fmla="*/ 92 h 122"/>
                    <a:gd name="T46" fmla="*/ 140 w 227"/>
                    <a:gd name="T47" fmla="*/ 97 h 122"/>
                    <a:gd name="T48" fmla="*/ 147 w 227"/>
                    <a:gd name="T49" fmla="*/ 94 h 122"/>
                    <a:gd name="T50" fmla="*/ 165 w 227"/>
                    <a:gd name="T51" fmla="*/ 100 h 122"/>
                    <a:gd name="T52" fmla="*/ 176 w 227"/>
                    <a:gd name="T53" fmla="*/ 112 h 122"/>
                    <a:gd name="T54" fmla="*/ 179 w 227"/>
                    <a:gd name="T55" fmla="*/ 112 h 122"/>
                    <a:gd name="T56" fmla="*/ 180 w 227"/>
                    <a:gd name="T57" fmla="*/ 117 h 122"/>
                    <a:gd name="T58" fmla="*/ 192 w 227"/>
                    <a:gd name="T59" fmla="*/ 121 h 122"/>
                    <a:gd name="T60" fmla="*/ 205 w 227"/>
                    <a:gd name="T61" fmla="*/ 121 h 122"/>
                    <a:gd name="T62" fmla="*/ 196 w 227"/>
                    <a:gd name="T63" fmla="*/ 114 h 122"/>
                    <a:gd name="T64" fmla="*/ 200 w 227"/>
                    <a:gd name="T65" fmla="*/ 108 h 122"/>
                    <a:gd name="T66" fmla="*/ 209 w 227"/>
                    <a:gd name="T67" fmla="*/ 114 h 122"/>
                    <a:gd name="T68" fmla="*/ 220 w 227"/>
                    <a:gd name="T69" fmla="*/ 116 h 122"/>
                    <a:gd name="T70" fmla="*/ 221 w 227"/>
                    <a:gd name="T71" fmla="*/ 106 h 122"/>
                    <a:gd name="T72" fmla="*/ 210 w 227"/>
                    <a:gd name="T73" fmla="*/ 98 h 122"/>
                    <a:gd name="T74" fmla="*/ 203 w 227"/>
                    <a:gd name="T75" fmla="*/ 98 h 122"/>
                    <a:gd name="T76" fmla="*/ 192 w 227"/>
                    <a:gd name="T77" fmla="*/ 90 h 122"/>
                    <a:gd name="T78" fmla="*/ 203 w 227"/>
                    <a:gd name="T79" fmla="*/ 90 h 122"/>
                    <a:gd name="T80" fmla="*/ 210 w 227"/>
                    <a:gd name="T81" fmla="*/ 96 h 122"/>
                    <a:gd name="T82" fmla="*/ 226 w 227"/>
                    <a:gd name="T83" fmla="*/ 96 h 122"/>
                    <a:gd name="T84" fmla="*/ 223 w 227"/>
                    <a:gd name="T85" fmla="*/ 85 h 122"/>
                    <a:gd name="T86" fmla="*/ 209 w 227"/>
                    <a:gd name="T87" fmla="*/ 76 h 122"/>
                    <a:gd name="T88" fmla="*/ 200 w 227"/>
                    <a:gd name="T89" fmla="*/ 74 h 122"/>
                    <a:gd name="T90" fmla="*/ 185 w 227"/>
                    <a:gd name="T91" fmla="*/ 64 h 122"/>
                    <a:gd name="T92" fmla="*/ 168 w 227"/>
                    <a:gd name="T93" fmla="*/ 60 h 122"/>
                    <a:gd name="T94" fmla="*/ 153 w 227"/>
                    <a:gd name="T95" fmla="*/ 55 h 122"/>
                    <a:gd name="T96" fmla="*/ 142 w 227"/>
                    <a:gd name="T97" fmla="*/ 41 h 122"/>
                    <a:gd name="T98" fmla="*/ 135 w 227"/>
                    <a:gd name="T99" fmla="*/ 22 h 122"/>
                    <a:gd name="T100" fmla="*/ 124 w 227"/>
                    <a:gd name="T101" fmla="*/ 22 h 122"/>
                    <a:gd name="T102" fmla="*/ 121 w 227"/>
                    <a:gd name="T103" fmla="*/ 17 h 122"/>
                    <a:gd name="T104" fmla="*/ 114 w 227"/>
                    <a:gd name="T105" fmla="*/ 19 h 122"/>
                    <a:gd name="T106" fmla="*/ 103 w 227"/>
                    <a:gd name="T107" fmla="*/ 10 h 122"/>
                    <a:gd name="T108" fmla="*/ 84 w 227"/>
                    <a:gd name="T109" fmla="*/ 8 h 122"/>
                    <a:gd name="T110" fmla="*/ 76 w 227"/>
                    <a:gd name="T111" fmla="*/ 12 h 122"/>
                    <a:gd name="T112" fmla="*/ 59 w 227"/>
                    <a:gd name="T113" fmla="*/ 8 h 122"/>
                    <a:gd name="T114" fmla="*/ 47 w 227"/>
                    <a:gd name="T115" fmla="*/ 8 h 122"/>
                    <a:gd name="T116" fmla="*/ 43 w 227"/>
                    <a:gd name="T117" fmla="*/ 1 h 122"/>
                    <a:gd name="T118" fmla="*/ 36 w 227"/>
                    <a:gd name="T119" fmla="*/ 0 h 122"/>
                    <a:gd name="T120" fmla="*/ 29 w 227"/>
                    <a:gd name="T121" fmla="*/ 1 h 122"/>
                    <a:gd name="T122" fmla="*/ 8 w 227"/>
                    <a:gd name="T12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7" h="122">
                      <a:moveTo>
                        <a:pt x="8" y="0"/>
                      </a:moveTo>
                      <a:lnTo>
                        <a:pt x="0" y="9"/>
                      </a:lnTo>
                      <a:lnTo>
                        <a:pt x="0" y="21"/>
                      </a:lnTo>
                      <a:lnTo>
                        <a:pt x="16" y="33"/>
                      </a:lnTo>
                      <a:lnTo>
                        <a:pt x="26" y="30"/>
                      </a:lnTo>
                      <a:lnTo>
                        <a:pt x="29" y="35"/>
                      </a:lnTo>
                      <a:lnTo>
                        <a:pt x="40" y="37"/>
                      </a:lnTo>
                      <a:lnTo>
                        <a:pt x="47" y="28"/>
                      </a:lnTo>
                      <a:lnTo>
                        <a:pt x="68" y="30"/>
                      </a:lnTo>
                      <a:lnTo>
                        <a:pt x="72" y="38"/>
                      </a:lnTo>
                      <a:lnTo>
                        <a:pt x="79" y="41"/>
                      </a:lnTo>
                      <a:lnTo>
                        <a:pt x="99" y="39"/>
                      </a:lnTo>
                      <a:lnTo>
                        <a:pt x="105" y="44"/>
                      </a:lnTo>
                      <a:lnTo>
                        <a:pt x="114" y="49"/>
                      </a:lnTo>
                      <a:lnTo>
                        <a:pt x="122" y="58"/>
                      </a:lnTo>
                      <a:lnTo>
                        <a:pt x="122" y="71"/>
                      </a:lnTo>
                      <a:lnTo>
                        <a:pt x="115" y="74"/>
                      </a:lnTo>
                      <a:lnTo>
                        <a:pt x="119" y="80"/>
                      </a:lnTo>
                      <a:lnTo>
                        <a:pt x="110" y="87"/>
                      </a:lnTo>
                      <a:lnTo>
                        <a:pt x="110" y="98"/>
                      </a:lnTo>
                      <a:lnTo>
                        <a:pt x="124" y="100"/>
                      </a:lnTo>
                      <a:lnTo>
                        <a:pt x="131" y="97"/>
                      </a:lnTo>
                      <a:lnTo>
                        <a:pt x="135" y="92"/>
                      </a:lnTo>
                      <a:lnTo>
                        <a:pt x="140" y="97"/>
                      </a:lnTo>
                      <a:lnTo>
                        <a:pt x="147" y="94"/>
                      </a:lnTo>
                      <a:lnTo>
                        <a:pt x="165" y="100"/>
                      </a:lnTo>
                      <a:lnTo>
                        <a:pt x="176" y="112"/>
                      </a:lnTo>
                      <a:lnTo>
                        <a:pt x="179" y="112"/>
                      </a:lnTo>
                      <a:lnTo>
                        <a:pt x="180" y="117"/>
                      </a:lnTo>
                      <a:lnTo>
                        <a:pt x="192" y="121"/>
                      </a:lnTo>
                      <a:lnTo>
                        <a:pt x="205" y="121"/>
                      </a:lnTo>
                      <a:lnTo>
                        <a:pt x="196" y="114"/>
                      </a:lnTo>
                      <a:lnTo>
                        <a:pt x="200" y="108"/>
                      </a:lnTo>
                      <a:lnTo>
                        <a:pt x="209" y="114"/>
                      </a:lnTo>
                      <a:lnTo>
                        <a:pt x="220" y="116"/>
                      </a:lnTo>
                      <a:lnTo>
                        <a:pt x="221" y="106"/>
                      </a:lnTo>
                      <a:lnTo>
                        <a:pt x="210" y="98"/>
                      </a:lnTo>
                      <a:lnTo>
                        <a:pt x="203" y="98"/>
                      </a:lnTo>
                      <a:lnTo>
                        <a:pt x="192" y="90"/>
                      </a:lnTo>
                      <a:lnTo>
                        <a:pt x="203" y="90"/>
                      </a:lnTo>
                      <a:lnTo>
                        <a:pt x="210" y="96"/>
                      </a:lnTo>
                      <a:lnTo>
                        <a:pt x="226" y="96"/>
                      </a:lnTo>
                      <a:lnTo>
                        <a:pt x="223" y="85"/>
                      </a:lnTo>
                      <a:lnTo>
                        <a:pt x="209" y="76"/>
                      </a:lnTo>
                      <a:lnTo>
                        <a:pt x="200" y="74"/>
                      </a:lnTo>
                      <a:lnTo>
                        <a:pt x="185" y="64"/>
                      </a:lnTo>
                      <a:lnTo>
                        <a:pt x="168" y="60"/>
                      </a:lnTo>
                      <a:lnTo>
                        <a:pt x="153" y="55"/>
                      </a:lnTo>
                      <a:lnTo>
                        <a:pt x="142" y="41"/>
                      </a:lnTo>
                      <a:lnTo>
                        <a:pt x="135" y="22"/>
                      </a:lnTo>
                      <a:lnTo>
                        <a:pt x="124" y="22"/>
                      </a:lnTo>
                      <a:lnTo>
                        <a:pt x="121" y="17"/>
                      </a:lnTo>
                      <a:lnTo>
                        <a:pt x="114" y="19"/>
                      </a:lnTo>
                      <a:lnTo>
                        <a:pt x="103" y="10"/>
                      </a:lnTo>
                      <a:lnTo>
                        <a:pt x="84" y="8"/>
                      </a:lnTo>
                      <a:lnTo>
                        <a:pt x="76" y="12"/>
                      </a:lnTo>
                      <a:lnTo>
                        <a:pt x="59" y="8"/>
                      </a:lnTo>
                      <a:lnTo>
                        <a:pt x="47" y="8"/>
                      </a:lnTo>
                      <a:lnTo>
                        <a:pt x="43" y="1"/>
                      </a:lnTo>
                      <a:lnTo>
                        <a:pt x="36" y="0"/>
                      </a:lnTo>
                      <a:lnTo>
                        <a:pt x="29" y="1"/>
                      </a:lnTo>
                      <a:lnTo>
                        <a:pt x="8" y="0"/>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54" name="Freeform 138"/>
                <p:cNvSpPr>
                  <a:spLocks/>
                </p:cNvSpPr>
                <p:nvPr/>
              </p:nvSpPr>
              <p:spPr bwMode="auto">
                <a:xfrm>
                  <a:off x="1622" y="1933"/>
                  <a:ext cx="162" cy="55"/>
                </a:xfrm>
                <a:custGeom>
                  <a:avLst/>
                  <a:gdLst>
                    <a:gd name="T0" fmla="*/ 0 w 162"/>
                    <a:gd name="T1" fmla="*/ 27 h 55"/>
                    <a:gd name="T2" fmla="*/ 14 w 162"/>
                    <a:gd name="T3" fmla="*/ 11 h 55"/>
                    <a:gd name="T4" fmla="*/ 21 w 162"/>
                    <a:gd name="T5" fmla="*/ 11 h 55"/>
                    <a:gd name="T6" fmla="*/ 32 w 162"/>
                    <a:gd name="T7" fmla="*/ 4 h 55"/>
                    <a:gd name="T8" fmla="*/ 45 w 162"/>
                    <a:gd name="T9" fmla="*/ 4 h 55"/>
                    <a:gd name="T10" fmla="*/ 48 w 162"/>
                    <a:gd name="T11" fmla="*/ 2 h 55"/>
                    <a:gd name="T12" fmla="*/ 52 w 162"/>
                    <a:gd name="T13" fmla="*/ 0 h 55"/>
                    <a:gd name="T14" fmla="*/ 68 w 162"/>
                    <a:gd name="T15" fmla="*/ 10 h 55"/>
                    <a:gd name="T16" fmla="*/ 73 w 162"/>
                    <a:gd name="T17" fmla="*/ 16 h 55"/>
                    <a:gd name="T18" fmla="*/ 77 w 162"/>
                    <a:gd name="T19" fmla="*/ 13 h 55"/>
                    <a:gd name="T20" fmla="*/ 89 w 162"/>
                    <a:gd name="T21" fmla="*/ 20 h 55"/>
                    <a:gd name="T22" fmla="*/ 97 w 162"/>
                    <a:gd name="T23" fmla="*/ 20 h 55"/>
                    <a:gd name="T24" fmla="*/ 104 w 162"/>
                    <a:gd name="T25" fmla="*/ 24 h 55"/>
                    <a:gd name="T26" fmla="*/ 114 w 162"/>
                    <a:gd name="T27" fmla="*/ 27 h 55"/>
                    <a:gd name="T28" fmla="*/ 114 w 162"/>
                    <a:gd name="T29" fmla="*/ 35 h 55"/>
                    <a:gd name="T30" fmla="*/ 136 w 162"/>
                    <a:gd name="T31" fmla="*/ 35 h 55"/>
                    <a:gd name="T32" fmla="*/ 140 w 162"/>
                    <a:gd name="T33" fmla="*/ 43 h 55"/>
                    <a:gd name="T34" fmla="*/ 153 w 162"/>
                    <a:gd name="T35" fmla="*/ 43 h 55"/>
                    <a:gd name="T36" fmla="*/ 161 w 162"/>
                    <a:gd name="T37" fmla="*/ 52 h 55"/>
                    <a:gd name="T38" fmla="*/ 156 w 162"/>
                    <a:gd name="T39" fmla="*/ 54 h 55"/>
                    <a:gd name="T40" fmla="*/ 153 w 162"/>
                    <a:gd name="T41" fmla="*/ 51 h 55"/>
                    <a:gd name="T42" fmla="*/ 152 w 162"/>
                    <a:gd name="T43" fmla="*/ 49 h 55"/>
                    <a:gd name="T44" fmla="*/ 140 w 162"/>
                    <a:gd name="T45" fmla="*/ 51 h 55"/>
                    <a:gd name="T46" fmla="*/ 137 w 162"/>
                    <a:gd name="T47" fmla="*/ 52 h 55"/>
                    <a:gd name="T48" fmla="*/ 127 w 162"/>
                    <a:gd name="T49" fmla="*/ 54 h 55"/>
                    <a:gd name="T50" fmla="*/ 113 w 162"/>
                    <a:gd name="T51" fmla="*/ 54 h 55"/>
                    <a:gd name="T52" fmla="*/ 104 w 162"/>
                    <a:gd name="T53" fmla="*/ 54 h 55"/>
                    <a:gd name="T54" fmla="*/ 104 w 162"/>
                    <a:gd name="T55" fmla="*/ 49 h 55"/>
                    <a:gd name="T56" fmla="*/ 89 w 162"/>
                    <a:gd name="T57" fmla="*/ 36 h 55"/>
                    <a:gd name="T58" fmla="*/ 89 w 162"/>
                    <a:gd name="T59" fmla="*/ 29 h 55"/>
                    <a:gd name="T60" fmla="*/ 73 w 162"/>
                    <a:gd name="T61" fmla="*/ 29 h 55"/>
                    <a:gd name="T62" fmla="*/ 66 w 162"/>
                    <a:gd name="T63" fmla="*/ 24 h 55"/>
                    <a:gd name="T64" fmla="*/ 62 w 162"/>
                    <a:gd name="T65" fmla="*/ 29 h 55"/>
                    <a:gd name="T66" fmla="*/ 57 w 162"/>
                    <a:gd name="T67" fmla="*/ 22 h 55"/>
                    <a:gd name="T68" fmla="*/ 52 w 162"/>
                    <a:gd name="T69" fmla="*/ 22 h 55"/>
                    <a:gd name="T70" fmla="*/ 52 w 162"/>
                    <a:gd name="T71" fmla="*/ 15 h 55"/>
                    <a:gd name="T72" fmla="*/ 48 w 162"/>
                    <a:gd name="T73" fmla="*/ 11 h 55"/>
                    <a:gd name="T74" fmla="*/ 34 w 162"/>
                    <a:gd name="T75" fmla="*/ 13 h 55"/>
                    <a:gd name="T76" fmla="*/ 24 w 162"/>
                    <a:gd name="T77" fmla="*/ 22 h 55"/>
                    <a:gd name="T78" fmla="*/ 13 w 162"/>
                    <a:gd name="T79" fmla="*/ 24 h 55"/>
                    <a:gd name="T80" fmla="*/ 0 w 162"/>
                    <a:gd name="T81"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2" h="55">
                      <a:moveTo>
                        <a:pt x="0" y="27"/>
                      </a:moveTo>
                      <a:lnTo>
                        <a:pt x="14" y="11"/>
                      </a:lnTo>
                      <a:lnTo>
                        <a:pt x="21" y="11"/>
                      </a:lnTo>
                      <a:lnTo>
                        <a:pt x="32" y="4"/>
                      </a:lnTo>
                      <a:lnTo>
                        <a:pt x="45" y="4"/>
                      </a:lnTo>
                      <a:lnTo>
                        <a:pt x="48" y="2"/>
                      </a:lnTo>
                      <a:lnTo>
                        <a:pt x="52" y="0"/>
                      </a:lnTo>
                      <a:lnTo>
                        <a:pt x="68" y="10"/>
                      </a:lnTo>
                      <a:lnTo>
                        <a:pt x="73" y="16"/>
                      </a:lnTo>
                      <a:lnTo>
                        <a:pt x="77" y="13"/>
                      </a:lnTo>
                      <a:lnTo>
                        <a:pt x="89" y="20"/>
                      </a:lnTo>
                      <a:lnTo>
                        <a:pt x="97" y="20"/>
                      </a:lnTo>
                      <a:lnTo>
                        <a:pt x="104" y="24"/>
                      </a:lnTo>
                      <a:lnTo>
                        <a:pt x="114" y="27"/>
                      </a:lnTo>
                      <a:lnTo>
                        <a:pt x="114" y="35"/>
                      </a:lnTo>
                      <a:lnTo>
                        <a:pt x="136" y="35"/>
                      </a:lnTo>
                      <a:lnTo>
                        <a:pt x="140" y="43"/>
                      </a:lnTo>
                      <a:lnTo>
                        <a:pt x="153" y="43"/>
                      </a:lnTo>
                      <a:lnTo>
                        <a:pt x="161" y="52"/>
                      </a:lnTo>
                      <a:lnTo>
                        <a:pt x="156" y="54"/>
                      </a:lnTo>
                      <a:lnTo>
                        <a:pt x="153" y="51"/>
                      </a:lnTo>
                      <a:lnTo>
                        <a:pt x="152" y="49"/>
                      </a:lnTo>
                      <a:lnTo>
                        <a:pt x="140" y="51"/>
                      </a:lnTo>
                      <a:lnTo>
                        <a:pt x="137" y="52"/>
                      </a:lnTo>
                      <a:lnTo>
                        <a:pt x="127" y="54"/>
                      </a:lnTo>
                      <a:lnTo>
                        <a:pt x="113" y="54"/>
                      </a:lnTo>
                      <a:lnTo>
                        <a:pt x="104" y="54"/>
                      </a:lnTo>
                      <a:lnTo>
                        <a:pt x="104" y="49"/>
                      </a:lnTo>
                      <a:lnTo>
                        <a:pt x="89" y="36"/>
                      </a:lnTo>
                      <a:lnTo>
                        <a:pt x="89" y="29"/>
                      </a:lnTo>
                      <a:lnTo>
                        <a:pt x="73" y="29"/>
                      </a:lnTo>
                      <a:lnTo>
                        <a:pt x="66" y="24"/>
                      </a:lnTo>
                      <a:lnTo>
                        <a:pt x="62" y="29"/>
                      </a:lnTo>
                      <a:lnTo>
                        <a:pt x="57" y="22"/>
                      </a:lnTo>
                      <a:lnTo>
                        <a:pt x="52" y="22"/>
                      </a:lnTo>
                      <a:lnTo>
                        <a:pt x="52" y="15"/>
                      </a:lnTo>
                      <a:lnTo>
                        <a:pt x="48" y="11"/>
                      </a:lnTo>
                      <a:lnTo>
                        <a:pt x="34" y="13"/>
                      </a:lnTo>
                      <a:lnTo>
                        <a:pt x="24" y="22"/>
                      </a:lnTo>
                      <a:lnTo>
                        <a:pt x="13" y="24"/>
                      </a:lnTo>
                      <a:lnTo>
                        <a:pt x="0" y="27"/>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55" name="Freeform 139"/>
                <p:cNvSpPr>
                  <a:spLocks/>
                </p:cNvSpPr>
                <p:nvPr/>
              </p:nvSpPr>
              <p:spPr bwMode="auto">
                <a:xfrm>
                  <a:off x="1763" y="1973"/>
                  <a:ext cx="102" cy="47"/>
                </a:xfrm>
                <a:custGeom>
                  <a:avLst/>
                  <a:gdLst>
                    <a:gd name="T0" fmla="*/ 0 w 102"/>
                    <a:gd name="T1" fmla="*/ 35 h 47"/>
                    <a:gd name="T2" fmla="*/ 10 w 102"/>
                    <a:gd name="T3" fmla="*/ 37 h 47"/>
                    <a:gd name="T4" fmla="*/ 32 w 102"/>
                    <a:gd name="T5" fmla="*/ 35 h 47"/>
                    <a:gd name="T6" fmla="*/ 42 w 102"/>
                    <a:gd name="T7" fmla="*/ 44 h 47"/>
                    <a:gd name="T8" fmla="*/ 54 w 102"/>
                    <a:gd name="T9" fmla="*/ 46 h 47"/>
                    <a:gd name="T10" fmla="*/ 60 w 102"/>
                    <a:gd name="T11" fmla="*/ 35 h 47"/>
                    <a:gd name="T12" fmla="*/ 57 w 102"/>
                    <a:gd name="T13" fmla="*/ 32 h 47"/>
                    <a:gd name="T14" fmla="*/ 63 w 102"/>
                    <a:gd name="T15" fmla="*/ 27 h 47"/>
                    <a:gd name="T16" fmla="*/ 76 w 102"/>
                    <a:gd name="T17" fmla="*/ 35 h 47"/>
                    <a:gd name="T18" fmla="*/ 85 w 102"/>
                    <a:gd name="T19" fmla="*/ 35 h 47"/>
                    <a:gd name="T20" fmla="*/ 85 w 102"/>
                    <a:gd name="T21" fmla="*/ 30 h 47"/>
                    <a:gd name="T22" fmla="*/ 92 w 102"/>
                    <a:gd name="T23" fmla="*/ 30 h 47"/>
                    <a:gd name="T24" fmla="*/ 101 w 102"/>
                    <a:gd name="T25" fmla="*/ 23 h 47"/>
                    <a:gd name="T26" fmla="*/ 95 w 102"/>
                    <a:gd name="T27" fmla="*/ 21 h 47"/>
                    <a:gd name="T28" fmla="*/ 95 w 102"/>
                    <a:gd name="T29" fmla="*/ 12 h 47"/>
                    <a:gd name="T30" fmla="*/ 95 w 102"/>
                    <a:gd name="T31" fmla="*/ 7 h 47"/>
                    <a:gd name="T32" fmla="*/ 81 w 102"/>
                    <a:gd name="T33" fmla="*/ 5 h 47"/>
                    <a:gd name="T34" fmla="*/ 69 w 102"/>
                    <a:gd name="T35" fmla="*/ 7 h 47"/>
                    <a:gd name="T36" fmla="*/ 60 w 102"/>
                    <a:gd name="T37" fmla="*/ 7 h 47"/>
                    <a:gd name="T38" fmla="*/ 46 w 102"/>
                    <a:gd name="T39" fmla="*/ 5 h 47"/>
                    <a:gd name="T40" fmla="*/ 35 w 102"/>
                    <a:gd name="T41" fmla="*/ 0 h 47"/>
                    <a:gd name="T42" fmla="*/ 32 w 102"/>
                    <a:gd name="T43" fmla="*/ 5 h 47"/>
                    <a:gd name="T44" fmla="*/ 31 w 102"/>
                    <a:gd name="T45" fmla="*/ 14 h 47"/>
                    <a:gd name="T46" fmla="*/ 19 w 102"/>
                    <a:gd name="T47" fmla="*/ 14 h 47"/>
                    <a:gd name="T48" fmla="*/ 16 w 102"/>
                    <a:gd name="T49" fmla="*/ 23 h 47"/>
                    <a:gd name="T50" fmla="*/ 10 w 102"/>
                    <a:gd name="T51" fmla="*/ 25 h 47"/>
                    <a:gd name="T52" fmla="*/ 0 w 102"/>
                    <a:gd name="T53" fmla="*/ 3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47">
                      <a:moveTo>
                        <a:pt x="0" y="35"/>
                      </a:moveTo>
                      <a:lnTo>
                        <a:pt x="10" y="37"/>
                      </a:lnTo>
                      <a:lnTo>
                        <a:pt x="32" y="35"/>
                      </a:lnTo>
                      <a:lnTo>
                        <a:pt x="42" y="44"/>
                      </a:lnTo>
                      <a:lnTo>
                        <a:pt x="54" y="46"/>
                      </a:lnTo>
                      <a:lnTo>
                        <a:pt x="60" y="35"/>
                      </a:lnTo>
                      <a:lnTo>
                        <a:pt x="57" y="32"/>
                      </a:lnTo>
                      <a:lnTo>
                        <a:pt x="63" y="27"/>
                      </a:lnTo>
                      <a:lnTo>
                        <a:pt x="76" y="35"/>
                      </a:lnTo>
                      <a:lnTo>
                        <a:pt x="85" y="35"/>
                      </a:lnTo>
                      <a:lnTo>
                        <a:pt x="85" y="30"/>
                      </a:lnTo>
                      <a:lnTo>
                        <a:pt x="92" y="30"/>
                      </a:lnTo>
                      <a:lnTo>
                        <a:pt x="101" y="23"/>
                      </a:lnTo>
                      <a:lnTo>
                        <a:pt x="95" y="21"/>
                      </a:lnTo>
                      <a:lnTo>
                        <a:pt x="95" y="12"/>
                      </a:lnTo>
                      <a:lnTo>
                        <a:pt x="95" y="7"/>
                      </a:lnTo>
                      <a:lnTo>
                        <a:pt x="81" y="5"/>
                      </a:lnTo>
                      <a:lnTo>
                        <a:pt x="69" y="7"/>
                      </a:lnTo>
                      <a:lnTo>
                        <a:pt x="60" y="7"/>
                      </a:lnTo>
                      <a:lnTo>
                        <a:pt x="46" y="5"/>
                      </a:lnTo>
                      <a:lnTo>
                        <a:pt x="35" y="0"/>
                      </a:lnTo>
                      <a:lnTo>
                        <a:pt x="32" y="5"/>
                      </a:lnTo>
                      <a:lnTo>
                        <a:pt x="31" y="14"/>
                      </a:lnTo>
                      <a:lnTo>
                        <a:pt x="19" y="14"/>
                      </a:lnTo>
                      <a:lnTo>
                        <a:pt x="16" y="23"/>
                      </a:lnTo>
                      <a:lnTo>
                        <a:pt x="10" y="25"/>
                      </a:lnTo>
                      <a:lnTo>
                        <a:pt x="0" y="35"/>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356" name="Freeform 140"/>
                <p:cNvSpPr>
                  <a:spLocks/>
                </p:cNvSpPr>
                <p:nvPr/>
              </p:nvSpPr>
              <p:spPr bwMode="auto">
                <a:xfrm>
                  <a:off x="1699" y="2107"/>
                  <a:ext cx="651" cy="968"/>
                </a:xfrm>
                <a:custGeom>
                  <a:avLst/>
                  <a:gdLst>
                    <a:gd name="T0" fmla="*/ 74 w 651"/>
                    <a:gd name="T1" fmla="*/ 16 h 968"/>
                    <a:gd name="T2" fmla="*/ 123 w 651"/>
                    <a:gd name="T3" fmla="*/ 2 h 968"/>
                    <a:gd name="T4" fmla="*/ 102 w 651"/>
                    <a:gd name="T5" fmla="*/ 34 h 968"/>
                    <a:gd name="T6" fmla="*/ 123 w 651"/>
                    <a:gd name="T7" fmla="*/ 32 h 968"/>
                    <a:gd name="T8" fmla="*/ 143 w 651"/>
                    <a:gd name="T9" fmla="*/ 31 h 968"/>
                    <a:gd name="T10" fmla="*/ 172 w 651"/>
                    <a:gd name="T11" fmla="*/ 42 h 968"/>
                    <a:gd name="T12" fmla="*/ 261 w 651"/>
                    <a:gd name="T13" fmla="*/ 59 h 968"/>
                    <a:gd name="T14" fmla="*/ 302 w 651"/>
                    <a:gd name="T15" fmla="*/ 76 h 968"/>
                    <a:gd name="T16" fmla="*/ 354 w 651"/>
                    <a:gd name="T17" fmla="*/ 86 h 968"/>
                    <a:gd name="T18" fmla="*/ 430 w 651"/>
                    <a:gd name="T19" fmla="*/ 133 h 968"/>
                    <a:gd name="T20" fmla="*/ 471 w 651"/>
                    <a:gd name="T21" fmla="*/ 192 h 968"/>
                    <a:gd name="T22" fmla="*/ 633 w 651"/>
                    <a:gd name="T23" fmla="*/ 241 h 968"/>
                    <a:gd name="T24" fmla="*/ 634 w 651"/>
                    <a:gd name="T25" fmla="*/ 322 h 968"/>
                    <a:gd name="T26" fmla="*/ 593 w 651"/>
                    <a:gd name="T27" fmla="*/ 366 h 968"/>
                    <a:gd name="T28" fmla="*/ 587 w 651"/>
                    <a:gd name="T29" fmla="*/ 428 h 968"/>
                    <a:gd name="T30" fmla="*/ 563 w 651"/>
                    <a:gd name="T31" fmla="*/ 455 h 968"/>
                    <a:gd name="T32" fmla="*/ 525 w 651"/>
                    <a:gd name="T33" fmla="*/ 501 h 968"/>
                    <a:gd name="T34" fmla="*/ 470 w 651"/>
                    <a:gd name="T35" fmla="*/ 517 h 968"/>
                    <a:gd name="T36" fmla="*/ 441 w 651"/>
                    <a:gd name="T37" fmla="*/ 565 h 968"/>
                    <a:gd name="T38" fmla="*/ 435 w 651"/>
                    <a:gd name="T39" fmla="*/ 604 h 968"/>
                    <a:gd name="T40" fmla="*/ 391 w 651"/>
                    <a:gd name="T41" fmla="*/ 640 h 968"/>
                    <a:gd name="T42" fmla="*/ 364 w 651"/>
                    <a:gd name="T43" fmla="*/ 669 h 968"/>
                    <a:gd name="T44" fmla="*/ 346 w 651"/>
                    <a:gd name="T45" fmla="*/ 683 h 968"/>
                    <a:gd name="T46" fmla="*/ 337 w 651"/>
                    <a:gd name="T47" fmla="*/ 721 h 968"/>
                    <a:gd name="T48" fmla="*/ 292 w 651"/>
                    <a:gd name="T49" fmla="*/ 737 h 968"/>
                    <a:gd name="T50" fmla="*/ 258 w 651"/>
                    <a:gd name="T51" fmla="*/ 753 h 968"/>
                    <a:gd name="T52" fmla="*/ 256 w 651"/>
                    <a:gd name="T53" fmla="*/ 791 h 968"/>
                    <a:gd name="T54" fmla="*/ 223 w 651"/>
                    <a:gd name="T55" fmla="*/ 819 h 968"/>
                    <a:gd name="T56" fmla="*/ 243 w 651"/>
                    <a:gd name="T57" fmla="*/ 845 h 968"/>
                    <a:gd name="T58" fmla="*/ 210 w 651"/>
                    <a:gd name="T59" fmla="*/ 868 h 968"/>
                    <a:gd name="T60" fmla="*/ 193 w 651"/>
                    <a:gd name="T61" fmla="*/ 909 h 968"/>
                    <a:gd name="T62" fmla="*/ 237 w 651"/>
                    <a:gd name="T63" fmla="*/ 967 h 968"/>
                    <a:gd name="T64" fmla="*/ 185 w 651"/>
                    <a:gd name="T65" fmla="*/ 938 h 968"/>
                    <a:gd name="T66" fmla="*/ 152 w 651"/>
                    <a:gd name="T67" fmla="*/ 888 h 968"/>
                    <a:gd name="T68" fmla="*/ 148 w 651"/>
                    <a:gd name="T69" fmla="*/ 753 h 968"/>
                    <a:gd name="T70" fmla="*/ 143 w 651"/>
                    <a:gd name="T71" fmla="*/ 696 h 968"/>
                    <a:gd name="T72" fmla="*/ 147 w 651"/>
                    <a:gd name="T73" fmla="*/ 633 h 968"/>
                    <a:gd name="T74" fmla="*/ 154 w 651"/>
                    <a:gd name="T75" fmla="*/ 585 h 968"/>
                    <a:gd name="T76" fmla="*/ 150 w 651"/>
                    <a:gd name="T77" fmla="*/ 506 h 968"/>
                    <a:gd name="T78" fmla="*/ 155 w 651"/>
                    <a:gd name="T79" fmla="*/ 441 h 968"/>
                    <a:gd name="T80" fmla="*/ 116 w 651"/>
                    <a:gd name="T81" fmla="*/ 396 h 968"/>
                    <a:gd name="T82" fmla="*/ 59 w 651"/>
                    <a:gd name="T83" fmla="*/ 360 h 968"/>
                    <a:gd name="T84" fmla="*/ 37 w 651"/>
                    <a:gd name="T85" fmla="*/ 306 h 968"/>
                    <a:gd name="T86" fmla="*/ 11 w 651"/>
                    <a:gd name="T87" fmla="*/ 276 h 968"/>
                    <a:gd name="T88" fmla="*/ 12 w 651"/>
                    <a:gd name="T89" fmla="*/ 225 h 968"/>
                    <a:gd name="T90" fmla="*/ 6 w 651"/>
                    <a:gd name="T91" fmla="*/ 176 h 968"/>
                    <a:gd name="T92" fmla="*/ 47 w 651"/>
                    <a:gd name="T93" fmla="*/ 79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51" h="968">
                      <a:moveTo>
                        <a:pt x="50" y="43"/>
                      </a:moveTo>
                      <a:lnTo>
                        <a:pt x="59" y="32"/>
                      </a:lnTo>
                      <a:lnTo>
                        <a:pt x="74" y="16"/>
                      </a:lnTo>
                      <a:lnTo>
                        <a:pt x="98" y="7"/>
                      </a:lnTo>
                      <a:lnTo>
                        <a:pt x="111" y="0"/>
                      </a:lnTo>
                      <a:lnTo>
                        <a:pt x="123" y="2"/>
                      </a:lnTo>
                      <a:lnTo>
                        <a:pt x="120" y="10"/>
                      </a:lnTo>
                      <a:lnTo>
                        <a:pt x="106" y="18"/>
                      </a:lnTo>
                      <a:lnTo>
                        <a:pt x="102" y="34"/>
                      </a:lnTo>
                      <a:lnTo>
                        <a:pt x="106" y="47"/>
                      </a:lnTo>
                      <a:lnTo>
                        <a:pt x="118" y="47"/>
                      </a:lnTo>
                      <a:lnTo>
                        <a:pt x="123" y="32"/>
                      </a:lnTo>
                      <a:lnTo>
                        <a:pt x="127" y="18"/>
                      </a:lnTo>
                      <a:lnTo>
                        <a:pt x="134" y="22"/>
                      </a:lnTo>
                      <a:lnTo>
                        <a:pt x="143" y="31"/>
                      </a:lnTo>
                      <a:lnTo>
                        <a:pt x="159" y="27"/>
                      </a:lnTo>
                      <a:lnTo>
                        <a:pt x="169" y="34"/>
                      </a:lnTo>
                      <a:lnTo>
                        <a:pt x="172" y="42"/>
                      </a:lnTo>
                      <a:lnTo>
                        <a:pt x="196" y="38"/>
                      </a:lnTo>
                      <a:lnTo>
                        <a:pt x="243" y="34"/>
                      </a:lnTo>
                      <a:lnTo>
                        <a:pt x="261" y="59"/>
                      </a:lnTo>
                      <a:lnTo>
                        <a:pt x="291" y="72"/>
                      </a:lnTo>
                      <a:lnTo>
                        <a:pt x="290" y="83"/>
                      </a:lnTo>
                      <a:lnTo>
                        <a:pt x="302" y="76"/>
                      </a:lnTo>
                      <a:lnTo>
                        <a:pt x="317" y="76"/>
                      </a:lnTo>
                      <a:lnTo>
                        <a:pt x="333" y="88"/>
                      </a:lnTo>
                      <a:lnTo>
                        <a:pt x="354" y="86"/>
                      </a:lnTo>
                      <a:lnTo>
                        <a:pt x="372" y="88"/>
                      </a:lnTo>
                      <a:lnTo>
                        <a:pt x="400" y="108"/>
                      </a:lnTo>
                      <a:lnTo>
                        <a:pt x="430" y="133"/>
                      </a:lnTo>
                      <a:lnTo>
                        <a:pt x="443" y="162"/>
                      </a:lnTo>
                      <a:lnTo>
                        <a:pt x="435" y="184"/>
                      </a:lnTo>
                      <a:lnTo>
                        <a:pt x="471" y="192"/>
                      </a:lnTo>
                      <a:lnTo>
                        <a:pt x="532" y="203"/>
                      </a:lnTo>
                      <a:lnTo>
                        <a:pt x="593" y="216"/>
                      </a:lnTo>
                      <a:lnTo>
                        <a:pt x="633" y="241"/>
                      </a:lnTo>
                      <a:lnTo>
                        <a:pt x="650" y="265"/>
                      </a:lnTo>
                      <a:lnTo>
                        <a:pt x="650" y="295"/>
                      </a:lnTo>
                      <a:lnTo>
                        <a:pt x="634" y="322"/>
                      </a:lnTo>
                      <a:lnTo>
                        <a:pt x="617" y="336"/>
                      </a:lnTo>
                      <a:lnTo>
                        <a:pt x="606" y="346"/>
                      </a:lnTo>
                      <a:lnTo>
                        <a:pt x="593" y="366"/>
                      </a:lnTo>
                      <a:lnTo>
                        <a:pt x="591" y="384"/>
                      </a:lnTo>
                      <a:lnTo>
                        <a:pt x="593" y="406"/>
                      </a:lnTo>
                      <a:lnTo>
                        <a:pt x="587" y="428"/>
                      </a:lnTo>
                      <a:lnTo>
                        <a:pt x="577" y="433"/>
                      </a:lnTo>
                      <a:lnTo>
                        <a:pt x="575" y="445"/>
                      </a:lnTo>
                      <a:lnTo>
                        <a:pt x="563" y="455"/>
                      </a:lnTo>
                      <a:lnTo>
                        <a:pt x="562" y="466"/>
                      </a:lnTo>
                      <a:lnTo>
                        <a:pt x="548" y="479"/>
                      </a:lnTo>
                      <a:lnTo>
                        <a:pt x="525" y="501"/>
                      </a:lnTo>
                      <a:lnTo>
                        <a:pt x="507" y="507"/>
                      </a:lnTo>
                      <a:lnTo>
                        <a:pt x="494" y="506"/>
                      </a:lnTo>
                      <a:lnTo>
                        <a:pt x="470" y="517"/>
                      </a:lnTo>
                      <a:lnTo>
                        <a:pt x="446" y="542"/>
                      </a:lnTo>
                      <a:lnTo>
                        <a:pt x="441" y="552"/>
                      </a:lnTo>
                      <a:lnTo>
                        <a:pt x="441" y="565"/>
                      </a:lnTo>
                      <a:lnTo>
                        <a:pt x="446" y="579"/>
                      </a:lnTo>
                      <a:lnTo>
                        <a:pt x="435" y="592"/>
                      </a:lnTo>
                      <a:lnTo>
                        <a:pt x="435" y="604"/>
                      </a:lnTo>
                      <a:lnTo>
                        <a:pt x="416" y="617"/>
                      </a:lnTo>
                      <a:lnTo>
                        <a:pt x="401" y="626"/>
                      </a:lnTo>
                      <a:lnTo>
                        <a:pt x="391" y="640"/>
                      </a:lnTo>
                      <a:lnTo>
                        <a:pt x="386" y="655"/>
                      </a:lnTo>
                      <a:lnTo>
                        <a:pt x="370" y="672"/>
                      </a:lnTo>
                      <a:lnTo>
                        <a:pt x="364" y="669"/>
                      </a:lnTo>
                      <a:lnTo>
                        <a:pt x="351" y="669"/>
                      </a:lnTo>
                      <a:lnTo>
                        <a:pt x="335" y="675"/>
                      </a:lnTo>
                      <a:lnTo>
                        <a:pt x="346" y="683"/>
                      </a:lnTo>
                      <a:lnTo>
                        <a:pt x="346" y="699"/>
                      </a:lnTo>
                      <a:lnTo>
                        <a:pt x="345" y="712"/>
                      </a:lnTo>
                      <a:lnTo>
                        <a:pt x="337" y="721"/>
                      </a:lnTo>
                      <a:lnTo>
                        <a:pt x="317" y="723"/>
                      </a:lnTo>
                      <a:lnTo>
                        <a:pt x="301" y="728"/>
                      </a:lnTo>
                      <a:lnTo>
                        <a:pt x="292" y="737"/>
                      </a:lnTo>
                      <a:lnTo>
                        <a:pt x="292" y="753"/>
                      </a:lnTo>
                      <a:lnTo>
                        <a:pt x="274" y="756"/>
                      </a:lnTo>
                      <a:lnTo>
                        <a:pt x="258" y="753"/>
                      </a:lnTo>
                      <a:lnTo>
                        <a:pt x="253" y="761"/>
                      </a:lnTo>
                      <a:lnTo>
                        <a:pt x="261" y="767"/>
                      </a:lnTo>
                      <a:lnTo>
                        <a:pt x="256" y="791"/>
                      </a:lnTo>
                      <a:lnTo>
                        <a:pt x="250" y="811"/>
                      </a:lnTo>
                      <a:lnTo>
                        <a:pt x="229" y="811"/>
                      </a:lnTo>
                      <a:lnTo>
                        <a:pt x="223" y="819"/>
                      </a:lnTo>
                      <a:lnTo>
                        <a:pt x="224" y="835"/>
                      </a:lnTo>
                      <a:lnTo>
                        <a:pt x="236" y="835"/>
                      </a:lnTo>
                      <a:lnTo>
                        <a:pt x="243" y="845"/>
                      </a:lnTo>
                      <a:lnTo>
                        <a:pt x="238" y="861"/>
                      </a:lnTo>
                      <a:lnTo>
                        <a:pt x="227" y="862"/>
                      </a:lnTo>
                      <a:lnTo>
                        <a:pt x="210" y="868"/>
                      </a:lnTo>
                      <a:lnTo>
                        <a:pt x="206" y="881"/>
                      </a:lnTo>
                      <a:lnTo>
                        <a:pt x="204" y="900"/>
                      </a:lnTo>
                      <a:lnTo>
                        <a:pt x="193" y="909"/>
                      </a:lnTo>
                      <a:lnTo>
                        <a:pt x="233" y="941"/>
                      </a:lnTo>
                      <a:lnTo>
                        <a:pt x="243" y="957"/>
                      </a:lnTo>
                      <a:lnTo>
                        <a:pt x="237" y="967"/>
                      </a:lnTo>
                      <a:lnTo>
                        <a:pt x="220" y="960"/>
                      </a:lnTo>
                      <a:lnTo>
                        <a:pt x="206" y="947"/>
                      </a:lnTo>
                      <a:lnTo>
                        <a:pt x="185" y="938"/>
                      </a:lnTo>
                      <a:lnTo>
                        <a:pt x="166" y="922"/>
                      </a:lnTo>
                      <a:lnTo>
                        <a:pt x="154" y="904"/>
                      </a:lnTo>
                      <a:lnTo>
                        <a:pt x="152" y="888"/>
                      </a:lnTo>
                      <a:lnTo>
                        <a:pt x="155" y="875"/>
                      </a:lnTo>
                      <a:lnTo>
                        <a:pt x="154" y="771"/>
                      </a:lnTo>
                      <a:lnTo>
                        <a:pt x="148" y="753"/>
                      </a:lnTo>
                      <a:lnTo>
                        <a:pt x="134" y="734"/>
                      </a:lnTo>
                      <a:lnTo>
                        <a:pt x="134" y="716"/>
                      </a:lnTo>
                      <a:lnTo>
                        <a:pt x="143" y="696"/>
                      </a:lnTo>
                      <a:lnTo>
                        <a:pt x="152" y="671"/>
                      </a:lnTo>
                      <a:lnTo>
                        <a:pt x="148" y="645"/>
                      </a:lnTo>
                      <a:lnTo>
                        <a:pt x="147" y="633"/>
                      </a:lnTo>
                      <a:lnTo>
                        <a:pt x="145" y="620"/>
                      </a:lnTo>
                      <a:lnTo>
                        <a:pt x="150" y="613"/>
                      </a:lnTo>
                      <a:lnTo>
                        <a:pt x="154" y="585"/>
                      </a:lnTo>
                      <a:lnTo>
                        <a:pt x="150" y="570"/>
                      </a:lnTo>
                      <a:lnTo>
                        <a:pt x="156" y="536"/>
                      </a:lnTo>
                      <a:lnTo>
                        <a:pt x="150" y="506"/>
                      </a:lnTo>
                      <a:lnTo>
                        <a:pt x="155" y="490"/>
                      </a:lnTo>
                      <a:lnTo>
                        <a:pt x="163" y="459"/>
                      </a:lnTo>
                      <a:lnTo>
                        <a:pt x="155" y="441"/>
                      </a:lnTo>
                      <a:lnTo>
                        <a:pt x="139" y="427"/>
                      </a:lnTo>
                      <a:lnTo>
                        <a:pt x="134" y="411"/>
                      </a:lnTo>
                      <a:lnTo>
                        <a:pt x="116" y="396"/>
                      </a:lnTo>
                      <a:lnTo>
                        <a:pt x="98" y="387"/>
                      </a:lnTo>
                      <a:lnTo>
                        <a:pt x="71" y="382"/>
                      </a:lnTo>
                      <a:lnTo>
                        <a:pt x="59" y="360"/>
                      </a:lnTo>
                      <a:lnTo>
                        <a:pt x="41" y="339"/>
                      </a:lnTo>
                      <a:lnTo>
                        <a:pt x="39" y="322"/>
                      </a:lnTo>
                      <a:lnTo>
                        <a:pt x="37" y="306"/>
                      </a:lnTo>
                      <a:lnTo>
                        <a:pt x="33" y="295"/>
                      </a:lnTo>
                      <a:lnTo>
                        <a:pt x="23" y="282"/>
                      </a:lnTo>
                      <a:lnTo>
                        <a:pt x="11" y="276"/>
                      </a:lnTo>
                      <a:lnTo>
                        <a:pt x="1" y="264"/>
                      </a:lnTo>
                      <a:lnTo>
                        <a:pt x="12" y="252"/>
                      </a:lnTo>
                      <a:lnTo>
                        <a:pt x="12" y="225"/>
                      </a:lnTo>
                      <a:lnTo>
                        <a:pt x="6" y="211"/>
                      </a:lnTo>
                      <a:lnTo>
                        <a:pt x="0" y="197"/>
                      </a:lnTo>
                      <a:lnTo>
                        <a:pt x="6" y="176"/>
                      </a:lnTo>
                      <a:lnTo>
                        <a:pt x="32" y="126"/>
                      </a:lnTo>
                      <a:lnTo>
                        <a:pt x="33" y="103"/>
                      </a:lnTo>
                      <a:lnTo>
                        <a:pt x="47" y="79"/>
                      </a:lnTo>
                      <a:lnTo>
                        <a:pt x="47" y="67"/>
                      </a:lnTo>
                      <a:lnTo>
                        <a:pt x="50" y="43"/>
                      </a:lnTo>
                    </a:path>
                  </a:pathLst>
                </a:custGeom>
                <a:solidFill>
                  <a:schemeClr val="bg1"/>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grpSp>
      </p:grpSp>
      <p:sp>
        <p:nvSpPr>
          <p:cNvPr id="9357" name="Rectangle 141"/>
          <p:cNvSpPr>
            <a:spLocks noChangeArrowheads="1"/>
          </p:cNvSpPr>
          <p:nvPr/>
        </p:nvSpPr>
        <p:spPr bwMode="auto">
          <a:xfrm>
            <a:off x="869990" y="2619520"/>
            <a:ext cx="1985963"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5725" tIns="42862" rIns="85725" bIns="42862">
            <a:spAutoFit/>
          </a:bodyPr>
          <a:lstStyle/>
          <a:p>
            <a:pPr defTabSz="792163" eaLnBrk="0" hangingPunct="0">
              <a:lnSpc>
                <a:spcPct val="90000"/>
              </a:lnSpc>
            </a:pPr>
            <a:r>
              <a:rPr lang="en-US" sz="1400" b="0">
                <a:latin typeface="Arial" charset="0"/>
              </a:rPr>
              <a:t>MCS Colorado Springs</a:t>
            </a:r>
          </a:p>
        </p:txBody>
      </p:sp>
      <p:sp>
        <p:nvSpPr>
          <p:cNvPr id="9358" name="Rectangle 142"/>
          <p:cNvSpPr>
            <a:spLocks noChangeArrowheads="1"/>
          </p:cNvSpPr>
          <p:nvPr/>
        </p:nvSpPr>
        <p:spPr bwMode="auto">
          <a:xfrm>
            <a:off x="565190" y="3457720"/>
            <a:ext cx="754063"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5725" tIns="42862" rIns="85725" bIns="42862">
            <a:spAutoFit/>
          </a:bodyPr>
          <a:lstStyle/>
          <a:p>
            <a:pPr defTabSz="792163" eaLnBrk="0" hangingPunct="0">
              <a:lnSpc>
                <a:spcPct val="90000"/>
              </a:lnSpc>
            </a:pPr>
            <a:r>
              <a:rPr lang="en-US" sz="1400" b="0">
                <a:latin typeface="Arial" charset="0"/>
              </a:rPr>
              <a:t>Hawaii </a:t>
            </a:r>
          </a:p>
        </p:txBody>
      </p:sp>
      <p:sp>
        <p:nvSpPr>
          <p:cNvPr id="9359" name="Rectangle 143"/>
          <p:cNvSpPr>
            <a:spLocks noChangeArrowheads="1"/>
          </p:cNvSpPr>
          <p:nvPr/>
        </p:nvSpPr>
        <p:spPr bwMode="auto">
          <a:xfrm>
            <a:off x="2241590" y="4753120"/>
            <a:ext cx="1447800"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85725" tIns="42862" rIns="85725" bIns="42862">
            <a:spAutoFit/>
          </a:bodyPr>
          <a:lstStyle/>
          <a:p>
            <a:pPr defTabSz="792163" eaLnBrk="0" hangingPunct="0">
              <a:lnSpc>
                <a:spcPct val="90000"/>
              </a:lnSpc>
            </a:pPr>
            <a:r>
              <a:rPr lang="en-US" sz="1400" b="0">
                <a:latin typeface="Arial" charset="0"/>
              </a:rPr>
              <a:t>Buenos Aires</a:t>
            </a:r>
          </a:p>
        </p:txBody>
      </p:sp>
      <p:sp>
        <p:nvSpPr>
          <p:cNvPr id="9360" name="Rectangle 144"/>
          <p:cNvSpPr>
            <a:spLocks noChangeArrowheads="1"/>
          </p:cNvSpPr>
          <p:nvPr/>
        </p:nvSpPr>
        <p:spPr bwMode="auto">
          <a:xfrm>
            <a:off x="1250990" y="6351733"/>
            <a:ext cx="2362200" cy="306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85725" tIns="42862" rIns="85725" bIns="42862">
            <a:spAutoFit/>
          </a:bodyPr>
          <a:lstStyle/>
          <a:p>
            <a:pPr defTabSz="792163" eaLnBrk="0" hangingPunct="0">
              <a:lnSpc>
                <a:spcPct val="90000"/>
              </a:lnSpc>
            </a:pPr>
            <a:r>
              <a:rPr lang="en-US" sz="1400">
                <a:latin typeface="B Helvetica Bold" charset="0"/>
              </a:rPr>
              <a:t>US NIMA Tracking Sites</a:t>
            </a:r>
            <a:r>
              <a:rPr lang="en-US" sz="1600">
                <a:latin typeface="B Helvetica Bold" charset="0"/>
              </a:rPr>
              <a:t> </a:t>
            </a:r>
          </a:p>
        </p:txBody>
      </p:sp>
      <p:sp>
        <p:nvSpPr>
          <p:cNvPr id="9361" name="Rectangle 145"/>
          <p:cNvSpPr>
            <a:spLocks noChangeArrowheads="1"/>
          </p:cNvSpPr>
          <p:nvPr/>
        </p:nvSpPr>
        <p:spPr bwMode="auto">
          <a:xfrm>
            <a:off x="5670590" y="4143520"/>
            <a:ext cx="1206500"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5725" tIns="42862" rIns="85725" bIns="42862">
            <a:spAutoFit/>
          </a:bodyPr>
          <a:lstStyle/>
          <a:p>
            <a:pPr defTabSz="792163" eaLnBrk="0" hangingPunct="0">
              <a:lnSpc>
                <a:spcPct val="90000"/>
              </a:lnSpc>
            </a:pPr>
            <a:r>
              <a:rPr lang="en-US" sz="1400" b="0">
                <a:latin typeface="Arial" charset="0"/>
              </a:rPr>
              <a:t>Diego Garcia</a:t>
            </a:r>
          </a:p>
        </p:txBody>
      </p:sp>
      <p:sp>
        <p:nvSpPr>
          <p:cNvPr id="9362" name="Rectangle 146"/>
          <p:cNvSpPr>
            <a:spLocks noChangeArrowheads="1"/>
          </p:cNvSpPr>
          <p:nvPr/>
        </p:nvSpPr>
        <p:spPr bwMode="auto">
          <a:xfrm>
            <a:off x="3460790" y="3686320"/>
            <a:ext cx="990600"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5725" tIns="42862" rIns="85725" bIns="42862">
            <a:spAutoFit/>
          </a:bodyPr>
          <a:lstStyle/>
          <a:p>
            <a:pPr defTabSz="792163" eaLnBrk="0" hangingPunct="0">
              <a:lnSpc>
                <a:spcPct val="90000"/>
              </a:lnSpc>
            </a:pPr>
            <a:r>
              <a:rPr lang="en-US" sz="1400" b="0">
                <a:latin typeface="Arial" charset="0"/>
              </a:rPr>
              <a:t>Ascension</a:t>
            </a:r>
          </a:p>
        </p:txBody>
      </p:sp>
      <p:sp>
        <p:nvSpPr>
          <p:cNvPr id="9363" name="Rectangle 147"/>
          <p:cNvSpPr>
            <a:spLocks noChangeArrowheads="1"/>
          </p:cNvSpPr>
          <p:nvPr/>
        </p:nvSpPr>
        <p:spPr bwMode="auto">
          <a:xfrm>
            <a:off x="5060990" y="3000520"/>
            <a:ext cx="782638"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5725" tIns="42862" rIns="85725" bIns="42862">
            <a:spAutoFit/>
          </a:bodyPr>
          <a:lstStyle/>
          <a:p>
            <a:pPr defTabSz="792163" eaLnBrk="0" hangingPunct="0">
              <a:lnSpc>
                <a:spcPct val="90000"/>
              </a:lnSpc>
            </a:pPr>
            <a:r>
              <a:rPr lang="en-US" sz="1400" b="0">
                <a:latin typeface="Arial" charset="0"/>
              </a:rPr>
              <a:t>Bahrain</a:t>
            </a:r>
          </a:p>
        </p:txBody>
      </p:sp>
      <p:sp>
        <p:nvSpPr>
          <p:cNvPr id="9364" name="Rectangle 148"/>
          <p:cNvSpPr>
            <a:spLocks noChangeArrowheads="1"/>
          </p:cNvSpPr>
          <p:nvPr/>
        </p:nvSpPr>
        <p:spPr bwMode="auto">
          <a:xfrm>
            <a:off x="7270790" y="3381520"/>
            <a:ext cx="931863"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5725" tIns="42862" rIns="85725" bIns="42862">
            <a:spAutoFit/>
          </a:bodyPr>
          <a:lstStyle/>
          <a:p>
            <a:pPr defTabSz="792163" eaLnBrk="0" hangingPunct="0">
              <a:lnSpc>
                <a:spcPct val="90000"/>
              </a:lnSpc>
            </a:pPr>
            <a:r>
              <a:rPr lang="en-US" sz="1400" b="0">
                <a:latin typeface="Arial" charset="0"/>
              </a:rPr>
              <a:t>Kwajalein</a:t>
            </a:r>
          </a:p>
        </p:txBody>
      </p:sp>
      <p:sp>
        <p:nvSpPr>
          <p:cNvPr id="9365" name="Rectangle 149"/>
          <p:cNvSpPr>
            <a:spLocks noChangeArrowheads="1"/>
          </p:cNvSpPr>
          <p:nvPr/>
        </p:nvSpPr>
        <p:spPr bwMode="auto">
          <a:xfrm>
            <a:off x="7194590" y="4295920"/>
            <a:ext cx="950913"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5725" tIns="42862" rIns="85725" bIns="42862">
            <a:spAutoFit/>
          </a:bodyPr>
          <a:lstStyle/>
          <a:p>
            <a:pPr defTabSz="792163" eaLnBrk="0" hangingPunct="0">
              <a:lnSpc>
                <a:spcPct val="90000"/>
              </a:lnSpc>
            </a:pPr>
            <a:r>
              <a:rPr lang="en-US" sz="1400" b="0">
                <a:latin typeface="Arial" charset="0"/>
              </a:rPr>
              <a:t>Smithfield</a:t>
            </a:r>
          </a:p>
        </p:txBody>
      </p:sp>
      <p:sp>
        <p:nvSpPr>
          <p:cNvPr id="9366" name="Rectangle 150"/>
          <p:cNvSpPr>
            <a:spLocks noChangeArrowheads="1"/>
          </p:cNvSpPr>
          <p:nvPr/>
        </p:nvSpPr>
        <p:spPr bwMode="auto">
          <a:xfrm>
            <a:off x="1233528" y="5896120"/>
            <a:ext cx="2232025" cy="49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5725" tIns="42862" rIns="85725" bIns="42862">
            <a:spAutoFit/>
          </a:bodyPr>
          <a:lstStyle/>
          <a:p>
            <a:pPr defTabSz="792163" eaLnBrk="0" hangingPunct="0">
              <a:lnSpc>
                <a:spcPct val="90000"/>
              </a:lnSpc>
            </a:pPr>
            <a:r>
              <a:rPr lang="en-US" sz="1400">
                <a:latin typeface="B Helvetica Bold" charset="0"/>
              </a:rPr>
              <a:t>US Airforce Tracking Sites</a:t>
            </a:r>
          </a:p>
          <a:p>
            <a:pPr defTabSz="792163" eaLnBrk="0" hangingPunct="0">
              <a:lnSpc>
                <a:spcPct val="90000"/>
              </a:lnSpc>
            </a:pPr>
            <a:r>
              <a:rPr lang="en-US" sz="1400">
                <a:latin typeface="B Helvetica Bold" charset="0"/>
              </a:rPr>
              <a:t>US Airforce Upload  Sites</a:t>
            </a:r>
            <a:r>
              <a:rPr lang="en-US" sz="1600">
                <a:latin typeface="B Helvetica Bold" charset="0"/>
              </a:rPr>
              <a:t> </a:t>
            </a:r>
          </a:p>
        </p:txBody>
      </p:sp>
      <p:sp>
        <p:nvSpPr>
          <p:cNvPr id="9367" name="Oval 151"/>
          <p:cNvSpPr>
            <a:spLocks noChangeArrowheads="1"/>
          </p:cNvSpPr>
          <p:nvPr/>
        </p:nvSpPr>
        <p:spPr bwMode="auto">
          <a:xfrm>
            <a:off x="2546390" y="4067320"/>
            <a:ext cx="93663" cy="93663"/>
          </a:xfrm>
          <a:prstGeom prst="ellipse">
            <a:avLst/>
          </a:prstGeom>
          <a:solidFill>
            <a:schemeClr val="accent2"/>
          </a:solidFill>
          <a:ln w="1270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68" name="Rectangle 152"/>
          <p:cNvSpPr>
            <a:spLocks noChangeArrowheads="1"/>
          </p:cNvSpPr>
          <p:nvPr/>
        </p:nvSpPr>
        <p:spPr bwMode="auto">
          <a:xfrm>
            <a:off x="3232190" y="2467120"/>
            <a:ext cx="992188"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7312" tIns="44450" rIns="87312" bIns="44450">
            <a:spAutoFit/>
          </a:bodyPr>
          <a:lstStyle/>
          <a:p>
            <a:pPr defTabSz="825500" eaLnBrk="0" hangingPunct="0">
              <a:lnSpc>
                <a:spcPct val="90000"/>
              </a:lnSpc>
            </a:pPr>
            <a:r>
              <a:rPr lang="en-US" sz="1400" b="0">
                <a:latin typeface="Arial" charset="0"/>
              </a:rPr>
              <a:t>Hermitage</a:t>
            </a:r>
          </a:p>
        </p:txBody>
      </p:sp>
      <p:sp>
        <p:nvSpPr>
          <p:cNvPr id="9369" name="Oval 153"/>
          <p:cNvSpPr>
            <a:spLocks noChangeArrowheads="1"/>
          </p:cNvSpPr>
          <p:nvPr/>
        </p:nvSpPr>
        <p:spPr bwMode="auto">
          <a:xfrm>
            <a:off x="1022390" y="6429520"/>
            <a:ext cx="80963" cy="79375"/>
          </a:xfrm>
          <a:prstGeom prst="ellipse">
            <a:avLst/>
          </a:prstGeom>
          <a:solidFill>
            <a:schemeClr val="tx1"/>
          </a:solidFill>
          <a:ln w="25400">
            <a:solidFill>
              <a:schemeClr val="accent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70" name="Oval 154"/>
          <p:cNvSpPr>
            <a:spLocks noChangeArrowheads="1"/>
          </p:cNvSpPr>
          <p:nvPr/>
        </p:nvSpPr>
        <p:spPr bwMode="auto">
          <a:xfrm>
            <a:off x="1708190" y="2924320"/>
            <a:ext cx="82550" cy="119063"/>
          </a:xfrm>
          <a:prstGeom prst="ellipse">
            <a:avLst/>
          </a:prstGeom>
          <a:solidFill>
            <a:schemeClr val="tx1"/>
          </a:solidFill>
          <a:ln w="25400">
            <a:solidFill>
              <a:srgbClr val="FF33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71" name="Oval 155"/>
          <p:cNvSpPr>
            <a:spLocks noChangeArrowheads="1"/>
          </p:cNvSpPr>
          <p:nvPr/>
        </p:nvSpPr>
        <p:spPr bwMode="auto">
          <a:xfrm>
            <a:off x="949365" y="3295795"/>
            <a:ext cx="80963" cy="79375"/>
          </a:xfrm>
          <a:prstGeom prst="ellipse">
            <a:avLst/>
          </a:prstGeom>
          <a:solidFill>
            <a:srgbClr val="FF3300"/>
          </a:solidFill>
          <a:ln w="25400">
            <a:solidFill>
              <a:srgbClr val="FF33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72" name="Oval 156"/>
          <p:cNvSpPr>
            <a:spLocks noChangeArrowheads="1"/>
          </p:cNvSpPr>
          <p:nvPr/>
        </p:nvSpPr>
        <p:spPr bwMode="auto">
          <a:xfrm>
            <a:off x="2927390" y="4600720"/>
            <a:ext cx="82550" cy="82550"/>
          </a:xfrm>
          <a:prstGeom prst="ellipse">
            <a:avLst/>
          </a:prstGeom>
          <a:solidFill>
            <a:schemeClr val="tx1"/>
          </a:solidFill>
          <a:ln w="25400">
            <a:solidFill>
              <a:schemeClr val="accent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73" name="Oval 157"/>
          <p:cNvSpPr>
            <a:spLocks noChangeArrowheads="1"/>
          </p:cNvSpPr>
          <p:nvPr/>
        </p:nvSpPr>
        <p:spPr bwMode="auto">
          <a:xfrm>
            <a:off x="5365790" y="3381520"/>
            <a:ext cx="80963" cy="79375"/>
          </a:xfrm>
          <a:prstGeom prst="ellipse">
            <a:avLst/>
          </a:prstGeom>
          <a:solidFill>
            <a:schemeClr val="tx1"/>
          </a:solidFill>
          <a:ln w="25400">
            <a:solidFill>
              <a:schemeClr val="accent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74" name="Oval 158"/>
          <p:cNvSpPr>
            <a:spLocks noChangeArrowheads="1"/>
          </p:cNvSpPr>
          <p:nvPr/>
        </p:nvSpPr>
        <p:spPr bwMode="auto">
          <a:xfrm>
            <a:off x="3917990" y="4067320"/>
            <a:ext cx="79375" cy="82550"/>
          </a:xfrm>
          <a:prstGeom prst="ellipse">
            <a:avLst/>
          </a:prstGeom>
          <a:solidFill>
            <a:srgbClr val="FF3300"/>
          </a:solidFill>
          <a:ln w="25400">
            <a:solidFill>
              <a:srgbClr val="FF33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75" name="Oval 159"/>
          <p:cNvSpPr>
            <a:spLocks noChangeArrowheads="1"/>
          </p:cNvSpPr>
          <p:nvPr/>
        </p:nvSpPr>
        <p:spPr bwMode="auto">
          <a:xfrm>
            <a:off x="5975390" y="3914920"/>
            <a:ext cx="82550" cy="82550"/>
          </a:xfrm>
          <a:prstGeom prst="ellipse">
            <a:avLst/>
          </a:prstGeom>
          <a:solidFill>
            <a:srgbClr val="FF3300"/>
          </a:solidFill>
          <a:ln w="25400">
            <a:solidFill>
              <a:srgbClr val="FF33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76" name="Oval 160"/>
          <p:cNvSpPr>
            <a:spLocks noChangeArrowheads="1"/>
          </p:cNvSpPr>
          <p:nvPr/>
        </p:nvSpPr>
        <p:spPr bwMode="auto">
          <a:xfrm>
            <a:off x="7956590" y="3762520"/>
            <a:ext cx="80963" cy="80963"/>
          </a:xfrm>
          <a:prstGeom prst="ellipse">
            <a:avLst/>
          </a:prstGeom>
          <a:solidFill>
            <a:srgbClr val="FF3300"/>
          </a:solidFill>
          <a:ln w="25400">
            <a:solidFill>
              <a:srgbClr val="FF33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77" name="Oval 161"/>
          <p:cNvSpPr>
            <a:spLocks noChangeArrowheads="1"/>
          </p:cNvSpPr>
          <p:nvPr/>
        </p:nvSpPr>
        <p:spPr bwMode="auto">
          <a:xfrm>
            <a:off x="7575590" y="4676920"/>
            <a:ext cx="80963" cy="80963"/>
          </a:xfrm>
          <a:prstGeom prst="ellipse">
            <a:avLst/>
          </a:prstGeom>
          <a:solidFill>
            <a:schemeClr val="tx1"/>
          </a:solidFill>
          <a:ln w="25400">
            <a:solidFill>
              <a:schemeClr val="accent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78" name="Oval 162"/>
          <p:cNvSpPr>
            <a:spLocks noChangeArrowheads="1"/>
          </p:cNvSpPr>
          <p:nvPr/>
        </p:nvSpPr>
        <p:spPr bwMode="auto">
          <a:xfrm>
            <a:off x="1022390" y="5896120"/>
            <a:ext cx="80963" cy="82550"/>
          </a:xfrm>
          <a:prstGeom prst="ellipse">
            <a:avLst/>
          </a:prstGeom>
          <a:solidFill>
            <a:srgbClr val="FF3300"/>
          </a:solidFill>
          <a:ln w="25400">
            <a:solidFill>
              <a:srgbClr val="FF33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79" name="Oval 163"/>
          <p:cNvSpPr>
            <a:spLocks noChangeArrowheads="1"/>
          </p:cNvSpPr>
          <p:nvPr/>
        </p:nvSpPr>
        <p:spPr bwMode="auto">
          <a:xfrm>
            <a:off x="4451390" y="2619520"/>
            <a:ext cx="79375" cy="79375"/>
          </a:xfrm>
          <a:prstGeom prst="ellipse">
            <a:avLst/>
          </a:prstGeom>
          <a:solidFill>
            <a:schemeClr val="tx1"/>
          </a:solidFill>
          <a:ln w="25400">
            <a:solidFill>
              <a:schemeClr val="accent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80" name="Rectangle 164"/>
          <p:cNvSpPr>
            <a:spLocks noChangeArrowheads="1"/>
          </p:cNvSpPr>
          <p:nvPr/>
        </p:nvSpPr>
        <p:spPr bwMode="auto">
          <a:xfrm>
            <a:off x="1860590" y="3991120"/>
            <a:ext cx="668338"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87312" tIns="44450" rIns="87312" bIns="44450">
            <a:spAutoFit/>
          </a:bodyPr>
          <a:lstStyle/>
          <a:p>
            <a:pPr defTabSz="825500" eaLnBrk="0" hangingPunct="0">
              <a:lnSpc>
                <a:spcPct val="90000"/>
              </a:lnSpc>
            </a:pPr>
            <a:r>
              <a:rPr lang="en-US" sz="1400" b="0">
                <a:latin typeface="Arial" charset="0"/>
              </a:rPr>
              <a:t>Ouito</a:t>
            </a:r>
          </a:p>
        </p:txBody>
      </p:sp>
      <p:sp>
        <p:nvSpPr>
          <p:cNvPr id="9381" name="Line 165"/>
          <p:cNvSpPr>
            <a:spLocks noChangeShapeType="1"/>
          </p:cNvSpPr>
          <p:nvPr/>
        </p:nvSpPr>
        <p:spPr bwMode="auto">
          <a:xfrm flipH="1">
            <a:off x="1022390" y="2924320"/>
            <a:ext cx="685800" cy="381000"/>
          </a:xfrm>
          <a:prstGeom prst="line">
            <a:avLst/>
          </a:prstGeom>
          <a:noFill/>
          <a:ln w="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82" name="Line 166"/>
          <p:cNvSpPr>
            <a:spLocks noChangeShapeType="1"/>
          </p:cNvSpPr>
          <p:nvPr/>
        </p:nvSpPr>
        <p:spPr bwMode="auto">
          <a:xfrm>
            <a:off x="1708190" y="2924320"/>
            <a:ext cx="2209800" cy="1143000"/>
          </a:xfrm>
          <a:prstGeom prst="line">
            <a:avLst/>
          </a:prstGeom>
          <a:noFill/>
          <a:ln w="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83" name="Line 167"/>
          <p:cNvSpPr>
            <a:spLocks noChangeShapeType="1"/>
          </p:cNvSpPr>
          <p:nvPr/>
        </p:nvSpPr>
        <p:spPr bwMode="auto">
          <a:xfrm>
            <a:off x="1708190" y="2924320"/>
            <a:ext cx="4114800" cy="990600"/>
          </a:xfrm>
          <a:prstGeom prst="line">
            <a:avLst/>
          </a:prstGeom>
          <a:noFill/>
          <a:ln w="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84" name="Line 168"/>
          <p:cNvSpPr>
            <a:spLocks noChangeShapeType="1"/>
          </p:cNvSpPr>
          <p:nvPr/>
        </p:nvSpPr>
        <p:spPr bwMode="auto">
          <a:xfrm>
            <a:off x="1784390" y="2924320"/>
            <a:ext cx="6172200" cy="838200"/>
          </a:xfrm>
          <a:prstGeom prst="line">
            <a:avLst/>
          </a:prstGeom>
          <a:noFill/>
          <a:ln w="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85" name="Line 169"/>
          <p:cNvSpPr>
            <a:spLocks noChangeShapeType="1"/>
          </p:cNvSpPr>
          <p:nvPr/>
        </p:nvSpPr>
        <p:spPr bwMode="auto">
          <a:xfrm flipV="1">
            <a:off x="3994190" y="3914920"/>
            <a:ext cx="0" cy="152400"/>
          </a:xfrm>
          <a:prstGeom prst="line">
            <a:avLst/>
          </a:prstGeom>
          <a:noFill/>
          <a:ln w="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86" name="Line 170"/>
          <p:cNvSpPr>
            <a:spLocks noChangeShapeType="1"/>
          </p:cNvSpPr>
          <p:nvPr/>
        </p:nvSpPr>
        <p:spPr bwMode="auto">
          <a:xfrm flipV="1">
            <a:off x="6051590" y="3762520"/>
            <a:ext cx="0" cy="152400"/>
          </a:xfrm>
          <a:prstGeom prst="line">
            <a:avLst/>
          </a:prstGeom>
          <a:noFill/>
          <a:ln w="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87" name="Line 171"/>
          <p:cNvSpPr>
            <a:spLocks noChangeShapeType="1"/>
          </p:cNvSpPr>
          <p:nvPr/>
        </p:nvSpPr>
        <p:spPr bwMode="auto">
          <a:xfrm flipV="1">
            <a:off x="8032790" y="3610120"/>
            <a:ext cx="0" cy="152400"/>
          </a:xfrm>
          <a:prstGeom prst="line">
            <a:avLst/>
          </a:prstGeom>
          <a:noFill/>
          <a:ln w="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88" name="Oval 172"/>
          <p:cNvSpPr>
            <a:spLocks noChangeArrowheads="1"/>
          </p:cNvSpPr>
          <p:nvPr/>
        </p:nvSpPr>
        <p:spPr bwMode="auto">
          <a:xfrm>
            <a:off x="1022390" y="6161233"/>
            <a:ext cx="80963" cy="82550"/>
          </a:xfrm>
          <a:prstGeom prst="ellipse">
            <a:avLst/>
          </a:prstGeom>
          <a:solidFill>
            <a:srgbClr val="FF3300"/>
          </a:solidFill>
          <a:ln w="25400">
            <a:solidFill>
              <a:srgbClr val="FF33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89" name="Line 173"/>
          <p:cNvSpPr>
            <a:spLocks noChangeShapeType="1"/>
          </p:cNvSpPr>
          <p:nvPr/>
        </p:nvSpPr>
        <p:spPr bwMode="auto">
          <a:xfrm flipV="1">
            <a:off x="1098590" y="6008833"/>
            <a:ext cx="0" cy="152400"/>
          </a:xfrm>
          <a:prstGeom prst="line">
            <a:avLst/>
          </a:prstGeom>
          <a:noFill/>
          <a:ln w="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90" name="Text Box 174"/>
          <p:cNvSpPr txBox="1">
            <a:spLocks noChangeArrowheads="1"/>
          </p:cNvSpPr>
          <p:nvPr/>
        </p:nvSpPr>
        <p:spPr bwMode="auto">
          <a:xfrm>
            <a:off x="1539915" y="1811483"/>
            <a:ext cx="5038725" cy="336550"/>
          </a:xfrm>
          <a:prstGeom prst="rect">
            <a:avLst/>
          </a:prstGeom>
          <a:noFill/>
          <a:ln>
            <a:noFill/>
          </a:ln>
          <a:effectLst/>
          <a:extLst>
            <a:ext uri="{909E8E84-426E-40dd-AFC4-6F175D3DCCD1}">
              <a14:hiddenFill xmlns:a14="http://schemas.microsoft.com/office/drawing/2010/main">
                <a:gradFill rotWithShape="0">
                  <a:gsLst>
                    <a:gs pos="0">
                      <a:schemeClr val="bg1"/>
                    </a:gs>
                    <a:gs pos="50000">
                      <a:srgbClr val="100066"/>
                    </a:gs>
                    <a:gs pos="100000">
                      <a:schemeClr val="bg1"/>
                    </a:gs>
                  </a:gsLst>
                  <a:lin ang="0" scaled="1"/>
                </a:gra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lgn="ctr" eaLnBrk="0" hangingPunct="0"/>
            <a:r>
              <a:rPr lang="en-US" sz="1600" dirty="0">
                <a:latin typeface="Times New Roman" charset="0"/>
              </a:rPr>
              <a:t>US Air Force and NIMA Control and Tracking Stations</a:t>
            </a:r>
          </a:p>
        </p:txBody>
      </p:sp>
      <p:sp>
        <p:nvSpPr>
          <p:cNvPr id="9392" name="Text Box 176"/>
          <p:cNvSpPr txBox="1">
            <a:spLocks noChangeArrowheads="1"/>
          </p:cNvSpPr>
          <p:nvPr/>
        </p:nvSpPr>
        <p:spPr bwMode="auto">
          <a:xfrm>
            <a:off x="4451390" y="6140595"/>
            <a:ext cx="3838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1200"/>
              <a:t>See also map at &lt;http://164.214.2.59/GandG/sathtml&gt;</a:t>
            </a:r>
            <a:endParaRPr lang="en-US" sz="1200">
              <a:solidFill>
                <a:schemeClr val="tx2"/>
              </a:solidFill>
            </a:endParaRPr>
          </a:p>
          <a:p>
            <a:pPr eaLnBrk="0" hangingPunct="0"/>
            <a:r>
              <a:rPr lang="en-US" sz="1200"/>
              <a:t>MCS – Master Control Station</a:t>
            </a:r>
          </a:p>
        </p:txBody>
      </p:sp>
    </p:spTree>
    <p:extLst>
      <p:ext uri="{BB962C8B-B14F-4D97-AF65-F5344CB8AC3E}">
        <p14:creationId xmlns:p14="http://schemas.microsoft.com/office/powerpoint/2010/main" val="255085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GPS work?</a:t>
            </a:r>
            <a:endParaRPr lang="en-US" dirty="0"/>
          </a:p>
        </p:txBody>
      </p:sp>
      <p:pic>
        <p:nvPicPr>
          <p:cNvPr id="5" name="Picture 7" descr="C:\Documents and Settings\atroy\My Documents\GIS-NR143\img\satellite_in_space_md_wht.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321162" y="1657350"/>
            <a:ext cx="1143000" cy="9715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C:\Documents and Settings\atroy\My Documents\GIS-NR143\img\satellite_in_space_md_wht.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644762" y="2724150"/>
            <a:ext cx="1143000" cy="9715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9" descr="C:\Documents and Settings\atroy\My Documents\GIS-NR143\img\satellite_in_space_md_wht.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073762" y="2266950"/>
            <a:ext cx="1143000" cy="9715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descr="C:\Documents and Settings\atroy\My Documents\GIS-NR143\img\Globe3dsampl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362" y="3638550"/>
            <a:ext cx="2060575" cy="2060575"/>
          </a:xfrm>
          <a:prstGeom prst="rect">
            <a:avLst/>
          </a:prstGeom>
          <a:noFill/>
          <a:extLst>
            <a:ext uri="{909E8E84-426E-40dd-AFC4-6F175D3DCCD1}">
              <a14:hiddenFill xmlns:a14="http://schemas.microsoft.com/office/drawing/2010/main">
                <a:solidFill>
                  <a:srgbClr val="FFFFFF"/>
                </a:solidFill>
              </a14:hiddenFill>
            </a:ext>
          </a:extLst>
        </p:spPr>
      </p:pic>
      <p:sp>
        <p:nvSpPr>
          <p:cNvPr id="9" name="Line 12"/>
          <p:cNvSpPr>
            <a:spLocks noChangeShapeType="1"/>
          </p:cNvSpPr>
          <p:nvPr/>
        </p:nvSpPr>
        <p:spPr bwMode="auto">
          <a:xfrm>
            <a:off x="2406762" y="3486150"/>
            <a:ext cx="1295400" cy="838200"/>
          </a:xfrm>
          <a:prstGeom prst="line">
            <a:avLst/>
          </a:prstGeom>
          <a:noFill/>
          <a:ln w="254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0" name="Line 13"/>
          <p:cNvSpPr>
            <a:spLocks noChangeShapeType="1"/>
          </p:cNvSpPr>
          <p:nvPr/>
        </p:nvSpPr>
        <p:spPr bwMode="auto">
          <a:xfrm flipH="1">
            <a:off x="3778362" y="2495550"/>
            <a:ext cx="228600" cy="1752600"/>
          </a:xfrm>
          <a:prstGeom prst="line">
            <a:avLst/>
          </a:prstGeom>
          <a:noFill/>
          <a:ln w="254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 name="Line 14"/>
          <p:cNvSpPr>
            <a:spLocks noChangeShapeType="1"/>
          </p:cNvSpPr>
          <p:nvPr/>
        </p:nvSpPr>
        <p:spPr bwMode="auto">
          <a:xfrm flipH="1">
            <a:off x="3854562" y="3105150"/>
            <a:ext cx="1905000" cy="1143000"/>
          </a:xfrm>
          <a:prstGeom prst="line">
            <a:avLst/>
          </a:prstGeom>
          <a:noFill/>
          <a:ln w="254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2" name="Text Box 15"/>
          <p:cNvSpPr txBox="1">
            <a:spLocks noChangeArrowheads="1"/>
          </p:cNvSpPr>
          <p:nvPr/>
        </p:nvSpPr>
        <p:spPr bwMode="auto">
          <a:xfrm>
            <a:off x="1416162" y="386715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11,500 km</a:t>
            </a:r>
          </a:p>
        </p:txBody>
      </p:sp>
      <p:sp>
        <p:nvSpPr>
          <p:cNvPr id="13" name="Text Box 16"/>
          <p:cNvSpPr txBox="1">
            <a:spLocks noChangeArrowheads="1"/>
          </p:cNvSpPr>
          <p:nvPr/>
        </p:nvSpPr>
        <p:spPr bwMode="auto">
          <a:xfrm>
            <a:off x="2863962" y="272415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12,500 km</a:t>
            </a:r>
          </a:p>
        </p:txBody>
      </p:sp>
      <p:sp>
        <p:nvSpPr>
          <p:cNvPr id="14" name="Text Box 17"/>
          <p:cNvSpPr txBox="1">
            <a:spLocks noChangeArrowheads="1"/>
          </p:cNvSpPr>
          <p:nvPr/>
        </p:nvSpPr>
        <p:spPr bwMode="auto">
          <a:xfrm>
            <a:off x="5149962" y="333375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11,200 km</a:t>
            </a:r>
          </a:p>
        </p:txBody>
      </p:sp>
    </p:spTree>
    <p:extLst>
      <p:ext uri="{BB962C8B-B14F-4D97-AF65-F5344CB8AC3E}">
        <p14:creationId xmlns:p14="http://schemas.microsoft.com/office/powerpoint/2010/main" val="3003773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measure the distance</a:t>
            </a:r>
            <a:endParaRPr lang="en-US" dirty="0"/>
          </a:p>
        </p:txBody>
      </p:sp>
      <p:sp>
        <p:nvSpPr>
          <p:cNvPr id="3" name="Content Placeholder 2"/>
          <p:cNvSpPr>
            <a:spLocks noGrp="1"/>
          </p:cNvSpPr>
          <p:nvPr>
            <p:ph idx="1"/>
          </p:nvPr>
        </p:nvSpPr>
        <p:spPr/>
        <p:txBody>
          <a:bodyPr/>
          <a:lstStyle/>
          <a:p>
            <a:r>
              <a:rPr lang="en-US" dirty="0" smtClean="0"/>
              <a:t>Solution 1</a:t>
            </a:r>
          </a:p>
          <a:p>
            <a:pPr lvl="1"/>
            <a:r>
              <a:rPr lang="en-US" dirty="0" smtClean="0"/>
              <a:t>Generate the same copy of the signal at the exactly the same time on the satellites and the ground unit</a:t>
            </a:r>
          </a:p>
          <a:p>
            <a:pPr lvl="1"/>
            <a:r>
              <a:rPr lang="en-US" dirty="0" smtClean="0"/>
              <a:t>Measure the time difference</a:t>
            </a:r>
          </a:p>
          <a:p>
            <a:endParaRPr lang="en-US" dirty="0" smtClean="0"/>
          </a:p>
          <a:p>
            <a:endParaRPr lang="en-US" dirty="0"/>
          </a:p>
          <a:p>
            <a:endParaRPr lang="en-US" dirty="0" smtClean="0"/>
          </a:p>
        </p:txBody>
      </p:sp>
      <p:sp>
        <p:nvSpPr>
          <p:cNvPr id="4" name="Text Box 7"/>
          <p:cNvSpPr txBox="1">
            <a:spLocks noChangeArrowheads="1"/>
          </p:cNvSpPr>
          <p:nvPr/>
        </p:nvSpPr>
        <p:spPr bwMode="auto">
          <a:xfrm>
            <a:off x="1123830" y="3283080"/>
            <a:ext cx="553817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dirty="0">
                <a:solidFill>
                  <a:srgbClr val="FF0000"/>
                </a:solidFill>
                <a:latin typeface="Elephant" charset="0"/>
              </a:rPr>
              <a:t>Local: </a:t>
            </a:r>
            <a:r>
              <a:rPr lang="ja-JP" altLang="en-US" sz="2000" dirty="0">
                <a:solidFill>
                  <a:srgbClr val="FF0000"/>
                </a:solidFill>
                <a:latin typeface="Arial"/>
              </a:rPr>
              <a:t>“</a:t>
            </a:r>
            <a:r>
              <a:rPr lang="en-US" sz="2000" dirty="0">
                <a:solidFill>
                  <a:srgbClr val="FF0000"/>
                </a:solidFill>
                <a:latin typeface="Elephant" charset="0"/>
              </a:rPr>
              <a:t>I can</a:t>
            </a:r>
            <a:r>
              <a:rPr lang="ja-JP" altLang="en-US" sz="2000" dirty="0">
                <a:solidFill>
                  <a:srgbClr val="FF0000"/>
                </a:solidFill>
                <a:latin typeface="Arial"/>
              </a:rPr>
              <a:t>’</a:t>
            </a:r>
            <a:r>
              <a:rPr lang="en-US" sz="2000" dirty="0">
                <a:solidFill>
                  <a:srgbClr val="FF0000"/>
                </a:solidFill>
                <a:latin typeface="Elephant" charset="0"/>
              </a:rPr>
              <a:t>t fight this feeling any more,</a:t>
            </a:r>
            <a:r>
              <a:rPr lang="ja-JP" altLang="en-US" sz="2000" dirty="0">
                <a:solidFill>
                  <a:srgbClr val="FF0000"/>
                </a:solidFill>
                <a:latin typeface="Arial"/>
              </a:rPr>
              <a:t>”</a:t>
            </a:r>
            <a:endParaRPr lang="en-US" sz="2000" dirty="0">
              <a:solidFill>
                <a:srgbClr val="FF0000"/>
              </a:solidFill>
              <a:latin typeface="Elephant" charset="0"/>
            </a:endParaRPr>
          </a:p>
        </p:txBody>
      </p:sp>
      <p:sp>
        <p:nvSpPr>
          <p:cNvPr id="5" name="Rectangle 8"/>
          <p:cNvSpPr>
            <a:spLocks noChangeArrowheads="1"/>
          </p:cNvSpPr>
          <p:nvPr/>
        </p:nvSpPr>
        <p:spPr bwMode="auto">
          <a:xfrm>
            <a:off x="1428630" y="2744700"/>
            <a:ext cx="546045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dirty="0">
                <a:solidFill>
                  <a:srgbClr val="FF0000"/>
                </a:solidFill>
                <a:latin typeface="Elephant" charset="0"/>
              </a:rPr>
              <a:t>delayed:</a:t>
            </a:r>
            <a:r>
              <a:rPr lang="ja-JP" altLang="en-US" sz="2000" dirty="0">
                <a:solidFill>
                  <a:srgbClr val="FF0000"/>
                </a:solidFill>
                <a:latin typeface="Arial"/>
              </a:rPr>
              <a:t>“</a:t>
            </a:r>
            <a:r>
              <a:rPr lang="en-US" sz="2000" dirty="0">
                <a:solidFill>
                  <a:srgbClr val="FF0000"/>
                </a:solidFill>
                <a:latin typeface="Elephant" charset="0"/>
              </a:rPr>
              <a:t>I </a:t>
            </a:r>
            <a:r>
              <a:rPr lang="en-US" sz="2000" dirty="0" smtClean="0">
                <a:solidFill>
                  <a:srgbClr val="FF0000"/>
                </a:solidFill>
                <a:latin typeface="Elephant" charset="0"/>
              </a:rPr>
              <a:t>cant </a:t>
            </a:r>
            <a:r>
              <a:rPr lang="en-US" sz="2000" dirty="0">
                <a:solidFill>
                  <a:srgbClr val="FF0000"/>
                </a:solidFill>
                <a:latin typeface="Elephant" charset="0"/>
              </a:rPr>
              <a:t>fight this feeling any more,</a:t>
            </a:r>
            <a:r>
              <a:rPr lang="ja-JP" altLang="en-US" sz="2000" dirty="0">
                <a:solidFill>
                  <a:srgbClr val="FF0000"/>
                </a:solidFill>
                <a:latin typeface="Arial"/>
              </a:rPr>
              <a:t>”</a:t>
            </a:r>
            <a:endParaRPr lang="en-US" sz="2000" dirty="0">
              <a:solidFill>
                <a:srgbClr val="FF0000"/>
              </a:solidFill>
              <a:latin typeface="Elephant" charset="0"/>
            </a:endParaRPr>
          </a:p>
        </p:txBody>
      </p:sp>
      <p:sp>
        <p:nvSpPr>
          <p:cNvPr id="6" name="Line 9"/>
          <p:cNvSpPr>
            <a:spLocks noChangeShapeType="1"/>
          </p:cNvSpPr>
          <p:nvPr/>
        </p:nvSpPr>
        <p:spPr bwMode="auto">
          <a:xfrm flipV="1">
            <a:off x="2724030" y="3125700"/>
            <a:ext cx="381000" cy="228600"/>
          </a:xfrm>
          <a:prstGeom prst="line">
            <a:avLst/>
          </a:prstGeom>
          <a:noFill/>
          <a:ln w="28575">
            <a:solidFill>
              <a:srgbClr val="0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sz="1400"/>
          </a:p>
        </p:txBody>
      </p:sp>
      <p:sp>
        <p:nvSpPr>
          <p:cNvPr id="7" name="Line 11"/>
          <p:cNvSpPr>
            <a:spLocks noChangeShapeType="1"/>
          </p:cNvSpPr>
          <p:nvPr/>
        </p:nvSpPr>
        <p:spPr bwMode="auto">
          <a:xfrm flipV="1">
            <a:off x="4933830" y="3125700"/>
            <a:ext cx="381000" cy="228600"/>
          </a:xfrm>
          <a:prstGeom prst="line">
            <a:avLst/>
          </a:prstGeom>
          <a:noFill/>
          <a:ln w="28575">
            <a:solidFill>
              <a:srgbClr val="0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sz="1400"/>
          </a:p>
        </p:txBody>
      </p:sp>
      <p:sp>
        <p:nvSpPr>
          <p:cNvPr id="8" name="TextBox 7"/>
          <p:cNvSpPr txBox="1"/>
          <p:nvPr/>
        </p:nvSpPr>
        <p:spPr>
          <a:xfrm>
            <a:off x="-320478" y="2231595"/>
            <a:ext cx="184666" cy="369332"/>
          </a:xfrm>
          <a:prstGeom prst="rect">
            <a:avLst/>
          </a:prstGeom>
          <a:noFill/>
        </p:spPr>
        <p:txBody>
          <a:bodyPr wrap="none" rtlCol="0">
            <a:spAutoFit/>
          </a:bodyPr>
          <a:lstStyle/>
          <a:p>
            <a:endParaRPr lang="en-US" dirty="0"/>
          </a:p>
        </p:txBody>
      </p:sp>
      <p:pic>
        <p:nvPicPr>
          <p:cNvPr id="10" name="Picture 9"/>
          <p:cNvPicPr>
            <a:picLocks noChangeAspect="1"/>
          </p:cNvPicPr>
          <p:nvPr/>
        </p:nvPicPr>
        <p:blipFill>
          <a:blip r:embed="rId2"/>
          <a:stretch>
            <a:fillRect/>
          </a:stretch>
        </p:blipFill>
        <p:spPr>
          <a:xfrm>
            <a:off x="1721092" y="3797323"/>
            <a:ext cx="4493914" cy="3059110"/>
          </a:xfrm>
          <a:prstGeom prst="rect">
            <a:avLst/>
          </a:prstGeom>
        </p:spPr>
      </p:pic>
    </p:spTree>
    <p:extLst>
      <p:ext uri="{BB962C8B-B14F-4D97-AF65-F5344CB8AC3E}">
        <p14:creationId xmlns:p14="http://schemas.microsoft.com/office/powerpoint/2010/main" val="139837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Difference of Arrival (TDOA)</a:t>
            </a:r>
            <a:endParaRPr lang="en-US" dirty="0"/>
          </a:p>
        </p:txBody>
      </p:sp>
      <p:grpSp>
        <p:nvGrpSpPr>
          <p:cNvPr id="4" name="Group 20"/>
          <p:cNvGrpSpPr>
            <a:grpSpLocks/>
          </p:cNvGrpSpPr>
          <p:nvPr/>
        </p:nvGrpSpPr>
        <p:grpSpPr bwMode="auto">
          <a:xfrm>
            <a:off x="3817623" y="1521680"/>
            <a:ext cx="4497387" cy="4298950"/>
            <a:chOff x="2831" y="480"/>
            <a:chExt cx="2833" cy="2708"/>
          </a:xfrm>
        </p:grpSpPr>
        <p:pic>
          <p:nvPicPr>
            <p:cNvPr id="5" name="Picture 3" descr="figure_tdo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1" y="480"/>
              <a:ext cx="2737" cy="2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4"/>
            <p:cNvSpPr txBox="1">
              <a:spLocks noChangeArrowheads="1"/>
            </p:cNvSpPr>
            <p:nvPr/>
          </p:nvSpPr>
          <p:spPr bwMode="auto">
            <a:xfrm>
              <a:off x="5040" y="2112"/>
              <a:ext cx="554" cy="3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fr-FR" sz="1600" b="1">
                  <a:solidFill>
                    <a:srgbClr val="6CB8C0"/>
                  </a:solidFill>
                  <a:latin typeface="Arial" charset="0"/>
                </a:rPr>
                <a:t>Mobile </a:t>
              </a:r>
              <a:r>
                <a:rPr lang="fr-FR" sz="1500" b="1">
                  <a:solidFill>
                    <a:srgbClr val="6CB8C0"/>
                  </a:solidFill>
                  <a:latin typeface="Times" charset="0"/>
                </a:rPr>
                <a:t>(x</a:t>
              </a:r>
              <a:r>
                <a:rPr lang="fr-FR" sz="1500" b="1" baseline="-25000">
                  <a:solidFill>
                    <a:srgbClr val="6CB8C0"/>
                  </a:solidFill>
                  <a:latin typeface="Times" charset="0"/>
                </a:rPr>
                <a:t>m</a:t>
              </a:r>
              <a:r>
                <a:rPr lang="fr-FR" sz="1500" b="1">
                  <a:solidFill>
                    <a:srgbClr val="6CB8C0"/>
                  </a:solidFill>
                  <a:latin typeface="Times" charset="0"/>
                </a:rPr>
                <a:t>,y</a:t>
              </a:r>
              <a:r>
                <a:rPr lang="fr-FR" sz="1500" b="1" baseline="-25000">
                  <a:solidFill>
                    <a:srgbClr val="6CB8C0"/>
                  </a:solidFill>
                  <a:latin typeface="Times" charset="0"/>
                </a:rPr>
                <a:t>m</a:t>
              </a:r>
              <a:r>
                <a:rPr lang="fr-FR" sz="1500" b="1">
                  <a:solidFill>
                    <a:srgbClr val="6CB8C0"/>
                  </a:solidFill>
                  <a:latin typeface="Times" charset="0"/>
                </a:rPr>
                <a:t>)</a:t>
              </a:r>
              <a:endParaRPr lang="en-US" sz="1500" b="1">
                <a:solidFill>
                  <a:srgbClr val="6CB8C0"/>
                </a:solidFill>
                <a:latin typeface="Times" charset="0"/>
              </a:endParaRPr>
            </a:p>
          </p:txBody>
        </p:sp>
        <p:sp>
          <p:nvSpPr>
            <p:cNvPr id="7" name="Text Box 5"/>
            <p:cNvSpPr txBox="1">
              <a:spLocks noChangeArrowheads="1"/>
            </p:cNvSpPr>
            <p:nvPr/>
          </p:nvSpPr>
          <p:spPr bwMode="auto">
            <a:xfrm>
              <a:off x="4443" y="2832"/>
              <a:ext cx="704" cy="3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fr-FR" sz="1600" b="1">
                  <a:solidFill>
                    <a:srgbClr val="6CB8C0"/>
                  </a:solidFill>
                  <a:latin typeface="Arial" charset="0"/>
                </a:rPr>
                <a:t>Anchor 1 </a:t>
              </a:r>
              <a:r>
                <a:rPr lang="fr-FR" sz="1500" b="1">
                  <a:solidFill>
                    <a:srgbClr val="6CB8C0"/>
                  </a:solidFill>
                  <a:latin typeface="Times" charset="0"/>
                </a:rPr>
                <a:t>(x</a:t>
              </a:r>
              <a:r>
                <a:rPr lang="fr-FR" sz="1500" b="1" baseline="-25000">
                  <a:solidFill>
                    <a:srgbClr val="6CB8C0"/>
                  </a:solidFill>
                  <a:latin typeface="Times" charset="0"/>
                </a:rPr>
                <a:t>A1</a:t>
              </a:r>
              <a:r>
                <a:rPr lang="fr-FR" sz="1500" b="1">
                  <a:solidFill>
                    <a:srgbClr val="6CB8C0"/>
                  </a:solidFill>
                  <a:latin typeface="Times" charset="0"/>
                </a:rPr>
                <a:t>,y</a:t>
              </a:r>
              <a:r>
                <a:rPr lang="fr-FR" sz="1500" b="1" baseline="-25000">
                  <a:solidFill>
                    <a:srgbClr val="6CB8C0"/>
                  </a:solidFill>
                  <a:latin typeface="Times" charset="0"/>
                </a:rPr>
                <a:t>A1</a:t>
              </a:r>
              <a:r>
                <a:rPr lang="fr-FR" sz="1500" b="1">
                  <a:solidFill>
                    <a:srgbClr val="6CB8C0"/>
                  </a:solidFill>
                  <a:latin typeface="Times" charset="0"/>
                </a:rPr>
                <a:t>)</a:t>
              </a:r>
              <a:endParaRPr lang="en-US" sz="1600" b="1">
                <a:solidFill>
                  <a:srgbClr val="6CB8C0"/>
                </a:solidFill>
                <a:latin typeface="Arial" charset="0"/>
              </a:endParaRPr>
            </a:p>
          </p:txBody>
        </p:sp>
        <p:sp>
          <p:nvSpPr>
            <p:cNvPr id="8" name="Text Box 6"/>
            <p:cNvSpPr txBox="1">
              <a:spLocks noChangeArrowheads="1"/>
            </p:cNvSpPr>
            <p:nvPr/>
          </p:nvSpPr>
          <p:spPr bwMode="auto">
            <a:xfrm>
              <a:off x="4883" y="1392"/>
              <a:ext cx="781" cy="3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fr-FR" sz="1600" b="1">
                  <a:solidFill>
                    <a:srgbClr val="6CB8C0"/>
                  </a:solidFill>
                  <a:latin typeface="Arial" charset="0"/>
                </a:rPr>
                <a:t>Anchor 2 </a:t>
              </a:r>
              <a:r>
                <a:rPr lang="fr-FR" sz="1500" b="1">
                  <a:solidFill>
                    <a:srgbClr val="6CB8C0"/>
                  </a:solidFill>
                  <a:latin typeface="Times" charset="0"/>
                </a:rPr>
                <a:t>(x</a:t>
              </a:r>
              <a:r>
                <a:rPr lang="fr-FR" sz="1500" b="1" baseline="-25000">
                  <a:solidFill>
                    <a:srgbClr val="6CB8C0"/>
                  </a:solidFill>
                  <a:latin typeface="Times" charset="0"/>
                </a:rPr>
                <a:t>A2</a:t>
              </a:r>
              <a:r>
                <a:rPr lang="fr-FR" sz="1500" b="1">
                  <a:solidFill>
                    <a:srgbClr val="6CB8C0"/>
                  </a:solidFill>
                  <a:latin typeface="Times" charset="0"/>
                </a:rPr>
                <a:t>,y</a:t>
              </a:r>
              <a:r>
                <a:rPr lang="fr-FR" sz="1500" b="1" baseline="-25000">
                  <a:solidFill>
                    <a:srgbClr val="6CB8C0"/>
                  </a:solidFill>
                  <a:latin typeface="Times" charset="0"/>
                </a:rPr>
                <a:t>A2</a:t>
              </a:r>
              <a:r>
                <a:rPr lang="fr-FR" sz="1500" b="1">
                  <a:solidFill>
                    <a:srgbClr val="6CB8C0"/>
                  </a:solidFill>
                  <a:latin typeface="Times" charset="0"/>
                </a:rPr>
                <a:t>)</a:t>
              </a:r>
              <a:endParaRPr lang="en-US" sz="1500" b="1">
                <a:solidFill>
                  <a:srgbClr val="6CB8C0"/>
                </a:solidFill>
                <a:latin typeface="Times" charset="0"/>
              </a:endParaRPr>
            </a:p>
          </p:txBody>
        </p:sp>
        <p:sp>
          <p:nvSpPr>
            <p:cNvPr id="9" name="Text Box 7"/>
            <p:cNvSpPr txBox="1">
              <a:spLocks noChangeArrowheads="1"/>
            </p:cNvSpPr>
            <p:nvPr/>
          </p:nvSpPr>
          <p:spPr bwMode="auto">
            <a:xfrm>
              <a:off x="2928" y="1008"/>
              <a:ext cx="788" cy="3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fr-FR" sz="1600" b="1">
                  <a:solidFill>
                    <a:srgbClr val="6CB8C0"/>
                  </a:solidFill>
                  <a:latin typeface="Arial" charset="0"/>
                </a:rPr>
                <a:t>Anchor 3 </a:t>
              </a:r>
              <a:r>
                <a:rPr lang="fr-FR" sz="1500" b="1">
                  <a:solidFill>
                    <a:srgbClr val="6CB8C0"/>
                  </a:solidFill>
                  <a:latin typeface="Times" charset="0"/>
                </a:rPr>
                <a:t>(x</a:t>
              </a:r>
              <a:r>
                <a:rPr lang="fr-FR" sz="1500" b="1" baseline="-25000">
                  <a:solidFill>
                    <a:srgbClr val="6CB8C0"/>
                  </a:solidFill>
                  <a:latin typeface="Times" charset="0"/>
                </a:rPr>
                <a:t>A3</a:t>
              </a:r>
              <a:r>
                <a:rPr lang="fr-FR" sz="1500" b="1">
                  <a:solidFill>
                    <a:srgbClr val="6CB8C0"/>
                  </a:solidFill>
                  <a:latin typeface="Times" charset="0"/>
                </a:rPr>
                <a:t>,y</a:t>
              </a:r>
              <a:r>
                <a:rPr lang="fr-FR" sz="1500" b="1" baseline="-25000">
                  <a:solidFill>
                    <a:srgbClr val="6CB8C0"/>
                  </a:solidFill>
                  <a:latin typeface="Times" charset="0"/>
                </a:rPr>
                <a:t>A3</a:t>
              </a:r>
              <a:r>
                <a:rPr lang="fr-FR" sz="1500" b="1">
                  <a:solidFill>
                    <a:srgbClr val="6CB8C0"/>
                  </a:solidFill>
                  <a:latin typeface="Times" charset="0"/>
                </a:rPr>
                <a:t>)</a:t>
              </a:r>
              <a:endParaRPr lang="en-US" sz="1500" b="1">
                <a:solidFill>
                  <a:srgbClr val="6CB8C0"/>
                </a:solidFill>
                <a:latin typeface="Times" charset="0"/>
              </a:endParaRPr>
            </a:p>
          </p:txBody>
        </p:sp>
      </p:grpSp>
      <p:sp>
        <p:nvSpPr>
          <p:cNvPr id="10" name="Text Box 10"/>
          <p:cNvSpPr txBox="1">
            <a:spLocks noChangeArrowheads="1"/>
          </p:cNvSpPr>
          <p:nvPr/>
        </p:nvSpPr>
        <p:spPr bwMode="auto">
          <a:xfrm>
            <a:off x="209235" y="2411245"/>
            <a:ext cx="3762375"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fr-FR" sz="2000" dirty="0">
                <a:latin typeface="Arial" charset="0"/>
              </a:rPr>
              <a:t>3 </a:t>
            </a:r>
            <a:r>
              <a:rPr lang="fr-FR" sz="2000" dirty="0" err="1">
                <a:latin typeface="Arial" charset="0"/>
              </a:rPr>
              <a:t>anchors</a:t>
            </a:r>
            <a:r>
              <a:rPr lang="fr-FR" sz="2000" dirty="0">
                <a:latin typeface="Arial" charset="0"/>
              </a:rPr>
              <a:t> </a:t>
            </a:r>
            <a:r>
              <a:rPr lang="fr-FR" sz="2000" dirty="0" err="1">
                <a:latin typeface="Arial" charset="0"/>
              </a:rPr>
              <a:t>with</a:t>
            </a:r>
            <a:r>
              <a:rPr lang="fr-FR" sz="2000" dirty="0">
                <a:latin typeface="Arial" charset="0"/>
              </a:rPr>
              <a:t> </a:t>
            </a:r>
            <a:r>
              <a:rPr lang="fr-FR" sz="2000" dirty="0" err="1">
                <a:latin typeface="Arial" charset="0"/>
              </a:rPr>
              <a:t>known</a:t>
            </a:r>
            <a:r>
              <a:rPr lang="fr-FR" sz="2000" dirty="0">
                <a:latin typeface="Arial" charset="0"/>
              </a:rPr>
              <a:t> positions (</a:t>
            </a:r>
            <a:r>
              <a:rPr lang="fr-FR" sz="2000" dirty="0" err="1">
                <a:latin typeface="Arial" charset="0"/>
              </a:rPr>
              <a:t>at</a:t>
            </a:r>
            <a:r>
              <a:rPr lang="fr-FR" sz="2000" dirty="0">
                <a:latin typeface="Arial" charset="0"/>
              </a:rPr>
              <a:t> least) are </a:t>
            </a:r>
            <a:r>
              <a:rPr lang="fr-FR" sz="2000" dirty="0" err="1">
                <a:latin typeface="Arial" charset="0"/>
              </a:rPr>
              <a:t>required</a:t>
            </a:r>
            <a:r>
              <a:rPr lang="fr-FR" sz="2000" dirty="0">
                <a:latin typeface="Arial" charset="0"/>
              </a:rPr>
              <a:t> to </a:t>
            </a:r>
            <a:r>
              <a:rPr lang="fr-FR" sz="2000" dirty="0" err="1">
                <a:latin typeface="Arial" charset="0"/>
              </a:rPr>
              <a:t>find</a:t>
            </a:r>
            <a:r>
              <a:rPr lang="fr-FR" sz="2000" dirty="0">
                <a:latin typeface="Arial" charset="0"/>
              </a:rPr>
              <a:t> a 2D-position </a:t>
            </a:r>
            <a:r>
              <a:rPr lang="fr-FR" sz="2000" dirty="0" err="1">
                <a:latin typeface="Arial" charset="0"/>
              </a:rPr>
              <a:t>from</a:t>
            </a:r>
            <a:r>
              <a:rPr lang="fr-FR" sz="2000" dirty="0">
                <a:latin typeface="Arial" charset="0"/>
              </a:rPr>
              <a:t> a couple of </a:t>
            </a:r>
            <a:r>
              <a:rPr lang="fr-FR" sz="2000" dirty="0" err="1" smtClean="0">
                <a:latin typeface="Arial" charset="0"/>
              </a:rPr>
              <a:t>TDOAs</a:t>
            </a:r>
            <a:endParaRPr lang="fr-FR" sz="2000" dirty="0">
              <a:latin typeface="Arial" charset="0"/>
            </a:endParaRPr>
          </a:p>
          <a:p>
            <a:pPr algn="ctr">
              <a:spcBef>
                <a:spcPct val="50000"/>
              </a:spcBef>
            </a:pPr>
            <a:endParaRPr lang="fr-FR" sz="2000" dirty="0" smtClean="0">
              <a:latin typeface="Arial" charset="0"/>
            </a:endParaRPr>
          </a:p>
          <a:p>
            <a:pPr>
              <a:spcBef>
                <a:spcPct val="50000"/>
              </a:spcBef>
            </a:pPr>
            <a:r>
              <a:rPr lang="fr-FR" sz="2000" dirty="0" smtClean="0">
                <a:latin typeface="Arial" charset="0"/>
              </a:rPr>
              <a:t>In 3D, </a:t>
            </a:r>
            <a:r>
              <a:rPr lang="fr-FR" sz="2000" dirty="0" err="1" smtClean="0">
                <a:latin typeface="Arial" charset="0"/>
              </a:rPr>
              <a:t>needs</a:t>
            </a:r>
            <a:r>
              <a:rPr lang="fr-FR" sz="2000" dirty="0" smtClean="0">
                <a:latin typeface="Arial" charset="0"/>
              </a:rPr>
              <a:t> the 4th satellite!</a:t>
            </a:r>
            <a:endParaRPr lang="en-US" sz="2000" dirty="0">
              <a:latin typeface="Arial" charset="0"/>
            </a:endParaRPr>
          </a:p>
        </p:txBody>
      </p:sp>
      <p:sp>
        <p:nvSpPr>
          <p:cNvPr id="11" name="TextBox 10"/>
          <p:cNvSpPr txBox="1"/>
          <p:nvPr/>
        </p:nvSpPr>
        <p:spPr>
          <a:xfrm>
            <a:off x="209235" y="5830714"/>
            <a:ext cx="7375404" cy="707886"/>
          </a:xfrm>
          <a:prstGeom prst="rect">
            <a:avLst/>
          </a:prstGeom>
          <a:noFill/>
        </p:spPr>
        <p:txBody>
          <a:bodyPr wrap="square" rtlCol="0">
            <a:spAutoFit/>
          </a:bodyPr>
          <a:lstStyle/>
          <a:p>
            <a:r>
              <a:rPr lang="en-US" sz="2000" dirty="0" smtClean="0">
                <a:solidFill>
                  <a:srgbClr val="FF0000"/>
                </a:solidFill>
              </a:rPr>
              <a:t>4 unknowns (x, y, z, time) and 4 </a:t>
            </a:r>
            <a:r>
              <a:rPr lang="en-US" sz="2000" dirty="0" err="1" smtClean="0">
                <a:solidFill>
                  <a:srgbClr val="FF0000"/>
                </a:solidFill>
              </a:rPr>
              <a:t>knowns</a:t>
            </a:r>
            <a:endParaRPr lang="en-US" sz="2000" dirty="0" smtClean="0">
              <a:solidFill>
                <a:srgbClr val="FF0000"/>
              </a:solidFill>
            </a:endParaRPr>
          </a:p>
          <a:p>
            <a:r>
              <a:rPr lang="en-US" sz="2000" dirty="0" smtClean="0">
                <a:solidFill>
                  <a:srgbClr val="FF0000"/>
                </a:solidFill>
              </a:rPr>
              <a:t>Have the added benefit of synchronizing the clock on the ground unit</a:t>
            </a:r>
            <a:endParaRPr lang="en-US" sz="2000" dirty="0">
              <a:solidFill>
                <a:srgbClr val="FF0000"/>
              </a:solidFill>
            </a:endParaRPr>
          </a:p>
        </p:txBody>
      </p:sp>
    </p:spTree>
    <p:extLst>
      <p:ext uri="{BB962C8B-B14F-4D97-AF65-F5344CB8AC3E}">
        <p14:creationId xmlns:p14="http://schemas.microsoft.com/office/powerpoint/2010/main" val="2249395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the satellites?</a:t>
            </a:r>
            <a:endParaRPr lang="en-US" dirty="0"/>
          </a:p>
        </p:txBody>
      </p:sp>
      <p:sp>
        <p:nvSpPr>
          <p:cNvPr id="3" name="Content Placeholder 2"/>
          <p:cNvSpPr>
            <a:spLocks noGrp="1"/>
          </p:cNvSpPr>
          <p:nvPr>
            <p:ph idx="1"/>
          </p:nvPr>
        </p:nvSpPr>
        <p:spPr/>
        <p:txBody>
          <a:bodyPr/>
          <a:lstStyle/>
          <a:p>
            <a:r>
              <a:rPr lang="en-US" dirty="0" smtClean="0"/>
              <a:t>Satellite master plan</a:t>
            </a:r>
          </a:p>
          <a:p>
            <a:r>
              <a:rPr lang="en-US" dirty="0" smtClean="0"/>
              <a:t>Measurements from control stations</a:t>
            </a:r>
          </a:p>
          <a:p>
            <a:r>
              <a:rPr lang="en-US" dirty="0" smtClean="0"/>
              <a:t>Broadcast the corrected </a:t>
            </a:r>
            <a:r>
              <a:rPr lang="en-US" dirty="0"/>
              <a:t>e</a:t>
            </a:r>
            <a:r>
              <a:rPr lang="en-US" dirty="0" smtClean="0"/>
              <a:t>phemeris</a:t>
            </a:r>
            <a:r>
              <a:rPr lang="en-US" b="1" dirty="0" smtClean="0"/>
              <a:t> </a:t>
            </a:r>
            <a:r>
              <a:rPr lang="en-US" dirty="0" smtClean="0"/>
              <a:t>information</a:t>
            </a:r>
            <a:endParaRPr lang="en-US" dirty="0"/>
          </a:p>
        </p:txBody>
      </p:sp>
    </p:spTree>
    <p:extLst>
      <p:ext uri="{BB962C8B-B14F-4D97-AF65-F5344CB8AC3E}">
        <p14:creationId xmlns:p14="http://schemas.microsoft.com/office/powerpoint/2010/main" val="3139743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errors</a:t>
            </a:r>
            <a:endParaRPr lang="en-US" dirty="0"/>
          </a:p>
        </p:txBody>
      </p:sp>
      <p:sp>
        <p:nvSpPr>
          <p:cNvPr id="3" name="Content Placeholder 2"/>
          <p:cNvSpPr>
            <a:spLocks noGrp="1"/>
          </p:cNvSpPr>
          <p:nvPr>
            <p:ph idx="1"/>
          </p:nvPr>
        </p:nvSpPr>
        <p:spPr/>
        <p:txBody>
          <a:bodyPr/>
          <a:lstStyle/>
          <a:p>
            <a:r>
              <a:rPr lang="en-US" dirty="0" smtClean="0"/>
              <a:t>Travel speed of EM wave in atmosphere</a:t>
            </a:r>
          </a:p>
          <a:p>
            <a:r>
              <a:rPr lang="en-US" dirty="0" smtClean="0"/>
              <a:t>Multipath</a:t>
            </a:r>
          </a:p>
          <a:p>
            <a:r>
              <a:rPr lang="hu-HU" dirty="0"/>
              <a:t>Ephemeris </a:t>
            </a:r>
            <a:r>
              <a:rPr lang="hu-HU" dirty="0" smtClean="0"/>
              <a:t>Errors</a:t>
            </a:r>
          </a:p>
          <a:p>
            <a:r>
              <a:rPr lang="en-US" dirty="0" smtClean="0"/>
              <a:t>Selective </a:t>
            </a:r>
            <a:r>
              <a:rPr lang="en-US" dirty="0" err="1" smtClean="0"/>
              <a:t>availaiblity</a:t>
            </a:r>
            <a:endParaRPr lang="en-US" dirty="0"/>
          </a:p>
        </p:txBody>
      </p:sp>
      <p:pic>
        <p:nvPicPr>
          <p:cNvPr id="4" name="Picture 7" descr="C:\Documents and Settings\atroy\My Documents\GIS-NR143\img\varianc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2035" y="3973116"/>
            <a:ext cx="5429250" cy="2160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071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Differential GPS</a:t>
            </a:r>
            <a:endParaRPr lang="en-US" dirty="0"/>
          </a:p>
        </p:txBody>
      </p:sp>
      <p:sp>
        <p:nvSpPr>
          <p:cNvPr id="3" name="Content Placeholder 2"/>
          <p:cNvSpPr>
            <a:spLocks noGrp="1"/>
          </p:cNvSpPr>
          <p:nvPr>
            <p:ph idx="1"/>
          </p:nvPr>
        </p:nvSpPr>
        <p:spPr/>
        <p:txBody>
          <a:bodyPr/>
          <a:lstStyle/>
          <a:p>
            <a:r>
              <a:rPr lang="en-US" dirty="0" smtClean="0"/>
              <a:t>A stationary receiver with precise known location corrects the errors with respect to particular set of satellites</a:t>
            </a:r>
          </a:p>
          <a:p>
            <a:r>
              <a:rPr lang="en-US" dirty="0" smtClean="0"/>
              <a:t>Required additional radio link to receive the information</a:t>
            </a:r>
            <a:endParaRPr lang="en-US" dirty="0"/>
          </a:p>
        </p:txBody>
      </p:sp>
      <p:pic>
        <p:nvPicPr>
          <p:cNvPr id="21" name="Picture 7" descr="C:\Documents and Settings\atroy\My Documents\GIS-NR143\img\satellite_in_space_md_wht.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65150" y="3679430"/>
            <a:ext cx="1143000" cy="97155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C:\Documents and Settings\atroy\My Documents\GIS-NR143\img\satellite_in_space_md_wht.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012950" y="3374630"/>
            <a:ext cx="1143000" cy="97155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9" descr="C:\Documents and Settings\atroy\My Documents\GIS-NR143\img\satellite_in_space_md_wht.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917950" y="3527030"/>
            <a:ext cx="1143000" cy="971550"/>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12"/>
          <p:cNvSpPr>
            <a:spLocks noChangeArrowheads="1"/>
          </p:cNvSpPr>
          <p:nvPr/>
        </p:nvSpPr>
        <p:spPr bwMode="auto">
          <a:xfrm>
            <a:off x="3327150" y="5660630"/>
            <a:ext cx="228600" cy="3048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5" name="Line 13"/>
          <p:cNvSpPr>
            <a:spLocks noChangeShapeType="1"/>
          </p:cNvSpPr>
          <p:nvPr/>
        </p:nvSpPr>
        <p:spPr bwMode="auto">
          <a:xfrm flipV="1">
            <a:off x="4851150" y="5736830"/>
            <a:ext cx="7620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6" name="Line 14"/>
          <p:cNvSpPr>
            <a:spLocks noChangeShapeType="1"/>
          </p:cNvSpPr>
          <p:nvPr/>
        </p:nvSpPr>
        <p:spPr bwMode="auto">
          <a:xfrm flipH="1" flipV="1">
            <a:off x="4927350" y="5736830"/>
            <a:ext cx="7620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7" name="Line 15"/>
          <p:cNvSpPr>
            <a:spLocks noChangeShapeType="1"/>
          </p:cNvSpPr>
          <p:nvPr/>
        </p:nvSpPr>
        <p:spPr bwMode="auto">
          <a:xfrm flipV="1">
            <a:off x="4927350" y="558443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8" name="Line 16"/>
          <p:cNvSpPr>
            <a:spLocks noChangeShapeType="1"/>
          </p:cNvSpPr>
          <p:nvPr/>
        </p:nvSpPr>
        <p:spPr bwMode="auto">
          <a:xfrm flipH="1">
            <a:off x="4774950" y="5584430"/>
            <a:ext cx="15240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9" name="Line 17"/>
          <p:cNvSpPr>
            <a:spLocks noChangeShapeType="1"/>
          </p:cNvSpPr>
          <p:nvPr/>
        </p:nvSpPr>
        <p:spPr bwMode="auto">
          <a:xfrm>
            <a:off x="4927350" y="558443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0" name="Rectangle 18"/>
          <p:cNvSpPr>
            <a:spLocks noChangeArrowheads="1"/>
          </p:cNvSpPr>
          <p:nvPr/>
        </p:nvSpPr>
        <p:spPr bwMode="auto">
          <a:xfrm>
            <a:off x="4622550" y="5584430"/>
            <a:ext cx="152400" cy="152400"/>
          </a:xfrm>
          <a:prstGeom prst="rect">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 name="Oval 19"/>
          <p:cNvSpPr>
            <a:spLocks noChangeArrowheads="1"/>
          </p:cNvSpPr>
          <p:nvPr/>
        </p:nvSpPr>
        <p:spPr bwMode="auto">
          <a:xfrm>
            <a:off x="4851150" y="5432030"/>
            <a:ext cx="152400" cy="1524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2" name="Line 20"/>
          <p:cNvSpPr>
            <a:spLocks noChangeShapeType="1"/>
          </p:cNvSpPr>
          <p:nvPr/>
        </p:nvSpPr>
        <p:spPr bwMode="auto">
          <a:xfrm flipH="1" flipV="1">
            <a:off x="3174750" y="4517630"/>
            <a:ext cx="228600" cy="1143000"/>
          </a:xfrm>
          <a:prstGeom prst="line">
            <a:avLst/>
          </a:prstGeom>
          <a:noFill/>
          <a:ln w="9525">
            <a:solidFill>
              <a:srgbClr val="FF0000"/>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3" name="Line 21"/>
          <p:cNvSpPr>
            <a:spLocks noChangeShapeType="1"/>
          </p:cNvSpPr>
          <p:nvPr/>
        </p:nvSpPr>
        <p:spPr bwMode="auto">
          <a:xfrm flipV="1">
            <a:off x="3403350" y="4365230"/>
            <a:ext cx="914400" cy="1295400"/>
          </a:xfrm>
          <a:prstGeom prst="line">
            <a:avLst/>
          </a:prstGeom>
          <a:noFill/>
          <a:ln w="9525">
            <a:solidFill>
              <a:srgbClr val="FF0000"/>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4" name="Line 22"/>
          <p:cNvSpPr>
            <a:spLocks noChangeShapeType="1"/>
          </p:cNvSpPr>
          <p:nvPr/>
        </p:nvSpPr>
        <p:spPr bwMode="auto">
          <a:xfrm flipV="1">
            <a:off x="3479550" y="4365230"/>
            <a:ext cx="2590800" cy="1295400"/>
          </a:xfrm>
          <a:prstGeom prst="line">
            <a:avLst/>
          </a:prstGeom>
          <a:noFill/>
          <a:ln w="15875">
            <a:solidFill>
              <a:srgbClr val="FF0000"/>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5" name="Line 23"/>
          <p:cNvSpPr>
            <a:spLocks noChangeShapeType="1"/>
          </p:cNvSpPr>
          <p:nvPr/>
        </p:nvSpPr>
        <p:spPr bwMode="auto">
          <a:xfrm>
            <a:off x="3479550" y="4593830"/>
            <a:ext cx="11430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6" name="Line 24"/>
          <p:cNvSpPr>
            <a:spLocks noChangeShapeType="1"/>
          </p:cNvSpPr>
          <p:nvPr/>
        </p:nvSpPr>
        <p:spPr bwMode="auto">
          <a:xfrm flipH="1">
            <a:off x="4698750" y="4365230"/>
            <a:ext cx="76200" cy="1143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7" name="Line 25"/>
          <p:cNvSpPr>
            <a:spLocks noChangeShapeType="1"/>
          </p:cNvSpPr>
          <p:nvPr/>
        </p:nvSpPr>
        <p:spPr bwMode="auto">
          <a:xfrm flipH="1">
            <a:off x="4774950" y="4593830"/>
            <a:ext cx="14478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Tree>
    <p:extLst>
      <p:ext uri="{BB962C8B-B14F-4D97-AF65-F5344CB8AC3E}">
        <p14:creationId xmlns:p14="http://schemas.microsoft.com/office/powerpoint/2010/main" val="3062894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Cellular E-911</a:t>
            </a:r>
            <a:endParaRPr lang="en-US" dirty="0"/>
          </a:p>
        </p:txBody>
      </p:sp>
      <p:sp>
        <p:nvSpPr>
          <p:cNvPr id="3" name="Content Placeholder 2"/>
          <p:cNvSpPr>
            <a:spLocks noGrp="1"/>
          </p:cNvSpPr>
          <p:nvPr>
            <p:ph idx="1"/>
          </p:nvPr>
        </p:nvSpPr>
        <p:spPr/>
        <p:txBody>
          <a:bodyPr/>
          <a:lstStyle/>
          <a:p>
            <a:r>
              <a:rPr lang="en-US" dirty="0"/>
              <a:t>E911 Phase 1: Wireless network operators must identify the phone number and cell phone tower used by callers, within six minutes of a request by a PSAP</a:t>
            </a:r>
            <a:r>
              <a:rPr lang="en-US" dirty="0" smtClean="0"/>
              <a:t>.</a:t>
            </a:r>
          </a:p>
          <a:p>
            <a:r>
              <a:rPr lang="en-US" dirty="0" smtClean="0"/>
              <a:t> </a:t>
            </a:r>
            <a:r>
              <a:rPr lang="en-US" dirty="0"/>
              <a:t>E911 Phase 2: Wireless network operators must provide the </a:t>
            </a:r>
            <a:r>
              <a:rPr lang="en-US" dirty="0">
                <a:hlinkClick r:id="rId2" tooltip="Latitude"/>
              </a:rPr>
              <a:t>latitude</a:t>
            </a:r>
            <a:r>
              <a:rPr lang="en-US" dirty="0"/>
              <a:t> and </a:t>
            </a:r>
            <a:r>
              <a:rPr lang="en-US" dirty="0">
                <a:hlinkClick r:id="rId3" tooltip="Longitude"/>
              </a:rPr>
              <a:t>longitude</a:t>
            </a:r>
            <a:r>
              <a:rPr lang="en-US" dirty="0"/>
              <a:t> of callers within 300 </a:t>
            </a:r>
            <a:r>
              <a:rPr lang="en-US" dirty="0" smtClean="0"/>
              <a:t>meters</a:t>
            </a:r>
          </a:p>
          <a:p>
            <a:r>
              <a:rPr lang="en-US" dirty="0" smtClean="0"/>
              <a:t>Solutions to phase 2</a:t>
            </a:r>
          </a:p>
          <a:p>
            <a:pPr lvl="1"/>
            <a:r>
              <a:rPr lang="en-US" dirty="0" smtClean="0"/>
              <a:t>Triangulation based on signal from multiple cell towers</a:t>
            </a:r>
          </a:p>
          <a:p>
            <a:pPr lvl="1"/>
            <a:r>
              <a:rPr lang="en-US" dirty="0" smtClean="0"/>
              <a:t>Assisted GPS</a:t>
            </a:r>
          </a:p>
          <a:p>
            <a:pPr lvl="2"/>
            <a:r>
              <a:rPr lang="en-US" dirty="0"/>
              <a:t>Information used to acquire satellites more </a:t>
            </a:r>
            <a:r>
              <a:rPr lang="en-US" dirty="0" smtClean="0"/>
              <a:t>quickly: time &amp; orbital data</a:t>
            </a:r>
          </a:p>
          <a:p>
            <a:pPr lvl="2"/>
            <a:r>
              <a:rPr lang="en-US" dirty="0"/>
              <a:t>Calculation of position by the server using information from the GPS </a:t>
            </a:r>
            <a:r>
              <a:rPr lang="en-US" dirty="0" smtClean="0"/>
              <a:t>receiver</a:t>
            </a:r>
            <a:endParaRPr lang="en-US" dirty="0"/>
          </a:p>
        </p:txBody>
      </p:sp>
    </p:spTree>
    <p:extLst>
      <p:ext uri="{BB962C8B-B14F-4D97-AF65-F5344CB8AC3E}">
        <p14:creationId xmlns:p14="http://schemas.microsoft.com/office/powerpoint/2010/main" val="228845355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WiFi</a:t>
            </a:r>
            <a:r>
              <a:rPr lang="en-US" dirty="0" smtClean="0"/>
              <a:t>-based Indoor Localization</a:t>
            </a:r>
            <a:endParaRPr lang="en-US" dirty="0"/>
          </a:p>
        </p:txBody>
      </p:sp>
      <p:sp>
        <p:nvSpPr>
          <p:cNvPr id="3" name="Content Placeholder 2"/>
          <p:cNvSpPr>
            <a:spLocks noGrp="1"/>
          </p:cNvSpPr>
          <p:nvPr>
            <p:ph idx="1"/>
          </p:nvPr>
        </p:nvSpPr>
        <p:spPr/>
        <p:txBody>
          <a:bodyPr/>
          <a:lstStyle/>
          <a:p>
            <a:r>
              <a:rPr lang="en-US" dirty="0" smtClean="0"/>
              <a:t>Weaker signal and rich multipath indoor make GPS highly inaccurate or inaccessible</a:t>
            </a:r>
          </a:p>
          <a:p>
            <a:r>
              <a:rPr lang="en-US" dirty="0" err="1" smtClean="0"/>
              <a:t>WiFi</a:t>
            </a:r>
            <a:r>
              <a:rPr lang="en-US" dirty="0" smtClean="0"/>
              <a:t> infrastructure abundant</a:t>
            </a:r>
          </a:p>
          <a:p>
            <a:endParaRPr lang="en-US" dirty="0"/>
          </a:p>
        </p:txBody>
      </p:sp>
      <p:pic>
        <p:nvPicPr>
          <p:cNvPr id="4" name="Picture 3"/>
          <p:cNvPicPr>
            <a:picLocks noChangeAspect="1"/>
          </p:cNvPicPr>
          <p:nvPr/>
        </p:nvPicPr>
        <p:blipFill>
          <a:blip r:embed="rId2"/>
          <a:stretch>
            <a:fillRect/>
          </a:stretch>
        </p:blipFill>
        <p:spPr>
          <a:xfrm>
            <a:off x="640953" y="2698560"/>
            <a:ext cx="3970237" cy="3545158"/>
          </a:xfrm>
          <a:prstGeom prst="rect">
            <a:avLst/>
          </a:prstGeom>
        </p:spPr>
      </p:pic>
      <p:sp>
        <p:nvSpPr>
          <p:cNvPr id="5" name="TextBox 4"/>
          <p:cNvSpPr txBox="1"/>
          <p:nvPr/>
        </p:nvSpPr>
        <p:spPr>
          <a:xfrm>
            <a:off x="5139513" y="2513894"/>
            <a:ext cx="2698201" cy="2031325"/>
          </a:xfrm>
          <a:prstGeom prst="rect">
            <a:avLst/>
          </a:prstGeom>
          <a:noFill/>
        </p:spPr>
        <p:txBody>
          <a:bodyPr wrap="square" rtlCol="0">
            <a:spAutoFit/>
          </a:bodyPr>
          <a:lstStyle/>
          <a:p>
            <a:r>
              <a:rPr lang="en-US" dirty="0">
                <a:solidFill>
                  <a:srgbClr val="FF0000"/>
                </a:solidFill>
              </a:rPr>
              <a:t>Skyhook has 275 employees,  </a:t>
            </a:r>
            <a:r>
              <a:rPr lang="en-US" dirty="0" smtClean="0">
                <a:solidFill>
                  <a:srgbClr val="FF0000"/>
                </a:solidFill>
              </a:rPr>
              <a:t>240 </a:t>
            </a:r>
            <a:r>
              <a:rPr lang="en-US" dirty="0">
                <a:solidFill>
                  <a:srgbClr val="FF0000"/>
                </a:solidFill>
              </a:rPr>
              <a:t>of whom are drivers recording Wi-Fi </a:t>
            </a:r>
            <a:r>
              <a:rPr lang="en-US" dirty="0" smtClean="0">
                <a:solidFill>
                  <a:srgbClr val="FF0000"/>
                </a:solidFill>
              </a:rPr>
              <a:t>signals (2008)</a:t>
            </a:r>
          </a:p>
          <a:p>
            <a:endParaRPr lang="en-US" dirty="0">
              <a:solidFill>
                <a:srgbClr val="FF0000"/>
              </a:solidFill>
              <a:effectLst/>
            </a:endParaRPr>
          </a:p>
          <a:p>
            <a:r>
              <a:rPr lang="en-US" dirty="0" smtClean="0">
                <a:solidFill>
                  <a:srgbClr val="FF0000"/>
                </a:solidFill>
              </a:rPr>
              <a:t>(why not yet killed by Google and Apple?)</a:t>
            </a:r>
            <a:endParaRPr lang="en-US" dirty="0">
              <a:solidFill>
                <a:srgbClr val="FF0000"/>
              </a:solidFill>
              <a:effectLst/>
            </a:endParaRPr>
          </a:p>
        </p:txBody>
      </p:sp>
    </p:spTree>
    <p:extLst>
      <p:ext uri="{BB962C8B-B14F-4D97-AF65-F5344CB8AC3E}">
        <p14:creationId xmlns:p14="http://schemas.microsoft.com/office/powerpoint/2010/main" val="190724001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WiFi</a:t>
            </a:r>
            <a:r>
              <a:rPr lang="en-US" dirty="0" smtClean="0"/>
              <a:t> Fingerprinting</a:t>
            </a:r>
            <a:endParaRPr lang="en-US" dirty="0"/>
          </a:p>
        </p:txBody>
      </p:sp>
      <p:sp>
        <p:nvSpPr>
          <p:cNvPr id="3" name="Content Placeholder 2"/>
          <p:cNvSpPr>
            <a:spLocks noGrp="1"/>
          </p:cNvSpPr>
          <p:nvPr>
            <p:ph idx="1"/>
          </p:nvPr>
        </p:nvSpPr>
        <p:spPr/>
        <p:txBody>
          <a:bodyPr/>
          <a:lstStyle/>
          <a:p>
            <a:r>
              <a:rPr lang="en-US" dirty="0" smtClean="0"/>
              <a:t>TOA, TODA, AOA are generally difficult to be estimated accurately with </a:t>
            </a:r>
            <a:r>
              <a:rPr lang="en-US" dirty="0" err="1" smtClean="0"/>
              <a:t>WiFi</a:t>
            </a:r>
            <a:r>
              <a:rPr lang="en-US" dirty="0" smtClean="0"/>
              <a:t> devices</a:t>
            </a:r>
          </a:p>
          <a:p>
            <a:r>
              <a:rPr lang="en-US" dirty="0" smtClean="0"/>
              <a:t>Small-scale fading leads to large variations of received </a:t>
            </a:r>
            <a:r>
              <a:rPr lang="en-US" dirty="0" err="1" smtClean="0"/>
              <a:t>WiFi</a:t>
            </a:r>
            <a:r>
              <a:rPr lang="en-US" dirty="0" smtClean="0"/>
              <a:t> signal even when the device is stationary</a:t>
            </a:r>
            <a:endParaRPr lang="en-US" dirty="0"/>
          </a:p>
        </p:txBody>
      </p:sp>
      <p:pic>
        <p:nvPicPr>
          <p:cNvPr id="4" name="Picture 3"/>
          <p:cNvPicPr>
            <a:picLocks noChangeAspect="1"/>
          </p:cNvPicPr>
          <p:nvPr/>
        </p:nvPicPr>
        <p:blipFill>
          <a:blip r:embed="rId2"/>
          <a:stretch>
            <a:fillRect/>
          </a:stretch>
        </p:blipFill>
        <p:spPr>
          <a:xfrm>
            <a:off x="457199" y="3099255"/>
            <a:ext cx="3329185" cy="3443985"/>
          </a:xfrm>
          <a:prstGeom prst="rect">
            <a:avLst/>
          </a:prstGeom>
        </p:spPr>
      </p:pic>
      <p:pic>
        <p:nvPicPr>
          <p:cNvPr id="5" name="Picture 4"/>
          <p:cNvPicPr>
            <a:picLocks noChangeAspect="1"/>
          </p:cNvPicPr>
          <p:nvPr/>
        </p:nvPicPr>
        <p:blipFill>
          <a:blip r:embed="rId3"/>
          <a:stretch>
            <a:fillRect/>
          </a:stretch>
        </p:blipFill>
        <p:spPr>
          <a:xfrm>
            <a:off x="4462948" y="3099255"/>
            <a:ext cx="3396180" cy="3513290"/>
          </a:xfrm>
          <a:prstGeom prst="rect">
            <a:avLst/>
          </a:prstGeom>
        </p:spPr>
      </p:pic>
    </p:spTree>
    <p:extLst>
      <p:ext uri="{BB962C8B-B14F-4D97-AF65-F5344CB8AC3E}">
        <p14:creationId xmlns:p14="http://schemas.microsoft.com/office/powerpoint/2010/main" val="52318240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approach</a:t>
            </a:r>
            <a:endParaRPr lang="en-US" dirty="0"/>
          </a:p>
        </p:txBody>
      </p:sp>
      <p:sp>
        <p:nvSpPr>
          <p:cNvPr id="4" name="Rectangle 3"/>
          <p:cNvSpPr/>
          <p:nvPr/>
        </p:nvSpPr>
        <p:spPr>
          <a:xfrm>
            <a:off x="356086" y="2374026"/>
            <a:ext cx="1685476" cy="91400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Site Survey</a:t>
            </a:r>
            <a:endParaRPr lang="en-US" dirty="0"/>
          </a:p>
        </p:txBody>
      </p:sp>
      <p:sp>
        <p:nvSpPr>
          <p:cNvPr id="5" name="Rectangle 4"/>
          <p:cNvSpPr/>
          <p:nvPr/>
        </p:nvSpPr>
        <p:spPr>
          <a:xfrm>
            <a:off x="2918011" y="2374026"/>
            <a:ext cx="1685476" cy="91400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Training</a:t>
            </a:r>
            <a:endParaRPr lang="en-US" dirty="0"/>
          </a:p>
        </p:txBody>
      </p:sp>
      <p:sp>
        <p:nvSpPr>
          <p:cNvPr id="7" name="Oval 6"/>
          <p:cNvSpPr/>
          <p:nvPr/>
        </p:nvSpPr>
        <p:spPr>
          <a:xfrm>
            <a:off x="5483729" y="2326556"/>
            <a:ext cx="1234433" cy="104457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Model</a:t>
            </a:r>
          </a:p>
          <a:p>
            <a:pPr algn="ctr"/>
            <a:r>
              <a:rPr lang="en-US" sz="1600" dirty="0" smtClean="0"/>
              <a:t>f: RSS -&gt; &lt;</a:t>
            </a:r>
            <a:r>
              <a:rPr lang="en-US" sz="1600" dirty="0" err="1" smtClean="0"/>
              <a:t>x,y</a:t>
            </a:r>
            <a:r>
              <a:rPr lang="en-US" sz="1600" dirty="0" smtClean="0"/>
              <a:t>&gt;</a:t>
            </a:r>
            <a:endParaRPr lang="en-US" sz="1600" dirty="0"/>
          </a:p>
        </p:txBody>
      </p:sp>
      <p:cxnSp>
        <p:nvCxnSpPr>
          <p:cNvPr id="9" name="Straight Arrow Connector 8"/>
          <p:cNvCxnSpPr/>
          <p:nvPr/>
        </p:nvCxnSpPr>
        <p:spPr>
          <a:xfrm flipH="1" flipV="1">
            <a:off x="6136554" y="3371132"/>
            <a:ext cx="11870" cy="914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804165" y="4469798"/>
            <a:ext cx="1827994" cy="369332"/>
          </a:xfrm>
          <a:prstGeom prst="rect">
            <a:avLst/>
          </a:prstGeom>
          <a:noFill/>
        </p:spPr>
        <p:txBody>
          <a:bodyPr wrap="none" rtlCol="0">
            <a:spAutoFit/>
          </a:bodyPr>
          <a:lstStyle/>
          <a:p>
            <a:r>
              <a:rPr lang="en-US" dirty="0" smtClean="0"/>
              <a:t>new RSS readings</a:t>
            </a:r>
            <a:endParaRPr lang="en-US" dirty="0"/>
          </a:p>
        </p:txBody>
      </p:sp>
      <p:cxnSp>
        <p:nvCxnSpPr>
          <p:cNvPr id="12" name="Straight Arrow Connector 11"/>
          <p:cNvCxnSpPr>
            <a:stCxn id="4" idx="3"/>
            <a:endCxn id="5" idx="1"/>
          </p:cNvCxnSpPr>
          <p:nvPr/>
        </p:nvCxnSpPr>
        <p:spPr>
          <a:xfrm>
            <a:off x="2041562" y="2831028"/>
            <a:ext cx="876449"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4603487" y="2831028"/>
            <a:ext cx="876449"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6718162" y="2831028"/>
            <a:ext cx="876449"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7109857" y="2326556"/>
            <a:ext cx="983224" cy="369332"/>
          </a:xfrm>
          <a:prstGeom prst="rect">
            <a:avLst/>
          </a:prstGeom>
          <a:noFill/>
        </p:spPr>
        <p:txBody>
          <a:bodyPr wrap="none" rtlCol="0">
            <a:spAutoFit/>
          </a:bodyPr>
          <a:lstStyle/>
          <a:p>
            <a:r>
              <a:rPr lang="en-US" dirty="0" smtClean="0"/>
              <a:t>Location</a:t>
            </a:r>
            <a:endParaRPr lang="en-US" dirty="0"/>
          </a:p>
        </p:txBody>
      </p:sp>
    </p:spTree>
    <p:extLst>
      <p:ext uri="{BB962C8B-B14F-4D97-AF65-F5344CB8AC3E}">
        <p14:creationId xmlns:p14="http://schemas.microsoft.com/office/powerpoint/2010/main" val="354656841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Localization  result</a:t>
            </a:r>
            <a:endParaRPr lang="en-US" dirty="0"/>
          </a:p>
        </p:txBody>
      </p:sp>
      <p:pic>
        <p:nvPicPr>
          <p:cNvPr id="7" name="Picture 6"/>
          <p:cNvPicPr>
            <a:picLocks noChangeAspect="1"/>
          </p:cNvPicPr>
          <p:nvPr/>
        </p:nvPicPr>
        <p:blipFill>
          <a:blip r:embed="rId2"/>
          <a:stretch>
            <a:fillRect/>
          </a:stretch>
        </p:blipFill>
        <p:spPr>
          <a:xfrm>
            <a:off x="842738" y="1321635"/>
            <a:ext cx="6789378" cy="5536365"/>
          </a:xfrm>
          <a:prstGeom prst="rect">
            <a:avLst/>
          </a:prstGeom>
        </p:spPr>
      </p:pic>
    </p:spTree>
    <p:extLst>
      <p:ext uri="{BB962C8B-B14F-4D97-AF65-F5344CB8AC3E}">
        <p14:creationId xmlns:p14="http://schemas.microsoft.com/office/powerpoint/2010/main" val="280882529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 accuracy</a:t>
            </a:r>
            <a:endParaRPr lang="en-US" dirty="0"/>
          </a:p>
        </p:txBody>
      </p:sp>
      <p:pic>
        <p:nvPicPr>
          <p:cNvPr id="4" name="Content Placeholder 3"/>
          <p:cNvPicPr>
            <a:picLocks noGrp="1" noChangeAspect="1"/>
          </p:cNvPicPr>
          <p:nvPr>
            <p:ph idx="1"/>
          </p:nvPr>
        </p:nvPicPr>
        <p:blipFill>
          <a:blip r:embed="rId2"/>
          <a:srcRect l="743" r="743"/>
          <a:stretch>
            <a:fillRect/>
          </a:stretch>
        </p:blipFill>
        <p:spPr/>
      </p:pic>
    </p:spTree>
    <p:extLst>
      <p:ext uri="{BB962C8B-B14F-4D97-AF65-F5344CB8AC3E}">
        <p14:creationId xmlns:p14="http://schemas.microsoft.com/office/powerpoint/2010/main" val="364568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Hybrid Localization Techniques</a:t>
            </a:r>
          </a:p>
        </p:txBody>
      </p:sp>
      <p:sp>
        <p:nvSpPr>
          <p:cNvPr id="3" name="Content Placeholder 2"/>
          <p:cNvSpPr>
            <a:spLocks noGrp="1"/>
          </p:cNvSpPr>
          <p:nvPr>
            <p:ph idx="1"/>
          </p:nvPr>
        </p:nvSpPr>
        <p:spPr/>
        <p:txBody>
          <a:bodyPr/>
          <a:lstStyle/>
          <a:p>
            <a:r>
              <a:rPr lang="en-US" dirty="0" smtClean="0"/>
              <a:t>Challenges with </a:t>
            </a:r>
            <a:r>
              <a:rPr lang="en-US" dirty="0"/>
              <a:t>FP-based Approaches</a:t>
            </a:r>
            <a:endParaRPr lang="en-US" dirty="0" smtClean="0"/>
          </a:p>
          <a:p>
            <a:pPr lvl="1"/>
            <a:r>
              <a:rPr lang="en-US" dirty="0" smtClean="0"/>
              <a:t>Boils down to a supervised clustering approach</a:t>
            </a:r>
          </a:p>
          <a:p>
            <a:pPr lvl="1"/>
            <a:r>
              <a:rPr lang="en-US" dirty="0" smtClean="0"/>
              <a:t>Needs site survey</a:t>
            </a:r>
          </a:p>
          <a:p>
            <a:pPr lvl="2"/>
            <a:r>
              <a:rPr lang="en-US" dirty="0" smtClean="0"/>
              <a:t>Subject to changes</a:t>
            </a:r>
          </a:p>
          <a:p>
            <a:pPr lvl="1"/>
            <a:r>
              <a:rPr lang="en-US" dirty="0" smtClean="0"/>
              <a:t>Room-level accuracy</a:t>
            </a:r>
          </a:p>
          <a:p>
            <a:pPr lvl="1"/>
            <a:r>
              <a:rPr lang="en-US" dirty="0" smtClean="0"/>
              <a:t>Map required to determine the symbolic locations</a:t>
            </a:r>
          </a:p>
          <a:p>
            <a:r>
              <a:rPr lang="en-US" dirty="0" smtClean="0"/>
              <a:t>Other sensing modalities</a:t>
            </a:r>
          </a:p>
          <a:p>
            <a:pPr lvl="1"/>
            <a:r>
              <a:rPr lang="en-US" dirty="0" smtClean="0"/>
              <a:t>Inertial sensors: accelerometers, gyro sensor, magnetometer/compass </a:t>
            </a:r>
          </a:p>
          <a:p>
            <a:pPr lvl="1"/>
            <a:r>
              <a:rPr lang="en-US" dirty="0" smtClean="0"/>
              <a:t>Ranging sensors: acoustic, infrared, ultra-wide band RF, laser</a:t>
            </a:r>
          </a:p>
          <a:p>
            <a:pPr lvl="1"/>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83429860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Accelerometer readings while walking</a:t>
            </a:r>
            <a:endParaRPr lang="en-US" dirty="0"/>
          </a:p>
        </p:txBody>
      </p:sp>
      <p:pic>
        <p:nvPicPr>
          <p:cNvPr id="4" name="Picture 3"/>
          <p:cNvPicPr>
            <a:picLocks noChangeAspect="1"/>
          </p:cNvPicPr>
          <p:nvPr/>
        </p:nvPicPr>
        <p:blipFill>
          <a:blip r:embed="rId2"/>
          <a:stretch>
            <a:fillRect/>
          </a:stretch>
        </p:blipFill>
        <p:spPr>
          <a:xfrm>
            <a:off x="2682516" y="1062025"/>
            <a:ext cx="4899383" cy="5540231"/>
          </a:xfrm>
          <a:prstGeom prst="rect">
            <a:avLst/>
          </a:prstGeom>
        </p:spPr>
      </p:pic>
    </p:spTree>
    <p:extLst>
      <p:ext uri="{BB962C8B-B14F-4D97-AF65-F5344CB8AC3E}">
        <p14:creationId xmlns:p14="http://schemas.microsoft.com/office/powerpoint/2010/main" val="42540274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Gyroscope</a:t>
            </a:r>
            <a:endParaRPr lang="en-US" dirty="0"/>
          </a:p>
        </p:txBody>
      </p:sp>
      <p:pic>
        <p:nvPicPr>
          <p:cNvPr id="5" name="Picture 4"/>
          <p:cNvPicPr>
            <a:picLocks noChangeAspect="1"/>
          </p:cNvPicPr>
          <p:nvPr/>
        </p:nvPicPr>
        <p:blipFill>
          <a:blip r:embed="rId2"/>
          <a:stretch>
            <a:fillRect/>
          </a:stretch>
        </p:blipFill>
        <p:spPr>
          <a:xfrm>
            <a:off x="269352" y="1524000"/>
            <a:ext cx="3810000" cy="3810000"/>
          </a:xfrm>
          <a:prstGeom prst="rect">
            <a:avLst/>
          </a:prstGeom>
        </p:spPr>
      </p:pic>
      <p:pic>
        <p:nvPicPr>
          <p:cNvPr id="6" name="Picture 5"/>
          <p:cNvPicPr>
            <a:picLocks noChangeAspect="1"/>
          </p:cNvPicPr>
          <p:nvPr/>
        </p:nvPicPr>
        <p:blipFill>
          <a:blip r:embed="rId3"/>
          <a:stretch>
            <a:fillRect/>
          </a:stretch>
        </p:blipFill>
        <p:spPr>
          <a:xfrm>
            <a:off x="5118040" y="1524000"/>
            <a:ext cx="2540000" cy="3594100"/>
          </a:xfrm>
          <a:prstGeom prst="rect">
            <a:avLst/>
          </a:prstGeom>
        </p:spPr>
      </p:pic>
      <p:sp>
        <p:nvSpPr>
          <p:cNvPr id="7" name="Rectangle 6"/>
          <p:cNvSpPr/>
          <p:nvPr/>
        </p:nvSpPr>
        <p:spPr>
          <a:xfrm>
            <a:off x="4961846" y="5334000"/>
            <a:ext cx="3669915" cy="369332"/>
          </a:xfrm>
          <a:prstGeom prst="rect">
            <a:avLst/>
          </a:prstGeom>
        </p:spPr>
        <p:txBody>
          <a:bodyPr wrap="none">
            <a:spAutoFit/>
          </a:bodyPr>
          <a:lstStyle/>
          <a:p>
            <a:r>
              <a:rPr lang="en-US" dirty="0" smtClean="0"/>
              <a:t>MEMS vibrating </a:t>
            </a:r>
            <a:r>
              <a:rPr lang="en-US" dirty="0"/>
              <a:t>Structure Gyroscope</a:t>
            </a:r>
          </a:p>
        </p:txBody>
      </p:sp>
      <p:sp>
        <p:nvSpPr>
          <p:cNvPr id="8" name="Rectangle 7"/>
          <p:cNvSpPr/>
          <p:nvPr/>
        </p:nvSpPr>
        <p:spPr>
          <a:xfrm>
            <a:off x="1472463" y="4964668"/>
            <a:ext cx="1854820" cy="369332"/>
          </a:xfrm>
          <a:prstGeom prst="rect">
            <a:avLst/>
          </a:prstGeom>
        </p:spPr>
        <p:txBody>
          <a:bodyPr wrap="none">
            <a:spAutoFit/>
          </a:bodyPr>
          <a:lstStyle/>
          <a:p>
            <a:r>
              <a:rPr lang="en-US" dirty="0"/>
              <a:t>Rotary Gyroscope</a:t>
            </a:r>
          </a:p>
        </p:txBody>
      </p:sp>
    </p:spTree>
    <p:extLst>
      <p:ext uri="{BB962C8B-B14F-4D97-AF65-F5344CB8AC3E}">
        <p14:creationId xmlns:p14="http://schemas.microsoft.com/office/powerpoint/2010/main" val="4065174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with inertial sensing</a:t>
            </a:r>
            <a:endParaRPr lang="en-US" dirty="0"/>
          </a:p>
        </p:txBody>
      </p:sp>
      <p:sp>
        <p:nvSpPr>
          <p:cNvPr id="3" name="Content Placeholder 2"/>
          <p:cNvSpPr>
            <a:spLocks noGrp="1"/>
          </p:cNvSpPr>
          <p:nvPr>
            <p:ph idx="1"/>
          </p:nvPr>
        </p:nvSpPr>
        <p:spPr>
          <a:xfrm>
            <a:off x="457200" y="1280999"/>
            <a:ext cx="7620000" cy="5400020"/>
          </a:xfrm>
        </p:spPr>
        <p:txBody>
          <a:bodyPr>
            <a:normAutofit/>
          </a:bodyPr>
          <a:lstStyle/>
          <a:p>
            <a:r>
              <a:rPr lang="en-US" dirty="0" smtClean="0"/>
              <a:t>Combining accelerometer and gyro, we can obtain displacement and turn information</a:t>
            </a:r>
          </a:p>
          <a:p>
            <a:r>
              <a:rPr lang="en-US" dirty="0" smtClean="0"/>
              <a:t>Noise is cumulative</a:t>
            </a:r>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a:p>
            <a:endParaRPr lang="en-US" dirty="0" smtClean="0"/>
          </a:p>
          <a:p>
            <a:endParaRPr lang="en-US" dirty="0" smtClean="0"/>
          </a:p>
          <a:p>
            <a:r>
              <a:rPr lang="en-US" dirty="0" smtClean="0"/>
              <a:t>Sensor orientation and placement matter</a:t>
            </a:r>
            <a:endParaRPr lang="en-US" dirty="0"/>
          </a:p>
        </p:txBody>
      </p:sp>
      <p:pic>
        <p:nvPicPr>
          <p:cNvPr id="1026" name="Picture 2"/>
          <p:cNvPicPr>
            <a:picLocks noChangeAspect="1" noChangeArrowheads="1"/>
          </p:cNvPicPr>
          <p:nvPr/>
        </p:nvPicPr>
        <p:blipFill>
          <a:blip r:embed="rId2"/>
          <a:srcRect/>
          <a:stretch>
            <a:fillRect/>
          </a:stretch>
        </p:blipFill>
        <p:spPr bwMode="auto">
          <a:xfrm>
            <a:off x="2286000" y="2606010"/>
            <a:ext cx="4572000" cy="3533775"/>
          </a:xfrm>
          <a:prstGeom prst="rect">
            <a:avLst/>
          </a:prstGeom>
          <a:noFill/>
          <a:ln w="9525">
            <a:noFill/>
            <a:miter lim="800000"/>
            <a:headEnd/>
            <a:tailEnd/>
          </a:ln>
        </p:spPr>
      </p:pic>
    </p:spTree>
    <p:extLst>
      <p:ext uri="{BB962C8B-B14F-4D97-AF65-F5344CB8AC3E}">
        <p14:creationId xmlns:p14="http://schemas.microsoft.com/office/powerpoint/2010/main" val="28429063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RFID for proximity sensing</a:t>
            </a:r>
            <a:endParaRPr lang="en-US" dirty="0"/>
          </a:p>
        </p:txBody>
      </p:sp>
      <p:sp>
        <p:nvSpPr>
          <p:cNvPr id="7" name="Content Placeholder 6"/>
          <p:cNvSpPr>
            <a:spLocks noGrp="1"/>
          </p:cNvSpPr>
          <p:nvPr>
            <p:ph idx="1"/>
          </p:nvPr>
        </p:nvSpPr>
        <p:spPr>
          <a:xfrm>
            <a:off x="457200" y="3940902"/>
            <a:ext cx="7620000" cy="2459898"/>
          </a:xfrm>
        </p:spPr>
        <p:txBody>
          <a:bodyPr/>
          <a:lstStyle/>
          <a:p>
            <a:r>
              <a:rPr lang="en-US" dirty="0" smtClean="0"/>
              <a:t>Active and passive tags</a:t>
            </a:r>
            <a:endParaRPr lang="en-US" dirty="0"/>
          </a:p>
        </p:txBody>
      </p:sp>
      <p:pic>
        <p:nvPicPr>
          <p:cNvPr id="6" name="Picture 5"/>
          <p:cNvPicPr>
            <a:picLocks noChangeAspect="1"/>
          </p:cNvPicPr>
          <p:nvPr/>
        </p:nvPicPr>
        <p:blipFill>
          <a:blip r:embed="rId2"/>
          <a:stretch>
            <a:fillRect/>
          </a:stretch>
        </p:blipFill>
        <p:spPr>
          <a:xfrm>
            <a:off x="867408" y="1336589"/>
            <a:ext cx="6812187" cy="2364293"/>
          </a:xfrm>
          <a:prstGeom prst="rect">
            <a:avLst/>
          </a:prstGeom>
        </p:spPr>
      </p:pic>
    </p:spTree>
    <p:extLst>
      <p:ext uri="{BB962C8B-B14F-4D97-AF65-F5344CB8AC3E}">
        <p14:creationId xmlns:p14="http://schemas.microsoft.com/office/powerpoint/2010/main" val="288375164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Localization systems</a:t>
            </a:r>
            <a:endParaRPr lang="en-US" dirty="0"/>
          </a:p>
        </p:txBody>
      </p:sp>
      <p:sp>
        <p:nvSpPr>
          <p:cNvPr id="3" name="Content Placeholder 2"/>
          <p:cNvSpPr>
            <a:spLocks noGrp="1"/>
          </p:cNvSpPr>
          <p:nvPr>
            <p:ph idx="1"/>
          </p:nvPr>
        </p:nvSpPr>
        <p:spPr/>
        <p:txBody>
          <a:bodyPr/>
          <a:lstStyle/>
          <a:p>
            <a:r>
              <a:rPr lang="en-US" dirty="0" err="1" smtClean="0"/>
              <a:t>AeroScout</a:t>
            </a:r>
            <a:endParaRPr lang="en-US" dirty="0"/>
          </a:p>
          <a:p>
            <a:pPr lvl="1"/>
            <a:r>
              <a:rPr lang="en-US" dirty="0" err="1" smtClean="0"/>
              <a:t>WiFi</a:t>
            </a:r>
            <a:r>
              <a:rPr lang="en-US" dirty="0" smtClean="0"/>
              <a:t> based location using RSS and TDOA</a:t>
            </a:r>
          </a:p>
          <a:p>
            <a:pPr lvl="1"/>
            <a:r>
              <a:rPr lang="en-US" dirty="0" err="1" smtClean="0"/>
              <a:t>AeroScout</a:t>
            </a:r>
            <a:r>
              <a:rPr lang="en-US" dirty="0" smtClean="0"/>
              <a:t> tag: </a:t>
            </a:r>
            <a:r>
              <a:rPr lang="en-US" dirty="0" err="1" smtClean="0"/>
              <a:t>WiFi</a:t>
            </a:r>
            <a:r>
              <a:rPr lang="en-US" dirty="0" smtClean="0"/>
              <a:t> and low-</a:t>
            </a:r>
            <a:r>
              <a:rPr lang="en-US" dirty="0" err="1" smtClean="0"/>
              <a:t>freq</a:t>
            </a:r>
            <a:r>
              <a:rPr lang="en-US" dirty="0" smtClean="0"/>
              <a:t> radio, battery powered</a:t>
            </a:r>
          </a:p>
          <a:p>
            <a:pPr lvl="1"/>
            <a:r>
              <a:rPr lang="en-US" dirty="0" smtClean="0"/>
              <a:t>Exciter: </a:t>
            </a:r>
            <a:r>
              <a:rPr lang="en-US" dirty="0"/>
              <a:t>Adjustable range from 50cm to </a:t>
            </a:r>
            <a:r>
              <a:rPr lang="en-US" dirty="0" smtClean="0"/>
              <a:t>6m</a:t>
            </a:r>
          </a:p>
          <a:p>
            <a:pPr lvl="1"/>
            <a:r>
              <a:rPr lang="en-US" dirty="0" smtClean="0"/>
              <a:t>“Choke point” </a:t>
            </a:r>
            <a:endParaRPr lang="en-US" dirty="0"/>
          </a:p>
        </p:txBody>
      </p:sp>
      <p:pic>
        <p:nvPicPr>
          <p:cNvPr id="5" name="Picture 4"/>
          <p:cNvPicPr>
            <a:picLocks noChangeAspect="1"/>
          </p:cNvPicPr>
          <p:nvPr/>
        </p:nvPicPr>
        <p:blipFill>
          <a:blip r:embed="rId2"/>
          <a:stretch>
            <a:fillRect/>
          </a:stretch>
        </p:blipFill>
        <p:spPr>
          <a:xfrm>
            <a:off x="1819076" y="3153975"/>
            <a:ext cx="5068289" cy="3646815"/>
          </a:xfrm>
          <a:prstGeom prst="rect">
            <a:avLst/>
          </a:prstGeom>
        </p:spPr>
      </p:pic>
    </p:spTree>
    <p:extLst>
      <p:ext uri="{BB962C8B-B14F-4D97-AF65-F5344CB8AC3E}">
        <p14:creationId xmlns:p14="http://schemas.microsoft.com/office/powerpoint/2010/main" val="206379438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825500"/>
            <a:ext cx="9144000" cy="5199333"/>
          </a:xfrm>
          <a:prstGeom prst="rect">
            <a:avLst/>
          </a:prstGeom>
        </p:spPr>
      </p:pic>
      <p:sp>
        <p:nvSpPr>
          <p:cNvPr id="8" name="Rectangle 7"/>
          <p:cNvSpPr/>
          <p:nvPr/>
        </p:nvSpPr>
        <p:spPr>
          <a:xfrm>
            <a:off x="2629222" y="6075676"/>
            <a:ext cx="5665304" cy="646331"/>
          </a:xfrm>
          <a:prstGeom prst="rect">
            <a:avLst/>
          </a:prstGeom>
        </p:spPr>
        <p:txBody>
          <a:bodyPr wrap="square">
            <a:spAutoFit/>
          </a:bodyPr>
          <a:lstStyle/>
          <a:p>
            <a:r>
              <a:rPr lang="nl-NL" dirty="0" err="1" smtClean="0"/>
              <a:t>Liu</a:t>
            </a:r>
            <a:r>
              <a:rPr lang="nl-NL" dirty="0" smtClean="0"/>
              <a:t> et al. Survey </a:t>
            </a:r>
            <a:r>
              <a:rPr lang="nl-NL" dirty="0"/>
              <a:t>of Wireless Indoor Positioning</a:t>
            </a:r>
          </a:p>
          <a:p>
            <a:r>
              <a:rPr lang="fr-FR" dirty="0"/>
              <a:t>Techniques and </a:t>
            </a:r>
            <a:r>
              <a:rPr lang="fr-FR" dirty="0" err="1"/>
              <a:t>Systems</a:t>
            </a:r>
            <a:endParaRPr lang="en-US" dirty="0"/>
          </a:p>
        </p:txBody>
      </p:sp>
    </p:spTree>
    <p:extLst>
      <p:ext uri="{BB962C8B-B14F-4D97-AF65-F5344CB8AC3E}">
        <p14:creationId xmlns:p14="http://schemas.microsoft.com/office/powerpoint/2010/main" val="3712525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Wireless indoor location solutions</a:t>
            </a:r>
            <a:endParaRPr lang="en-US" dirty="0"/>
          </a:p>
        </p:txBody>
      </p:sp>
      <p:pic>
        <p:nvPicPr>
          <p:cNvPr id="4" name="Picture 3"/>
          <p:cNvPicPr>
            <a:picLocks noChangeAspect="1"/>
          </p:cNvPicPr>
          <p:nvPr/>
        </p:nvPicPr>
        <p:blipFill>
          <a:blip r:embed="rId2"/>
          <a:stretch>
            <a:fillRect/>
          </a:stretch>
        </p:blipFill>
        <p:spPr>
          <a:xfrm>
            <a:off x="0" y="1375971"/>
            <a:ext cx="9144000" cy="5174901"/>
          </a:xfrm>
          <a:prstGeom prst="rect">
            <a:avLst/>
          </a:prstGeom>
        </p:spPr>
      </p:pic>
    </p:spTree>
    <p:extLst>
      <p:ext uri="{BB962C8B-B14F-4D97-AF65-F5344CB8AC3E}">
        <p14:creationId xmlns:p14="http://schemas.microsoft.com/office/powerpoint/2010/main" val="32388127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WiFi</a:t>
            </a:r>
            <a:r>
              <a:rPr lang="en-US" dirty="0" smtClean="0"/>
              <a:t> Slam</a:t>
            </a:r>
            <a:endParaRPr lang="en-US" dirty="0"/>
          </a:p>
        </p:txBody>
      </p:sp>
      <p:sp>
        <p:nvSpPr>
          <p:cNvPr id="3" name="Content Placeholder 2"/>
          <p:cNvSpPr>
            <a:spLocks noGrp="1"/>
          </p:cNvSpPr>
          <p:nvPr>
            <p:ph idx="1"/>
          </p:nvPr>
        </p:nvSpPr>
        <p:spPr/>
        <p:txBody>
          <a:bodyPr/>
          <a:lstStyle/>
          <a:p>
            <a:r>
              <a:rPr lang="en-US" dirty="0" smtClean="0"/>
              <a:t>Location SDK</a:t>
            </a:r>
          </a:p>
          <a:p>
            <a:r>
              <a:rPr lang="en-US" dirty="0" err="1" smtClean="0"/>
              <a:t>WiFi</a:t>
            </a:r>
            <a:r>
              <a:rPr lang="en-US" dirty="0" smtClean="0"/>
              <a:t> + Inertial sensors</a:t>
            </a:r>
          </a:p>
          <a:p>
            <a:endParaRPr lang="en-US" dirty="0"/>
          </a:p>
          <a:p>
            <a:endParaRPr lang="en-US" dirty="0" smtClean="0"/>
          </a:p>
          <a:p>
            <a:r>
              <a:rPr lang="en-US" dirty="0" smtClean="0"/>
              <a:t>Inertial sensors only </a:t>
            </a:r>
            <a:endParaRPr lang="en-US" dirty="0"/>
          </a:p>
        </p:txBody>
      </p:sp>
      <p:sp>
        <p:nvSpPr>
          <p:cNvPr id="4" name="Rectangle 3"/>
          <p:cNvSpPr/>
          <p:nvPr/>
        </p:nvSpPr>
        <p:spPr>
          <a:xfrm>
            <a:off x="1759726" y="2259133"/>
            <a:ext cx="5802593" cy="369332"/>
          </a:xfrm>
          <a:prstGeom prst="rect">
            <a:avLst/>
          </a:prstGeom>
        </p:spPr>
        <p:txBody>
          <a:bodyPr wrap="square">
            <a:spAutoFit/>
          </a:bodyPr>
          <a:lstStyle/>
          <a:p>
            <a:r>
              <a:rPr lang="pl-PL" dirty="0"/>
              <a:t>http://</a:t>
            </a:r>
            <a:r>
              <a:rPr lang="pl-PL" dirty="0" err="1"/>
              <a:t>www.youtube.com</a:t>
            </a:r>
            <a:r>
              <a:rPr lang="pl-PL" dirty="0"/>
              <a:t>/</a:t>
            </a:r>
            <a:r>
              <a:rPr lang="pl-PL" dirty="0" err="1"/>
              <a:t>watch?v</a:t>
            </a:r>
            <a:r>
              <a:rPr lang="pl-PL" dirty="0"/>
              <a:t>=</a:t>
            </a:r>
            <a:r>
              <a:rPr lang="pl-PL" dirty="0" err="1"/>
              <a:t>B_GdXp_Swjs</a:t>
            </a:r>
            <a:endParaRPr lang="en-US" dirty="0"/>
          </a:p>
        </p:txBody>
      </p:sp>
      <p:sp>
        <p:nvSpPr>
          <p:cNvPr id="5" name="Rectangle 4"/>
          <p:cNvSpPr/>
          <p:nvPr/>
        </p:nvSpPr>
        <p:spPr>
          <a:xfrm>
            <a:off x="158024" y="3625796"/>
            <a:ext cx="7919175" cy="369332"/>
          </a:xfrm>
          <a:prstGeom prst="rect">
            <a:avLst/>
          </a:prstGeom>
        </p:spPr>
        <p:txBody>
          <a:bodyPr wrap="square">
            <a:spAutoFit/>
          </a:bodyPr>
          <a:lstStyle/>
          <a:p>
            <a:r>
              <a:rPr lang="en-US" dirty="0"/>
              <a:t>http://</a:t>
            </a:r>
            <a:r>
              <a:rPr lang="en-US" dirty="0" err="1"/>
              <a:t>www.wifislam.com</a:t>
            </a:r>
            <a:r>
              <a:rPr lang="en-US" dirty="0"/>
              <a:t>/blog/2012/10/29/sneak-peek-wifislam-without-wi-fi-2/</a:t>
            </a:r>
          </a:p>
        </p:txBody>
      </p:sp>
    </p:spTree>
    <p:extLst>
      <p:ext uri="{BB962C8B-B14F-4D97-AF65-F5344CB8AC3E}">
        <p14:creationId xmlns:p14="http://schemas.microsoft.com/office/powerpoint/2010/main" val="2706594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Real-time Locating System (RTLS) in hospitals</a:t>
            </a:r>
            <a:endParaRPr lang="en-US" dirty="0"/>
          </a:p>
        </p:txBody>
      </p:sp>
      <p:sp>
        <p:nvSpPr>
          <p:cNvPr id="3" name="Content Placeholder 2"/>
          <p:cNvSpPr>
            <a:spLocks noGrp="1"/>
          </p:cNvSpPr>
          <p:nvPr>
            <p:ph idx="1"/>
          </p:nvPr>
        </p:nvSpPr>
        <p:spPr/>
        <p:txBody>
          <a:bodyPr>
            <a:normAutofit lnSpcReduction="10000"/>
          </a:bodyPr>
          <a:lstStyle/>
          <a:p>
            <a:r>
              <a:rPr lang="en-US" dirty="0" smtClean="0"/>
              <a:t>Continuously </a:t>
            </a:r>
            <a:r>
              <a:rPr lang="en-US" dirty="0"/>
              <a:t>track each patient's location</a:t>
            </a:r>
          </a:p>
          <a:p>
            <a:r>
              <a:rPr lang="en-US" dirty="0"/>
              <a:t>Track the location of doctors and nurses in the hospital</a:t>
            </a:r>
          </a:p>
          <a:p>
            <a:r>
              <a:rPr lang="en-US" dirty="0"/>
              <a:t>Track the location of expensive and critical instruments and equipment</a:t>
            </a:r>
          </a:p>
          <a:p>
            <a:r>
              <a:rPr lang="en-US" dirty="0"/>
              <a:t>Restrict access to drugs, pediatrics, and other high-threat areas to authorized staff</a:t>
            </a:r>
          </a:p>
          <a:p>
            <a:r>
              <a:rPr lang="en-US" dirty="0"/>
              <a:t>Monitor and track unauthorized persons who are loitering around high-threat areas</a:t>
            </a:r>
          </a:p>
          <a:p>
            <a:r>
              <a:rPr lang="en-US" dirty="0"/>
              <a:t>Facilitate triage processes by restricting access to authorized staff and "approved" patients during medical emergencies, epidemics, terrorist threats, and other times when demands could threaten the hospital's ability to effectively deliver services</a:t>
            </a:r>
          </a:p>
          <a:p>
            <a:r>
              <a:rPr lang="en-US" dirty="0"/>
              <a:t>Use the patient's RFID tag to access patient information for review and update through a hand-held computer</a:t>
            </a:r>
          </a:p>
          <a:p>
            <a:endParaRPr lang="en-US" dirty="0"/>
          </a:p>
        </p:txBody>
      </p:sp>
    </p:spTree>
    <p:extLst>
      <p:ext uri="{BB962C8B-B14F-4D97-AF65-F5344CB8AC3E}">
        <p14:creationId xmlns:p14="http://schemas.microsoft.com/office/powerpoint/2010/main" val="40425631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RFID RTLS Solutions Abound</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The Royal Alexandra Hospital uses a hospital-wide RFID asset tracking virtual asset library in order to (</a:t>
            </a:r>
            <a:r>
              <a:rPr lang="en-US" dirty="0" err="1"/>
              <a:t>Vilamovska</a:t>
            </a:r>
            <a:r>
              <a:rPr lang="en-US" dirty="0"/>
              <a:t> et al., 2008</a:t>
            </a:r>
            <a:r>
              <a:rPr lang="en-US" dirty="0" smtClean="0"/>
              <a:t>)</a:t>
            </a:r>
            <a:endParaRPr lang="en-US" dirty="0"/>
          </a:p>
          <a:p>
            <a:pPr lvl="1"/>
            <a:r>
              <a:rPr lang="en-US" dirty="0" smtClean="0"/>
              <a:t>improve </a:t>
            </a:r>
            <a:r>
              <a:rPr lang="en-US" dirty="0"/>
              <a:t>the use of its assets; </a:t>
            </a:r>
            <a:endParaRPr lang="en-US" dirty="0"/>
          </a:p>
          <a:p>
            <a:pPr lvl="1"/>
            <a:r>
              <a:rPr lang="en-US" dirty="0" smtClean="0"/>
              <a:t>ensure </a:t>
            </a:r>
            <a:r>
              <a:rPr lang="en-US" dirty="0"/>
              <a:t>the availability of medical devices at the point of need</a:t>
            </a:r>
            <a:r>
              <a:rPr lang="en-US" dirty="0" smtClean="0"/>
              <a:t>;</a:t>
            </a:r>
          </a:p>
          <a:p>
            <a:pPr lvl="1"/>
            <a:r>
              <a:rPr lang="en-US" dirty="0" smtClean="0"/>
              <a:t>streamline </a:t>
            </a:r>
            <a:r>
              <a:rPr lang="en-US" dirty="0"/>
              <a:t>routine scheduled maintenance</a:t>
            </a:r>
            <a:r>
              <a:rPr lang="en-US" dirty="0" smtClean="0"/>
              <a:t>;</a:t>
            </a:r>
          </a:p>
          <a:p>
            <a:pPr lvl="1"/>
            <a:r>
              <a:rPr lang="en-US" dirty="0" smtClean="0"/>
              <a:t>reduce </a:t>
            </a:r>
            <a:r>
              <a:rPr lang="en-US" dirty="0"/>
              <a:t>health and safety risks resulting from failure to meet scheduled inspection plans</a:t>
            </a:r>
            <a:r>
              <a:rPr lang="en-US" dirty="0" smtClean="0"/>
              <a:t>.</a:t>
            </a:r>
          </a:p>
          <a:p>
            <a:r>
              <a:rPr lang="pl-PL" dirty="0" err="1"/>
              <a:t>Radianse</a:t>
            </a:r>
            <a:r>
              <a:rPr lang="pl-PL" dirty="0"/>
              <a:t> </a:t>
            </a:r>
            <a:r>
              <a:rPr lang="pl-PL" dirty="0" err="1"/>
              <a:t>Reveal</a:t>
            </a:r>
            <a:r>
              <a:rPr lang="pl-PL" dirty="0"/>
              <a:t> </a:t>
            </a:r>
            <a:r>
              <a:rPr lang="pl-PL" dirty="0" err="1"/>
              <a:t>Asset</a:t>
            </a:r>
            <a:r>
              <a:rPr lang="pl-PL" dirty="0"/>
              <a:t> </a:t>
            </a:r>
            <a:r>
              <a:rPr lang="pl-PL" dirty="0" err="1"/>
              <a:t>Tracking</a:t>
            </a:r>
            <a:r>
              <a:rPr lang="pl-PL" dirty="0"/>
              <a:t> </a:t>
            </a:r>
            <a:r>
              <a:rPr lang="pl-PL" dirty="0" smtClean="0"/>
              <a:t>platform</a:t>
            </a:r>
          </a:p>
          <a:p>
            <a:pPr lvl="1"/>
            <a:r>
              <a:rPr lang="en-US" dirty="0"/>
              <a:t>Southern Ohio Medical </a:t>
            </a:r>
            <a:r>
              <a:rPr lang="en-US" dirty="0" smtClean="0"/>
              <a:t>Center uses it to </a:t>
            </a:r>
            <a:r>
              <a:rPr lang="en-US" dirty="0"/>
              <a:t>increase its efficiency of asset and equipment </a:t>
            </a:r>
            <a:r>
              <a:rPr lang="en-US" dirty="0" smtClean="0"/>
              <a:t>tracking</a:t>
            </a:r>
          </a:p>
          <a:p>
            <a:r>
              <a:rPr lang="en-US" dirty="0"/>
              <a:t>Bon Secours Richmond Health </a:t>
            </a:r>
            <a:r>
              <a:rPr lang="en-US" dirty="0" smtClean="0"/>
              <a:t>System deployed </a:t>
            </a:r>
            <a:r>
              <a:rPr lang="en-US" dirty="0"/>
              <a:t>the largest RFID- enabled mobile asset management programs in US healthcare </a:t>
            </a:r>
            <a:r>
              <a:rPr lang="en-US" dirty="0" smtClean="0"/>
              <a:t>industry</a:t>
            </a:r>
          </a:p>
          <a:p>
            <a:r>
              <a:rPr lang="en-US" dirty="0"/>
              <a:t>Memorial Medical Center in Long Beach (CA) and Shelby </a:t>
            </a:r>
            <a:r>
              <a:rPr lang="en-US" dirty="0" smtClean="0"/>
              <a:t>County Regional </a:t>
            </a:r>
            <a:r>
              <a:rPr lang="en-US" dirty="0"/>
              <a:t>Medical Center </a:t>
            </a:r>
            <a:r>
              <a:rPr lang="en-US" dirty="0" smtClean="0"/>
              <a:t>uses RFID for emergency department </a:t>
            </a:r>
            <a:r>
              <a:rPr lang="en-US" dirty="0"/>
              <a:t>workflow improvement</a:t>
            </a:r>
            <a:endParaRPr lang="en-US" dirty="0" smtClean="0"/>
          </a:p>
          <a:p>
            <a:pPr lvl="1"/>
            <a:r>
              <a:rPr lang="en-US" dirty="0" smtClean="0"/>
              <a:t>Cut the first </a:t>
            </a:r>
            <a:r>
              <a:rPr lang="en-US" dirty="0"/>
              <a:t>triage nurse from 1hr 20 min to 9 min for incoming patients</a:t>
            </a:r>
            <a:endParaRPr lang="en-US" dirty="0"/>
          </a:p>
        </p:txBody>
      </p:sp>
    </p:spTree>
    <p:extLst>
      <p:ext uri="{BB962C8B-B14F-4D97-AF65-F5344CB8AC3E}">
        <p14:creationId xmlns:p14="http://schemas.microsoft.com/office/powerpoint/2010/main" val="548567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AwarePoint</a:t>
            </a:r>
            <a:endParaRPr lang="en-US" dirty="0"/>
          </a:p>
        </p:txBody>
      </p:sp>
      <p:sp>
        <p:nvSpPr>
          <p:cNvPr id="3" name="Content Placeholder 2"/>
          <p:cNvSpPr>
            <a:spLocks noGrp="1"/>
          </p:cNvSpPr>
          <p:nvPr>
            <p:ph idx="1"/>
          </p:nvPr>
        </p:nvSpPr>
        <p:spPr/>
        <p:txBody>
          <a:bodyPr/>
          <a:lstStyle/>
          <a:p>
            <a:r>
              <a:rPr lang="en-US" dirty="0"/>
              <a:t>RFID asset tracking sensors are simply plugged in to standard electrical outlets to form the </a:t>
            </a:r>
            <a:r>
              <a:rPr lang="en-US" dirty="0" err="1"/>
              <a:t>Awarenet</a:t>
            </a:r>
            <a:r>
              <a:rPr lang="en-US" dirty="0"/>
              <a:t>® mesh </a:t>
            </a:r>
            <a:r>
              <a:rPr lang="en-US" dirty="0" smtClean="0"/>
              <a:t>network</a:t>
            </a:r>
            <a:r>
              <a:rPr lang="en-US" dirty="0"/>
              <a:t> </a:t>
            </a:r>
            <a:r>
              <a:rPr lang="en-US" dirty="0" smtClean="0"/>
              <a:t>(</a:t>
            </a:r>
            <a:r>
              <a:rPr lang="en-US" dirty="0" err="1" smtClean="0"/>
              <a:t>Zigbee</a:t>
            </a:r>
            <a:r>
              <a:rPr lang="en-US" dirty="0" smtClean="0"/>
              <a:t>)</a:t>
            </a:r>
          </a:p>
          <a:p>
            <a:r>
              <a:rPr lang="en-US" dirty="0" smtClean="0"/>
              <a:t>Active tag using </a:t>
            </a:r>
            <a:r>
              <a:rPr lang="en-US" dirty="0" err="1" smtClean="0"/>
              <a:t>Zigbee</a:t>
            </a:r>
            <a:r>
              <a:rPr lang="en-US" dirty="0" smtClean="0"/>
              <a:t> allows continuous update </a:t>
            </a:r>
          </a:p>
          <a:p>
            <a:endParaRPr lang="en-US" dirty="0"/>
          </a:p>
        </p:txBody>
      </p:sp>
      <p:pic>
        <p:nvPicPr>
          <p:cNvPr id="4" name="Picture 3"/>
          <p:cNvPicPr>
            <a:picLocks noChangeAspect="1"/>
          </p:cNvPicPr>
          <p:nvPr/>
        </p:nvPicPr>
        <p:blipFill>
          <a:blip r:embed="rId2"/>
          <a:stretch>
            <a:fillRect/>
          </a:stretch>
        </p:blipFill>
        <p:spPr>
          <a:xfrm>
            <a:off x="983903" y="2827490"/>
            <a:ext cx="6433405" cy="3886849"/>
          </a:xfrm>
          <a:prstGeom prst="rect">
            <a:avLst/>
          </a:prstGeom>
        </p:spPr>
      </p:pic>
    </p:spTree>
    <p:extLst>
      <p:ext uri="{BB962C8B-B14F-4D97-AF65-F5344CB8AC3E}">
        <p14:creationId xmlns:p14="http://schemas.microsoft.com/office/powerpoint/2010/main" val="27052938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with LBS</a:t>
            </a:r>
            <a:endParaRPr lang="en-US" dirty="0"/>
          </a:p>
        </p:txBody>
      </p:sp>
      <p:sp>
        <p:nvSpPr>
          <p:cNvPr id="3" name="Content Placeholder 2"/>
          <p:cNvSpPr>
            <a:spLocks noGrp="1"/>
          </p:cNvSpPr>
          <p:nvPr>
            <p:ph idx="1"/>
          </p:nvPr>
        </p:nvSpPr>
        <p:spPr/>
        <p:txBody>
          <a:bodyPr/>
          <a:lstStyle/>
          <a:p>
            <a:r>
              <a:rPr lang="en-US" dirty="0" smtClean="0"/>
              <a:t>Control</a:t>
            </a:r>
          </a:p>
          <a:p>
            <a:pPr lvl="1"/>
            <a:r>
              <a:rPr lang="en-US" dirty="0" smtClean="0"/>
              <a:t>e.g. LBS for navigation</a:t>
            </a:r>
          </a:p>
          <a:p>
            <a:r>
              <a:rPr lang="en-US" dirty="0" smtClean="0"/>
              <a:t>Trust</a:t>
            </a:r>
          </a:p>
          <a:p>
            <a:pPr lvl="1"/>
            <a:r>
              <a:rPr lang="en-US" dirty="0" smtClean="0"/>
              <a:t>With whom to share locations with</a:t>
            </a:r>
          </a:p>
          <a:p>
            <a:r>
              <a:rPr lang="en-US" dirty="0" smtClean="0"/>
              <a:t>Privacy &amp; security</a:t>
            </a:r>
          </a:p>
          <a:p>
            <a:pPr lvl="1"/>
            <a:r>
              <a:rPr lang="en-US" dirty="0" smtClean="0"/>
              <a:t>e.g., proximity to a hospital location may indicate illness</a:t>
            </a:r>
          </a:p>
          <a:p>
            <a:pPr lvl="1"/>
            <a:r>
              <a:rPr lang="en-US" dirty="0" smtClean="0"/>
              <a:t>e.g., RFID readers on highways can track speeding</a:t>
            </a:r>
          </a:p>
          <a:p>
            <a:pPr lvl="1"/>
            <a:r>
              <a:rPr lang="en-US" dirty="0" smtClean="0"/>
              <a:t>e.g., Jill at Audi dealership – intent to purchase a vehicle</a:t>
            </a:r>
            <a:endParaRPr lang="en-US" dirty="0"/>
          </a:p>
        </p:txBody>
      </p:sp>
    </p:spTree>
    <p:extLst>
      <p:ext uri="{BB962C8B-B14F-4D97-AF65-F5344CB8AC3E}">
        <p14:creationId xmlns:p14="http://schemas.microsoft.com/office/powerpoint/2010/main" val="32387554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 Privacy</a:t>
            </a:r>
            <a:endParaRPr lang="en-US" dirty="0"/>
          </a:p>
        </p:txBody>
      </p:sp>
      <p:sp>
        <p:nvSpPr>
          <p:cNvPr id="3" name="Content Placeholder 2"/>
          <p:cNvSpPr>
            <a:spLocks noGrp="1"/>
          </p:cNvSpPr>
          <p:nvPr>
            <p:ph idx="1"/>
          </p:nvPr>
        </p:nvSpPr>
        <p:spPr/>
        <p:txBody>
          <a:bodyPr/>
          <a:lstStyle/>
          <a:p>
            <a:r>
              <a:rPr lang="en-US" dirty="0" smtClean="0"/>
              <a:t>K anonymity</a:t>
            </a:r>
          </a:p>
          <a:p>
            <a:r>
              <a:rPr lang="en-US" dirty="0" smtClean="0"/>
              <a:t>Use of decoys </a:t>
            </a:r>
            <a:endParaRPr lang="en-US" dirty="0"/>
          </a:p>
        </p:txBody>
      </p:sp>
      <p:pic>
        <p:nvPicPr>
          <p:cNvPr id="4" name="Picture 3"/>
          <p:cNvPicPr>
            <a:picLocks noChangeAspect="1"/>
          </p:cNvPicPr>
          <p:nvPr/>
        </p:nvPicPr>
        <p:blipFill>
          <a:blip r:embed="rId2"/>
          <a:stretch>
            <a:fillRect/>
          </a:stretch>
        </p:blipFill>
        <p:spPr>
          <a:xfrm>
            <a:off x="1647465" y="2223229"/>
            <a:ext cx="5535560" cy="3459725"/>
          </a:xfrm>
          <a:prstGeom prst="rect">
            <a:avLst/>
          </a:prstGeom>
        </p:spPr>
      </p:pic>
      <p:sp>
        <p:nvSpPr>
          <p:cNvPr id="5" name="TextBox 4"/>
          <p:cNvSpPr txBox="1"/>
          <p:nvPr/>
        </p:nvSpPr>
        <p:spPr>
          <a:xfrm>
            <a:off x="457200" y="6224404"/>
            <a:ext cx="6141200" cy="400110"/>
          </a:xfrm>
          <a:prstGeom prst="rect">
            <a:avLst/>
          </a:prstGeom>
          <a:noFill/>
        </p:spPr>
        <p:txBody>
          <a:bodyPr wrap="none" rtlCol="0">
            <a:spAutoFit/>
          </a:bodyPr>
          <a:lstStyle/>
          <a:p>
            <a:r>
              <a:rPr lang="en-US" sz="2000" dirty="0" smtClean="0"/>
              <a:t>The challenges is the tradeoff between privacy and utility </a:t>
            </a:r>
            <a:endParaRPr lang="en-US" sz="2000" dirty="0"/>
          </a:p>
        </p:txBody>
      </p:sp>
    </p:spTree>
    <p:extLst>
      <p:ext uri="{BB962C8B-B14F-4D97-AF65-F5344CB8AC3E}">
        <p14:creationId xmlns:p14="http://schemas.microsoft.com/office/powerpoint/2010/main" val="18903125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2230</TotalTime>
  <Words>1663</Words>
  <Application>Microsoft Macintosh PowerPoint</Application>
  <PresentationFormat>On-screen Show (4:3)</PresentationFormat>
  <Paragraphs>273</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Adjacency</vt:lpstr>
      <vt:lpstr>Location, Location, Location  Under the Hood of Localization Services with Applications in Healthcare</vt:lpstr>
      <vt:lpstr>Outline</vt:lpstr>
      <vt:lpstr>Why do Companies and Governments Want Your Location Information?</vt:lpstr>
      <vt:lpstr>Location Information for the Greater Good</vt:lpstr>
      <vt:lpstr>Location Information for the Greater Good</vt:lpstr>
      <vt:lpstr>Locations</vt:lpstr>
      <vt:lpstr>Components of LBS</vt:lpstr>
      <vt:lpstr>Usage of LBS</vt:lpstr>
      <vt:lpstr>Categorization of LBS</vt:lpstr>
      <vt:lpstr>In Healthcare…</vt:lpstr>
      <vt:lpstr>Outline</vt:lpstr>
      <vt:lpstr>A Taxonomy of Localization Techniques</vt:lpstr>
      <vt:lpstr>Wireless localization</vt:lpstr>
      <vt:lpstr>Global Position System (GPS)</vt:lpstr>
      <vt:lpstr>GPS Orbit characteristics: </vt:lpstr>
      <vt:lpstr>GPS Control Segment </vt:lpstr>
      <vt:lpstr>How does GPS work?</vt:lpstr>
      <vt:lpstr>How to measure the distance</vt:lpstr>
      <vt:lpstr>Time Difference of Arrival (TDOA)</vt:lpstr>
      <vt:lpstr>Where are the satellites?</vt:lpstr>
      <vt:lpstr>Sources of errors</vt:lpstr>
      <vt:lpstr>Differential GPS</vt:lpstr>
      <vt:lpstr>Cellular E-911</vt:lpstr>
      <vt:lpstr>WiFi-based Indoor Localization</vt:lpstr>
      <vt:lpstr>WiFi Fingerprinting</vt:lpstr>
      <vt:lpstr>Solution approach</vt:lpstr>
      <vt:lpstr>Localization  result</vt:lpstr>
      <vt:lpstr>Location accuracy</vt:lpstr>
      <vt:lpstr>Hybrid Localization Techniques</vt:lpstr>
      <vt:lpstr>Accelerometer readings while walking</vt:lpstr>
      <vt:lpstr>Gyroscope</vt:lpstr>
      <vt:lpstr>Challenges with inertial sensing</vt:lpstr>
      <vt:lpstr>RFID for proximity sensing</vt:lpstr>
      <vt:lpstr>Example Localization systems</vt:lpstr>
      <vt:lpstr>PowerPoint Presentation</vt:lpstr>
      <vt:lpstr>Wireless indoor location solutions</vt:lpstr>
      <vt:lpstr>WiFi Slam</vt:lpstr>
      <vt:lpstr>Real-time Locating System (RTLS) in hospitals</vt:lpstr>
      <vt:lpstr>RFID RTLS Solutions Abound</vt:lpstr>
      <vt:lpstr>AwarePoint</vt:lpstr>
      <vt:lpstr>Issues with LBS</vt:lpstr>
      <vt:lpstr>Location Privacy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 the Hood of Localization Services with Applications in Healthcare – Part I</dc:title>
  <dc:creator>Lisa Zheng</dc:creator>
  <cp:lastModifiedBy>Lisa Zheng</cp:lastModifiedBy>
  <cp:revision>41</cp:revision>
  <dcterms:created xsi:type="dcterms:W3CDTF">2012-10-27T20:49:02Z</dcterms:created>
  <dcterms:modified xsi:type="dcterms:W3CDTF">2012-11-05T03:51:26Z</dcterms:modified>
</cp:coreProperties>
</file>