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60" r:id="rId5"/>
    <p:sldId id="259" r:id="rId6"/>
    <p:sldId id="261" r:id="rId7"/>
    <p:sldId id="263" r:id="rId8"/>
    <p:sldId id="264" r:id="rId9"/>
    <p:sldId id="265" r:id="rId10"/>
    <p:sldId id="266" r:id="rId11"/>
    <p:sldId id="267" r:id="rId12"/>
    <p:sldId id="268" r:id="rId13"/>
    <p:sldId id="269" r:id="rId14"/>
    <p:sldId id="262" r:id="rId15"/>
    <p:sldId id="270" r:id="rId16"/>
    <p:sldId id="271" r:id="rId17"/>
    <p:sldId id="272" r:id="rId18"/>
    <p:sldId id="273" r:id="rId19"/>
    <p:sldId id="274" r:id="rId20"/>
    <p:sldId id="275" r:id="rId21"/>
    <p:sldId id="276" r:id="rId22"/>
    <p:sldId id="277" r:id="rId23"/>
    <p:sldId id="278" r:id="rId24"/>
    <p:sldId id="280" r:id="rId25"/>
    <p:sldId id="279"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C6FA6B-08A9-49DF-AEB9-B33302531DAC}" type="datetimeFigureOut">
              <a:rPr lang="en-US" smtClean="0"/>
              <a:t>10/1/2012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7A5483-8B95-4994-BE7F-8647073908D8}" type="slidenum">
              <a:rPr lang="en-US" smtClean="0"/>
              <a:t>‹#›</a:t>
            </a:fld>
            <a:endParaRPr lang="en-US"/>
          </a:p>
        </p:txBody>
      </p:sp>
    </p:spTree>
    <p:extLst>
      <p:ext uri="{BB962C8B-B14F-4D97-AF65-F5344CB8AC3E}">
        <p14:creationId xmlns:p14="http://schemas.microsoft.com/office/powerpoint/2010/main" val="3826797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7A5483-8B95-4994-BE7F-8647073908D8}" type="slidenum">
              <a:rPr lang="en-US" smtClean="0"/>
              <a:t>5</a:t>
            </a:fld>
            <a:endParaRPr lang="en-US"/>
          </a:p>
        </p:txBody>
      </p:sp>
    </p:spTree>
    <p:extLst>
      <p:ext uri="{BB962C8B-B14F-4D97-AF65-F5344CB8AC3E}">
        <p14:creationId xmlns:p14="http://schemas.microsoft.com/office/powerpoint/2010/main" val="1916261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ectrum.ieee.org/biomedical/devices/the-fda-takes-on-mobile-health-app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ectrum.ieee.org/biomedical/devices/how-i-quantified-myself" TargetMode="External"/><Relationship Id="rId2" Type="http://schemas.openxmlformats.org/officeDocument/2006/relationships/hyperlink" Target="https://ieeetv.ieee.org/player/html/viewer?d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SENSOR DESIGN FOR MEDICAL DEVICES</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Luca Pollonini, Ph.D.</a:t>
            </a:r>
          </a:p>
          <a:p>
            <a:endParaRPr lang="en-US" dirty="0"/>
          </a:p>
          <a:p>
            <a:r>
              <a:rPr lang="en-US" dirty="0" smtClean="0"/>
              <a:t>COSC 7388</a:t>
            </a:r>
          </a:p>
          <a:p>
            <a:r>
              <a:rPr lang="en-US" dirty="0" smtClean="0"/>
              <a:t>October 1</a:t>
            </a:r>
            <a:r>
              <a:rPr lang="en-US" baseline="30000" dirty="0" smtClean="0"/>
              <a:t>st</a:t>
            </a:r>
            <a:r>
              <a:rPr lang="en-US" dirty="0" smtClean="0"/>
              <a:t>, 2012</a:t>
            </a:r>
            <a:endParaRPr lang="en-US" dirty="0"/>
          </a:p>
        </p:txBody>
      </p:sp>
    </p:spTree>
    <p:extLst>
      <p:ext uri="{BB962C8B-B14F-4D97-AF65-F5344CB8AC3E}">
        <p14:creationId xmlns:p14="http://schemas.microsoft.com/office/powerpoint/2010/main" val="1943607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Biomedical devices and design principles</a:t>
            </a:r>
          </a:p>
          <a:p>
            <a:r>
              <a:rPr lang="en-US" dirty="0" smtClean="0"/>
              <a:t>Use of mobile technologies in medical devices</a:t>
            </a:r>
          </a:p>
          <a:p>
            <a:r>
              <a:rPr lang="en-US" dirty="0" smtClean="0"/>
              <a:t>Use and misuse of mobile technologies</a:t>
            </a:r>
          </a:p>
          <a:p>
            <a:r>
              <a:rPr lang="en-US" dirty="0" smtClean="0"/>
              <a:t>Project proposals</a:t>
            </a:r>
            <a:endParaRPr lang="en-US" dirty="0"/>
          </a:p>
        </p:txBody>
      </p:sp>
    </p:spTree>
    <p:extLst>
      <p:ext uri="{BB962C8B-B14F-4D97-AF65-F5344CB8AC3E}">
        <p14:creationId xmlns:p14="http://schemas.microsoft.com/office/powerpoint/2010/main" val="1093364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BIOMEDICAL DEVICES</a:t>
            </a:r>
            <a:endParaRPr lang="en-US" dirty="0"/>
          </a:p>
        </p:txBody>
      </p:sp>
      <p:sp>
        <p:nvSpPr>
          <p:cNvPr id="3" name="Content Placeholder 2"/>
          <p:cNvSpPr>
            <a:spLocks noGrp="1"/>
          </p:cNvSpPr>
          <p:nvPr>
            <p:ph idx="1"/>
          </p:nvPr>
        </p:nvSpPr>
        <p:spPr>
          <a:xfrm>
            <a:off x="457200" y="1114887"/>
            <a:ext cx="8229600" cy="4295313"/>
          </a:xfrm>
        </p:spPr>
        <p:txBody>
          <a:bodyPr>
            <a:normAutofit/>
          </a:bodyPr>
          <a:lstStyle/>
          <a:p>
            <a:r>
              <a:rPr lang="en-US" sz="1800" dirty="0" smtClean="0"/>
              <a:t>FDA definition:</a:t>
            </a:r>
          </a:p>
          <a:p>
            <a:pPr marL="0" indent="0">
              <a:buNone/>
            </a:pPr>
            <a:r>
              <a:rPr lang="en-US" sz="1800" i="1" dirty="0"/>
              <a:t>"an instrument, apparatus, implement, machine, contrivance, implant, in vitro reagent, or other similar or related article, including a component part, or accessory which is:</a:t>
            </a:r>
            <a:br>
              <a:rPr lang="en-US" sz="1800" i="1" dirty="0"/>
            </a:br>
            <a:endParaRPr lang="en-US" sz="1800" i="1" dirty="0" smtClean="0"/>
          </a:p>
          <a:p>
            <a:pPr>
              <a:buFont typeface="Wingdings" pitchFamily="2" charset="2"/>
              <a:buChar char="ü"/>
            </a:pPr>
            <a:r>
              <a:rPr lang="en-US" sz="1800" i="1" dirty="0" smtClean="0"/>
              <a:t>recognized </a:t>
            </a:r>
            <a:r>
              <a:rPr lang="en-US" sz="1800" i="1" dirty="0"/>
              <a:t>in the official National Formulary, or the United States Pharmacopoeia, or any supplement to them,</a:t>
            </a:r>
          </a:p>
          <a:p>
            <a:pPr>
              <a:buFont typeface="Wingdings" pitchFamily="2" charset="2"/>
              <a:buChar char="ü"/>
            </a:pPr>
            <a:r>
              <a:rPr lang="en-US" sz="1800" i="1" dirty="0" smtClean="0"/>
              <a:t>intended </a:t>
            </a:r>
            <a:r>
              <a:rPr lang="en-US" sz="1800" i="1" dirty="0"/>
              <a:t>for use in the diagnosis of disease or other conditions, or in the cure, mitigation, treatment, or prevention of disease, in man or other animals, or</a:t>
            </a:r>
          </a:p>
          <a:p>
            <a:pPr>
              <a:buFont typeface="Wingdings" pitchFamily="2" charset="2"/>
              <a:buChar char="ü"/>
            </a:pPr>
            <a:r>
              <a:rPr lang="en-US" sz="1800" i="1" dirty="0" smtClean="0"/>
              <a:t>intended </a:t>
            </a:r>
            <a:r>
              <a:rPr lang="en-US" sz="1800" i="1" dirty="0"/>
              <a:t>to affect the structure or any function of the body of man or other animals, and which does not achieve any of </a:t>
            </a:r>
            <a:r>
              <a:rPr lang="en-US" sz="1800" i="1" dirty="0" smtClean="0"/>
              <a:t>its </a:t>
            </a:r>
            <a:r>
              <a:rPr lang="en-US" sz="1800" i="1" dirty="0"/>
              <a:t>primary intended purposes through chemical action within or on the body of man or other animals and which is not dependent upon being metabolized for the achievement of any of its primary intended purposes</a:t>
            </a:r>
            <a:r>
              <a:rPr lang="en-US" sz="1800" i="1" dirty="0" smtClean="0"/>
              <a:t>."</a:t>
            </a:r>
            <a:endParaRPr lang="en-US" sz="1800" i="1" dirty="0"/>
          </a:p>
        </p:txBody>
      </p:sp>
      <p:sp>
        <p:nvSpPr>
          <p:cNvPr id="4" name="TextBox 3"/>
          <p:cNvSpPr txBox="1"/>
          <p:nvPr/>
        </p:nvSpPr>
        <p:spPr>
          <a:xfrm>
            <a:off x="457200" y="5435755"/>
            <a:ext cx="4876800" cy="369332"/>
          </a:xfrm>
          <a:prstGeom prst="rect">
            <a:avLst/>
          </a:prstGeom>
          <a:noFill/>
        </p:spPr>
        <p:txBody>
          <a:bodyPr wrap="square" rtlCol="0">
            <a:spAutoFit/>
          </a:bodyPr>
          <a:lstStyle/>
          <a:p>
            <a:r>
              <a:rPr lang="en-US" dirty="0" smtClean="0"/>
              <a:t>… which means EVERYTHING BUT A DRUG</a:t>
            </a:r>
          </a:p>
        </p:txBody>
      </p:sp>
      <p:sp>
        <p:nvSpPr>
          <p:cNvPr id="5" name="TextBox 4"/>
          <p:cNvSpPr txBox="1"/>
          <p:nvPr/>
        </p:nvSpPr>
        <p:spPr>
          <a:xfrm>
            <a:off x="457200" y="5805657"/>
            <a:ext cx="8610600" cy="646331"/>
          </a:xfrm>
          <a:prstGeom prst="rect">
            <a:avLst/>
          </a:prstGeom>
          <a:noFill/>
        </p:spPr>
        <p:txBody>
          <a:bodyPr wrap="square" rtlCol="0">
            <a:spAutoFit/>
          </a:bodyPr>
          <a:lstStyle/>
          <a:p>
            <a:r>
              <a:rPr lang="en-US" dirty="0" smtClean="0"/>
              <a:t>… sometimes even FDA has difficulty identifying a medical device from a non-medical device</a:t>
            </a:r>
          </a:p>
        </p:txBody>
      </p:sp>
    </p:spTree>
    <p:extLst>
      <p:ext uri="{BB962C8B-B14F-4D97-AF65-F5344CB8AC3E}">
        <p14:creationId xmlns:p14="http://schemas.microsoft.com/office/powerpoint/2010/main" val="4172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MOBILE TECH IN HEALTHCARE</a:t>
            </a:r>
          </a:p>
        </p:txBody>
      </p:sp>
      <p:sp>
        <p:nvSpPr>
          <p:cNvPr id="3" name="Content Placeholder 2"/>
          <p:cNvSpPr>
            <a:spLocks noGrp="1"/>
          </p:cNvSpPr>
          <p:nvPr>
            <p:ph idx="1"/>
          </p:nvPr>
        </p:nvSpPr>
        <p:spPr>
          <a:xfrm>
            <a:off x="457200" y="1447800"/>
            <a:ext cx="8458200" cy="5029200"/>
          </a:xfrm>
        </p:spPr>
        <p:txBody>
          <a:bodyPr>
            <a:normAutofit fontScale="92500"/>
          </a:bodyPr>
          <a:lstStyle/>
          <a:p>
            <a:r>
              <a:rPr lang="en-US" sz="2400" dirty="0" smtClean="0"/>
              <a:t>Identifying a medical device is natively difficult</a:t>
            </a:r>
          </a:p>
          <a:p>
            <a:r>
              <a:rPr lang="en-US" sz="2400" dirty="0" smtClean="0"/>
              <a:t>The advent of mobile technologies DID NOT HELP the environment</a:t>
            </a:r>
          </a:p>
          <a:p>
            <a:r>
              <a:rPr lang="en-US" sz="2400" dirty="0"/>
              <a:t>N</a:t>
            </a:r>
            <a:r>
              <a:rPr lang="en-US" sz="2400" dirty="0" smtClean="0"/>
              <a:t>ew issues generated by mobile technologies (from IEEE Spectrum):</a:t>
            </a:r>
          </a:p>
          <a:p>
            <a:pPr marL="346075" indent="0">
              <a:spcAft>
                <a:spcPts val="600"/>
              </a:spcAft>
              <a:buNone/>
            </a:pPr>
            <a:r>
              <a:rPr lang="en-US" sz="2400" i="1" dirty="0" smtClean="0"/>
              <a:t>“</a:t>
            </a:r>
            <a:r>
              <a:rPr lang="en-US" sz="2400" i="1" dirty="0"/>
              <a:t>Clarify the difference between a medical app and a wellness app</a:t>
            </a:r>
            <a:r>
              <a:rPr lang="en-US" sz="2400" i="1" dirty="0" smtClean="0"/>
              <a:t>”</a:t>
            </a:r>
          </a:p>
          <a:p>
            <a:pPr marL="346075" indent="0">
              <a:spcAft>
                <a:spcPts val="600"/>
              </a:spcAft>
              <a:buNone/>
            </a:pPr>
            <a:r>
              <a:rPr lang="en-US" sz="2400" i="1" dirty="0" smtClean="0"/>
              <a:t>“Clarify </a:t>
            </a:r>
            <a:r>
              <a:rPr lang="en-US" sz="2400" i="1" dirty="0"/>
              <a:t>the difference between diagnosing and </a:t>
            </a:r>
            <a:r>
              <a:rPr lang="en-US" sz="2400" i="1" dirty="0" smtClean="0"/>
              <a:t>monitoring”</a:t>
            </a:r>
          </a:p>
          <a:p>
            <a:pPr marL="346075" indent="0">
              <a:spcAft>
                <a:spcPts val="600"/>
              </a:spcAft>
              <a:buNone/>
            </a:pPr>
            <a:r>
              <a:rPr lang="en-US" sz="2400" i="1" dirty="0" smtClean="0"/>
              <a:t>“Establish </a:t>
            </a:r>
            <a:r>
              <a:rPr lang="en-US" sz="2400" i="1" dirty="0"/>
              <a:t>the risk-level threshold for FDA </a:t>
            </a:r>
            <a:r>
              <a:rPr lang="en-US" sz="2400" i="1" dirty="0" smtClean="0"/>
              <a:t>enforcement”</a:t>
            </a:r>
          </a:p>
          <a:p>
            <a:pPr marL="346075" indent="0">
              <a:spcAft>
                <a:spcPts val="600"/>
              </a:spcAft>
              <a:buNone/>
            </a:pPr>
            <a:r>
              <a:rPr lang="en-US" sz="2400" i="1" dirty="0" smtClean="0"/>
              <a:t>“Define </a:t>
            </a:r>
            <a:r>
              <a:rPr lang="en-US" sz="2400" i="1" dirty="0"/>
              <a:t>the limits of the FDA’s rule on apps that serve as device </a:t>
            </a:r>
            <a:r>
              <a:rPr lang="en-US" sz="2400" i="1" dirty="0" smtClean="0"/>
              <a:t>accessories”</a:t>
            </a:r>
          </a:p>
          <a:p>
            <a:pPr marL="346075" indent="0">
              <a:spcAft>
                <a:spcPts val="600"/>
              </a:spcAft>
              <a:buNone/>
            </a:pPr>
            <a:r>
              <a:rPr lang="en-US" sz="2400" i="1" dirty="0" smtClean="0"/>
              <a:t>“Make </a:t>
            </a:r>
            <a:r>
              <a:rPr lang="en-US" sz="2400" i="1" dirty="0"/>
              <a:t>a plan for how to handle “modular” </a:t>
            </a:r>
            <a:r>
              <a:rPr lang="en-US" sz="2400" i="1" dirty="0" smtClean="0"/>
              <a:t>apps”</a:t>
            </a:r>
            <a:endParaRPr lang="en-US" i="1" dirty="0" smtClean="0"/>
          </a:p>
          <a:p>
            <a:pPr marL="346075" indent="0">
              <a:buNone/>
            </a:pPr>
            <a:r>
              <a:rPr lang="en-US" sz="1800" dirty="0" smtClean="0">
                <a:hlinkClick r:id="rId2"/>
              </a:rPr>
              <a:t>http://spectrum.ieee.org/biomedical/devices/the-fda-takes-on-mobile-health-apps</a:t>
            </a:r>
            <a:endParaRPr lang="en-US" sz="1800" dirty="0"/>
          </a:p>
        </p:txBody>
      </p:sp>
    </p:spTree>
    <p:extLst>
      <p:ext uri="{BB962C8B-B14F-4D97-AF65-F5344CB8AC3E}">
        <p14:creationId xmlns:p14="http://schemas.microsoft.com/office/powerpoint/2010/main" val="336631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715962"/>
          </a:xfrm>
        </p:spPr>
        <p:txBody>
          <a:bodyPr>
            <a:normAutofit fontScale="90000"/>
          </a:bodyPr>
          <a:lstStyle/>
          <a:p>
            <a:r>
              <a:rPr lang="en-US" dirty="0"/>
              <a:t>MOBILE TECH IN HEALTHCARE</a:t>
            </a:r>
          </a:p>
        </p:txBody>
      </p:sp>
      <p:sp>
        <p:nvSpPr>
          <p:cNvPr id="3" name="Content Placeholder 2"/>
          <p:cNvSpPr>
            <a:spLocks noGrp="1"/>
          </p:cNvSpPr>
          <p:nvPr>
            <p:ph idx="1"/>
          </p:nvPr>
        </p:nvSpPr>
        <p:spPr>
          <a:xfrm>
            <a:off x="457200" y="1343487"/>
            <a:ext cx="8229600" cy="4371513"/>
          </a:xfrm>
        </p:spPr>
        <p:txBody>
          <a:bodyPr>
            <a:normAutofit/>
          </a:bodyPr>
          <a:lstStyle/>
          <a:p>
            <a:r>
              <a:rPr lang="en-US" sz="2400" i="1" dirty="0" smtClean="0"/>
              <a:t>“There are more than 13,000 health and wellness apps” </a:t>
            </a:r>
            <a:r>
              <a:rPr lang="en-US" sz="2400" dirty="0" smtClean="0"/>
              <a:t>on iTunes alone (before FDA regulation)</a:t>
            </a:r>
          </a:p>
          <a:p>
            <a:r>
              <a:rPr lang="en-US" sz="2400" dirty="0" smtClean="0"/>
              <a:t>A dramatic increase in biomedical accessories:</a:t>
            </a:r>
          </a:p>
          <a:p>
            <a:pPr marL="688975">
              <a:buFontTx/>
              <a:buChar char="-"/>
            </a:pPr>
            <a:r>
              <a:rPr lang="en-US" sz="2400" dirty="0" smtClean="0"/>
              <a:t>Heart rate monitors</a:t>
            </a:r>
          </a:p>
          <a:p>
            <a:pPr marL="688975">
              <a:buFontTx/>
              <a:buChar char="-"/>
            </a:pPr>
            <a:r>
              <a:rPr lang="en-US" sz="2400" dirty="0" smtClean="0"/>
              <a:t>Blood pressure devices</a:t>
            </a:r>
          </a:p>
          <a:p>
            <a:pPr marL="688975">
              <a:buFontTx/>
              <a:buChar char="-"/>
            </a:pPr>
            <a:r>
              <a:rPr lang="en-US" sz="2400" dirty="0" smtClean="0"/>
              <a:t>Glucose meters</a:t>
            </a:r>
          </a:p>
          <a:p>
            <a:pPr marL="688975">
              <a:buFontTx/>
              <a:buChar char="-"/>
            </a:pPr>
            <a:r>
              <a:rPr lang="en-US" sz="2400" dirty="0" smtClean="0"/>
              <a:t>…</a:t>
            </a:r>
          </a:p>
          <a:p>
            <a:pPr marL="346075" indent="0">
              <a:buNone/>
            </a:pPr>
            <a:endParaRPr lang="en-US" sz="2400" dirty="0" smtClean="0"/>
          </a:p>
          <a:p>
            <a:r>
              <a:rPr lang="en-US" sz="2400" dirty="0" smtClean="0"/>
              <a:t>Extremely rapid growth, extremely rapid confusion</a:t>
            </a:r>
          </a:p>
        </p:txBody>
      </p:sp>
    </p:spTree>
    <p:extLst>
      <p:ext uri="{BB962C8B-B14F-4D97-AF65-F5344CB8AC3E}">
        <p14:creationId xmlns:p14="http://schemas.microsoft.com/office/powerpoint/2010/main" val="2514503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MOBILE TECH IN HEALTHCARE</a:t>
            </a:r>
            <a:endParaRPr lang="en-US" dirty="0"/>
          </a:p>
        </p:txBody>
      </p:sp>
      <p:sp>
        <p:nvSpPr>
          <p:cNvPr id="3" name="Content Placeholder 2"/>
          <p:cNvSpPr>
            <a:spLocks noGrp="1"/>
          </p:cNvSpPr>
          <p:nvPr>
            <p:ph idx="1"/>
          </p:nvPr>
        </p:nvSpPr>
        <p:spPr>
          <a:xfrm>
            <a:off x="457200" y="1114887"/>
            <a:ext cx="8229600" cy="3761913"/>
          </a:xfrm>
        </p:spPr>
        <p:txBody>
          <a:bodyPr>
            <a:normAutofit fontScale="92500" lnSpcReduction="10000"/>
          </a:bodyPr>
          <a:lstStyle/>
          <a:p>
            <a:r>
              <a:rPr lang="en-US" sz="2400" dirty="0" smtClean="0"/>
              <a:t>Pro:</a:t>
            </a:r>
          </a:p>
          <a:p>
            <a:pPr marL="688975">
              <a:buFontTx/>
              <a:buChar char="-"/>
            </a:pPr>
            <a:r>
              <a:rPr lang="en-US" sz="2400" dirty="0" smtClean="0"/>
              <a:t>Advancement of healthcare (access, self-awareness, accuracy)</a:t>
            </a:r>
            <a:endParaRPr lang="en-US" sz="2400" dirty="0"/>
          </a:p>
          <a:p>
            <a:pPr marL="688975">
              <a:buFontTx/>
              <a:buChar char="-"/>
            </a:pPr>
            <a:r>
              <a:rPr lang="en-US" sz="2400" dirty="0" smtClean="0"/>
              <a:t>Lower cost of healthcare</a:t>
            </a:r>
            <a:endParaRPr lang="en-US" sz="2400" dirty="0"/>
          </a:p>
          <a:p>
            <a:pPr marL="688975">
              <a:buFontTx/>
              <a:buChar char="-"/>
            </a:pPr>
            <a:r>
              <a:rPr lang="en-US" sz="2400" dirty="0" smtClean="0"/>
              <a:t>…</a:t>
            </a:r>
          </a:p>
          <a:p>
            <a:pPr marL="346075" indent="0">
              <a:buNone/>
            </a:pPr>
            <a:endParaRPr lang="en-US" sz="2400" dirty="0" smtClean="0"/>
          </a:p>
          <a:p>
            <a:r>
              <a:rPr lang="en-US" sz="2400" dirty="0" smtClean="0"/>
              <a:t>Cons (risks):</a:t>
            </a:r>
          </a:p>
          <a:p>
            <a:pPr marL="688975">
              <a:buFontTx/>
              <a:buChar char="-"/>
            </a:pPr>
            <a:r>
              <a:rPr lang="en-US" sz="2400" dirty="0" smtClean="0"/>
              <a:t>Excessive, unregulated proliferation of non clinically-validated devices (will FDA change this?) </a:t>
            </a:r>
          </a:p>
          <a:p>
            <a:pPr marL="688975">
              <a:buFontTx/>
              <a:buChar char="-"/>
            </a:pPr>
            <a:r>
              <a:rPr lang="en-US" sz="2400" dirty="0" smtClean="0"/>
              <a:t>Role of doctor will change</a:t>
            </a:r>
          </a:p>
          <a:p>
            <a:pPr marL="688975">
              <a:buFontTx/>
              <a:buChar char="-"/>
            </a:pPr>
            <a:r>
              <a:rPr lang="en-US" sz="2400" dirty="0" smtClean="0"/>
              <a:t>…</a:t>
            </a:r>
          </a:p>
          <a:p>
            <a:pPr marL="0" indent="0">
              <a:buNone/>
            </a:pPr>
            <a:endParaRPr lang="en-US" sz="2400" dirty="0" smtClean="0"/>
          </a:p>
        </p:txBody>
      </p:sp>
      <p:sp>
        <p:nvSpPr>
          <p:cNvPr id="4" name="Content Placeholder 2"/>
          <p:cNvSpPr txBox="1">
            <a:spLocks/>
          </p:cNvSpPr>
          <p:nvPr/>
        </p:nvSpPr>
        <p:spPr>
          <a:xfrm>
            <a:off x="457200" y="5219514"/>
            <a:ext cx="8229600" cy="50935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What can we (engineers, scientists, doctors) do about it?</a:t>
            </a:r>
          </a:p>
          <a:p>
            <a:pPr marL="0" indent="0">
              <a:buFont typeface="Arial" pitchFamily="34" charset="0"/>
              <a:buNone/>
            </a:pPr>
            <a:endParaRPr lang="en-US" sz="2400" dirty="0" smtClean="0"/>
          </a:p>
        </p:txBody>
      </p:sp>
    </p:spTree>
    <p:extLst>
      <p:ext uri="{BB962C8B-B14F-4D97-AF65-F5344CB8AC3E}">
        <p14:creationId xmlns:p14="http://schemas.microsoft.com/office/powerpoint/2010/main" val="19261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MOBILE TECH IN HEALTHCARE</a:t>
            </a:r>
            <a:endParaRPr lang="en-US" dirty="0"/>
          </a:p>
        </p:txBody>
      </p:sp>
      <p:sp>
        <p:nvSpPr>
          <p:cNvPr id="3" name="Content Placeholder 2"/>
          <p:cNvSpPr>
            <a:spLocks noGrp="1"/>
          </p:cNvSpPr>
          <p:nvPr>
            <p:ph idx="1"/>
          </p:nvPr>
        </p:nvSpPr>
        <p:spPr>
          <a:xfrm>
            <a:off x="457200" y="1114887"/>
            <a:ext cx="8229600" cy="5285913"/>
          </a:xfrm>
        </p:spPr>
        <p:txBody>
          <a:bodyPr>
            <a:normAutofit lnSpcReduction="10000"/>
          </a:bodyPr>
          <a:lstStyle/>
          <a:p>
            <a:r>
              <a:rPr lang="en-US" sz="2400" dirty="0" smtClean="0"/>
              <a:t>Dr. Eric </a:t>
            </a:r>
            <a:r>
              <a:rPr lang="en-US" sz="2400" dirty="0" err="1" smtClean="0"/>
              <a:t>Topol</a:t>
            </a:r>
            <a:r>
              <a:rPr lang="en-US" sz="2400" dirty="0" smtClean="0"/>
              <a:t> (Scripps Institute) plenary session at IEEE EMBS:</a:t>
            </a:r>
          </a:p>
          <a:p>
            <a:pPr marL="688975">
              <a:buFontTx/>
              <a:buChar char="-"/>
            </a:pPr>
            <a:r>
              <a:rPr lang="en-US" sz="2400" dirty="0" smtClean="0"/>
              <a:t>Description of how the landscape is changing from medical and engineering perspectives</a:t>
            </a:r>
            <a:endParaRPr lang="en-US" sz="2400" dirty="0"/>
          </a:p>
          <a:p>
            <a:pPr marL="688975">
              <a:buFontTx/>
              <a:buChar char="-"/>
            </a:pPr>
            <a:r>
              <a:rPr lang="en-US" sz="2400" dirty="0" smtClean="0"/>
              <a:t>Most interesting and novel apps and tools</a:t>
            </a:r>
            <a:endParaRPr lang="en-US" sz="2400" dirty="0"/>
          </a:p>
          <a:p>
            <a:pPr marL="688975">
              <a:buFontTx/>
              <a:buChar char="-"/>
            </a:pPr>
            <a:r>
              <a:rPr lang="en-US" sz="2400" dirty="0" smtClean="0"/>
              <a:t>Are they all good and validated?</a:t>
            </a:r>
          </a:p>
          <a:p>
            <a:pPr marL="346075" indent="0">
              <a:buNone/>
            </a:pPr>
            <a:r>
              <a:rPr lang="en-US" sz="2400" dirty="0" smtClean="0">
                <a:hlinkClick r:id="rId2"/>
              </a:rPr>
              <a:t>https://ieeetv.ieee.org/player/html/viewer?dl=#embc-2012-plenary-speaker-dr-eric-topol</a:t>
            </a:r>
            <a:endParaRPr lang="en-US" sz="2400" dirty="0" smtClean="0"/>
          </a:p>
          <a:p>
            <a:pPr marL="346075" indent="0">
              <a:buNone/>
            </a:pPr>
            <a:endParaRPr lang="en-US" sz="2400" dirty="0" smtClean="0"/>
          </a:p>
          <a:p>
            <a:r>
              <a:rPr lang="en-US" sz="2400" dirty="0" smtClean="0"/>
              <a:t>Emily Waltz (IEEE Spectrum):</a:t>
            </a:r>
          </a:p>
          <a:p>
            <a:pPr marL="346075" indent="0">
              <a:buNone/>
            </a:pPr>
            <a:r>
              <a:rPr lang="en-US" sz="2400" i="1" dirty="0" smtClean="0"/>
              <a:t>“How </a:t>
            </a:r>
            <a:r>
              <a:rPr lang="en-US" sz="2400" i="1" dirty="0"/>
              <a:t>I Quantified </a:t>
            </a:r>
            <a:r>
              <a:rPr lang="en-US" sz="2400" i="1" dirty="0" smtClean="0"/>
              <a:t>Myself: Can </a:t>
            </a:r>
            <a:r>
              <a:rPr lang="en-US" sz="2400" i="1" dirty="0"/>
              <a:t>self-measurement gadgets help us live healthier and better </a:t>
            </a:r>
            <a:r>
              <a:rPr lang="en-US" sz="2400" i="1" dirty="0" smtClean="0"/>
              <a:t>lives?”</a:t>
            </a:r>
          </a:p>
          <a:p>
            <a:pPr marL="346075" indent="0">
              <a:buNone/>
            </a:pPr>
            <a:r>
              <a:rPr lang="en-US" sz="2400" dirty="0" smtClean="0">
                <a:hlinkClick r:id="rId3"/>
              </a:rPr>
              <a:t>http://spectrum.ieee.org/biomedical/devices/how-i-quantified-myself</a:t>
            </a:r>
            <a:endParaRPr lang="en-US" sz="2400" dirty="0" smtClean="0"/>
          </a:p>
          <a:p>
            <a:pPr marL="0" indent="0">
              <a:buNone/>
            </a:pPr>
            <a:endParaRPr lang="en-US" sz="2400" dirty="0" smtClean="0"/>
          </a:p>
        </p:txBody>
      </p:sp>
    </p:spTree>
    <p:extLst>
      <p:ext uri="{BB962C8B-B14F-4D97-AF65-F5344CB8AC3E}">
        <p14:creationId xmlns:p14="http://schemas.microsoft.com/office/powerpoint/2010/main" val="37272259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MOBILE TECH IN HEALTHCARE</a:t>
            </a:r>
            <a:endParaRPr lang="en-US" dirty="0"/>
          </a:p>
        </p:txBody>
      </p:sp>
      <p:sp>
        <p:nvSpPr>
          <p:cNvPr id="3" name="Content Placeholder 2"/>
          <p:cNvSpPr>
            <a:spLocks noGrp="1"/>
          </p:cNvSpPr>
          <p:nvPr>
            <p:ph idx="1"/>
          </p:nvPr>
        </p:nvSpPr>
        <p:spPr>
          <a:xfrm>
            <a:off x="457200" y="1114887"/>
            <a:ext cx="8229600" cy="1704513"/>
          </a:xfrm>
        </p:spPr>
        <p:txBody>
          <a:bodyPr>
            <a:normAutofit/>
          </a:bodyPr>
          <a:lstStyle/>
          <a:p>
            <a:pPr marL="0" indent="0">
              <a:buNone/>
            </a:pPr>
            <a:r>
              <a:rPr lang="en-US" sz="2400" i="1" dirty="0" smtClean="0"/>
              <a:t>“With </a:t>
            </a:r>
            <a:r>
              <a:rPr lang="en-US" sz="2400" i="1" dirty="0"/>
              <a:t>consistent use, these devices would provide a numeric picture of my general health and behaviors. They would give me intimate knowledge of my physical self, with all the information displayed neatly in graphs and charts</a:t>
            </a:r>
            <a:r>
              <a:rPr lang="en-US" sz="2400" i="1" dirty="0" smtClean="0"/>
              <a:t>.”</a:t>
            </a:r>
          </a:p>
          <a:p>
            <a:pPr marL="0" indent="0">
              <a:buNone/>
            </a:pPr>
            <a:endParaRPr lang="en-US" sz="2400" dirty="0" smtClean="0"/>
          </a:p>
        </p:txBody>
      </p:sp>
      <p:sp>
        <p:nvSpPr>
          <p:cNvPr id="4" name="Content Placeholder 2"/>
          <p:cNvSpPr txBox="1">
            <a:spLocks/>
          </p:cNvSpPr>
          <p:nvPr/>
        </p:nvSpPr>
        <p:spPr>
          <a:xfrm>
            <a:off x="457200" y="2971800"/>
            <a:ext cx="8229600" cy="91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u="sng" dirty="0" smtClean="0"/>
              <a:t>consistent use</a:t>
            </a:r>
            <a:r>
              <a:rPr lang="en-US" sz="2400" dirty="0" smtClean="0"/>
              <a:t>: strong assumption, rarely achieved because of poor design or inherent difficulty</a:t>
            </a:r>
          </a:p>
          <a:p>
            <a:pPr marL="0" indent="0">
              <a:buFont typeface="Arial" pitchFamily="34" charset="0"/>
              <a:buNone/>
            </a:pPr>
            <a:endParaRPr lang="en-US" sz="2400" dirty="0" smtClean="0"/>
          </a:p>
        </p:txBody>
      </p:sp>
      <p:sp>
        <p:nvSpPr>
          <p:cNvPr id="5" name="Content Placeholder 2"/>
          <p:cNvSpPr txBox="1">
            <a:spLocks/>
          </p:cNvSpPr>
          <p:nvPr/>
        </p:nvSpPr>
        <p:spPr>
          <a:xfrm>
            <a:off x="457200" y="4114800"/>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u="sng" dirty="0" smtClean="0"/>
              <a:t>numeric picture</a:t>
            </a:r>
            <a:r>
              <a:rPr lang="en-US" sz="2400" dirty="0" smtClean="0"/>
              <a:t>: not sure what it means to most people</a:t>
            </a:r>
          </a:p>
          <a:p>
            <a:pPr marL="0" indent="0">
              <a:buFont typeface="Arial" pitchFamily="34" charset="0"/>
              <a:buNone/>
            </a:pPr>
            <a:endParaRPr lang="en-US" sz="2400" dirty="0" smtClean="0"/>
          </a:p>
        </p:txBody>
      </p:sp>
      <p:sp>
        <p:nvSpPr>
          <p:cNvPr id="6" name="Content Placeholder 2"/>
          <p:cNvSpPr txBox="1">
            <a:spLocks/>
          </p:cNvSpPr>
          <p:nvPr/>
        </p:nvSpPr>
        <p:spPr>
          <a:xfrm>
            <a:off x="474216" y="5034378"/>
            <a:ext cx="8229600" cy="90922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u="sng" dirty="0" smtClean="0"/>
              <a:t>displayed neatly in graphs and charts</a:t>
            </a:r>
            <a:r>
              <a:rPr lang="en-US" sz="2400" dirty="0" smtClean="0"/>
              <a:t>: definitely sure that it means nothing to most people</a:t>
            </a:r>
          </a:p>
          <a:p>
            <a:pPr marL="0" indent="0">
              <a:buFont typeface="Arial" pitchFamily="34" charset="0"/>
              <a:buNone/>
            </a:pPr>
            <a:endParaRPr lang="en-US" sz="2400" dirty="0" smtClean="0"/>
          </a:p>
        </p:txBody>
      </p:sp>
    </p:spTree>
    <p:extLst>
      <p:ext uri="{BB962C8B-B14F-4D97-AF65-F5344CB8AC3E}">
        <p14:creationId xmlns:p14="http://schemas.microsoft.com/office/powerpoint/2010/main" val="137447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MOBILE TECH IN HEALTHCARE</a:t>
            </a:r>
            <a:endParaRPr lang="en-US" dirty="0"/>
          </a:p>
        </p:txBody>
      </p:sp>
      <p:sp>
        <p:nvSpPr>
          <p:cNvPr id="3" name="Content Placeholder 2"/>
          <p:cNvSpPr>
            <a:spLocks noGrp="1"/>
          </p:cNvSpPr>
          <p:nvPr>
            <p:ph idx="1"/>
          </p:nvPr>
        </p:nvSpPr>
        <p:spPr>
          <a:xfrm>
            <a:off x="457200" y="1114887"/>
            <a:ext cx="8229600" cy="942513"/>
          </a:xfrm>
        </p:spPr>
        <p:txBody>
          <a:bodyPr>
            <a:normAutofit/>
          </a:bodyPr>
          <a:lstStyle/>
          <a:p>
            <a:pPr marL="0" indent="0">
              <a:buNone/>
            </a:pPr>
            <a:r>
              <a:rPr lang="en-US" sz="2400" i="1" dirty="0"/>
              <a:t>“It seems natural that we’ll soon add mobile health devices to our attire and let the biometric stat-checking </a:t>
            </a:r>
            <a:r>
              <a:rPr lang="en-US" sz="2400" i="1" dirty="0" smtClean="0"/>
              <a:t>ensue.”</a:t>
            </a:r>
          </a:p>
          <a:p>
            <a:pPr marL="0" indent="0">
              <a:buNone/>
            </a:pPr>
            <a:endParaRPr lang="en-US" sz="2400" dirty="0" smtClean="0"/>
          </a:p>
        </p:txBody>
      </p:sp>
      <p:sp>
        <p:nvSpPr>
          <p:cNvPr id="4" name="Content Placeholder 2"/>
          <p:cNvSpPr txBox="1">
            <a:spLocks/>
          </p:cNvSpPr>
          <p:nvPr/>
        </p:nvSpPr>
        <p:spPr>
          <a:xfrm>
            <a:off x="474216" y="2158014"/>
            <a:ext cx="8229600" cy="6613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smtClean="0"/>
              <a:t>“Or </a:t>
            </a:r>
            <a:r>
              <a:rPr lang="en-US" sz="2400" i="1" dirty="0"/>
              <a:t>will we</a:t>
            </a:r>
            <a:r>
              <a:rPr lang="en-US" sz="2400" i="1" dirty="0" smtClean="0"/>
              <a:t>?”</a:t>
            </a:r>
          </a:p>
        </p:txBody>
      </p:sp>
      <p:sp>
        <p:nvSpPr>
          <p:cNvPr id="7" name="Content Placeholder 2"/>
          <p:cNvSpPr txBox="1">
            <a:spLocks/>
          </p:cNvSpPr>
          <p:nvPr/>
        </p:nvSpPr>
        <p:spPr>
          <a:xfrm>
            <a:off x="474216" y="2790548"/>
            <a:ext cx="8229600" cy="6613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a:t>“Can these devices really enable us to change our behavior</a:t>
            </a:r>
            <a:r>
              <a:rPr lang="en-US" sz="2400" i="1" dirty="0" smtClean="0"/>
              <a:t>?”</a:t>
            </a:r>
          </a:p>
        </p:txBody>
      </p:sp>
      <p:sp>
        <p:nvSpPr>
          <p:cNvPr id="8" name="Content Placeholder 2"/>
          <p:cNvSpPr txBox="1">
            <a:spLocks/>
          </p:cNvSpPr>
          <p:nvPr/>
        </p:nvSpPr>
        <p:spPr>
          <a:xfrm>
            <a:off x="474216" y="3453414"/>
            <a:ext cx="8229600" cy="6613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a:t>“Will they help us eat, sleep, and move better</a:t>
            </a:r>
            <a:r>
              <a:rPr lang="en-US" sz="2400" i="1" dirty="0" smtClean="0"/>
              <a:t>?”</a:t>
            </a:r>
          </a:p>
        </p:txBody>
      </p:sp>
      <p:sp>
        <p:nvSpPr>
          <p:cNvPr id="9" name="Content Placeholder 2"/>
          <p:cNvSpPr txBox="1">
            <a:spLocks/>
          </p:cNvSpPr>
          <p:nvPr/>
        </p:nvSpPr>
        <p:spPr>
          <a:xfrm>
            <a:off x="474216" y="4114800"/>
            <a:ext cx="8229600" cy="6613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a:t>“Or are they just new toys</a:t>
            </a:r>
            <a:r>
              <a:rPr lang="en-US" sz="2400" i="1" dirty="0" smtClean="0"/>
              <a:t>?”</a:t>
            </a:r>
          </a:p>
        </p:txBody>
      </p:sp>
    </p:spTree>
    <p:extLst>
      <p:ext uri="{BB962C8B-B14F-4D97-AF65-F5344CB8AC3E}">
        <p14:creationId xmlns:p14="http://schemas.microsoft.com/office/powerpoint/2010/main" val="168158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MOBILE TECH IN HEALTHCARE</a:t>
            </a:r>
            <a:endParaRPr lang="en-US" dirty="0"/>
          </a:p>
        </p:txBody>
      </p:sp>
      <p:sp>
        <p:nvSpPr>
          <p:cNvPr id="3" name="Content Placeholder 2"/>
          <p:cNvSpPr>
            <a:spLocks noGrp="1"/>
          </p:cNvSpPr>
          <p:nvPr>
            <p:ph idx="1"/>
          </p:nvPr>
        </p:nvSpPr>
        <p:spPr>
          <a:xfrm>
            <a:off x="457200" y="1114887"/>
            <a:ext cx="8229600" cy="1933113"/>
          </a:xfrm>
        </p:spPr>
        <p:txBody>
          <a:bodyPr>
            <a:normAutofit/>
          </a:bodyPr>
          <a:lstStyle/>
          <a:p>
            <a:pPr marL="0" indent="0">
              <a:buNone/>
            </a:pPr>
            <a:r>
              <a:rPr lang="en-US" sz="2400" b="1" dirty="0" err="1"/>
              <a:t>Zeo</a:t>
            </a:r>
            <a:r>
              <a:rPr lang="en-US" sz="2400" b="1" dirty="0"/>
              <a:t> </a:t>
            </a:r>
            <a:r>
              <a:rPr lang="en-US" sz="2400" b="1" dirty="0" smtClean="0"/>
              <a:t>Sleep Manager</a:t>
            </a:r>
          </a:p>
          <a:p>
            <a:pPr>
              <a:buFontTx/>
              <a:buChar char="-"/>
            </a:pPr>
            <a:r>
              <a:rPr lang="en-US" sz="2400" dirty="0" smtClean="0"/>
              <a:t>Electroencephalography (EEG): brain waves</a:t>
            </a:r>
          </a:p>
          <a:p>
            <a:pPr>
              <a:buFontTx/>
              <a:buChar char="-"/>
            </a:pPr>
            <a:r>
              <a:rPr lang="en-US" sz="2400" dirty="0" smtClean="0"/>
              <a:t>Electrooculography (EOG): eye movements</a:t>
            </a:r>
          </a:p>
          <a:p>
            <a:pPr>
              <a:buFontTx/>
              <a:buChar char="-"/>
            </a:pPr>
            <a:r>
              <a:rPr lang="en-US" sz="2400" dirty="0" smtClean="0"/>
              <a:t>Superficial Electromyography (</a:t>
            </a:r>
            <a:r>
              <a:rPr lang="en-US" sz="2400" dirty="0" err="1" smtClean="0"/>
              <a:t>sEMG</a:t>
            </a:r>
            <a:r>
              <a:rPr lang="en-US" sz="2400" dirty="0" smtClean="0"/>
              <a:t>): muscle contraction</a:t>
            </a:r>
          </a:p>
          <a:p>
            <a:pPr>
              <a:buFontTx/>
              <a:buChar char="-"/>
            </a:pPr>
            <a:endParaRPr lang="en-US" sz="2400" dirty="0" smtClean="0"/>
          </a:p>
        </p:txBody>
      </p:sp>
      <p:sp>
        <p:nvSpPr>
          <p:cNvPr id="8" name="Content Placeholder 2"/>
          <p:cNvSpPr txBox="1">
            <a:spLocks/>
          </p:cNvSpPr>
          <p:nvPr/>
        </p:nvSpPr>
        <p:spPr>
          <a:xfrm>
            <a:off x="481614" y="3200400"/>
            <a:ext cx="8229600" cy="6613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smtClean="0"/>
              <a:t>“</a:t>
            </a:r>
            <a:r>
              <a:rPr lang="en-US" sz="2400" i="1" dirty="0"/>
              <a:t>It’s not the gold standard, but it’s reliable </a:t>
            </a:r>
            <a:r>
              <a:rPr lang="en-US" sz="2400" i="1" dirty="0" smtClean="0"/>
              <a:t>enough” </a:t>
            </a:r>
            <a:r>
              <a:rPr lang="en-US" sz="2400" dirty="0" smtClean="0"/>
              <a:t>(Journal of Sleep Research)</a:t>
            </a:r>
          </a:p>
        </p:txBody>
      </p:sp>
      <p:sp>
        <p:nvSpPr>
          <p:cNvPr id="9" name="Content Placeholder 2"/>
          <p:cNvSpPr txBox="1">
            <a:spLocks/>
          </p:cNvSpPr>
          <p:nvPr/>
        </p:nvSpPr>
        <p:spPr>
          <a:xfrm>
            <a:off x="413922" y="4291614"/>
            <a:ext cx="8364984" cy="6613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smtClean="0"/>
              <a:t>“I can’t wear this thing, it bothers my sleep” </a:t>
            </a:r>
            <a:r>
              <a:rPr lang="en-US" sz="2400" dirty="0" smtClean="0"/>
              <a:t>(next door neighbor)</a:t>
            </a:r>
          </a:p>
        </p:txBody>
      </p:sp>
      <p:sp>
        <p:nvSpPr>
          <p:cNvPr id="10" name="Content Placeholder 2"/>
          <p:cNvSpPr txBox="1">
            <a:spLocks/>
          </p:cNvSpPr>
          <p:nvPr/>
        </p:nvSpPr>
        <p:spPr>
          <a:xfrm>
            <a:off x="413922" y="5105400"/>
            <a:ext cx="8364984" cy="838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smtClean="0"/>
              <a:t>“It picks up a lot of movement artifacts” </a:t>
            </a:r>
            <a:r>
              <a:rPr lang="en-US" sz="2400" dirty="0" smtClean="0"/>
              <a:t>(colleague)</a:t>
            </a:r>
          </a:p>
        </p:txBody>
      </p:sp>
    </p:spTree>
    <p:extLst>
      <p:ext uri="{BB962C8B-B14F-4D97-AF65-F5344CB8AC3E}">
        <p14:creationId xmlns:p14="http://schemas.microsoft.com/office/powerpoint/2010/main" val="413444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MOBILE TECH IN HEALTHCARE</a:t>
            </a:r>
            <a:endParaRPr lang="en-US" dirty="0"/>
          </a:p>
        </p:txBody>
      </p:sp>
      <p:sp>
        <p:nvSpPr>
          <p:cNvPr id="3" name="Content Placeholder 2"/>
          <p:cNvSpPr>
            <a:spLocks noGrp="1"/>
          </p:cNvSpPr>
          <p:nvPr>
            <p:ph idx="1"/>
          </p:nvPr>
        </p:nvSpPr>
        <p:spPr>
          <a:xfrm>
            <a:off x="457200" y="1114887"/>
            <a:ext cx="8229600" cy="1933113"/>
          </a:xfrm>
        </p:spPr>
        <p:txBody>
          <a:bodyPr>
            <a:normAutofit/>
          </a:bodyPr>
          <a:lstStyle/>
          <a:p>
            <a:pPr marL="0" indent="0">
              <a:buNone/>
            </a:pPr>
            <a:r>
              <a:rPr lang="en-US" sz="2400" b="1" dirty="0" err="1" smtClean="0"/>
              <a:t>Bodymedia</a:t>
            </a:r>
            <a:r>
              <a:rPr lang="en-US" sz="2400" b="1" dirty="0" smtClean="0"/>
              <a:t> armband (estimate energy expenditure)</a:t>
            </a:r>
          </a:p>
          <a:p>
            <a:pPr>
              <a:buFontTx/>
              <a:buChar char="-"/>
            </a:pPr>
            <a:r>
              <a:rPr lang="en-US" sz="2400" dirty="0" smtClean="0"/>
              <a:t>Accelerometer</a:t>
            </a:r>
          </a:p>
          <a:p>
            <a:pPr>
              <a:buFontTx/>
              <a:buChar char="-"/>
            </a:pPr>
            <a:r>
              <a:rPr lang="en-US" sz="2400" dirty="0" smtClean="0"/>
              <a:t>Skin conductivity</a:t>
            </a:r>
          </a:p>
          <a:p>
            <a:pPr>
              <a:buFontTx/>
              <a:buChar char="-"/>
            </a:pPr>
            <a:r>
              <a:rPr lang="en-US" sz="2400" dirty="0" smtClean="0"/>
              <a:t>Skin temperature</a:t>
            </a:r>
          </a:p>
          <a:p>
            <a:pPr>
              <a:buFontTx/>
              <a:buChar char="-"/>
            </a:pPr>
            <a:endParaRPr lang="en-US" sz="2400" dirty="0" smtClean="0"/>
          </a:p>
        </p:txBody>
      </p:sp>
      <p:sp>
        <p:nvSpPr>
          <p:cNvPr id="8" name="Content Placeholder 2"/>
          <p:cNvSpPr txBox="1">
            <a:spLocks/>
          </p:cNvSpPr>
          <p:nvPr/>
        </p:nvSpPr>
        <p:spPr>
          <a:xfrm>
            <a:off x="481614" y="3124200"/>
            <a:ext cx="8229600" cy="6613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smtClean="0"/>
              <a:t>“It deviates only 1% from a lab-grade monitor” </a:t>
            </a:r>
            <a:r>
              <a:rPr lang="en-US" sz="2400" dirty="0" smtClean="0"/>
              <a:t>(Iowa State University)</a:t>
            </a:r>
          </a:p>
        </p:txBody>
      </p:sp>
      <p:sp>
        <p:nvSpPr>
          <p:cNvPr id="9" name="Content Placeholder 2"/>
          <p:cNvSpPr txBox="1">
            <a:spLocks/>
          </p:cNvSpPr>
          <p:nvPr/>
        </p:nvSpPr>
        <p:spPr>
          <a:xfrm>
            <a:off x="413922" y="4033422"/>
            <a:ext cx="8364984" cy="152917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smtClean="0"/>
              <a:t>“</a:t>
            </a:r>
            <a:r>
              <a:rPr lang="en-US" sz="2400" i="1" dirty="0"/>
              <a:t>These devices do a good job measuring output, but not input. Our research has shown that people are not within 60 percent of what they actually eat. It’s not that people are lying. It’s that it’s very, very hard.” </a:t>
            </a:r>
            <a:r>
              <a:rPr lang="en-US" sz="2400" dirty="0" smtClean="0"/>
              <a:t>(University of Colorado)</a:t>
            </a:r>
          </a:p>
        </p:txBody>
      </p:sp>
      <p:sp>
        <p:nvSpPr>
          <p:cNvPr id="10" name="Content Placeholder 2"/>
          <p:cNvSpPr txBox="1">
            <a:spLocks/>
          </p:cNvSpPr>
          <p:nvPr/>
        </p:nvSpPr>
        <p:spPr>
          <a:xfrm>
            <a:off x="413922" y="5486400"/>
            <a:ext cx="8364984" cy="129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i="1" dirty="0" smtClean="0"/>
              <a:t>“…a pie </a:t>
            </a:r>
            <a:r>
              <a:rPr lang="en-US" sz="2400" i="1" dirty="0"/>
              <a:t>chart and four timelines that show energy burned per minute, vigorous activity versus moderate activity, steps per hour, and a crude estimation of sleep.” </a:t>
            </a:r>
            <a:r>
              <a:rPr lang="en-US" sz="2400" dirty="0" smtClean="0"/>
              <a:t>(Author)</a:t>
            </a:r>
          </a:p>
        </p:txBody>
      </p:sp>
    </p:spTree>
    <p:extLst>
      <p:ext uri="{BB962C8B-B14F-4D97-AF65-F5344CB8AC3E}">
        <p14:creationId xmlns:p14="http://schemas.microsoft.com/office/powerpoint/2010/main" val="317989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MOBILE TECH IN HEALTHCARE</a:t>
            </a:r>
            <a:endParaRPr lang="en-US" dirty="0"/>
          </a:p>
        </p:txBody>
      </p:sp>
      <p:sp>
        <p:nvSpPr>
          <p:cNvPr id="8" name="Content Placeholder 2"/>
          <p:cNvSpPr txBox="1">
            <a:spLocks/>
          </p:cNvSpPr>
          <p:nvPr/>
        </p:nvSpPr>
        <p:spPr>
          <a:xfrm>
            <a:off x="484573" y="914400"/>
            <a:ext cx="8229600" cy="2209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dirty="0"/>
              <a:t>“Whether objective data can motivate people to make more dramatic lifestyle changes is </a:t>
            </a:r>
            <a:r>
              <a:rPr lang="en-US" sz="2000" i="1" dirty="0" smtClean="0"/>
              <a:t>unclear. </a:t>
            </a:r>
            <a:r>
              <a:rPr lang="en-US" sz="2000" i="1" dirty="0"/>
              <a:t>[We] </a:t>
            </a:r>
            <a:r>
              <a:rPr lang="en-US" sz="2000" i="1" dirty="0" smtClean="0"/>
              <a:t>found </a:t>
            </a:r>
            <a:r>
              <a:rPr lang="en-US" sz="2000" i="1" dirty="0"/>
              <a:t>that only a small portion of the population, around 10 percent, will change their behavior based on tracker information alone. That 10 percent is composed of people inherently interested in data, like fitness buffs and “quantified </a:t>
            </a:r>
            <a:r>
              <a:rPr lang="en-US" sz="2000" i="1" dirty="0" err="1"/>
              <a:t>selfers</a:t>
            </a:r>
            <a:r>
              <a:rPr lang="en-US" sz="2000" i="1" dirty="0"/>
              <a:t>,” the newly recognized class of nerdy people who revel in using technology to track their daily lives.” </a:t>
            </a:r>
            <a:r>
              <a:rPr lang="en-US" sz="2000" dirty="0" smtClean="0"/>
              <a:t>(Center for Connected Health, Harvard University)</a:t>
            </a:r>
          </a:p>
        </p:txBody>
      </p:sp>
      <p:sp>
        <p:nvSpPr>
          <p:cNvPr id="9" name="Content Placeholder 2"/>
          <p:cNvSpPr txBox="1">
            <a:spLocks/>
          </p:cNvSpPr>
          <p:nvPr/>
        </p:nvSpPr>
        <p:spPr>
          <a:xfrm>
            <a:off x="413922" y="3201140"/>
            <a:ext cx="8364984" cy="13708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dirty="0" smtClean="0"/>
              <a:t>“[We have] not </a:t>
            </a:r>
            <a:r>
              <a:rPr lang="en-US" sz="2000" i="1" dirty="0"/>
              <a:t>seen any research suggesting that activity monitors like </a:t>
            </a:r>
            <a:r>
              <a:rPr lang="en-US" sz="2000" i="1" dirty="0" err="1"/>
              <a:t>BodyMedia</a:t>
            </a:r>
            <a:r>
              <a:rPr lang="en-US" sz="2000" i="1" dirty="0"/>
              <a:t> and </a:t>
            </a:r>
            <a:r>
              <a:rPr lang="en-US" sz="2000" i="1" dirty="0" err="1"/>
              <a:t>Fitbit</a:t>
            </a:r>
            <a:r>
              <a:rPr lang="en-US" sz="2000" i="1" dirty="0"/>
              <a:t> can help the average person lose weight. </a:t>
            </a:r>
            <a:r>
              <a:rPr lang="en-US" sz="2000" i="1" dirty="0" smtClean="0"/>
              <a:t>[…] We </a:t>
            </a:r>
            <a:r>
              <a:rPr lang="en-US" sz="2000" i="1" dirty="0"/>
              <a:t>have to give people a reason to change and to exercise more and eat less, and I don’t think information or data is </a:t>
            </a:r>
            <a:r>
              <a:rPr lang="en-US" sz="2000" i="1" dirty="0" smtClean="0"/>
              <a:t>enough” </a:t>
            </a:r>
            <a:r>
              <a:rPr lang="en-US" sz="2000" dirty="0" smtClean="0"/>
              <a:t>(National Weight Control Registry)</a:t>
            </a:r>
          </a:p>
        </p:txBody>
      </p:sp>
      <p:sp>
        <p:nvSpPr>
          <p:cNvPr id="10" name="Content Placeholder 2"/>
          <p:cNvSpPr txBox="1">
            <a:spLocks/>
          </p:cNvSpPr>
          <p:nvPr/>
        </p:nvSpPr>
        <p:spPr>
          <a:xfrm>
            <a:off x="398016" y="4572000"/>
            <a:ext cx="8364984" cy="2209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dirty="0" smtClean="0"/>
              <a:t>“By </a:t>
            </a:r>
            <a:r>
              <a:rPr lang="en-US" sz="2000" i="1" dirty="0"/>
              <a:t>the end of my experiment, I’d realized that mere data probably isn’t enough to motivate me either. But lazing about the house with my husband, my son, and a glass of wine is my favorite thing to do, and I suspect that no amount of data will make me change my ways. Obsessing over my health data, however, was a much easier habit to kick. After two months of quantifying and analyzing, it felt blissful to unstrap all my monitors, forget about my daily stats, and just fall asleep.” </a:t>
            </a:r>
            <a:r>
              <a:rPr lang="en-US" sz="2000" dirty="0" smtClean="0"/>
              <a:t>(Author)</a:t>
            </a:r>
          </a:p>
        </p:txBody>
      </p:sp>
    </p:spTree>
    <p:extLst>
      <p:ext uri="{BB962C8B-B14F-4D97-AF65-F5344CB8AC3E}">
        <p14:creationId xmlns:p14="http://schemas.microsoft.com/office/powerpoint/2010/main" val="223442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MOBILE TECH IN HEALTHCARE</a:t>
            </a:r>
            <a:endParaRPr lang="en-US" dirty="0"/>
          </a:p>
        </p:txBody>
      </p:sp>
      <p:sp>
        <p:nvSpPr>
          <p:cNvPr id="6" name="Content Placeholder 2"/>
          <p:cNvSpPr>
            <a:spLocks noGrp="1"/>
          </p:cNvSpPr>
          <p:nvPr>
            <p:ph idx="1"/>
          </p:nvPr>
        </p:nvSpPr>
        <p:spPr>
          <a:xfrm>
            <a:off x="457200" y="1114887"/>
            <a:ext cx="8229600" cy="5438313"/>
          </a:xfrm>
        </p:spPr>
        <p:txBody>
          <a:bodyPr>
            <a:normAutofit fontScale="92500" lnSpcReduction="10000"/>
          </a:bodyPr>
          <a:lstStyle/>
          <a:p>
            <a:r>
              <a:rPr lang="en-US" sz="2400" dirty="0" smtClean="0"/>
              <a:t>Authority (FDA, others)</a:t>
            </a:r>
          </a:p>
          <a:p>
            <a:pPr marL="688975">
              <a:buFontTx/>
              <a:buChar char="-"/>
            </a:pPr>
            <a:r>
              <a:rPr lang="en-US" sz="2400" dirty="0" smtClean="0"/>
              <a:t>Screen apps and devices</a:t>
            </a:r>
          </a:p>
          <a:p>
            <a:pPr marL="688975">
              <a:buFontTx/>
              <a:buChar char="-"/>
            </a:pPr>
            <a:r>
              <a:rPr lang="en-US" sz="2400" dirty="0" smtClean="0"/>
              <a:t>Scrutinize marketing claims</a:t>
            </a:r>
          </a:p>
          <a:p>
            <a:pPr marL="688975">
              <a:buFontTx/>
              <a:buChar char="-"/>
            </a:pPr>
            <a:r>
              <a:rPr lang="en-US" sz="2400" dirty="0" smtClean="0"/>
              <a:t>Seek evidence that corroborates claims</a:t>
            </a:r>
          </a:p>
          <a:p>
            <a:pPr marL="688975">
              <a:buFontTx/>
              <a:buChar char="-"/>
            </a:pPr>
            <a:r>
              <a:rPr lang="en-US" sz="2400" dirty="0" smtClean="0"/>
              <a:t>Issue strict guidelines to prevent misuse</a:t>
            </a:r>
          </a:p>
          <a:p>
            <a:pPr marL="346075" indent="0">
              <a:buNone/>
            </a:pPr>
            <a:endParaRPr lang="en-US" sz="2400" dirty="0" smtClean="0"/>
          </a:p>
          <a:p>
            <a:r>
              <a:rPr lang="en-US" sz="2400" dirty="0" smtClean="0"/>
              <a:t>Research/Industry</a:t>
            </a:r>
          </a:p>
          <a:p>
            <a:pPr marL="688975">
              <a:buFontTx/>
              <a:buChar char="-"/>
            </a:pPr>
            <a:r>
              <a:rPr lang="en-US" sz="2400" dirty="0" smtClean="0"/>
              <a:t>Validate existing devices</a:t>
            </a:r>
            <a:endParaRPr lang="en-US" sz="2400" dirty="0"/>
          </a:p>
          <a:p>
            <a:pPr marL="688975">
              <a:buFontTx/>
              <a:buChar char="-"/>
            </a:pPr>
            <a:r>
              <a:rPr lang="en-US" sz="2400" dirty="0" smtClean="0"/>
              <a:t>Fix issues of existing devices (GUIs, data mining, etc.)</a:t>
            </a:r>
            <a:endParaRPr lang="en-US" sz="2400" dirty="0"/>
          </a:p>
          <a:p>
            <a:pPr marL="688975">
              <a:buFontTx/>
              <a:buChar char="-"/>
            </a:pPr>
            <a:r>
              <a:rPr lang="en-US" sz="2400" dirty="0" smtClean="0"/>
              <a:t>Design and develop accurate, user-friendly devices whose output is interpretable by the lay person</a:t>
            </a:r>
          </a:p>
          <a:p>
            <a:pPr marL="346075" indent="0">
              <a:buNone/>
            </a:pPr>
            <a:endParaRPr lang="en-US" sz="2400" dirty="0" smtClean="0"/>
          </a:p>
          <a:p>
            <a:r>
              <a:rPr lang="en-US" sz="2400" dirty="0" smtClean="0"/>
              <a:t>Medical doctors and their associations/academies</a:t>
            </a:r>
          </a:p>
          <a:p>
            <a:pPr marL="681038">
              <a:buFontTx/>
              <a:buChar char="-"/>
            </a:pPr>
            <a:r>
              <a:rPr lang="en-US" sz="2400" dirty="0" smtClean="0"/>
              <a:t>Propose novel healthcare paradigms to include new technologies in healthcare </a:t>
            </a:r>
          </a:p>
          <a:p>
            <a:pPr marL="0" indent="0">
              <a:buNone/>
            </a:pPr>
            <a:endParaRPr lang="en-US" sz="2400" dirty="0" smtClean="0"/>
          </a:p>
        </p:txBody>
      </p:sp>
      <p:sp>
        <p:nvSpPr>
          <p:cNvPr id="4" name="Content Placeholder 2"/>
          <p:cNvSpPr txBox="1">
            <a:spLocks/>
          </p:cNvSpPr>
          <p:nvPr/>
        </p:nvSpPr>
        <p:spPr>
          <a:xfrm>
            <a:off x="457200" y="1114887"/>
            <a:ext cx="8229600" cy="5438313"/>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solidFill>
                  <a:schemeClr val="bg1">
                    <a:lumMod val="75000"/>
                  </a:schemeClr>
                </a:solidFill>
              </a:rPr>
              <a:t>Authority (FDA, others)</a:t>
            </a:r>
          </a:p>
          <a:p>
            <a:pPr marL="688975">
              <a:buFontTx/>
              <a:buChar char="-"/>
            </a:pPr>
            <a:r>
              <a:rPr lang="en-US" sz="2400" dirty="0" smtClean="0">
                <a:solidFill>
                  <a:schemeClr val="bg1">
                    <a:lumMod val="75000"/>
                  </a:schemeClr>
                </a:solidFill>
              </a:rPr>
              <a:t>Screen apps and devices</a:t>
            </a:r>
          </a:p>
          <a:p>
            <a:pPr marL="688975">
              <a:buFontTx/>
              <a:buChar char="-"/>
            </a:pPr>
            <a:r>
              <a:rPr lang="en-US" sz="2400" dirty="0" smtClean="0">
                <a:solidFill>
                  <a:schemeClr val="bg1">
                    <a:lumMod val="75000"/>
                  </a:schemeClr>
                </a:solidFill>
              </a:rPr>
              <a:t>Scrutinize marketing claims</a:t>
            </a:r>
          </a:p>
          <a:p>
            <a:pPr marL="688975">
              <a:buFontTx/>
              <a:buChar char="-"/>
            </a:pPr>
            <a:r>
              <a:rPr lang="en-US" sz="2400" dirty="0" smtClean="0">
                <a:solidFill>
                  <a:schemeClr val="bg1">
                    <a:lumMod val="75000"/>
                  </a:schemeClr>
                </a:solidFill>
              </a:rPr>
              <a:t>Seek evidence that corroborates claims</a:t>
            </a:r>
          </a:p>
          <a:p>
            <a:pPr marL="688975">
              <a:buFontTx/>
              <a:buChar char="-"/>
            </a:pPr>
            <a:r>
              <a:rPr lang="en-US" sz="2400" dirty="0" smtClean="0">
                <a:solidFill>
                  <a:schemeClr val="bg1">
                    <a:lumMod val="75000"/>
                  </a:schemeClr>
                </a:solidFill>
              </a:rPr>
              <a:t>Issue strict guidelines to prevent misuse</a:t>
            </a:r>
          </a:p>
          <a:p>
            <a:pPr marL="346075" indent="0">
              <a:buFont typeface="Arial" pitchFamily="34" charset="0"/>
              <a:buNone/>
            </a:pPr>
            <a:endParaRPr lang="en-US" sz="2400" dirty="0" smtClean="0">
              <a:solidFill>
                <a:schemeClr val="bg1">
                  <a:lumMod val="75000"/>
                </a:schemeClr>
              </a:solidFill>
            </a:endParaRPr>
          </a:p>
          <a:p>
            <a:r>
              <a:rPr lang="en-US" sz="2400" dirty="0" smtClean="0">
                <a:solidFill>
                  <a:schemeClr val="bg1">
                    <a:lumMod val="75000"/>
                  </a:schemeClr>
                </a:solidFill>
              </a:rPr>
              <a:t>Research/Industry</a:t>
            </a:r>
          </a:p>
          <a:p>
            <a:pPr marL="688975">
              <a:buFontTx/>
              <a:buChar char="-"/>
            </a:pPr>
            <a:r>
              <a:rPr lang="en-US" sz="2400" dirty="0" smtClean="0">
                <a:solidFill>
                  <a:schemeClr val="bg1">
                    <a:lumMod val="75000"/>
                  </a:schemeClr>
                </a:solidFill>
              </a:rPr>
              <a:t>Validate existing devices</a:t>
            </a:r>
          </a:p>
          <a:p>
            <a:pPr marL="688975">
              <a:buFontTx/>
              <a:buChar char="-"/>
            </a:pPr>
            <a:r>
              <a:rPr lang="en-US" sz="2400" dirty="0" smtClean="0">
                <a:solidFill>
                  <a:schemeClr val="bg1">
                    <a:lumMod val="75000"/>
                  </a:schemeClr>
                </a:solidFill>
              </a:rPr>
              <a:t>Fix issues of existing devices (GUIs, data mining, etc.)</a:t>
            </a:r>
          </a:p>
          <a:p>
            <a:pPr marL="688975">
              <a:buFontTx/>
              <a:buChar char="-"/>
            </a:pPr>
            <a:r>
              <a:rPr lang="en-US" sz="2400" dirty="0" smtClean="0"/>
              <a:t>Design and develop accurate, user-friendly devices whose output is interpretable by the lay person</a:t>
            </a:r>
          </a:p>
          <a:p>
            <a:pPr marL="346075" indent="0">
              <a:buFont typeface="Arial" pitchFamily="34" charset="0"/>
              <a:buNone/>
            </a:pPr>
            <a:endParaRPr lang="en-US" sz="2400" dirty="0" smtClean="0"/>
          </a:p>
          <a:p>
            <a:r>
              <a:rPr lang="en-US" sz="2400" dirty="0" smtClean="0">
                <a:solidFill>
                  <a:schemeClr val="bg1">
                    <a:lumMod val="75000"/>
                  </a:schemeClr>
                </a:solidFill>
              </a:rPr>
              <a:t>Medical doctors and their associations/academies</a:t>
            </a:r>
          </a:p>
          <a:p>
            <a:pPr marL="681038">
              <a:buFontTx/>
              <a:buChar char="-"/>
            </a:pPr>
            <a:r>
              <a:rPr lang="en-US" sz="2400" dirty="0" smtClean="0">
                <a:solidFill>
                  <a:schemeClr val="bg1">
                    <a:lumMod val="75000"/>
                  </a:schemeClr>
                </a:solidFill>
              </a:rPr>
              <a:t>Propose novel healthcare paradigms to include new technologies in healthcare </a:t>
            </a:r>
          </a:p>
          <a:p>
            <a:pPr marL="0" indent="0">
              <a:buFont typeface="Arial" pitchFamily="34" charset="0"/>
              <a:buNone/>
            </a:pPr>
            <a:endParaRPr lang="en-US" sz="2400" dirty="0" smtClean="0"/>
          </a:p>
        </p:txBody>
      </p:sp>
    </p:spTree>
    <p:extLst>
      <p:ext uri="{BB962C8B-B14F-4D97-AF65-F5344CB8AC3E}">
        <p14:creationId xmlns:p14="http://schemas.microsoft.com/office/powerpoint/2010/main" val="284260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6">
                                            <p:txEl>
                                              <p:pRg st="9" end="9"/>
                                            </p:txEl>
                                          </p:spTgt>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6">
                                            <p:txEl>
                                              <p:pRg st="11" end="11"/>
                                            </p:txEl>
                                          </p:spTgt>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6">
                                            <p:txEl>
                                              <p:pRg st="12" end="12"/>
                                            </p:txEl>
                                          </p:spTgt>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MEDICAL DEVICES: DESIGN PRINCIPLES</a:t>
            </a:r>
            <a:endParaRPr lang="en-US" dirty="0"/>
          </a:p>
        </p:txBody>
      </p:sp>
      <p:sp>
        <p:nvSpPr>
          <p:cNvPr id="3" name="Content Placeholder 2"/>
          <p:cNvSpPr>
            <a:spLocks noGrp="1"/>
          </p:cNvSpPr>
          <p:nvPr>
            <p:ph idx="1"/>
          </p:nvPr>
        </p:nvSpPr>
        <p:spPr>
          <a:xfrm>
            <a:off x="457200" y="1114887"/>
            <a:ext cx="8229600" cy="2695113"/>
          </a:xfrm>
        </p:spPr>
        <p:txBody>
          <a:bodyPr>
            <a:normAutofit/>
          </a:bodyPr>
          <a:lstStyle/>
          <a:p>
            <a:r>
              <a:rPr lang="en-US" sz="2400" dirty="0" smtClean="0"/>
              <a:t>It is not that difficult, just apply the basics!!!</a:t>
            </a:r>
            <a:endParaRPr lang="en-US" sz="2400" dirty="0" smtClean="0"/>
          </a:p>
          <a:p>
            <a:pPr marL="688975">
              <a:buFontTx/>
              <a:buChar char="-"/>
            </a:pPr>
            <a:r>
              <a:rPr lang="en-US" sz="2400" dirty="0" smtClean="0"/>
              <a:t>Specification of requirements</a:t>
            </a:r>
            <a:endParaRPr lang="en-US" sz="2400" dirty="0"/>
          </a:p>
          <a:p>
            <a:pPr marL="688975">
              <a:buFontTx/>
              <a:buChar char="-"/>
            </a:pPr>
            <a:r>
              <a:rPr lang="en-US" sz="2400" dirty="0" smtClean="0"/>
              <a:t>Design (be smart: </a:t>
            </a:r>
            <a:r>
              <a:rPr lang="en-US" sz="2400" i="1" dirty="0" smtClean="0"/>
              <a:t>reusability</a:t>
            </a:r>
            <a:r>
              <a:rPr lang="en-US" sz="2400" dirty="0" smtClean="0"/>
              <a:t>)</a:t>
            </a:r>
            <a:endParaRPr lang="en-US" sz="2400" dirty="0"/>
          </a:p>
          <a:p>
            <a:pPr marL="688975">
              <a:buFontTx/>
              <a:buChar char="-"/>
            </a:pPr>
            <a:r>
              <a:rPr lang="en-US" sz="2400" dirty="0" smtClean="0"/>
              <a:t>Development</a:t>
            </a:r>
          </a:p>
          <a:p>
            <a:pPr marL="688975">
              <a:buFontTx/>
              <a:buChar char="-"/>
            </a:pPr>
            <a:r>
              <a:rPr lang="en-US" sz="2400" dirty="0" smtClean="0"/>
              <a:t>Testing</a:t>
            </a:r>
          </a:p>
          <a:p>
            <a:pPr marL="688975">
              <a:buFontTx/>
              <a:buChar char="-"/>
            </a:pPr>
            <a:r>
              <a:rPr lang="en-US" sz="2400" dirty="0" smtClean="0"/>
              <a:t>Maintenance</a:t>
            </a:r>
            <a:endParaRPr lang="en-US" sz="2400" dirty="0"/>
          </a:p>
          <a:p>
            <a:pPr marL="0" indent="0">
              <a:buNone/>
            </a:pPr>
            <a:endParaRPr lang="en-US" sz="2400" dirty="0" smtClean="0"/>
          </a:p>
        </p:txBody>
      </p:sp>
      <p:sp>
        <p:nvSpPr>
          <p:cNvPr id="4" name="Content Placeholder 2"/>
          <p:cNvSpPr txBox="1">
            <a:spLocks/>
          </p:cNvSpPr>
          <p:nvPr/>
        </p:nvSpPr>
        <p:spPr>
          <a:xfrm>
            <a:off x="457200" y="3886200"/>
            <a:ext cx="8229600" cy="269511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Every project/customer/application is different</a:t>
            </a:r>
          </a:p>
          <a:p>
            <a:pPr marL="688975">
              <a:buFontTx/>
              <a:buChar char="-"/>
            </a:pPr>
            <a:r>
              <a:rPr lang="en-US" sz="2400" dirty="0" smtClean="0"/>
              <a:t>Do  not skip or shorten the specification of requirements</a:t>
            </a:r>
          </a:p>
          <a:p>
            <a:pPr marL="688975">
              <a:buFontTx/>
              <a:buChar char="-"/>
            </a:pPr>
            <a:r>
              <a:rPr lang="en-US" sz="2400" dirty="0" smtClean="0"/>
              <a:t>Do not be afraid to speak up during requirements</a:t>
            </a:r>
          </a:p>
          <a:p>
            <a:pPr marL="688975">
              <a:buFontTx/>
              <a:buChar char="-"/>
            </a:pPr>
            <a:r>
              <a:rPr lang="en-US" sz="2400" dirty="0" smtClean="0"/>
              <a:t>Re-use previous, validated modules (hardware, software)</a:t>
            </a:r>
          </a:p>
          <a:p>
            <a:pPr marL="688975">
              <a:buFontTx/>
              <a:buChar char="-"/>
            </a:pPr>
            <a:r>
              <a:rPr lang="en-US" sz="2400" dirty="0" smtClean="0"/>
              <a:t>Validate and ask to validate</a:t>
            </a:r>
          </a:p>
          <a:p>
            <a:pPr marL="0" indent="0">
              <a:buFont typeface="Arial" pitchFamily="34" charset="0"/>
              <a:buNone/>
            </a:pPr>
            <a:endParaRPr lang="en-US" sz="2400" dirty="0" smtClean="0"/>
          </a:p>
        </p:txBody>
      </p:sp>
    </p:spTree>
    <p:extLst>
      <p:ext uri="{BB962C8B-B14F-4D97-AF65-F5344CB8AC3E}">
        <p14:creationId xmlns:p14="http://schemas.microsoft.com/office/powerpoint/2010/main" val="182888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fontScale="90000"/>
          </a:bodyPr>
          <a:lstStyle/>
          <a:p>
            <a:r>
              <a:rPr lang="en-US" dirty="0" smtClean="0"/>
              <a:t>MEDICAL DEVICES: DESIGN PRINCIPLES</a:t>
            </a:r>
            <a:endParaRPr lang="en-US" dirty="0"/>
          </a:p>
        </p:txBody>
      </p:sp>
      <p:sp>
        <p:nvSpPr>
          <p:cNvPr id="3" name="Content Placeholder 2"/>
          <p:cNvSpPr>
            <a:spLocks noGrp="1"/>
          </p:cNvSpPr>
          <p:nvPr>
            <p:ph idx="1"/>
          </p:nvPr>
        </p:nvSpPr>
        <p:spPr>
          <a:xfrm>
            <a:off x="457200" y="1114887"/>
            <a:ext cx="8229600" cy="2695113"/>
          </a:xfrm>
        </p:spPr>
        <p:txBody>
          <a:bodyPr>
            <a:normAutofit/>
          </a:bodyPr>
          <a:lstStyle/>
          <a:p>
            <a:r>
              <a:rPr lang="en-US" sz="2400" dirty="0" smtClean="0"/>
              <a:t>It is not that difficult, just apply the basics!!!</a:t>
            </a:r>
            <a:endParaRPr lang="en-US" sz="2400" dirty="0" smtClean="0"/>
          </a:p>
          <a:p>
            <a:pPr marL="688975">
              <a:buFontTx/>
              <a:buChar char="-"/>
            </a:pPr>
            <a:r>
              <a:rPr lang="en-US" sz="2400" dirty="0" smtClean="0"/>
              <a:t>Specification of requirements</a:t>
            </a:r>
            <a:endParaRPr lang="en-US" sz="2400" dirty="0"/>
          </a:p>
          <a:p>
            <a:pPr marL="688975">
              <a:buFontTx/>
              <a:buChar char="-"/>
            </a:pPr>
            <a:r>
              <a:rPr lang="en-US" sz="2400" dirty="0" smtClean="0"/>
              <a:t>Design (be smart: </a:t>
            </a:r>
            <a:r>
              <a:rPr lang="en-US" sz="2400" i="1" dirty="0" smtClean="0"/>
              <a:t>reusability</a:t>
            </a:r>
            <a:r>
              <a:rPr lang="en-US" sz="2400" dirty="0" smtClean="0"/>
              <a:t>)</a:t>
            </a:r>
            <a:endParaRPr lang="en-US" sz="2400" dirty="0"/>
          </a:p>
          <a:p>
            <a:pPr marL="688975">
              <a:buFontTx/>
              <a:buChar char="-"/>
            </a:pPr>
            <a:r>
              <a:rPr lang="en-US" sz="2400" dirty="0" smtClean="0"/>
              <a:t>Development</a:t>
            </a:r>
          </a:p>
          <a:p>
            <a:pPr marL="688975">
              <a:buFontTx/>
              <a:buChar char="-"/>
            </a:pPr>
            <a:r>
              <a:rPr lang="en-US" sz="2400" dirty="0" smtClean="0"/>
              <a:t>Testing</a:t>
            </a:r>
          </a:p>
          <a:p>
            <a:pPr marL="688975">
              <a:buFontTx/>
              <a:buChar char="-"/>
            </a:pPr>
            <a:r>
              <a:rPr lang="en-US" sz="2400" dirty="0" smtClean="0"/>
              <a:t>Maintenance</a:t>
            </a:r>
            <a:endParaRPr lang="en-US" sz="2400" dirty="0"/>
          </a:p>
          <a:p>
            <a:pPr marL="0" indent="0">
              <a:buNone/>
            </a:pPr>
            <a:endParaRPr lang="en-US" sz="2400" dirty="0" smtClean="0"/>
          </a:p>
        </p:txBody>
      </p:sp>
      <p:sp>
        <p:nvSpPr>
          <p:cNvPr id="4" name="Content Placeholder 2"/>
          <p:cNvSpPr txBox="1">
            <a:spLocks/>
          </p:cNvSpPr>
          <p:nvPr/>
        </p:nvSpPr>
        <p:spPr>
          <a:xfrm>
            <a:off x="457200" y="3886200"/>
            <a:ext cx="8229600" cy="269511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Every project/customer/application is different</a:t>
            </a:r>
          </a:p>
          <a:p>
            <a:pPr marL="688975">
              <a:buFontTx/>
              <a:buChar char="-"/>
            </a:pPr>
            <a:r>
              <a:rPr lang="en-US" sz="2400" dirty="0" smtClean="0"/>
              <a:t>Do  not skip or shorten the specification of requirements</a:t>
            </a:r>
          </a:p>
          <a:p>
            <a:pPr marL="688975">
              <a:buFontTx/>
              <a:buChar char="-"/>
            </a:pPr>
            <a:r>
              <a:rPr lang="en-US" sz="2400" dirty="0" smtClean="0"/>
              <a:t>Do not be afraid to speak up during requirements</a:t>
            </a:r>
          </a:p>
          <a:p>
            <a:pPr marL="688975">
              <a:buFontTx/>
              <a:buChar char="-"/>
            </a:pPr>
            <a:r>
              <a:rPr lang="en-US" sz="2400" dirty="0" smtClean="0"/>
              <a:t>Re-use previous, validated modules (hardware, software)</a:t>
            </a:r>
          </a:p>
          <a:p>
            <a:pPr marL="688975">
              <a:buFontTx/>
              <a:buChar char="-"/>
            </a:pPr>
            <a:r>
              <a:rPr lang="en-US" sz="2400" dirty="0" smtClean="0"/>
              <a:t>Validate and ask to validate</a:t>
            </a:r>
          </a:p>
          <a:p>
            <a:pPr marL="0" indent="0">
              <a:buFont typeface="Arial" pitchFamily="34" charset="0"/>
              <a:buNone/>
            </a:pPr>
            <a:endParaRPr lang="en-US" sz="2400" dirty="0" smtClean="0"/>
          </a:p>
        </p:txBody>
      </p:sp>
    </p:spTree>
    <p:extLst>
      <p:ext uri="{BB962C8B-B14F-4D97-AF65-F5344CB8AC3E}">
        <p14:creationId xmlns:p14="http://schemas.microsoft.com/office/powerpoint/2010/main" val="397527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DEFINITION</a:t>
            </a:r>
            <a:endParaRPr lang="en-US" dirty="0"/>
          </a:p>
        </p:txBody>
      </p:sp>
      <p:sp>
        <p:nvSpPr>
          <p:cNvPr id="3" name="Content Placeholder 2"/>
          <p:cNvSpPr>
            <a:spLocks noGrp="1"/>
          </p:cNvSpPr>
          <p:nvPr>
            <p:ph idx="1"/>
          </p:nvPr>
        </p:nvSpPr>
        <p:spPr>
          <a:xfrm>
            <a:off x="152400" y="1600200"/>
            <a:ext cx="8839200" cy="2362200"/>
          </a:xfrm>
        </p:spPr>
        <p:txBody>
          <a:bodyPr>
            <a:normAutofit/>
          </a:bodyPr>
          <a:lstStyle/>
          <a:p>
            <a:r>
              <a:rPr lang="en-US" i="1" dirty="0" smtClean="0"/>
              <a:t>Doctors</a:t>
            </a:r>
            <a:r>
              <a:rPr lang="en-US" dirty="0" smtClean="0"/>
              <a:t> formulate medical problems</a:t>
            </a:r>
          </a:p>
          <a:p>
            <a:r>
              <a:rPr lang="en-US" i="1" dirty="0" smtClean="0"/>
              <a:t>Engineers</a:t>
            </a:r>
            <a:r>
              <a:rPr lang="en-US" dirty="0" smtClean="0"/>
              <a:t> overcome technical barriers to the advancement of medicine</a:t>
            </a:r>
          </a:p>
          <a:p>
            <a:pPr>
              <a:buNone/>
            </a:pPr>
            <a:endParaRPr lang="en-US" dirty="0"/>
          </a:p>
        </p:txBody>
      </p:sp>
      <p:sp>
        <p:nvSpPr>
          <p:cNvPr id="4" name="Down Arrow 3"/>
          <p:cNvSpPr/>
          <p:nvPr/>
        </p:nvSpPr>
        <p:spPr>
          <a:xfrm>
            <a:off x="4038600" y="3657600"/>
            <a:ext cx="53340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838200" y="4953000"/>
            <a:ext cx="6934200" cy="12954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BIOMEDICAL</a:t>
            </a:r>
            <a:r>
              <a:rPr kumimoji="0" lang="en-US" sz="3200" b="0" i="0" u="none" strike="noStrike" kern="1200" cap="none" spc="0" normalizeH="0" noProof="0" dirty="0" smtClean="0">
                <a:ln>
                  <a:noFill/>
                </a:ln>
                <a:solidFill>
                  <a:schemeClr val="tx1"/>
                </a:solidFill>
                <a:effectLst/>
                <a:uLnTx/>
                <a:uFillTx/>
                <a:latin typeface="+mn-lt"/>
                <a:ea typeface="+mn-ea"/>
                <a:cs typeface="+mn-cs"/>
              </a:rPr>
              <a:t> ENGINEERING</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RESEARCH PROJECT</a:t>
            </a:r>
          </a:p>
        </p:txBody>
      </p:sp>
    </p:spTree>
    <p:extLst>
      <p:ext uri="{BB962C8B-B14F-4D97-AF65-F5344CB8AC3E}">
        <p14:creationId xmlns:p14="http://schemas.microsoft.com/office/powerpoint/2010/main" val="151622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FAILURE of RESEARCH PROJECT</a:t>
            </a:r>
            <a:endParaRPr lang="en-US" dirty="0"/>
          </a:p>
        </p:txBody>
      </p:sp>
      <p:sp>
        <p:nvSpPr>
          <p:cNvPr id="5" name="Content Placeholder 2"/>
          <p:cNvSpPr>
            <a:spLocks noGrp="1"/>
          </p:cNvSpPr>
          <p:nvPr>
            <p:ph idx="1"/>
          </p:nvPr>
        </p:nvSpPr>
        <p:spPr>
          <a:xfrm>
            <a:off x="381000" y="1066800"/>
            <a:ext cx="8229600" cy="1676400"/>
          </a:xfrm>
        </p:spPr>
        <p:txBody>
          <a:bodyPr>
            <a:normAutofit fontScale="92500"/>
          </a:bodyPr>
          <a:lstStyle/>
          <a:p>
            <a:r>
              <a:rPr lang="en-US" dirty="0" smtClean="0"/>
              <a:t>80% due to LACK of EFFECTIVE COMMUNICATION</a:t>
            </a:r>
          </a:p>
          <a:p>
            <a:pPr lvl="0"/>
            <a:r>
              <a:rPr lang="en-US" dirty="0" smtClean="0"/>
              <a:t>20% due to USUAL SUSPECTS (lack of time, funds, resources, and/or ability of investigators)</a:t>
            </a:r>
            <a:endParaRPr lang="en-US" dirty="0"/>
          </a:p>
        </p:txBody>
      </p:sp>
      <p:sp>
        <p:nvSpPr>
          <p:cNvPr id="6" name="Content Placeholder 2"/>
          <p:cNvSpPr txBox="1">
            <a:spLocks/>
          </p:cNvSpPr>
          <p:nvPr/>
        </p:nvSpPr>
        <p:spPr>
          <a:xfrm>
            <a:off x="381000" y="3886200"/>
            <a:ext cx="8534400" cy="2667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Different expectations,</a:t>
            </a:r>
            <a:r>
              <a:rPr kumimoji="0" lang="en-US" sz="3200" b="0" i="0" u="none" strike="noStrike" kern="1200" cap="none" spc="0" normalizeH="0" noProof="0" dirty="0" smtClean="0">
                <a:ln>
                  <a:noFill/>
                </a:ln>
                <a:solidFill>
                  <a:schemeClr val="tx1"/>
                </a:solidFill>
                <a:effectLst/>
                <a:uLnTx/>
                <a:uFillTx/>
                <a:latin typeface="+mn-lt"/>
                <a:ea typeface="+mn-ea"/>
                <a:cs typeface="+mn-cs"/>
              </a:rPr>
              <a:t> mindsets, skills,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personalities</a:t>
            </a:r>
            <a:endParaRPr lang="en-US" sz="32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Effective communication can</a:t>
            </a:r>
            <a:r>
              <a:rPr kumimoji="0" lang="en-US" sz="3200" b="0" i="0" u="none" strike="noStrike" kern="1200" cap="none" spc="0" normalizeH="0" noProof="0" dirty="0" smtClean="0">
                <a:ln>
                  <a:noFill/>
                </a:ln>
                <a:solidFill>
                  <a:schemeClr val="tx1"/>
                </a:solidFill>
                <a:effectLst/>
                <a:uLnTx/>
                <a:uFillTx/>
                <a:latin typeface="+mn-lt"/>
                <a:ea typeface="+mn-ea"/>
                <a:cs typeface="+mn-cs"/>
              </a:rPr>
              <a:t> reduce/close gaps</a:t>
            </a:r>
          </a:p>
          <a:p>
            <a:pPr marL="342900" indent="-342900">
              <a:spcBef>
                <a:spcPct val="20000"/>
              </a:spcBef>
              <a:buFont typeface="Arial" pitchFamily="34" charset="0"/>
              <a:buChar char="•"/>
              <a:defRPr/>
            </a:pPr>
            <a:r>
              <a:rPr lang="en-US" sz="3200" baseline="0" dirty="0" smtClean="0"/>
              <a:t>Difficult</a:t>
            </a:r>
            <a:r>
              <a:rPr lang="en-US" sz="3200" dirty="0" smtClean="0"/>
              <a:t> to achieve (young investigators)</a:t>
            </a:r>
          </a:p>
        </p:txBody>
      </p:sp>
      <p:sp>
        <p:nvSpPr>
          <p:cNvPr id="7" name="Title 1"/>
          <p:cNvSpPr txBox="1">
            <a:spLocks/>
          </p:cNvSpPr>
          <p:nvPr/>
        </p:nvSpPr>
        <p:spPr>
          <a:xfrm>
            <a:off x="381000" y="28956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LACK of COMMUNICATION ?</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241067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4495800" cy="1020762"/>
          </a:xfrm>
        </p:spPr>
        <p:txBody>
          <a:bodyPr>
            <a:normAutofit/>
          </a:bodyPr>
          <a:lstStyle/>
          <a:p>
            <a:r>
              <a:rPr lang="en-US" dirty="0" smtClean="0"/>
              <a:t>CASE STUDY 1</a:t>
            </a:r>
            <a:endParaRPr lang="en-US" dirty="0"/>
          </a:p>
        </p:txBody>
      </p:sp>
      <p:sp>
        <p:nvSpPr>
          <p:cNvPr id="3" name="Content Placeholder 2"/>
          <p:cNvSpPr>
            <a:spLocks noGrp="1"/>
          </p:cNvSpPr>
          <p:nvPr>
            <p:ph idx="1"/>
          </p:nvPr>
        </p:nvSpPr>
        <p:spPr>
          <a:xfrm>
            <a:off x="381000" y="1143000"/>
            <a:ext cx="1828800" cy="761999"/>
          </a:xfrm>
        </p:spPr>
        <p:txBody>
          <a:bodyPr>
            <a:normAutofit/>
          </a:bodyPr>
          <a:lstStyle/>
          <a:p>
            <a:pPr>
              <a:buNone/>
            </a:pPr>
            <a:r>
              <a:rPr lang="en-US" dirty="0" smtClean="0"/>
              <a:t>DOCTOR</a:t>
            </a:r>
          </a:p>
          <a:p>
            <a:pPr>
              <a:buNone/>
            </a:pPr>
            <a:endParaRPr lang="en-US" dirty="0"/>
          </a:p>
        </p:txBody>
      </p:sp>
      <p:sp>
        <p:nvSpPr>
          <p:cNvPr id="4" name="Content Placeholder 2"/>
          <p:cNvSpPr txBox="1">
            <a:spLocks/>
          </p:cNvSpPr>
          <p:nvPr/>
        </p:nvSpPr>
        <p:spPr>
          <a:xfrm>
            <a:off x="4495800" y="1066800"/>
            <a:ext cx="1828800" cy="761999"/>
          </a:xfrm>
          <a:prstGeom prst="rect">
            <a:avLst/>
          </a:prstGeom>
        </p:spPr>
        <p:txBody>
          <a:bodyPr vert="horz" lIns="91440" tIns="45720" rIns="91440" bIns="45720" rtlCol="0">
            <a:normAutofit fontScale="925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ENGINEER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304800" y="1752600"/>
            <a:ext cx="3810000" cy="1371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Hi engineer, I have</a:t>
            </a:r>
            <a:r>
              <a:rPr kumimoji="0" lang="en-US" sz="2400" b="0" i="0" u="none" strike="noStrike" kern="1200" cap="none" spc="0" normalizeH="0" noProof="0" dirty="0" smtClean="0">
                <a:ln>
                  <a:noFill/>
                </a:ln>
                <a:solidFill>
                  <a:schemeClr val="tx1"/>
                </a:solidFill>
                <a:effectLst/>
                <a:uLnTx/>
                <a:uFillTx/>
                <a:latin typeface="+mn-lt"/>
                <a:ea typeface="+mn-ea"/>
                <a:cs typeface="+mn-cs"/>
              </a:rPr>
              <a:t> this </a:t>
            </a:r>
            <a:r>
              <a:rPr kumimoji="0" lang="en-US" sz="2400" b="0" i="1" u="none" strike="noStrike" kern="1200" cap="none" spc="0" normalizeH="0" noProof="0" dirty="0" err="1" smtClean="0">
                <a:ln>
                  <a:noFill/>
                </a:ln>
                <a:solidFill>
                  <a:schemeClr val="tx1"/>
                </a:solidFill>
                <a:effectLst/>
                <a:uLnTx/>
                <a:uFillTx/>
                <a:latin typeface="+mn-lt"/>
                <a:ea typeface="+mn-ea"/>
                <a:cs typeface="+mn-cs"/>
              </a:rPr>
              <a:t>bla</a:t>
            </a:r>
            <a:r>
              <a:rPr kumimoji="0" lang="en-US" sz="2400" b="0" i="1" u="none" strike="noStrike" kern="1200" cap="none" spc="0" normalizeH="0" noProof="0" dirty="0" smtClean="0">
                <a:ln>
                  <a:noFill/>
                </a:ln>
                <a:solidFill>
                  <a:schemeClr val="tx1"/>
                </a:solidFill>
                <a:effectLst/>
                <a:uLnTx/>
                <a:uFillTx/>
                <a:latin typeface="+mn-lt"/>
                <a:ea typeface="+mn-ea"/>
                <a:cs typeface="+mn-cs"/>
              </a:rPr>
              <a:t> </a:t>
            </a:r>
            <a:r>
              <a:rPr kumimoji="0" lang="en-US" sz="2400" b="0" i="1" u="none" strike="noStrike" kern="1200" cap="none" spc="0" normalizeH="0" noProof="0" dirty="0" err="1" smtClean="0">
                <a:ln>
                  <a:noFill/>
                </a:ln>
                <a:solidFill>
                  <a:schemeClr val="tx1"/>
                </a:solidFill>
                <a:effectLst/>
                <a:uLnTx/>
                <a:uFillTx/>
                <a:latin typeface="+mn-lt"/>
                <a:ea typeface="+mn-ea"/>
                <a:cs typeface="+mn-cs"/>
              </a:rPr>
              <a:t>bla</a:t>
            </a:r>
            <a:r>
              <a:rPr kumimoji="0" lang="en-US" sz="2400" b="0" i="1" u="none" strike="noStrike" kern="1200" cap="none" spc="0" normalizeH="0" noProof="0" dirty="0" smtClean="0">
                <a:ln>
                  <a:noFill/>
                </a:ln>
                <a:solidFill>
                  <a:schemeClr val="tx1"/>
                </a:solidFill>
                <a:effectLst/>
                <a:uLnTx/>
                <a:uFillTx/>
                <a:latin typeface="+mn-lt"/>
                <a:ea typeface="+mn-ea"/>
                <a:cs typeface="+mn-cs"/>
              </a:rPr>
              <a:t> </a:t>
            </a:r>
            <a:r>
              <a:rPr kumimoji="0" lang="en-US" sz="2400" b="0" i="1" u="none" strike="noStrike" kern="1200" cap="none" spc="0" normalizeH="0" noProof="0" dirty="0" err="1" smtClean="0">
                <a:ln>
                  <a:noFill/>
                </a:ln>
                <a:solidFill>
                  <a:schemeClr val="tx1"/>
                </a:solidFill>
                <a:effectLst/>
                <a:uLnTx/>
                <a:uFillTx/>
                <a:latin typeface="+mn-lt"/>
                <a:ea typeface="+mn-ea"/>
                <a:cs typeface="+mn-cs"/>
              </a:rPr>
              <a:t>bla</a:t>
            </a:r>
            <a:r>
              <a:rPr kumimoji="0" lang="en-US" sz="2400" b="0" i="1"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noProof="0" dirty="0" smtClean="0">
                <a:ln>
                  <a:noFill/>
                </a:ln>
                <a:solidFill>
                  <a:schemeClr val="tx1"/>
                </a:solidFill>
                <a:effectLst/>
                <a:uLnTx/>
                <a:uFillTx/>
                <a:latin typeface="+mn-lt"/>
                <a:ea typeface="+mn-ea"/>
                <a:cs typeface="+mn-cs"/>
              </a:rPr>
              <a:t>problem, can you help solving it?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4343400" y="2362200"/>
            <a:ext cx="4114800" cy="1447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Of course, I will build a robot that will replace you and do you job better!!!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304800" y="3352800"/>
            <a:ext cx="4495800" cy="990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lang="en-US" sz="2400" dirty="0" smtClean="0"/>
              <a:t>S</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ure</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9" descr="broken_heart.gif"/>
          <p:cNvPicPr>
            <a:picLocks noChangeAspect="1"/>
          </p:cNvPicPr>
          <p:nvPr/>
        </p:nvPicPr>
        <p:blipFill>
          <a:blip r:embed="rId3" cstate="print"/>
          <a:stretch>
            <a:fillRect/>
          </a:stretch>
        </p:blipFill>
        <p:spPr>
          <a:xfrm>
            <a:off x="2971800" y="4038600"/>
            <a:ext cx="2367993" cy="2087251"/>
          </a:xfrm>
          <a:prstGeom prst="rect">
            <a:avLst/>
          </a:prstGeom>
        </p:spPr>
      </p:pic>
    </p:spTree>
    <p:extLst>
      <p:ext uri="{BB962C8B-B14F-4D97-AF65-F5344CB8AC3E}">
        <p14:creationId xmlns:p14="http://schemas.microsoft.com/office/powerpoint/2010/main" val="19356331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11"/>
                                            </p:cond>
                                          </p:stCondLst>
                                          <p:endCondLst>
                                            <p:cond evt="onStopAudio" delay="0">
                                              <p:tgtEl>
                                                <p:sldTgt/>
                                              </p:tgtEl>
                                            </p:cond>
                                          </p:endCondLst>
                                        </p:cTn>
                                        <p:tgtEl>
                                          <p:sndTgt r:embed="rId2" name="Light Bulb Breaking-SoundBible.com-53066515.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t>COMMENTS</a:t>
            </a:r>
            <a:endParaRPr lang="en-US" dirty="0"/>
          </a:p>
        </p:txBody>
      </p:sp>
      <p:sp>
        <p:nvSpPr>
          <p:cNvPr id="3" name="Content Placeholder 2"/>
          <p:cNvSpPr>
            <a:spLocks noGrp="1"/>
          </p:cNvSpPr>
          <p:nvPr>
            <p:ph idx="1"/>
          </p:nvPr>
        </p:nvSpPr>
        <p:spPr>
          <a:xfrm>
            <a:off x="457200" y="1295400"/>
            <a:ext cx="8229600" cy="4343400"/>
          </a:xfrm>
        </p:spPr>
        <p:txBody>
          <a:bodyPr>
            <a:normAutofit/>
          </a:bodyPr>
          <a:lstStyle/>
          <a:p>
            <a:r>
              <a:rPr lang="en-US" dirty="0" smtClean="0"/>
              <a:t>Regardless of how advanced is the technology, engineering NEVER replaces medical expertise</a:t>
            </a:r>
          </a:p>
          <a:p>
            <a:r>
              <a:rPr lang="en-US" dirty="0" smtClean="0"/>
              <a:t>Engineering provides </a:t>
            </a:r>
            <a:r>
              <a:rPr lang="en-US" i="1" dirty="0" smtClean="0"/>
              <a:t>quantitative</a:t>
            </a:r>
            <a:r>
              <a:rPr lang="en-US" dirty="0" smtClean="0"/>
              <a:t> evidence to </a:t>
            </a:r>
            <a:r>
              <a:rPr lang="en-US" i="1" dirty="0" smtClean="0"/>
              <a:t>support</a:t>
            </a:r>
            <a:r>
              <a:rPr lang="en-US" dirty="0" smtClean="0"/>
              <a:t> medical </a:t>
            </a:r>
            <a:r>
              <a:rPr lang="en-US" dirty="0" smtClean="0"/>
              <a:t>decisions</a:t>
            </a:r>
            <a:endParaRPr lang="en-US" dirty="0" smtClean="0"/>
          </a:p>
          <a:p>
            <a:r>
              <a:rPr lang="en-US" dirty="0" smtClean="0"/>
              <a:t>Engineers tend to overpromise results</a:t>
            </a:r>
          </a:p>
          <a:p>
            <a:r>
              <a:rPr lang="en-US" dirty="0" smtClean="0"/>
              <a:t>Doctors do not like to be replaced by a machine</a:t>
            </a:r>
          </a:p>
        </p:txBody>
      </p:sp>
    </p:spTree>
    <p:extLst>
      <p:ext uri="{BB962C8B-B14F-4D97-AF65-F5344CB8AC3E}">
        <p14:creationId xmlns:p14="http://schemas.microsoft.com/office/powerpoint/2010/main" val="9634827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4495800" cy="1020762"/>
          </a:xfrm>
        </p:spPr>
        <p:txBody>
          <a:bodyPr>
            <a:normAutofit/>
          </a:bodyPr>
          <a:lstStyle/>
          <a:p>
            <a:r>
              <a:rPr lang="en-US" dirty="0" smtClean="0"/>
              <a:t>CASE STUDY 2</a:t>
            </a:r>
            <a:endParaRPr lang="en-US" dirty="0"/>
          </a:p>
        </p:txBody>
      </p:sp>
      <p:sp>
        <p:nvSpPr>
          <p:cNvPr id="3" name="Content Placeholder 2"/>
          <p:cNvSpPr>
            <a:spLocks noGrp="1"/>
          </p:cNvSpPr>
          <p:nvPr>
            <p:ph idx="1"/>
          </p:nvPr>
        </p:nvSpPr>
        <p:spPr>
          <a:xfrm>
            <a:off x="381000" y="1143000"/>
            <a:ext cx="1828800" cy="761999"/>
          </a:xfrm>
        </p:spPr>
        <p:txBody>
          <a:bodyPr>
            <a:normAutofit/>
          </a:bodyPr>
          <a:lstStyle/>
          <a:p>
            <a:pPr>
              <a:buNone/>
            </a:pPr>
            <a:r>
              <a:rPr lang="en-US" dirty="0" smtClean="0"/>
              <a:t>DOCTOR</a:t>
            </a:r>
          </a:p>
          <a:p>
            <a:pPr>
              <a:buNone/>
            </a:pPr>
            <a:endParaRPr lang="en-US" dirty="0"/>
          </a:p>
        </p:txBody>
      </p:sp>
      <p:sp>
        <p:nvSpPr>
          <p:cNvPr id="4" name="Content Placeholder 2"/>
          <p:cNvSpPr txBox="1">
            <a:spLocks/>
          </p:cNvSpPr>
          <p:nvPr/>
        </p:nvSpPr>
        <p:spPr>
          <a:xfrm>
            <a:off x="4495800" y="1066800"/>
            <a:ext cx="1828800" cy="761999"/>
          </a:xfrm>
          <a:prstGeom prst="rect">
            <a:avLst/>
          </a:prstGeom>
        </p:spPr>
        <p:txBody>
          <a:bodyPr vert="horz" lIns="91440" tIns="45720" rIns="91440" bIns="45720" rtlCol="0">
            <a:normAutofit fontScale="925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ENGINEER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152400" y="1752600"/>
            <a:ext cx="3810000" cy="1371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Hi engineer, I have</a:t>
            </a:r>
            <a:r>
              <a:rPr kumimoji="0" lang="en-US" sz="2400" b="0" i="0" u="none" strike="noStrike" kern="1200" cap="none" spc="0" normalizeH="0" noProof="0" dirty="0" smtClean="0">
                <a:ln>
                  <a:noFill/>
                </a:ln>
                <a:solidFill>
                  <a:schemeClr val="tx1"/>
                </a:solidFill>
                <a:effectLst/>
                <a:uLnTx/>
                <a:uFillTx/>
                <a:latin typeface="+mn-lt"/>
                <a:ea typeface="+mn-ea"/>
                <a:cs typeface="+mn-cs"/>
              </a:rPr>
              <a:t> this </a:t>
            </a:r>
            <a:r>
              <a:rPr lang="en-US" sz="2400" i="1" dirty="0" err="1" smtClean="0"/>
              <a:t>bla</a:t>
            </a:r>
            <a:r>
              <a:rPr lang="en-US" sz="2400" i="1" dirty="0" smtClean="0"/>
              <a:t> </a:t>
            </a:r>
            <a:r>
              <a:rPr lang="en-US" sz="2400" i="1" dirty="0" err="1" smtClean="0"/>
              <a:t>bla</a:t>
            </a:r>
            <a:r>
              <a:rPr lang="en-US" sz="2400" i="1" dirty="0" smtClean="0"/>
              <a:t> </a:t>
            </a:r>
            <a:r>
              <a:rPr lang="en-US" sz="2400" i="1" dirty="0" err="1" smtClean="0"/>
              <a:t>bla</a:t>
            </a:r>
            <a:r>
              <a:rPr kumimoji="0" lang="en-US" sz="2400" b="0" i="1"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noProof="0" dirty="0" smtClean="0">
                <a:ln>
                  <a:noFill/>
                </a:ln>
                <a:solidFill>
                  <a:schemeClr val="tx1"/>
                </a:solidFill>
                <a:effectLst/>
                <a:uLnTx/>
                <a:uFillTx/>
                <a:latin typeface="+mn-lt"/>
                <a:ea typeface="+mn-ea"/>
                <a:cs typeface="+mn-cs"/>
              </a:rPr>
              <a:t>problem, can you help solving it?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4343400" y="2133600"/>
            <a:ext cx="4495800" cy="11430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lang="en-US" sz="2400" dirty="0" smtClean="0"/>
              <a:t>I am trying to understand the problem</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lang="en-US" sz="2400" dirty="0" smtClean="0"/>
              <a:t>What limits you currently?</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152400" y="3810000"/>
            <a:ext cx="4495800" cy="533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You figure it out…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broken_heart.gif"/>
          <p:cNvPicPr>
            <a:picLocks noChangeAspect="1"/>
          </p:cNvPicPr>
          <p:nvPr/>
        </p:nvPicPr>
        <p:blipFill>
          <a:blip r:embed="rId3" cstate="print"/>
          <a:stretch>
            <a:fillRect/>
          </a:stretch>
        </p:blipFill>
        <p:spPr>
          <a:xfrm>
            <a:off x="3124200" y="4618349"/>
            <a:ext cx="2367993" cy="2087251"/>
          </a:xfrm>
          <a:prstGeom prst="rect">
            <a:avLst/>
          </a:prstGeom>
        </p:spPr>
      </p:pic>
      <p:sp>
        <p:nvSpPr>
          <p:cNvPr id="13" name="Content Placeholder 2"/>
          <p:cNvSpPr txBox="1">
            <a:spLocks/>
          </p:cNvSpPr>
          <p:nvPr/>
        </p:nvSpPr>
        <p:spPr>
          <a:xfrm>
            <a:off x="4267200" y="3429000"/>
            <a:ext cx="4495800" cy="4953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lang="en-US" sz="2400" noProof="0" dirty="0" smtClean="0"/>
              <a:t>W</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hat would you like to measure?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4" name="Content Placeholder 2"/>
          <p:cNvSpPr txBox="1">
            <a:spLocks/>
          </p:cNvSpPr>
          <p:nvPr/>
        </p:nvSpPr>
        <p:spPr>
          <a:xfrm>
            <a:off x="152400" y="3048000"/>
            <a:ext cx="4724400" cy="914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(anatomy</a:t>
            </a:r>
            <a:r>
              <a:rPr kumimoji="0" lang="en-US" sz="2400" b="0" i="0" u="none" strike="noStrike" kern="1200" cap="none" spc="0" normalizeH="0" noProof="0" dirty="0" smtClean="0">
                <a:ln>
                  <a:noFill/>
                </a:ln>
                <a:solidFill>
                  <a:schemeClr val="tx1"/>
                </a:solidFill>
                <a:effectLst/>
                <a:uLnTx/>
                <a:uFillTx/>
                <a:latin typeface="+mn-lt"/>
                <a:ea typeface="+mn-ea"/>
                <a:cs typeface="+mn-cs"/>
              </a:rPr>
              <a:t> and physiology)</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Content Placeholder 2"/>
          <p:cNvSpPr txBox="1">
            <a:spLocks/>
          </p:cNvSpPr>
          <p:nvPr/>
        </p:nvSpPr>
        <p:spPr>
          <a:xfrm>
            <a:off x="4267200" y="4114800"/>
            <a:ext cx="4495800" cy="533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I do not think so…</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07542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2" name="Light Bulb Breaking-SoundBible.com-53066515.wav"/>
                                        </p:tgtEl>
                                      </p:cMediaNode>
                                    </p:audio>
                                  </p:sub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14"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a:t>
            </a:r>
            <a:endParaRPr lang="en-US" dirty="0"/>
          </a:p>
        </p:txBody>
      </p:sp>
      <p:sp>
        <p:nvSpPr>
          <p:cNvPr id="3" name="Content Placeholder 2"/>
          <p:cNvSpPr>
            <a:spLocks noGrp="1"/>
          </p:cNvSpPr>
          <p:nvPr>
            <p:ph idx="1"/>
          </p:nvPr>
        </p:nvSpPr>
        <p:spPr>
          <a:xfrm>
            <a:off x="457200" y="1295400"/>
            <a:ext cx="8229600" cy="4953000"/>
          </a:xfrm>
        </p:spPr>
        <p:txBody>
          <a:bodyPr>
            <a:normAutofit/>
          </a:bodyPr>
          <a:lstStyle/>
          <a:p>
            <a:r>
              <a:rPr lang="en-US" dirty="0" smtClean="0"/>
              <a:t>Different expectations on other’s expertise </a:t>
            </a:r>
          </a:p>
          <a:p>
            <a:r>
              <a:rPr lang="en-US" dirty="0" smtClean="0"/>
              <a:t>Doctors do not initially know what they want/need to measure</a:t>
            </a:r>
          </a:p>
          <a:p>
            <a:r>
              <a:rPr lang="en-US" dirty="0" smtClean="0"/>
              <a:t>Engineers need to go the extra mile to understand medicine in order to propose methods that deliver </a:t>
            </a:r>
            <a:r>
              <a:rPr lang="en-US" i="1" dirty="0" smtClean="0"/>
              <a:t>quantitative information</a:t>
            </a:r>
            <a:endParaRPr lang="en-US" dirty="0" smtClean="0"/>
          </a:p>
          <a:p>
            <a:r>
              <a:rPr lang="en-US" dirty="0" smtClean="0"/>
              <a:t>Doctors need to understand the proposed </a:t>
            </a:r>
            <a:r>
              <a:rPr lang="en-US" dirty="0" smtClean="0"/>
              <a:t>method(s) </a:t>
            </a:r>
            <a:r>
              <a:rPr lang="en-US" dirty="0" smtClean="0"/>
              <a:t>to determine if </a:t>
            </a:r>
            <a:r>
              <a:rPr lang="en-US" dirty="0" smtClean="0"/>
              <a:t>it represents </a:t>
            </a:r>
            <a:r>
              <a:rPr lang="en-US" dirty="0" smtClean="0"/>
              <a:t>a solution to the medical problem</a:t>
            </a:r>
          </a:p>
        </p:txBody>
      </p:sp>
    </p:spTree>
    <p:extLst>
      <p:ext uri="{BB962C8B-B14F-4D97-AF65-F5344CB8AC3E}">
        <p14:creationId xmlns:p14="http://schemas.microsoft.com/office/powerpoint/2010/main" val="18975644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4495800" cy="1020762"/>
          </a:xfrm>
        </p:spPr>
        <p:txBody>
          <a:bodyPr>
            <a:normAutofit/>
          </a:bodyPr>
          <a:lstStyle/>
          <a:p>
            <a:r>
              <a:rPr lang="en-US" dirty="0" smtClean="0"/>
              <a:t>CASE STUDY 3</a:t>
            </a:r>
            <a:endParaRPr lang="en-US" dirty="0"/>
          </a:p>
        </p:txBody>
      </p:sp>
      <p:sp>
        <p:nvSpPr>
          <p:cNvPr id="3" name="Content Placeholder 2"/>
          <p:cNvSpPr>
            <a:spLocks noGrp="1"/>
          </p:cNvSpPr>
          <p:nvPr>
            <p:ph idx="1"/>
          </p:nvPr>
        </p:nvSpPr>
        <p:spPr>
          <a:xfrm>
            <a:off x="381000" y="1143000"/>
            <a:ext cx="1828800" cy="761999"/>
          </a:xfrm>
        </p:spPr>
        <p:txBody>
          <a:bodyPr>
            <a:normAutofit/>
          </a:bodyPr>
          <a:lstStyle/>
          <a:p>
            <a:pPr>
              <a:buNone/>
            </a:pPr>
            <a:r>
              <a:rPr lang="en-US" dirty="0" smtClean="0"/>
              <a:t>DOCTOR</a:t>
            </a:r>
          </a:p>
          <a:p>
            <a:pPr>
              <a:buNone/>
            </a:pPr>
            <a:endParaRPr lang="en-US" dirty="0"/>
          </a:p>
        </p:txBody>
      </p:sp>
      <p:sp>
        <p:nvSpPr>
          <p:cNvPr id="4" name="Content Placeholder 2"/>
          <p:cNvSpPr txBox="1">
            <a:spLocks/>
          </p:cNvSpPr>
          <p:nvPr/>
        </p:nvSpPr>
        <p:spPr>
          <a:xfrm>
            <a:off x="4495800" y="1066800"/>
            <a:ext cx="1828800" cy="761999"/>
          </a:xfrm>
          <a:prstGeom prst="rect">
            <a:avLst/>
          </a:prstGeom>
        </p:spPr>
        <p:txBody>
          <a:bodyPr vert="horz" lIns="91440" tIns="45720" rIns="91440" bIns="45720" rtlCol="0">
            <a:normAutofit fontScale="925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ENGINEER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152400" y="1752600"/>
            <a:ext cx="3810000" cy="1371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Hi engineer, I have</a:t>
            </a:r>
            <a:r>
              <a:rPr kumimoji="0" lang="en-US" sz="2400" b="0" i="0" u="none" strike="noStrike" kern="1200" cap="none" spc="0" normalizeH="0" noProof="0" dirty="0" smtClean="0">
                <a:ln>
                  <a:noFill/>
                </a:ln>
                <a:solidFill>
                  <a:schemeClr val="tx1"/>
                </a:solidFill>
                <a:effectLst/>
                <a:uLnTx/>
                <a:uFillTx/>
                <a:latin typeface="+mn-lt"/>
                <a:ea typeface="+mn-ea"/>
                <a:cs typeface="+mn-cs"/>
              </a:rPr>
              <a:t> this </a:t>
            </a:r>
            <a:r>
              <a:rPr kumimoji="0" lang="en-US" sz="2400" b="0" i="1" u="none" strike="noStrike" kern="1200" cap="none" spc="0" normalizeH="0" noProof="0" dirty="0" err="1" smtClean="0">
                <a:ln>
                  <a:noFill/>
                </a:ln>
                <a:solidFill>
                  <a:schemeClr val="tx1"/>
                </a:solidFill>
                <a:effectLst/>
                <a:uLnTx/>
                <a:uFillTx/>
                <a:latin typeface="+mn-lt"/>
                <a:ea typeface="+mn-ea"/>
                <a:cs typeface="+mn-cs"/>
              </a:rPr>
              <a:t>bla</a:t>
            </a:r>
            <a:r>
              <a:rPr kumimoji="0" lang="en-US" sz="2400" b="0" i="1" u="none" strike="noStrike" kern="1200" cap="none" spc="0" normalizeH="0" noProof="0" dirty="0" smtClean="0">
                <a:ln>
                  <a:noFill/>
                </a:ln>
                <a:solidFill>
                  <a:schemeClr val="tx1"/>
                </a:solidFill>
                <a:effectLst/>
                <a:uLnTx/>
                <a:uFillTx/>
                <a:latin typeface="+mn-lt"/>
                <a:ea typeface="+mn-ea"/>
                <a:cs typeface="+mn-cs"/>
              </a:rPr>
              <a:t> </a:t>
            </a:r>
            <a:r>
              <a:rPr kumimoji="0" lang="en-US" sz="2400" b="0" i="1" u="none" strike="noStrike" kern="1200" cap="none" spc="0" normalizeH="0" noProof="0" dirty="0" err="1" smtClean="0">
                <a:ln>
                  <a:noFill/>
                </a:ln>
                <a:solidFill>
                  <a:schemeClr val="tx1"/>
                </a:solidFill>
                <a:effectLst/>
                <a:uLnTx/>
                <a:uFillTx/>
                <a:latin typeface="+mn-lt"/>
                <a:ea typeface="+mn-ea"/>
                <a:cs typeface="+mn-cs"/>
              </a:rPr>
              <a:t>bla</a:t>
            </a:r>
            <a:r>
              <a:rPr kumimoji="0" lang="en-US" sz="2400" b="0" i="1" u="none" strike="noStrike" kern="1200" cap="none" spc="0" normalizeH="0" noProof="0" dirty="0" smtClean="0">
                <a:ln>
                  <a:noFill/>
                </a:ln>
                <a:solidFill>
                  <a:schemeClr val="tx1"/>
                </a:solidFill>
                <a:effectLst/>
                <a:uLnTx/>
                <a:uFillTx/>
                <a:latin typeface="+mn-lt"/>
                <a:ea typeface="+mn-ea"/>
                <a:cs typeface="+mn-cs"/>
              </a:rPr>
              <a:t> </a:t>
            </a:r>
            <a:r>
              <a:rPr kumimoji="0" lang="en-US" sz="2400" b="0" i="1" u="none" strike="noStrike" kern="1200" cap="none" spc="0" normalizeH="0" noProof="0" dirty="0" err="1" smtClean="0">
                <a:ln>
                  <a:noFill/>
                </a:ln>
                <a:solidFill>
                  <a:schemeClr val="tx1"/>
                </a:solidFill>
                <a:effectLst/>
                <a:uLnTx/>
                <a:uFillTx/>
                <a:latin typeface="+mn-lt"/>
                <a:ea typeface="+mn-ea"/>
                <a:cs typeface="+mn-cs"/>
              </a:rPr>
              <a:t>bla</a:t>
            </a:r>
            <a:r>
              <a:rPr kumimoji="0" lang="en-US" sz="2400" b="0" i="1"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noProof="0" dirty="0" smtClean="0">
                <a:ln>
                  <a:noFill/>
                </a:ln>
                <a:solidFill>
                  <a:schemeClr val="tx1"/>
                </a:solidFill>
                <a:effectLst/>
                <a:uLnTx/>
                <a:uFillTx/>
                <a:latin typeface="+mn-lt"/>
                <a:ea typeface="+mn-ea"/>
                <a:cs typeface="+mn-cs"/>
              </a:rPr>
              <a:t>problem, can you help solving it?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4343400" y="2133600"/>
            <a:ext cx="4495800" cy="990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I think I understand</a:t>
            </a:r>
            <a:r>
              <a:rPr kumimoji="0" lang="en-US" sz="2400" b="0" i="0" u="none" strike="noStrike" kern="1200" cap="none" spc="0" normalizeH="0" noProof="0" dirty="0" smtClean="0">
                <a:ln>
                  <a:noFill/>
                </a:ln>
                <a:solidFill>
                  <a:schemeClr val="tx1"/>
                </a:solidFill>
                <a:effectLst/>
                <a:uLnTx/>
                <a:uFillTx/>
                <a:latin typeface="+mn-lt"/>
                <a:ea typeface="+mn-ea"/>
                <a:cs typeface="+mn-cs"/>
              </a:rPr>
              <a:t> the problem and I can solve it.</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152400" y="3048000"/>
            <a:ext cx="4495800" cy="914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Great, how long does it take to solve it?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Content Placeholder 2"/>
          <p:cNvSpPr txBox="1">
            <a:spLocks/>
          </p:cNvSpPr>
          <p:nvPr/>
        </p:nvSpPr>
        <p:spPr>
          <a:xfrm>
            <a:off x="4267200" y="3429000"/>
            <a:ext cx="4495800" cy="990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It would take about 6 months…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Content Placeholder 2"/>
          <p:cNvSpPr txBox="1">
            <a:spLocks/>
          </p:cNvSpPr>
          <p:nvPr/>
        </p:nvSpPr>
        <p:spPr>
          <a:xfrm>
            <a:off x="152400" y="3962400"/>
            <a:ext cx="4495800" cy="990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I need</a:t>
            </a:r>
            <a:r>
              <a:rPr kumimoji="0" lang="en-US" sz="2400" b="0" i="0" u="none" strike="noStrike" kern="1200" cap="none" spc="0" normalizeH="0" noProof="0" dirty="0" smtClean="0">
                <a:ln>
                  <a:noFill/>
                </a:ln>
                <a:solidFill>
                  <a:schemeClr val="tx1"/>
                </a:solidFill>
                <a:effectLst/>
                <a:uLnTx/>
                <a:uFillTx/>
                <a:latin typeface="+mn-lt"/>
                <a:ea typeface="+mn-ea"/>
                <a:cs typeface="+mn-cs"/>
              </a:rPr>
              <a:t> it in two weeks…</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broken_heart.gif"/>
          <p:cNvPicPr>
            <a:picLocks noChangeAspect="1"/>
          </p:cNvPicPr>
          <p:nvPr/>
        </p:nvPicPr>
        <p:blipFill>
          <a:blip r:embed="rId3" cstate="print"/>
          <a:stretch>
            <a:fillRect/>
          </a:stretch>
        </p:blipFill>
        <p:spPr>
          <a:xfrm>
            <a:off x="3124200" y="4618349"/>
            <a:ext cx="2367993" cy="2087251"/>
          </a:xfrm>
          <a:prstGeom prst="rect">
            <a:avLst/>
          </a:prstGeom>
        </p:spPr>
      </p:pic>
      <p:sp>
        <p:nvSpPr>
          <p:cNvPr id="13" name="Content Placeholder 2"/>
          <p:cNvSpPr txBox="1">
            <a:spLocks/>
          </p:cNvSpPr>
          <p:nvPr/>
        </p:nvSpPr>
        <p:spPr>
          <a:xfrm>
            <a:off x="4267200" y="4114800"/>
            <a:ext cx="4495800" cy="990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Forget it</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58024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2" name="Light Bulb Breaking-SoundBible.com-53066515.wav"/>
                                        </p:tgtEl>
                                      </p:cMediaNode>
                                    </p:audio>
                                  </p:sub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a:t>
            </a:r>
            <a:endParaRPr lang="en-US" dirty="0"/>
          </a:p>
        </p:txBody>
      </p:sp>
      <p:sp>
        <p:nvSpPr>
          <p:cNvPr id="3" name="Content Placeholder 2"/>
          <p:cNvSpPr>
            <a:spLocks noGrp="1"/>
          </p:cNvSpPr>
          <p:nvPr>
            <p:ph idx="1"/>
          </p:nvPr>
        </p:nvSpPr>
        <p:spPr>
          <a:xfrm>
            <a:off x="457200" y="1295400"/>
            <a:ext cx="8229600" cy="4953000"/>
          </a:xfrm>
        </p:spPr>
        <p:txBody>
          <a:bodyPr>
            <a:normAutofit/>
          </a:bodyPr>
          <a:lstStyle/>
          <a:p>
            <a:r>
              <a:rPr lang="en-US" dirty="0" smtClean="0"/>
              <a:t>Engineering takes time to develop</a:t>
            </a:r>
          </a:p>
          <a:p>
            <a:r>
              <a:rPr lang="en-US" dirty="0" smtClean="0"/>
              <a:t>Difficult to correctly guess a project timeline</a:t>
            </a:r>
          </a:p>
        </p:txBody>
      </p:sp>
    </p:spTree>
    <p:extLst>
      <p:ext uri="{BB962C8B-B14F-4D97-AF65-F5344CB8AC3E}">
        <p14:creationId xmlns:p14="http://schemas.microsoft.com/office/powerpoint/2010/main" val="14529229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MORAL of the STORY</a:t>
            </a:r>
            <a:endParaRPr lang="en-US" dirty="0"/>
          </a:p>
        </p:txBody>
      </p:sp>
      <p:sp>
        <p:nvSpPr>
          <p:cNvPr id="3" name="Content Placeholder 2"/>
          <p:cNvSpPr>
            <a:spLocks noGrp="1"/>
          </p:cNvSpPr>
          <p:nvPr>
            <p:ph idx="1"/>
          </p:nvPr>
        </p:nvSpPr>
        <p:spPr>
          <a:xfrm>
            <a:off x="381000" y="1173162"/>
            <a:ext cx="8534400" cy="5303838"/>
          </a:xfrm>
        </p:spPr>
        <p:txBody>
          <a:bodyPr>
            <a:normAutofit/>
          </a:bodyPr>
          <a:lstStyle/>
          <a:p>
            <a:r>
              <a:rPr lang="en-US" dirty="0" smtClean="0"/>
              <a:t>Doctors and engineers are equally instrumental and responsible for the success of a biomedical research project</a:t>
            </a:r>
          </a:p>
          <a:p>
            <a:r>
              <a:rPr lang="en-US" dirty="0" smtClean="0"/>
              <a:t>Great efforts are required to find a “common language” to achieve a mutual understanding of requirements, methods, goals, deliverables</a:t>
            </a:r>
          </a:p>
          <a:p>
            <a:pPr>
              <a:buNone/>
            </a:pPr>
            <a:endParaRPr lang="en-US" dirty="0" smtClean="0"/>
          </a:p>
        </p:txBody>
      </p:sp>
    </p:spTree>
    <p:extLst>
      <p:ext uri="{BB962C8B-B14F-4D97-AF65-F5344CB8AC3E}">
        <p14:creationId xmlns:p14="http://schemas.microsoft.com/office/powerpoint/2010/main" val="10880992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PROPOSED PROJECTS</a:t>
            </a:r>
            <a:endParaRPr lang="en-US" dirty="0"/>
          </a:p>
        </p:txBody>
      </p:sp>
      <p:sp>
        <p:nvSpPr>
          <p:cNvPr id="3" name="Content Placeholder 2"/>
          <p:cNvSpPr>
            <a:spLocks noGrp="1"/>
          </p:cNvSpPr>
          <p:nvPr>
            <p:ph idx="1"/>
          </p:nvPr>
        </p:nvSpPr>
        <p:spPr>
          <a:xfrm>
            <a:off x="457200" y="1219200"/>
            <a:ext cx="8229600" cy="4525963"/>
          </a:xfrm>
        </p:spPr>
        <p:txBody>
          <a:bodyPr/>
          <a:lstStyle/>
          <a:p>
            <a:r>
              <a:rPr lang="en-US" dirty="0" smtClean="0"/>
              <a:t>Mobile platform for remote monitoring of post-operatory clinical data</a:t>
            </a:r>
          </a:p>
          <a:p>
            <a:r>
              <a:rPr lang="en-US" dirty="0" smtClean="0"/>
              <a:t>Design and development of a mobile app for monitoring of cardiac rehabilitation and general well-being</a:t>
            </a:r>
            <a:endParaRPr lang="en-US" dirty="0"/>
          </a:p>
        </p:txBody>
      </p:sp>
    </p:spTree>
    <p:extLst>
      <p:ext uri="{BB962C8B-B14F-4D97-AF65-F5344CB8AC3E}">
        <p14:creationId xmlns:p14="http://schemas.microsoft.com/office/powerpoint/2010/main" val="11684181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PROJECT #1</a:t>
            </a:r>
            <a:endParaRPr lang="en-US" dirty="0"/>
          </a:p>
        </p:txBody>
      </p:sp>
      <p:sp>
        <p:nvSpPr>
          <p:cNvPr id="3" name="Content Placeholder 2"/>
          <p:cNvSpPr>
            <a:spLocks noGrp="1"/>
          </p:cNvSpPr>
          <p:nvPr>
            <p:ph idx="1"/>
          </p:nvPr>
        </p:nvSpPr>
        <p:spPr>
          <a:xfrm>
            <a:off x="457200" y="1219200"/>
            <a:ext cx="8229600" cy="4525963"/>
          </a:xfrm>
        </p:spPr>
        <p:txBody>
          <a:bodyPr/>
          <a:lstStyle/>
          <a:p>
            <a:r>
              <a:rPr lang="en-US" dirty="0" smtClean="0"/>
              <a:t>Mobile platform for remote monitoring of post-operatory clinical data</a:t>
            </a:r>
          </a:p>
          <a:p>
            <a:r>
              <a:rPr lang="en-US" dirty="0" smtClean="0"/>
              <a:t>Design and development of a mobile app for monitoring of cardiac rehabilitation and general well-being</a:t>
            </a:r>
            <a:endParaRPr lang="en-US" dirty="0"/>
          </a:p>
        </p:txBody>
      </p:sp>
    </p:spTree>
    <p:extLst>
      <p:ext uri="{BB962C8B-B14F-4D97-AF65-F5344CB8AC3E}">
        <p14:creationId xmlns:p14="http://schemas.microsoft.com/office/powerpoint/2010/main" val="1827016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TotalTime>
  <Words>1703</Words>
  <Application>Microsoft Office PowerPoint</Application>
  <PresentationFormat>On-screen Show (4:3)</PresentationFormat>
  <Paragraphs>199</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SENSOR DESIGN FOR MEDICAL DEVICES</vt:lpstr>
      <vt:lpstr>OUTLINE</vt:lpstr>
      <vt:lpstr>BIOMEDICAL DEVICES</vt:lpstr>
      <vt:lpstr>MOBILE TECH IN HEALTHCARE</vt:lpstr>
      <vt:lpstr>MOBILE TECH IN HEALTHCARE</vt:lpstr>
      <vt:lpstr>MOBILE TECH IN HEALTHCARE</vt:lpstr>
      <vt:lpstr>MOBILE TECH IN HEALTHCARE</vt:lpstr>
      <vt:lpstr>MOBILE TECH IN HEALTHCARE</vt:lpstr>
      <vt:lpstr>MOBILE TECH IN HEALTHCARE</vt:lpstr>
      <vt:lpstr>MOBILE TECH IN HEALTHCARE</vt:lpstr>
      <vt:lpstr>MOBILE TECH IN HEALTHCARE</vt:lpstr>
      <vt:lpstr>MOBILE TECH IN HEALTHCARE</vt:lpstr>
      <vt:lpstr>MOBILE TECH IN HEALTHCARE</vt:lpstr>
      <vt:lpstr>MEDICAL DEVICES: DESIGN PRINCIPLES</vt:lpstr>
      <vt:lpstr>MEDICAL DEVICES: DESIGN PRINCIPLES</vt:lpstr>
      <vt:lpstr>ROLE DEFINITION</vt:lpstr>
      <vt:lpstr>FAILURE of RESEARCH PROJECT</vt:lpstr>
      <vt:lpstr>CASE STUDY 1</vt:lpstr>
      <vt:lpstr>COMMENTS</vt:lpstr>
      <vt:lpstr>CASE STUDY 2</vt:lpstr>
      <vt:lpstr>COMMENTS</vt:lpstr>
      <vt:lpstr>CASE STUDY 3</vt:lpstr>
      <vt:lpstr>COMMENTS</vt:lpstr>
      <vt:lpstr>MORAL of the STORY</vt:lpstr>
      <vt:lpstr>PROPOSED PROJECTS</vt:lpstr>
      <vt:lpstr>PROJECT #1</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SENSOR DESIGN FOR MEDICAL DEVICES</dc:title>
  <dc:creator>Pollonini, Luca</dc:creator>
  <cp:lastModifiedBy>Pollonini, Luca</cp:lastModifiedBy>
  <cp:revision>56</cp:revision>
  <dcterms:created xsi:type="dcterms:W3CDTF">2006-08-16T00:00:00Z</dcterms:created>
  <dcterms:modified xsi:type="dcterms:W3CDTF">2012-10-01T20:04:29Z</dcterms:modified>
</cp:coreProperties>
</file>