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s/slide22.xml" ContentType="application/vnd.openxmlformats-officedocument.presentationml.slide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Override PartName="/ppt/slides/slide25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27.xml" ContentType="application/vnd.openxmlformats-officedocument.presentationml.slide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8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24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19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713" r:id="rId1"/>
  </p:sldMasterIdLst>
  <p:notesMasterIdLst>
    <p:notesMasterId r:id="rId29"/>
  </p:notesMasterIdLst>
  <p:sldIdLst>
    <p:sldId id="257" r:id="rId2"/>
    <p:sldId id="256" r:id="rId3"/>
    <p:sldId id="258" r:id="rId4"/>
    <p:sldId id="259" r:id="rId5"/>
    <p:sldId id="274" r:id="rId6"/>
    <p:sldId id="260" r:id="rId7"/>
    <p:sldId id="261" r:id="rId8"/>
    <p:sldId id="262" r:id="rId9"/>
    <p:sldId id="263" r:id="rId10"/>
    <p:sldId id="266" r:id="rId11"/>
    <p:sldId id="264" r:id="rId12"/>
    <p:sldId id="265" r:id="rId13"/>
    <p:sldId id="276" r:id="rId14"/>
    <p:sldId id="277" r:id="rId15"/>
    <p:sldId id="278" r:id="rId16"/>
    <p:sldId id="279" r:id="rId17"/>
    <p:sldId id="280" r:id="rId18"/>
    <p:sldId id="281" r:id="rId19"/>
    <p:sldId id="267" r:id="rId20"/>
    <p:sldId id="268" r:id="rId21"/>
    <p:sldId id="269" r:id="rId22"/>
    <p:sldId id="270" r:id="rId23"/>
    <p:sldId id="282" r:id="rId24"/>
    <p:sldId id="271" r:id="rId25"/>
    <p:sldId id="272" r:id="rId26"/>
    <p:sldId id="273" r:id="rId27"/>
    <p:sldId id="283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100" d="100"/>
          <a:sy n="100" d="100"/>
        </p:scale>
        <p:origin x="-112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1" Type="http://schemas.openxmlformats.org/officeDocument/2006/relationships/presProps" Target="presProps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32" Type="http://schemas.openxmlformats.org/officeDocument/2006/relationships/viewProps" Target="view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23" Type="http://schemas.openxmlformats.org/officeDocument/2006/relationships/slide" Target="slides/slide22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26" Type="http://schemas.openxmlformats.org/officeDocument/2006/relationships/slide" Target="slides/slide25.xml"/><Relationship Id="rId30" Type="http://schemas.openxmlformats.org/officeDocument/2006/relationships/printerSettings" Target="printerSettings/printerSettings1.bin"/><Relationship Id="rId11" Type="http://schemas.openxmlformats.org/officeDocument/2006/relationships/slide" Target="slides/slide10.xml"/><Relationship Id="rId29" Type="http://schemas.openxmlformats.org/officeDocument/2006/relationships/notesMaster" Target="notesMasters/notesMaster1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3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897A2D-CCBE-0F41-A1E8-ACBA3362F021}" type="datetimeFigureOut">
              <a:rPr lang="en-US" smtClean="0"/>
              <a:t>1/16/11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993446-AC8C-C146-B124-3E45B57DC63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Gartner defines a strategic technology as one with the potential for significant impact on the enterprise in the next three years. Factors that denote significant impact include a high potential for disruption to IT or the business, the need for a major dollar investment, or the risk of being late to adopt.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993446-AC8C-C146-B124-3E45B57DC633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9"/>
          <p:cNvSpPr>
            <a:spLocks noChangeShapeType="1"/>
          </p:cNvSpPr>
          <p:nvPr/>
        </p:nvSpPr>
        <p:spPr bwMode="auto">
          <a:xfrm flipV="1">
            <a:off x="457200" y="3733800"/>
            <a:ext cx="4114800" cy="0"/>
          </a:xfrm>
          <a:prstGeom prst="line">
            <a:avLst/>
          </a:prstGeom>
          <a:noFill/>
          <a:ln w="73025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5" name="Line 10"/>
          <p:cNvSpPr>
            <a:spLocks noChangeShapeType="1"/>
          </p:cNvSpPr>
          <p:nvPr/>
        </p:nvSpPr>
        <p:spPr bwMode="auto">
          <a:xfrm flipV="1">
            <a:off x="4572000" y="3733800"/>
            <a:ext cx="4114800" cy="0"/>
          </a:xfrm>
          <a:prstGeom prst="line">
            <a:avLst/>
          </a:prstGeom>
          <a:noFill/>
          <a:ln w="73025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0F9027-AD3C-2141-9ADC-F1403243CC98}" type="datetimeFigureOut">
              <a:rPr lang="en-US" smtClean="0"/>
              <a:pPr/>
              <a:t>1/16/11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C56213-B4C4-4C5C-8EAE-01416D175C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9"/>
          <p:cNvSpPr>
            <a:spLocks noChangeShapeType="1"/>
          </p:cNvSpPr>
          <p:nvPr/>
        </p:nvSpPr>
        <p:spPr bwMode="auto">
          <a:xfrm flipV="1">
            <a:off x="457200" y="1143000"/>
            <a:ext cx="4114800" cy="0"/>
          </a:xfrm>
          <a:prstGeom prst="line">
            <a:avLst/>
          </a:prstGeom>
          <a:noFill/>
          <a:ln w="73025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5" name="Line 10"/>
          <p:cNvSpPr>
            <a:spLocks noChangeShapeType="1"/>
          </p:cNvSpPr>
          <p:nvPr/>
        </p:nvSpPr>
        <p:spPr bwMode="auto">
          <a:xfrm flipV="1">
            <a:off x="4572000" y="1143000"/>
            <a:ext cx="4114800" cy="0"/>
          </a:xfrm>
          <a:prstGeom prst="line">
            <a:avLst/>
          </a:prstGeom>
          <a:noFill/>
          <a:ln w="73025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 flipV="1">
            <a:off x="457200" y="6248400"/>
            <a:ext cx="4114800" cy="0"/>
          </a:xfrm>
          <a:prstGeom prst="line">
            <a:avLst/>
          </a:prstGeom>
          <a:noFill/>
          <a:ln w="73025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7" name="Line 10"/>
          <p:cNvSpPr>
            <a:spLocks noChangeShapeType="1"/>
          </p:cNvSpPr>
          <p:nvPr/>
        </p:nvSpPr>
        <p:spPr bwMode="auto">
          <a:xfrm flipV="1">
            <a:off x="4572000" y="6248400"/>
            <a:ext cx="4114800" cy="0"/>
          </a:xfrm>
          <a:prstGeom prst="line">
            <a:avLst/>
          </a:prstGeom>
          <a:noFill/>
          <a:ln w="73025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pic>
        <p:nvPicPr>
          <p:cNvPr id="8" name="Picture 8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6226175"/>
            <a:ext cx="17526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0F9027-AD3C-2141-9ADC-F1403243CC98}" type="datetimeFigureOut">
              <a:rPr lang="en-US" smtClean="0"/>
              <a:pPr/>
              <a:t>1/16/11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B4ADB3-4D6A-144B-B124-08234FE3D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0F9027-AD3C-2141-9ADC-F1403243CC98}" type="datetimeFigureOut">
              <a:rPr lang="en-US" smtClean="0"/>
              <a:pPr/>
              <a:t>1/16/11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B4ADB3-4D6A-144B-B124-08234FE3D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9"/>
          <p:cNvSpPr>
            <a:spLocks noChangeShapeType="1"/>
          </p:cNvSpPr>
          <p:nvPr/>
        </p:nvSpPr>
        <p:spPr bwMode="auto">
          <a:xfrm flipV="1">
            <a:off x="457200" y="1143000"/>
            <a:ext cx="4114800" cy="0"/>
          </a:xfrm>
          <a:prstGeom prst="line">
            <a:avLst/>
          </a:prstGeom>
          <a:noFill/>
          <a:ln w="73025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6" name="Line 10"/>
          <p:cNvSpPr>
            <a:spLocks noChangeShapeType="1"/>
          </p:cNvSpPr>
          <p:nvPr/>
        </p:nvSpPr>
        <p:spPr bwMode="auto">
          <a:xfrm flipV="1">
            <a:off x="4572000" y="1143000"/>
            <a:ext cx="4114800" cy="0"/>
          </a:xfrm>
          <a:prstGeom prst="line">
            <a:avLst/>
          </a:prstGeom>
          <a:noFill/>
          <a:ln w="73025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pic>
        <p:nvPicPr>
          <p:cNvPr id="7" name="Picture 8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6226175"/>
            <a:ext cx="17526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Line 9"/>
          <p:cNvSpPr>
            <a:spLocks noChangeShapeType="1"/>
          </p:cNvSpPr>
          <p:nvPr/>
        </p:nvSpPr>
        <p:spPr bwMode="auto">
          <a:xfrm flipV="1">
            <a:off x="457200" y="6248400"/>
            <a:ext cx="4114800" cy="0"/>
          </a:xfrm>
          <a:prstGeom prst="line">
            <a:avLst/>
          </a:prstGeom>
          <a:noFill/>
          <a:ln w="73025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9" name="Line 10"/>
          <p:cNvSpPr>
            <a:spLocks noChangeShapeType="1"/>
          </p:cNvSpPr>
          <p:nvPr/>
        </p:nvSpPr>
        <p:spPr bwMode="auto">
          <a:xfrm flipV="1">
            <a:off x="4572000" y="6248400"/>
            <a:ext cx="4114800" cy="0"/>
          </a:xfrm>
          <a:prstGeom prst="line">
            <a:avLst/>
          </a:prstGeom>
          <a:noFill/>
          <a:ln w="73025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0F9027-AD3C-2141-9ADC-F1403243CC98}" type="datetimeFigureOut">
              <a:rPr lang="en-US" smtClean="0"/>
              <a:pPr/>
              <a:t>1/16/11</a:t>
            </a:fld>
            <a:endParaRPr lang="en-US"/>
          </a:p>
        </p:txBody>
      </p:sp>
      <p:sp>
        <p:nvSpPr>
          <p:cNvPr id="1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B4ADB3-4D6A-144B-B124-08234FE3D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0F9027-AD3C-2141-9ADC-F1403243CC98}" type="datetimeFigureOut">
              <a:rPr lang="en-US" smtClean="0"/>
              <a:pPr/>
              <a:t>1/16/11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B4ADB3-4D6A-144B-B124-08234FE3D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0F9027-AD3C-2141-9ADC-F1403243CC98}" type="datetimeFigureOut">
              <a:rPr lang="en-US" smtClean="0"/>
              <a:pPr/>
              <a:t>1/16/11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B4ADB3-4D6A-144B-B124-08234FE3D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0F9027-AD3C-2141-9ADC-F1403243CC98}" type="datetimeFigureOut">
              <a:rPr lang="en-US" smtClean="0"/>
              <a:pPr/>
              <a:t>1/16/11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B4ADB3-4D6A-144B-B124-08234FE3D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0F9027-AD3C-2141-9ADC-F1403243CC98}" type="datetimeFigureOut">
              <a:rPr lang="en-US" smtClean="0"/>
              <a:pPr/>
              <a:t>1/16/11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B4ADB3-4D6A-144B-B124-08234FE3D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0F9027-AD3C-2141-9ADC-F1403243CC98}" type="datetimeFigureOut">
              <a:rPr lang="en-US" smtClean="0"/>
              <a:pPr/>
              <a:t>1/16/11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B4ADB3-4D6A-144B-B124-08234FE3D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0F9027-AD3C-2141-9ADC-F1403243CC98}" type="datetimeFigureOut">
              <a:rPr lang="en-US" smtClean="0"/>
              <a:pPr/>
              <a:t>1/16/11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B4ADB3-4D6A-144B-B124-08234FE3D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0F9027-AD3C-2141-9ADC-F1403243CC98}" type="datetimeFigureOut">
              <a:rPr lang="en-US" smtClean="0"/>
              <a:pPr/>
              <a:t>1/16/11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B4ADB3-4D6A-144B-B124-08234FE3D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19200"/>
            <a:ext cx="8229600" cy="490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2F0F9027-AD3C-2141-9ADC-F1403243CC98}" type="datetimeFigureOut">
              <a:rPr lang="en-US" smtClean="0"/>
              <a:pPr/>
              <a:t>1/16/11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4EB4ADB3-4D6A-144B-B124-08234FE3D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rgbClr val="404040"/>
        </a:buClr>
        <a:buFont typeface="Arial" charset="0"/>
        <a:buChar char="•"/>
        <a:defRPr sz="28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Clr>
          <a:srgbClr val="404040"/>
        </a:buClr>
        <a:buFont typeface="Arial" charset="0"/>
        <a:buChar char="–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404040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404040"/>
        </a:buClr>
        <a:buFont typeface="Arial" charset="0"/>
        <a:buChar char="–"/>
        <a:defRPr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404040"/>
        </a:buClr>
        <a:buFont typeface="Arial" charset="0"/>
        <a:buChar char="»"/>
        <a:defRPr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Mobile and Cloud Computing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COSC7388 Spring 2011 </a:t>
            </a:r>
          </a:p>
          <a:p>
            <a:r>
              <a:rPr lang="en-US" dirty="0" smtClean="0"/>
              <a:t>Dr. Rong Zheng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 10 Strategic Technology in 2011*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342900" indent="-342900">
              <a:buNone/>
            </a:pPr>
            <a:r>
              <a:rPr lang="en-US" sz="2000" dirty="0" smtClean="0">
                <a:solidFill>
                  <a:schemeClr val="accent1"/>
                </a:solidFill>
              </a:rPr>
              <a:t>2010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 smtClean="0">
                <a:solidFill>
                  <a:schemeClr val="accent1"/>
                </a:solidFill>
              </a:rPr>
              <a:t>Cloud computing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 smtClean="0">
                <a:solidFill>
                  <a:schemeClr val="accent1"/>
                </a:solidFill>
              </a:rPr>
              <a:t>Advanced analytics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 smtClean="0">
                <a:solidFill>
                  <a:schemeClr val="accent1"/>
                </a:solidFill>
              </a:rPr>
              <a:t>Client computing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 smtClean="0">
                <a:solidFill>
                  <a:schemeClr val="accent2"/>
                </a:solidFill>
              </a:rPr>
              <a:t>IT for green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 smtClean="0">
                <a:solidFill>
                  <a:schemeClr val="accent2"/>
                </a:solidFill>
              </a:rPr>
              <a:t>Reshaping the data center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 smtClean="0">
                <a:solidFill>
                  <a:srgbClr val="4F81BD"/>
                </a:solidFill>
              </a:rPr>
              <a:t>Social computing</a:t>
            </a:r>
            <a:endParaRPr lang="en-US" sz="2000" dirty="0" smtClean="0">
              <a:solidFill>
                <a:srgbClr val="4F81BD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000" dirty="0" smtClean="0">
                <a:solidFill>
                  <a:srgbClr val="C0504D"/>
                </a:solidFill>
              </a:rPr>
              <a:t>Security – activity monitoring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 smtClean="0"/>
              <a:t>Flash memory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 smtClean="0">
                <a:solidFill>
                  <a:srgbClr val="C0504D"/>
                </a:solidFill>
              </a:rPr>
              <a:t>Virtualization for availability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 smtClean="0">
                <a:solidFill>
                  <a:schemeClr val="accent1"/>
                </a:solidFill>
              </a:rPr>
              <a:t>Mobile applications</a:t>
            </a:r>
            <a:endParaRPr lang="en-US" sz="2000" dirty="0">
              <a:solidFill>
                <a:schemeClr val="accent1"/>
              </a:solidFill>
            </a:endParaRPr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en-US" sz="2000" dirty="0" smtClean="0">
                <a:solidFill>
                  <a:srgbClr val="4F81BD"/>
                </a:solidFill>
              </a:rPr>
              <a:t>2011</a:t>
            </a:r>
          </a:p>
          <a:p>
            <a:pPr>
              <a:buFont typeface="+mj-lt"/>
              <a:buAutoNum type="arabicPeriod"/>
            </a:pPr>
            <a:r>
              <a:rPr lang="en-US" sz="2000" dirty="0" smtClean="0">
                <a:solidFill>
                  <a:srgbClr val="4F81BD"/>
                </a:solidFill>
              </a:rPr>
              <a:t>Cloud </a:t>
            </a:r>
            <a:r>
              <a:rPr lang="en-US" sz="2000" dirty="0" smtClean="0">
                <a:solidFill>
                  <a:srgbClr val="4F81BD"/>
                </a:solidFill>
              </a:rPr>
              <a:t>computing</a:t>
            </a:r>
          </a:p>
          <a:p>
            <a:pPr>
              <a:buFont typeface="+mj-lt"/>
              <a:buAutoNum type="arabicPeriod"/>
            </a:pPr>
            <a:r>
              <a:rPr lang="en-US" sz="2000" dirty="0" smtClean="0">
                <a:solidFill>
                  <a:srgbClr val="4F81BD"/>
                </a:solidFill>
              </a:rPr>
              <a:t>Mobile applications &amp; media tablets</a:t>
            </a:r>
            <a:endParaRPr lang="en-US" sz="2000" dirty="0" smtClean="0">
              <a:solidFill>
                <a:srgbClr val="4F81BD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000" dirty="0" smtClean="0">
                <a:solidFill>
                  <a:srgbClr val="4F81BD"/>
                </a:solidFill>
              </a:rPr>
              <a:t>Next generation analytics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 smtClean="0">
                <a:solidFill>
                  <a:srgbClr val="4F81BD"/>
                </a:solidFill>
              </a:rPr>
              <a:t>Social analytics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 smtClean="0">
                <a:solidFill>
                  <a:srgbClr val="4F81BD"/>
                </a:solidFill>
              </a:rPr>
              <a:t>Social communication and collaboration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 smtClean="0">
                <a:solidFill>
                  <a:srgbClr val="4F6228"/>
                </a:solidFill>
              </a:rPr>
              <a:t>Video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 smtClean="0">
                <a:solidFill>
                  <a:srgbClr val="4F6228"/>
                </a:solidFill>
              </a:rPr>
              <a:t>Context-aware computing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 smtClean="0">
                <a:solidFill>
                  <a:srgbClr val="4F6228"/>
                </a:solidFill>
              </a:rPr>
              <a:t>Ubiquitous computing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 smtClean="0">
                <a:solidFill>
                  <a:schemeClr val="accent1"/>
                </a:solidFill>
              </a:rPr>
              <a:t>Storage class memory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</a:rPr>
              <a:t>Fabric-based infrastructure and computers</a:t>
            </a:r>
            <a:endParaRPr lang="en-US" sz="2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24100" y="22479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4152900" y="6265863"/>
            <a:ext cx="51435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*http</a:t>
            </a:r>
            <a:r>
              <a:rPr lang="en-US" dirty="0" smtClean="0"/>
              <a:t>://</a:t>
            </a:r>
            <a:r>
              <a:rPr lang="en-US" dirty="0" err="1" smtClean="0"/>
              <a:t>www.gartner.com/it/page.jsp?id</a:t>
            </a:r>
            <a:r>
              <a:rPr lang="en-US" dirty="0" smtClean="0"/>
              <a:t>=1454221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Cloud Computing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219200"/>
            <a:ext cx="5194300" cy="4906963"/>
          </a:xfrm>
        </p:spPr>
        <p:txBody>
          <a:bodyPr/>
          <a:lstStyle/>
          <a:p>
            <a:r>
              <a:rPr lang="en-US" sz="2400" dirty="0" smtClean="0"/>
              <a:t>Utility computing</a:t>
            </a:r>
          </a:p>
          <a:p>
            <a:pPr lvl="1"/>
            <a:r>
              <a:rPr lang="en-US" sz="2000" dirty="0" smtClean="0"/>
              <a:t>Applications </a:t>
            </a:r>
            <a:r>
              <a:rPr lang="en-US" sz="2000" dirty="0" smtClean="0"/>
              <a:t>delivered as services over the Internet </a:t>
            </a:r>
            <a:r>
              <a:rPr lang="en-US" sz="2000" dirty="0" smtClean="0"/>
              <a:t>and</a:t>
            </a:r>
          </a:p>
          <a:p>
            <a:pPr lvl="1"/>
            <a:r>
              <a:rPr lang="en-US" sz="2000" dirty="0" smtClean="0"/>
              <a:t>Hardware and systems </a:t>
            </a:r>
            <a:r>
              <a:rPr lang="en-US" sz="2000" dirty="0" smtClean="0"/>
              <a:t>software in the datacenters that provide those services</a:t>
            </a:r>
            <a:r>
              <a:rPr lang="en-US" sz="2000" dirty="0" smtClean="0"/>
              <a:t>.</a:t>
            </a:r>
          </a:p>
          <a:p>
            <a:r>
              <a:rPr lang="en-US" sz="2400" dirty="0" smtClean="0"/>
              <a:t>What is unique</a:t>
            </a:r>
          </a:p>
          <a:p>
            <a:pPr lvl="1"/>
            <a:r>
              <a:rPr lang="en-US" sz="2000" dirty="0" smtClean="0"/>
              <a:t>Illusion </a:t>
            </a:r>
            <a:r>
              <a:rPr lang="en-US" sz="2000" dirty="0" smtClean="0"/>
              <a:t>of infinite computing resources available on </a:t>
            </a:r>
            <a:r>
              <a:rPr lang="en-US" sz="2000" dirty="0" smtClean="0"/>
              <a:t>demand</a:t>
            </a:r>
          </a:p>
          <a:p>
            <a:pPr lvl="1"/>
            <a:r>
              <a:rPr lang="en-US" sz="2000" dirty="0" smtClean="0"/>
              <a:t>Elimination </a:t>
            </a:r>
            <a:r>
              <a:rPr lang="en-US" sz="2000" dirty="0" smtClean="0"/>
              <a:t>of an up-front commitment by Cloud </a:t>
            </a:r>
            <a:r>
              <a:rPr lang="en-US" sz="2000" dirty="0" smtClean="0"/>
              <a:t>users</a:t>
            </a:r>
          </a:p>
          <a:p>
            <a:pPr lvl="1"/>
            <a:r>
              <a:rPr lang="en-US" sz="2000" dirty="0" smtClean="0"/>
              <a:t>Ability </a:t>
            </a:r>
            <a:r>
              <a:rPr lang="en-US" sz="2000" dirty="0" smtClean="0"/>
              <a:t>to pay for use of computing resources on a short-term basis as needed</a:t>
            </a:r>
            <a:endParaRPr lang="en-US" sz="20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1663700"/>
            <a:ext cx="3606800" cy="2444052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5486400" y="447708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 smtClean="0">
                <a:solidFill>
                  <a:schemeClr val="accent1"/>
                </a:solidFill>
              </a:rPr>
              <a:t>Saas</a:t>
            </a:r>
            <a:r>
              <a:rPr lang="en-US" dirty="0" smtClean="0">
                <a:solidFill>
                  <a:schemeClr val="accent1"/>
                </a:solidFill>
              </a:rPr>
              <a:t>: Software as </a:t>
            </a:r>
            <a:r>
              <a:rPr lang="en-US" dirty="0" smtClean="0">
                <a:solidFill>
                  <a:schemeClr val="accent1"/>
                </a:solidFill>
              </a:rPr>
              <a:t>a </a:t>
            </a:r>
            <a:r>
              <a:rPr lang="en-US" dirty="0" smtClean="0">
                <a:solidFill>
                  <a:schemeClr val="accent1"/>
                </a:solidFill>
              </a:rPr>
              <a:t>Service</a:t>
            </a:r>
            <a:endParaRPr lang="en-US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Mobile Computing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Bob Metcalfe, 1995</a:t>
            </a:r>
          </a:p>
          <a:p>
            <a:pPr lvl="1"/>
            <a:r>
              <a:rPr lang="en-US" sz="2000" dirty="0" smtClean="0"/>
              <a:t>“Mobile wireless computers are like mobile </a:t>
            </a:r>
            <a:r>
              <a:rPr lang="en-US" sz="2000" dirty="0" err="1" smtClean="0"/>
              <a:t>pipeless</a:t>
            </a:r>
            <a:r>
              <a:rPr lang="en-US" sz="2000" dirty="0" smtClean="0"/>
              <a:t> bathrooms – </a:t>
            </a:r>
            <a:r>
              <a:rPr lang="en-US" sz="2000" dirty="0" err="1" smtClean="0"/>
              <a:t>portapotties</a:t>
            </a:r>
            <a:r>
              <a:rPr lang="en-US" sz="2000" dirty="0" smtClean="0"/>
              <a:t>. They will be common on vehicles, and at construction sites, and rock concerts. My advice is to wire up your home and stay there.”</a:t>
            </a:r>
          </a:p>
          <a:p>
            <a:r>
              <a:rPr lang="en-US" sz="2400" dirty="0" smtClean="0"/>
              <a:t>Mobile computing is a form of human-computer interaction where a computer is expected to be transported during normal usage</a:t>
            </a:r>
          </a:p>
          <a:p>
            <a:pPr lvl="1"/>
            <a:r>
              <a:rPr lang="en-US" sz="2000" dirty="0" smtClean="0"/>
              <a:t>Mobile (wireless) communication</a:t>
            </a:r>
          </a:p>
          <a:p>
            <a:pPr lvl="1"/>
            <a:r>
              <a:rPr lang="en-US" sz="2000" dirty="0" smtClean="0"/>
              <a:t>Mobile hardware: wearable computers, smart phones, </a:t>
            </a:r>
            <a:r>
              <a:rPr lang="en-US" sz="2000" dirty="0" err="1" smtClean="0"/>
              <a:t>PDAs</a:t>
            </a:r>
            <a:r>
              <a:rPr lang="en-US" sz="2000" dirty="0" smtClean="0"/>
              <a:t>, mobile laptops</a:t>
            </a:r>
          </a:p>
          <a:p>
            <a:pPr lvl="1"/>
            <a:r>
              <a:rPr lang="en-US" sz="2000" dirty="0" smtClean="0"/>
              <a:t>Mobile software: system and application </a:t>
            </a:r>
            <a:r>
              <a:rPr lang="en-US" sz="2000" dirty="0" err="1" smtClean="0">
                <a:sym typeface="Wingdings"/>
              </a:rPr>
              <a:t></a:t>
            </a:r>
            <a:r>
              <a:rPr lang="en-US" sz="2000" dirty="0" smtClean="0">
                <a:sym typeface="Wingdings"/>
              </a:rPr>
              <a:t> emphasis of the class</a:t>
            </a: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Pervasive/ubiquitous Computing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Different from mobile computing (see Mark </a:t>
            </a:r>
            <a:r>
              <a:rPr lang="en-US" dirty="0" err="1" smtClean="0"/>
              <a:t>Weiser’s</a:t>
            </a:r>
            <a:r>
              <a:rPr lang="en-US" dirty="0" smtClean="0"/>
              <a:t> pioneer paper)</a:t>
            </a:r>
          </a:p>
          <a:p>
            <a:r>
              <a:rPr lang="en-US" dirty="0" smtClean="0"/>
              <a:t>To make “computer” disappear</a:t>
            </a:r>
          </a:p>
          <a:p>
            <a:pPr lvl="1"/>
            <a:r>
              <a:rPr lang="en-US" dirty="0" smtClean="0"/>
              <a:t>Embedded technologies: sensors and actuators </a:t>
            </a:r>
          </a:p>
          <a:p>
            <a:pPr lvl="1"/>
            <a:r>
              <a:rPr lang="en-US" dirty="0" smtClean="0"/>
              <a:t>HCI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Mobile &amp; Cloud?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219201"/>
            <a:ext cx="4038600" cy="2806700"/>
          </a:xfrm>
        </p:spPr>
        <p:txBody>
          <a:bodyPr/>
          <a:lstStyle/>
          <a:p>
            <a:pPr>
              <a:buNone/>
            </a:pPr>
            <a:r>
              <a:rPr lang="en-US" sz="2400" dirty="0" smtClean="0"/>
              <a:t>Mobiles</a:t>
            </a:r>
          </a:p>
          <a:p>
            <a:r>
              <a:rPr lang="en-US" sz="2400" dirty="0" smtClean="0"/>
              <a:t>Ubiquitous and distributed</a:t>
            </a:r>
          </a:p>
          <a:p>
            <a:r>
              <a:rPr lang="en-US" sz="2400" dirty="0" smtClean="0"/>
              <a:t>Portability of physical devices</a:t>
            </a:r>
          </a:p>
          <a:p>
            <a:r>
              <a:rPr lang="en-US" sz="2400" dirty="0" smtClean="0"/>
              <a:t>Limited storage</a:t>
            </a:r>
          </a:p>
          <a:p>
            <a:r>
              <a:rPr lang="en-US" sz="2400" dirty="0" smtClean="0"/>
              <a:t>Limited computation power</a:t>
            </a:r>
          </a:p>
          <a:p>
            <a:r>
              <a:rPr lang="en-US" sz="2400" dirty="0" smtClean="0"/>
              <a:t>Limited bandwidth</a:t>
            </a:r>
          </a:p>
          <a:p>
            <a:r>
              <a:rPr lang="en-US" sz="2400" dirty="0" smtClean="0"/>
              <a:t>Context aware</a:t>
            </a:r>
          </a:p>
          <a:p>
            <a:pPr>
              <a:buNone/>
            </a:pPr>
            <a:endParaRPr lang="en-US" sz="24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en-US" sz="2400" dirty="0" smtClean="0"/>
              <a:t>Clouds</a:t>
            </a:r>
          </a:p>
          <a:p>
            <a:r>
              <a:rPr lang="en-US" sz="2400" dirty="0" smtClean="0"/>
              <a:t>Centralized</a:t>
            </a:r>
          </a:p>
          <a:p>
            <a:r>
              <a:rPr lang="en-US" sz="2400" dirty="0" smtClean="0"/>
              <a:t>Portability of software</a:t>
            </a:r>
          </a:p>
          <a:p>
            <a:r>
              <a:rPr lang="en-US" sz="2400" dirty="0" smtClean="0"/>
              <a:t>“infinite” storage</a:t>
            </a:r>
          </a:p>
          <a:p>
            <a:r>
              <a:rPr lang="en-US" sz="2400" dirty="0" smtClean="0"/>
              <a:t>“infinite” computation power</a:t>
            </a:r>
          </a:p>
          <a:p>
            <a:r>
              <a:rPr lang="en-US" sz="2400" dirty="0" smtClean="0"/>
              <a:t>Context agnostic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Mobile &amp; Cloud?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19200"/>
            <a:ext cx="4914900" cy="4906963"/>
          </a:xfrm>
        </p:spPr>
        <p:txBody>
          <a:bodyPr/>
          <a:lstStyle/>
          <a:p>
            <a:r>
              <a:rPr lang="en-US" dirty="0" smtClean="0"/>
              <a:t>Narrow view: mobiles as a portal to cloud</a:t>
            </a:r>
          </a:p>
          <a:p>
            <a:pPr lvl="1"/>
            <a:r>
              <a:rPr lang="en-US" dirty="0" smtClean="0"/>
              <a:t>All computing done inside the cloud</a:t>
            </a:r>
          </a:p>
          <a:p>
            <a:r>
              <a:rPr lang="en-US" dirty="0" smtClean="0"/>
              <a:t>Broader view: integration of mobiles and the cloud</a:t>
            </a:r>
          </a:p>
          <a:p>
            <a:pPr lvl="1"/>
            <a:r>
              <a:rPr lang="en-US" dirty="0" smtClean="0"/>
              <a:t>Contextual information from mobiles</a:t>
            </a:r>
          </a:p>
          <a:p>
            <a:pPr lvl="1"/>
            <a:r>
              <a:rPr lang="en-US" dirty="0" smtClean="0"/>
              <a:t>Enhancing mobile experience by cloud</a:t>
            </a:r>
          </a:p>
          <a:p>
            <a:pPr lvl="1"/>
            <a:r>
              <a:rPr lang="en-US" dirty="0" smtClean="0"/>
              <a:t>Mobile cloud</a:t>
            </a:r>
          </a:p>
          <a:p>
            <a:pPr lvl="1">
              <a:buNone/>
            </a:pPr>
            <a:endParaRPr lang="en-US" dirty="0" smtClean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00" y="1447800"/>
            <a:ext cx="3522426" cy="34671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45300" y="2641600"/>
            <a:ext cx="725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Cloud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997700" y="4730234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Mobiles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Scope of the Course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Primarily focus on system and applications of mobile and cloud computing</a:t>
            </a:r>
          </a:p>
          <a:p>
            <a:pPr lvl="1"/>
            <a:r>
              <a:rPr lang="en-US" dirty="0" smtClean="0"/>
              <a:t>You are expected to be familiar with OS, computer networks, wireless technologies</a:t>
            </a:r>
          </a:p>
          <a:p>
            <a:pPr lvl="1"/>
            <a:r>
              <a:rPr lang="en-US" dirty="0" smtClean="0"/>
              <a:t>Programming is the means not the goal</a:t>
            </a:r>
          </a:p>
          <a:p>
            <a:r>
              <a:rPr lang="en-US" dirty="0" smtClean="0"/>
              <a:t>System side</a:t>
            </a:r>
          </a:p>
          <a:p>
            <a:pPr lvl="1"/>
            <a:r>
              <a:rPr lang="en-US" dirty="0" smtClean="0"/>
              <a:t>Cloud platforms, services and resource management</a:t>
            </a:r>
          </a:p>
          <a:p>
            <a:pPr lvl="1"/>
            <a:r>
              <a:rPr lang="en-US" dirty="0" smtClean="0"/>
              <a:t>Abstraction for mobile computing</a:t>
            </a:r>
          </a:p>
          <a:p>
            <a:pPr lvl="1"/>
            <a:r>
              <a:rPr lang="en-US" dirty="0" smtClean="0"/>
              <a:t>Security and privacy</a:t>
            </a:r>
          </a:p>
          <a:p>
            <a:r>
              <a:rPr lang="en-US" dirty="0" smtClean="0"/>
              <a:t>Application side</a:t>
            </a:r>
          </a:p>
          <a:p>
            <a:pPr lvl="1"/>
            <a:r>
              <a:rPr lang="en-US" dirty="0" smtClean="0"/>
              <a:t>Mobile apps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Lectures, guest lectures, project proposal/status update/final presentations</a:t>
            </a:r>
          </a:p>
          <a:p>
            <a:r>
              <a:rPr lang="en-US" sz="2400" dirty="0" smtClean="0"/>
              <a:t>20+ papers </a:t>
            </a:r>
          </a:p>
          <a:p>
            <a:pPr lvl="1"/>
            <a:r>
              <a:rPr lang="en-US" sz="2000" dirty="0" smtClean="0"/>
              <a:t>Sign up for presentation today</a:t>
            </a:r>
          </a:p>
          <a:p>
            <a:pPr lvl="1"/>
            <a:r>
              <a:rPr lang="en-US" sz="2000" dirty="0" smtClean="0"/>
              <a:t>Paper critiques required from everyone BEFORE class</a:t>
            </a:r>
          </a:p>
          <a:p>
            <a:pPr lvl="1"/>
            <a:r>
              <a:rPr lang="en-US" sz="2000" dirty="0" smtClean="0"/>
              <a:t>Presentation slides ready 2 days ahead for feedbacks</a:t>
            </a:r>
          </a:p>
          <a:p>
            <a:pPr lvl="1"/>
            <a:r>
              <a:rPr lang="en-US" sz="2000" dirty="0" smtClean="0"/>
              <a:t>Bonus for extra presentations</a:t>
            </a:r>
            <a:endParaRPr lang="en-US" sz="2000" dirty="0" smtClean="0"/>
          </a:p>
          <a:p>
            <a:r>
              <a:rPr lang="en-US" sz="2400" dirty="0" smtClean="0"/>
              <a:t>Survey report</a:t>
            </a:r>
          </a:p>
          <a:p>
            <a:r>
              <a:rPr lang="en-US" sz="2400" dirty="0" smtClean="0"/>
              <a:t>Semester long projects</a:t>
            </a:r>
          </a:p>
          <a:p>
            <a:pPr lvl="1"/>
            <a:r>
              <a:rPr lang="en-US" sz="2000" dirty="0" smtClean="0"/>
              <a:t>&lt;= 3 students per group</a:t>
            </a:r>
          </a:p>
          <a:p>
            <a:pPr lvl="1"/>
            <a:r>
              <a:rPr lang="en-US" sz="2000" dirty="0" smtClean="0"/>
              <a:t>Platform of your choice</a:t>
            </a:r>
          </a:p>
          <a:p>
            <a:pPr lvl="1"/>
            <a:r>
              <a:rPr lang="en-US" sz="2000" dirty="0" smtClean="0"/>
              <a:t>Final report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Paper Critiques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400" dirty="0" smtClean="0"/>
              <a:t>Three paragraphs:</a:t>
            </a:r>
          </a:p>
          <a:p>
            <a:r>
              <a:rPr lang="en-US" sz="2400" dirty="0" smtClean="0"/>
              <a:t>What problems does the paper address?</a:t>
            </a:r>
          </a:p>
          <a:p>
            <a:pPr lvl="1"/>
            <a:r>
              <a:rPr lang="en-US" sz="2000" dirty="0" smtClean="0"/>
              <a:t>Are they important?</a:t>
            </a:r>
          </a:p>
          <a:p>
            <a:pPr lvl="1"/>
            <a:r>
              <a:rPr lang="en-US" sz="2000" dirty="0" smtClean="0"/>
              <a:t>What has been done so far?</a:t>
            </a:r>
          </a:p>
          <a:p>
            <a:r>
              <a:rPr lang="en-US" sz="2400" dirty="0" smtClean="0"/>
              <a:t>How are the problems addressed?</a:t>
            </a:r>
          </a:p>
          <a:p>
            <a:pPr lvl="1"/>
            <a:r>
              <a:rPr lang="en-US" sz="2000" dirty="0" smtClean="0"/>
              <a:t>Solution techniques (theory, algorithms, implementation …)</a:t>
            </a:r>
          </a:p>
          <a:p>
            <a:pPr lvl="1"/>
            <a:r>
              <a:rPr lang="en-US" sz="2000" dirty="0" smtClean="0"/>
              <a:t> Effectiveness of the solution</a:t>
            </a:r>
          </a:p>
          <a:p>
            <a:r>
              <a:rPr lang="en-US" sz="2400" dirty="0" smtClean="0">
                <a:solidFill>
                  <a:schemeClr val="accent2"/>
                </a:solidFill>
              </a:rPr>
              <a:t>Your assessment</a:t>
            </a:r>
          </a:p>
          <a:p>
            <a:pPr lvl="1"/>
            <a:r>
              <a:rPr lang="en-US" sz="2000" dirty="0" smtClean="0">
                <a:solidFill>
                  <a:schemeClr val="accent2"/>
                </a:solidFill>
              </a:rPr>
              <a:t>Is the solution valid/effective?</a:t>
            </a:r>
          </a:p>
          <a:p>
            <a:pPr lvl="1"/>
            <a:r>
              <a:rPr lang="en-US" sz="2000" dirty="0" smtClean="0">
                <a:solidFill>
                  <a:schemeClr val="accent2"/>
                </a:solidFill>
              </a:rPr>
              <a:t>Does the proposed approach solve the problem?</a:t>
            </a:r>
          </a:p>
          <a:p>
            <a:pPr lvl="1"/>
            <a:r>
              <a:rPr lang="en-US" sz="2000" dirty="0" smtClean="0">
                <a:solidFill>
                  <a:schemeClr val="accent2"/>
                </a:solidFill>
              </a:rPr>
              <a:t>Is the evaluation thorough?</a:t>
            </a:r>
          </a:p>
          <a:p>
            <a:pPr lvl="1"/>
            <a:r>
              <a:rPr lang="en-US" sz="2000" dirty="0" smtClean="0">
                <a:solidFill>
                  <a:schemeClr val="accent2"/>
                </a:solidFill>
              </a:rPr>
              <a:t>Better solution? Extension of the work?</a:t>
            </a:r>
          </a:p>
          <a:p>
            <a:pPr lvl="1"/>
            <a:endParaRPr lang="en-US" sz="2000" dirty="0" smtClean="0"/>
          </a:p>
          <a:p>
            <a:pPr lvl="1"/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Microsoft Hawaii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1"/>
            <a:ext cx="8229600" cy="3835400"/>
          </a:xfrm>
        </p:spPr>
        <p:txBody>
          <a:bodyPr/>
          <a:lstStyle/>
          <a:p>
            <a:r>
              <a:rPr lang="en-US" sz="2400" dirty="0" smtClean="0"/>
              <a:t>Microsoft research initiative on </a:t>
            </a:r>
            <a:r>
              <a:rPr lang="en-US" sz="2400" dirty="0" smtClean="0"/>
              <a:t>the creation of a set of </a:t>
            </a:r>
            <a:r>
              <a:rPr lang="en-US" sz="2400" dirty="0" smtClean="0">
                <a:solidFill>
                  <a:schemeClr val="accent2"/>
                </a:solidFill>
              </a:rPr>
              <a:t>cloud-enabled mobile applications and associated support </a:t>
            </a:r>
            <a:r>
              <a:rPr lang="en-US" sz="2400" dirty="0" smtClean="0">
                <a:solidFill>
                  <a:schemeClr val="accent2"/>
                </a:solidFill>
              </a:rPr>
              <a:t>services</a:t>
            </a:r>
          </a:p>
          <a:p>
            <a:pPr lvl="1"/>
            <a:r>
              <a:rPr lang="en-US" sz="2000" dirty="0" smtClean="0"/>
              <a:t>Many institutional participants</a:t>
            </a:r>
          </a:p>
          <a:p>
            <a:r>
              <a:rPr lang="en-US" sz="2400" dirty="0" smtClean="0"/>
              <a:t>Forms of support</a:t>
            </a:r>
          </a:p>
          <a:p>
            <a:pPr lvl="1"/>
            <a:r>
              <a:rPr lang="en-US" sz="2000" dirty="0" smtClean="0"/>
              <a:t>Phones (5 Samsung fusion phones, Mobile 7)</a:t>
            </a:r>
          </a:p>
          <a:p>
            <a:pPr lvl="1"/>
            <a:r>
              <a:rPr lang="en-US" sz="2000" dirty="0" smtClean="0"/>
              <a:t>Azure and other cloud services (cloud storage, computing, </a:t>
            </a:r>
            <a:r>
              <a:rPr lang="en-US" sz="2000" dirty="0" smtClean="0"/>
              <a:t>Rendezvous</a:t>
            </a:r>
            <a:r>
              <a:rPr lang="en-US" sz="2000" dirty="0" smtClean="0"/>
              <a:t>, OCR, Relay, speech to text)</a:t>
            </a:r>
          </a:p>
          <a:p>
            <a:pPr lvl="1"/>
            <a:r>
              <a:rPr lang="en-US" sz="2000" dirty="0" smtClean="0"/>
              <a:t>Online forum</a:t>
            </a:r>
          </a:p>
          <a:p>
            <a:pPr lvl="1"/>
            <a:r>
              <a:rPr lang="en-US" sz="2000" dirty="0" smtClean="0"/>
              <a:t>Hawaii best project award</a:t>
            </a:r>
          </a:p>
          <a:p>
            <a:r>
              <a:rPr lang="en-US" sz="2400" dirty="0" err="1" smtClean="0"/>
              <a:t>Huy</a:t>
            </a:r>
            <a:r>
              <a:rPr lang="en-US" sz="2400" dirty="0" smtClean="0"/>
              <a:t> Nguyen will help with Hawaii related issues encountered 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457200" y="5054601"/>
            <a:ext cx="8229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 smtClean="0"/>
          </a:p>
          <a:p>
            <a:r>
              <a:rPr lang="en-US" sz="2000" dirty="0" err="1" smtClean="0"/>
              <a:t>http</a:t>
            </a:r>
            <a:r>
              <a:rPr lang="en-US" sz="2000" dirty="0" err="1" smtClean="0"/>
              <a:t>://research.microsoft.com/en-us/um/redmond/projects/hawaii</a:t>
            </a:r>
            <a:r>
              <a:rPr lang="en-US" sz="2000" dirty="0" smtClean="0"/>
              <a:t>/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Introduction to Mobile Computing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7404100" cy="1752600"/>
          </a:xfrm>
        </p:spPr>
        <p:txBody>
          <a:bodyPr/>
          <a:lstStyle/>
          <a:p>
            <a:pPr algn="l"/>
            <a:r>
              <a:rPr lang="en-US" sz="2000" dirty="0" smtClean="0"/>
              <a:t>Objectives: </a:t>
            </a:r>
          </a:p>
          <a:p>
            <a:pPr marL="514350" indent="-514350" algn="l">
              <a:buAutoNum type="arabicParenR"/>
            </a:pPr>
            <a:r>
              <a:rPr lang="en-US" sz="1800" dirty="0" smtClean="0"/>
              <a:t>the basic conception of mobile computing; </a:t>
            </a:r>
          </a:p>
          <a:p>
            <a:pPr marL="514350" indent="-514350" algn="l">
              <a:buAutoNum type="arabicParenR"/>
            </a:pPr>
            <a:r>
              <a:rPr lang="en-US" sz="1800" dirty="0" smtClean="0"/>
              <a:t>a quick overview of wireless technologies</a:t>
            </a:r>
            <a:endParaRPr lang="en-US" sz="2000" dirty="0" smtClean="0"/>
          </a:p>
          <a:p>
            <a:pPr marL="514350" indent="-514350" algn="l"/>
            <a:r>
              <a:rPr lang="en-US" sz="2000" dirty="0" smtClean="0"/>
              <a:t>Readings: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sz="1600" dirty="0" err="1" smtClean="0"/>
              <a:t>Satyanarayanan</a:t>
            </a:r>
            <a:r>
              <a:rPr lang="en-US" sz="1600" dirty="0" smtClean="0"/>
              <a:t>, M., Fundamental challenges in mobile computing, PODC '96: Proceedings of the fifteenth annual ACM symposium on Principles of distributed computing, pp. 1--7, ACM, New York, NY, USA, 1996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sz="1600" dirty="0" smtClean="0"/>
              <a:t>Mark Weiser, Some computer science issues in ubiquitous computing. Commun. </a:t>
            </a:r>
            <a:r>
              <a:rPr lang="en-US" sz="1600" dirty="0" smtClean="0"/>
              <a:t>ACM 36, 7 (July 1993), 75-</a:t>
            </a:r>
            <a:r>
              <a:rPr lang="en-US" sz="1600" dirty="0" smtClean="0"/>
              <a:t>84</a:t>
            </a: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Vehicles</a:t>
            </a:r>
          </a:p>
          <a:p>
            <a:r>
              <a:rPr lang="en-US" sz="2000" dirty="0" smtClean="0"/>
              <a:t>Nomadic </a:t>
            </a:r>
            <a:r>
              <a:rPr lang="en-US" sz="2000" dirty="0" smtClean="0"/>
              <a:t>user</a:t>
            </a:r>
            <a:endParaRPr lang="en-US" sz="2000" dirty="0" smtClean="0"/>
          </a:p>
          <a:p>
            <a:r>
              <a:rPr lang="en-US" sz="2000" dirty="0" smtClean="0"/>
              <a:t>Smart </a:t>
            </a:r>
            <a:r>
              <a:rPr lang="en-US" sz="2000" dirty="0" smtClean="0"/>
              <a:t>mobile phone</a:t>
            </a:r>
            <a:endParaRPr lang="en-US" sz="2000" dirty="0" smtClean="0"/>
          </a:p>
          <a:p>
            <a:r>
              <a:rPr lang="en-US" sz="2000" dirty="0" smtClean="0"/>
              <a:t>Invisible </a:t>
            </a:r>
            <a:r>
              <a:rPr lang="en-US" sz="2000" dirty="0" smtClean="0"/>
              <a:t>computing </a:t>
            </a:r>
            <a:endParaRPr lang="en-US" sz="2000" dirty="0" smtClean="0"/>
          </a:p>
          <a:p>
            <a:r>
              <a:rPr lang="en-US" sz="2000" dirty="0" smtClean="0"/>
              <a:t>Wearable </a:t>
            </a:r>
            <a:r>
              <a:rPr lang="en-US" sz="2000" dirty="0" smtClean="0"/>
              <a:t>computing</a:t>
            </a:r>
            <a:endParaRPr lang="en-US" sz="2000" dirty="0" smtClean="0"/>
          </a:p>
          <a:p>
            <a:r>
              <a:rPr lang="en-US" sz="2000" dirty="0" smtClean="0"/>
              <a:t>Intelligent </a:t>
            </a:r>
            <a:r>
              <a:rPr lang="en-US" sz="2000" dirty="0" smtClean="0"/>
              <a:t>house or office</a:t>
            </a:r>
            <a:endParaRPr lang="en-US" sz="2000" dirty="0" smtClean="0"/>
          </a:p>
          <a:p>
            <a:r>
              <a:rPr lang="en-US" sz="2000" dirty="0" smtClean="0"/>
              <a:t>Meeting </a:t>
            </a:r>
            <a:r>
              <a:rPr lang="en-US" sz="2000" dirty="0" smtClean="0"/>
              <a:t>room/conference</a:t>
            </a:r>
            <a:endParaRPr lang="en-US" sz="2000" dirty="0" smtClean="0"/>
          </a:p>
          <a:p>
            <a:r>
              <a:rPr lang="en-US" sz="2000" dirty="0" smtClean="0"/>
              <a:t>Taxi</a:t>
            </a:r>
            <a:r>
              <a:rPr lang="en-US" sz="2000" dirty="0" smtClean="0"/>
              <a:t>/Police/Fire squad fleet</a:t>
            </a:r>
            <a:endParaRPr lang="en-US" sz="2000" dirty="0" smtClean="0"/>
          </a:p>
          <a:p>
            <a:r>
              <a:rPr lang="en-US" sz="2000" dirty="0" smtClean="0"/>
              <a:t>Service </a:t>
            </a:r>
            <a:r>
              <a:rPr lang="en-US" sz="2000" dirty="0" smtClean="0"/>
              <a:t>worker</a:t>
            </a:r>
            <a:endParaRPr lang="en-US" sz="2000" dirty="0" smtClean="0"/>
          </a:p>
          <a:p>
            <a:r>
              <a:rPr lang="en-US" sz="2000" dirty="0" smtClean="0"/>
              <a:t>Lonely wolf</a:t>
            </a:r>
            <a:endParaRPr lang="en-US" sz="2000" dirty="0" smtClean="0"/>
          </a:p>
          <a:p>
            <a:r>
              <a:rPr lang="en-US" sz="2000" dirty="0" smtClean="0"/>
              <a:t>Disaster </a:t>
            </a:r>
            <a:r>
              <a:rPr lang="en-US" sz="2000" dirty="0" smtClean="0"/>
              <a:t>relief and Disaster alarm </a:t>
            </a:r>
            <a:endParaRPr lang="en-US" sz="2000" dirty="0" smtClean="0"/>
          </a:p>
          <a:p>
            <a:r>
              <a:rPr lang="en-US" sz="2000" dirty="0" smtClean="0"/>
              <a:t>Games</a:t>
            </a:r>
          </a:p>
          <a:p>
            <a:r>
              <a:rPr lang="en-US" sz="2000" dirty="0" smtClean="0"/>
              <a:t>Military </a:t>
            </a:r>
            <a:r>
              <a:rPr lang="en-US" sz="2000" dirty="0" smtClean="0"/>
              <a:t>/ Security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Vehicles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307" y="1219199"/>
            <a:ext cx="8115663" cy="49069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Smart mobile phone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Voice </a:t>
            </a:r>
            <a:r>
              <a:rPr lang="en-US" sz="2400" dirty="0" smtClean="0"/>
              <a:t>calls, video </a:t>
            </a:r>
            <a:r>
              <a:rPr lang="en-US" sz="2400" dirty="0" smtClean="0"/>
              <a:t>calls</a:t>
            </a:r>
          </a:p>
          <a:p>
            <a:r>
              <a:rPr lang="en-US" sz="2400" dirty="0" smtClean="0"/>
              <a:t>Social networking</a:t>
            </a:r>
          </a:p>
          <a:p>
            <a:r>
              <a:rPr lang="en-US" sz="2400" dirty="0" smtClean="0"/>
              <a:t>Email </a:t>
            </a:r>
            <a:r>
              <a:rPr lang="en-US" sz="2400" dirty="0" smtClean="0"/>
              <a:t>or instant messaging</a:t>
            </a:r>
            <a:endParaRPr lang="en-US" sz="2400" dirty="0" smtClean="0"/>
          </a:p>
          <a:p>
            <a:r>
              <a:rPr lang="en-US" sz="2400" dirty="0" smtClean="0"/>
              <a:t>Play </a:t>
            </a:r>
            <a:r>
              <a:rPr lang="en-US" sz="2400" dirty="0" smtClean="0"/>
              <a:t>games</a:t>
            </a:r>
            <a:endParaRPr lang="en-US" sz="2400" dirty="0" smtClean="0"/>
          </a:p>
          <a:p>
            <a:r>
              <a:rPr lang="en-US" sz="2400" dirty="0" smtClean="0"/>
              <a:t>Up</a:t>
            </a:r>
            <a:r>
              <a:rPr lang="en-US" sz="2400" dirty="0" smtClean="0"/>
              <a:t>-to-date localized </a:t>
            </a:r>
            <a:r>
              <a:rPr lang="en-US" sz="2400" dirty="0" smtClean="0"/>
              <a:t>information</a:t>
            </a:r>
          </a:p>
          <a:p>
            <a:pPr lvl="1"/>
            <a:r>
              <a:rPr lang="en-US" sz="2000" dirty="0" smtClean="0"/>
              <a:t>Map</a:t>
            </a:r>
          </a:p>
          <a:p>
            <a:pPr lvl="1"/>
            <a:r>
              <a:rPr lang="en-US" sz="2000" dirty="0" smtClean="0"/>
              <a:t>Pull</a:t>
            </a:r>
            <a:r>
              <a:rPr lang="en-US" sz="2000" dirty="0" smtClean="0"/>
              <a:t>: Find the next Pizzeria</a:t>
            </a:r>
            <a:endParaRPr lang="en-US" sz="2000" dirty="0" smtClean="0"/>
          </a:p>
          <a:p>
            <a:pPr lvl="1"/>
            <a:r>
              <a:rPr lang="en-US" sz="2000" dirty="0" smtClean="0"/>
              <a:t>Push</a:t>
            </a:r>
            <a:r>
              <a:rPr lang="en-US" sz="2000" dirty="0" smtClean="0"/>
              <a:t>: “Hey, we have great Pizza!”</a:t>
            </a:r>
            <a:endParaRPr lang="en-US" sz="2000" dirty="0" smtClean="0"/>
          </a:p>
          <a:p>
            <a:r>
              <a:rPr lang="en-US" sz="2400" dirty="0" smtClean="0"/>
              <a:t>Stock</a:t>
            </a:r>
            <a:r>
              <a:rPr lang="en-US" sz="2400" dirty="0" smtClean="0"/>
              <a:t>/weather/sports info</a:t>
            </a:r>
            <a:endParaRPr lang="en-US" sz="2400" dirty="0" smtClean="0"/>
          </a:p>
          <a:p>
            <a:r>
              <a:rPr lang="en-US" sz="2400" dirty="0" smtClean="0"/>
              <a:t>Ticketing</a:t>
            </a:r>
          </a:p>
          <a:p>
            <a:r>
              <a:rPr lang="en-US" sz="2400" dirty="0" smtClean="0"/>
              <a:t>Trade </a:t>
            </a:r>
            <a:r>
              <a:rPr lang="en-US" sz="2400" dirty="0" smtClean="0"/>
              <a:t>stock</a:t>
            </a:r>
            <a:endParaRPr lang="en-US" sz="2400" dirty="0" smtClean="0"/>
          </a:p>
          <a:p>
            <a:r>
              <a:rPr lang="en-US" sz="2400" dirty="0" smtClean="0"/>
              <a:t>etc</a:t>
            </a:r>
            <a:r>
              <a:rPr lang="en-US" sz="2400" dirty="0" smtClean="0"/>
              <a:t>.</a:t>
            </a:r>
          </a:p>
          <a:p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2800" y="1530350"/>
            <a:ext cx="2641600" cy="3086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 Tracking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219200"/>
            <a:ext cx="5620011" cy="4906963"/>
          </a:xfrm>
        </p:spPr>
        <p:txBody>
          <a:bodyPr/>
          <a:lstStyle/>
          <a:p>
            <a:r>
              <a:rPr lang="en-US" sz="2400" dirty="0" smtClean="0"/>
              <a:t>Book</a:t>
            </a:r>
            <a:r>
              <a:rPr lang="en-US" sz="2400" dirty="0" smtClean="0"/>
              <a:t>, pallet, packet, airline baggage, container, truck tracking</a:t>
            </a:r>
            <a:endParaRPr lang="en-US" sz="2400" dirty="0" smtClean="0"/>
          </a:p>
          <a:p>
            <a:r>
              <a:rPr lang="en-US" sz="2400" dirty="0" smtClean="0"/>
              <a:t>Identification </a:t>
            </a:r>
            <a:r>
              <a:rPr lang="en-US" sz="2400" dirty="0" smtClean="0"/>
              <a:t>badges for building/car access control or animal </a:t>
            </a:r>
            <a:r>
              <a:rPr lang="en-US" sz="2400" dirty="0" err="1" smtClean="0"/>
              <a:t>identfication</a:t>
            </a:r>
            <a:endParaRPr lang="en-US" sz="2400" dirty="0" smtClean="0"/>
          </a:p>
          <a:p>
            <a:r>
              <a:rPr lang="en-US" sz="2400" dirty="0" smtClean="0"/>
              <a:t>Electronic </a:t>
            </a:r>
            <a:r>
              <a:rPr lang="en-US" sz="2400" dirty="0" smtClean="0"/>
              <a:t>toll collection</a:t>
            </a:r>
            <a:endParaRPr lang="en-US" sz="2400" dirty="0" smtClean="0"/>
          </a:p>
          <a:p>
            <a:r>
              <a:rPr lang="en-US" sz="2400" dirty="0" smtClean="0"/>
              <a:t>Electronic </a:t>
            </a:r>
            <a:r>
              <a:rPr lang="en-US" sz="2400" dirty="0" smtClean="0"/>
              <a:t>cash in smart cards or credit cards </a:t>
            </a:r>
            <a:endParaRPr lang="en-US" sz="2400" dirty="0" smtClean="0"/>
          </a:p>
          <a:p>
            <a:r>
              <a:rPr lang="en-US" sz="2400" dirty="0" smtClean="0"/>
              <a:t>Prisoner tracking</a:t>
            </a:r>
          </a:p>
          <a:p>
            <a:r>
              <a:rPr lang="en-US" sz="2400" dirty="0" smtClean="0"/>
              <a:t>Store </a:t>
            </a:r>
            <a:r>
              <a:rPr lang="en-US" sz="2400" dirty="0" smtClean="0"/>
              <a:t>checkout as cashier replacement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7211" y="2082800"/>
            <a:ext cx="2609589" cy="254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Disaster Relief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After </a:t>
            </a:r>
            <a:r>
              <a:rPr lang="en-US" dirty="0" smtClean="0"/>
              <a:t>earthquake, tsunami, volcano, etc:</a:t>
            </a:r>
            <a:endParaRPr lang="en-US" dirty="0" smtClean="0"/>
          </a:p>
          <a:p>
            <a:r>
              <a:rPr lang="en-US" dirty="0" smtClean="0"/>
              <a:t>You </a:t>
            </a:r>
            <a:r>
              <a:rPr lang="en-US" dirty="0" smtClean="0"/>
              <a:t>cannot rely on infrastructure but you need to orchestrate disaster relief</a:t>
            </a:r>
            <a:endParaRPr lang="en-US" dirty="0" smtClean="0"/>
          </a:p>
          <a:p>
            <a:r>
              <a:rPr lang="en-US" dirty="0" smtClean="0"/>
              <a:t>Early </a:t>
            </a:r>
            <a:r>
              <a:rPr lang="en-US" dirty="0" smtClean="0"/>
              <a:t>transmission of patient data to hospital</a:t>
            </a:r>
            <a:endParaRPr lang="en-US" dirty="0" smtClean="0"/>
          </a:p>
          <a:p>
            <a:r>
              <a:rPr lang="en-US" dirty="0" smtClean="0"/>
              <a:t>Satellite</a:t>
            </a:r>
          </a:p>
          <a:p>
            <a:r>
              <a:rPr lang="en-US" dirty="0" smtClean="0"/>
              <a:t>Ad</a:t>
            </a:r>
            <a:r>
              <a:rPr lang="en-US" dirty="0" smtClean="0"/>
              <a:t>-Hoc network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Drivers of Mobile Computing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Ubiquitous connectivity (infrastructure or ad hoc)</a:t>
            </a:r>
          </a:p>
          <a:p>
            <a:r>
              <a:rPr lang="en-US" dirty="0" smtClean="0"/>
              <a:t>Reduced cost of storage, access, computing</a:t>
            </a:r>
          </a:p>
          <a:p>
            <a:r>
              <a:rPr lang="en-US" dirty="0" smtClean="0"/>
              <a:t>Location services (GPS, cellular, </a:t>
            </a:r>
            <a:r>
              <a:rPr lang="en-US" dirty="0" err="1" smtClean="0"/>
              <a:t>WiFi</a:t>
            </a:r>
            <a:r>
              <a:rPr lang="en-US" dirty="0" smtClean="0"/>
              <a:t>, …)</a:t>
            </a:r>
          </a:p>
          <a:p>
            <a:r>
              <a:rPr lang="en-US" dirty="0" smtClean="0"/>
              <a:t>Display technologies</a:t>
            </a:r>
          </a:p>
          <a:p>
            <a:r>
              <a:rPr lang="en-US" dirty="0" smtClean="0"/>
              <a:t>Sensing technologies (MEMS)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 of Storage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3900" y="1346200"/>
            <a:ext cx="5080000" cy="4597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Wireless Bandwidth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 of Bits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9300" y="1213256"/>
            <a:ext cx="5727700" cy="49716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Growth of Mobile subscribers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1800" y="1281938"/>
            <a:ext cx="5892800" cy="46553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Battery Technologies </a:t>
            </a:r>
            <a:r>
              <a:rPr lang="en-US" dirty="0" err="1" smtClean="0">
                <a:sym typeface="Wingdings"/>
              </a:rPr>
              <a:t>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</a:t>
            </a:r>
            <a:r>
              <a:rPr lang="en-US" dirty="0" smtClean="0"/>
              <a:t>Moore’s law for batteries or solar </a:t>
            </a:r>
            <a:r>
              <a:rPr lang="en-US" dirty="0" smtClean="0"/>
              <a:t>cells</a:t>
            </a:r>
          </a:p>
          <a:p>
            <a:r>
              <a:rPr lang="en-US" dirty="0" smtClean="0"/>
              <a:t>CPU</a:t>
            </a:r>
            <a:r>
              <a:rPr lang="en-US" dirty="0" smtClean="0"/>
              <a:t>: power consumption ~ CV2f</a:t>
            </a:r>
            <a:endParaRPr lang="en-US" dirty="0" smtClean="0"/>
          </a:p>
          <a:p>
            <a:pPr lvl="1"/>
            <a:r>
              <a:rPr lang="en-US" dirty="0" smtClean="0"/>
              <a:t>C</a:t>
            </a:r>
            <a:r>
              <a:rPr lang="en-US" dirty="0" smtClean="0"/>
              <a:t>: total capacitance, reduced by integration</a:t>
            </a:r>
            <a:endParaRPr lang="en-US" dirty="0" smtClean="0"/>
          </a:p>
          <a:p>
            <a:pPr lvl="1"/>
            <a:r>
              <a:rPr lang="en-US" dirty="0" smtClean="0"/>
              <a:t>V</a:t>
            </a:r>
            <a:r>
              <a:rPr lang="en-US" dirty="0" smtClean="0"/>
              <a:t>: supply voltage, can be reduced to a certain limit</a:t>
            </a:r>
            <a:endParaRPr lang="en-US" dirty="0" smtClean="0"/>
          </a:p>
          <a:p>
            <a:pPr lvl="1"/>
            <a:r>
              <a:rPr lang="en-US" dirty="0" err="1" smtClean="0"/>
              <a:t>f</a:t>
            </a:r>
            <a:r>
              <a:rPr lang="en-US" dirty="0" smtClean="0"/>
              <a:t>: clock frequency, can be reduced temporally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 of Mobile Computing (a 96 view)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aseline="0" dirty="0" smtClean="0"/>
              <a:t>Mobile elements are resource-poor relative to static elements</a:t>
            </a:r>
          </a:p>
          <a:p>
            <a:r>
              <a:rPr lang="en-US" baseline="0" dirty="0" smtClean="0"/>
              <a:t>Mobility is inherently hazardous</a:t>
            </a:r>
          </a:p>
          <a:p>
            <a:r>
              <a:rPr lang="en-US" baseline="0" dirty="0" smtClean="0"/>
              <a:t>Mobile connectivity is highly variable in performance and variability</a:t>
            </a:r>
          </a:p>
          <a:p>
            <a:r>
              <a:rPr lang="en-US" baseline="0" dirty="0" smtClean="0"/>
              <a:t>Mobile elements rely on a finite energy source</a:t>
            </a:r>
          </a:p>
          <a:p>
            <a:endParaRPr lang="en-US" dirty="0" smtClean="0"/>
          </a:p>
          <a:p>
            <a:r>
              <a:rPr lang="en-US" dirty="0" smtClean="0"/>
              <a:t>Bit/Hz cost for mobile data remains to be high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Tension between Autonomy and Interdependence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Resource pool devices; safety hazard </a:t>
            </a:r>
            <a:r>
              <a:rPr lang="en-US" dirty="0" err="1" smtClean="0"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needs of server (cloud) supports</a:t>
            </a:r>
          </a:p>
          <a:p>
            <a:r>
              <a:rPr lang="en-US" dirty="0" smtClean="0">
                <a:sym typeface="Wingdings"/>
              </a:rPr>
              <a:t>Variability of connectivity </a:t>
            </a:r>
            <a:r>
              <a:rPr lang="en-US" dirty="0" err="1" smtClean="0"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needs for local storage and computation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3050" y="3092450"/>
            <a:ext cx="6057900" cy="2832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 in Mobile Computing (a 96’s view)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Caching metrics</a:t>
            </a:r>
          </a:p>
          <a:p>
            <a:r>
              <a:rPr lang="en-US" dirty="0" smtClean="0"/>
              <a:t>Consistency</a:t>
            </a:r>
          </a:p>
          <a:p>
            <a:r>
              <a:rPr lang="en-US" dirty="0" smtClean="0"/>
              <a:t>Resource revocation</a:t>
            </a:r>
          </a:p>
          <a:p>
            <a:r>
              <a:rPr lang="en-US" dirty="0" smtClean="0"/>
              <a:t>Agility </a:t>
            </a:r>
            <a:r>
              <a:rPr lang="en-US" dirty="0" err="1" smtClean="0"/>
              <a:t>vs</a:t>
            </a:r>
            <a:r>
              <a:rPr lang="en-US" dirty="0" smtClean="0"/>
              <a:t> stability</a:t>
            </a:r>
          </a:p>
          <a:p>
            <a:r>
              <a:rPr lang="en-US" dirty="0" smtClean="0"/>
              <a:t>Global estimation from local observations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 in Mobile Computing (Today’s View)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All above but more,</a:t>
            </a:r>
          </a:p>
          <a:p>
            <a:r>
              <a:rPr lang="en-US" dirty="0" smtClean="0"/>
              <a:t>Energy management</a:t>
            </a:r>
          </a:p>
          <a:p>
            <a:r>
              <a:rPr lang="en-US" dirty="0" smtClean="0"/>
              <a:t>Privacy and security</a:t>
            </a:r>
          </a:p>
          <a:p>
            <a:r>
              <a:rPr lang="en-US" dirty="0" smtClean="0"/>
              <a:t>Platform diversity (for development)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er_tal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wiser_talk.pot</Template>
  <TotalTime>237</TotalTime>
  <Words>1198</Words>
  <Application>Microsoft Macintosh PowerPoint</Application>
  <PresentationFormat>On-screen Show (4:3)</PresentationFormat>
  <Paragraphs>204</Paragraphs>
  <Slides>27</Slides>
  <Notes>1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wiser_talk</vt:lpstr>
      <vt:lpstr>Mobile and Cloud Computing</vt:lpstr>
      <vt:lpstr>Top 10 Strategic Technology in 2011*</vt:lpstr>
      <vt:lpstr>What is Cloud Computing</vt:lpstr>
      <vt:lpstr>Mobile Computing</vt:lpstr>
      <vt:lpstr>Pervasive/ubiquitous Computing</vt:lpstr>
      <vt:lpstr>Why Mobile &amp; Cloud?</vt:lpstr>
      <vt:lpstr>Why Mobile &amp; Cloud?</vt:lpstr>
      <vt:lpstr>Scope of the Course</vt:lpstr>
      <vt:lpstr>Logistics</vt:lpstr>
      <vt:lpstr>Paper Critiques</vt:lpstr>
      <vt:lpstr>Microsoft Hawaii</vt:lpstr>
      <vt:lpstr>Introduction to Mobile Computing</vt:lpstr>
      <vt:lpstr>Applications</vt:lpstr>
      <vt:lpstr>Vehicles</vt:lpstr>
      <vt:lpstr>Smart mobile phone</vt:lpstr>
      <vt:lpstr>Object Tracking</vt:lpstr>
      <vt:lpstr>Disaster Relief</vt:lpstr>
      <vt:lpstr>Drivers of Mobile Computing</vt:lpstr>
      <vt:lpstr>Cost of Storage</vt:lpstr>
      <vt:lpstr>Wireless Bandwidth</vt:lpstr>
      <vt:lpstr>Cost of Bits</vt:lpstr>
      <vt:lpstr>Growth of Mobile subscribers</vt:lpstr>
      <vt:lpstr>Battery Technologies </vt:lpstr>
      <vt:lpstr>Limitation of Mobile Computing (a 96 view)</vt:lpstr>
      <vt:lpstr>Tension between Autonomy and Interdependence</vt:lpstr>
      <vt:lpstr>Challenges in Mobile Computing (a 96’s view)</vt:lpstr>
      <vt:lpstr>Challenges in Mobile Computing (Today’s View)</vt:lpstr>
    </vt:vector>
  </TitlesOfParts>
  <Company>University of Houston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Mobile and Cloud Computing</dc:title>
  <dc:creator>Lisa Zheng</dc:creator>
  <cp:lastModifiedBy>Lisa Zheng</cp:lastModifiedBy>
  <cp:revision>4</cp:revision>
  <dcterms:created xsi:type="dcterms:W3CDTF">2011-01-16T18:42:29Z</dcterms:created>
  <dcterms:modified xsi:type="dcterms:W3CDTF">2011-01-16T22:40:05Z</dcterms:modified>
</cp:coreProperties>
</file>