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1"/>
  </p:notesMasterIdLst>
  <p:sldIdLst>
    <p:sldId id="257" r:id="rId2"/>
    <p:sldId id="284" r:id="rId3"/>
    <p:sldId id="286" r:id="rId4"/>
    <p:sldId id="288" r:id="rId5"/>
    <p:sldId id="289" r:id="rId6"/>
    <p:sldId id="290" r:id="rId7"/>
    <p:sldId id="291" r:id="rId8"/>
    <p:sldId id="292" r:id="rId9"/>
    <p:sldId id="294" r:id="rId10"/>
    <p:sldId id="295" r:id="rId11"/>
    <p:sldId id="316" r:id="rId12"/>
    <p:sldId id="296" r:id="rId13"/>
    <p:sldId id="297" r:id="rId14"/>
    <p:sldId id="298" r:id="rId15"/>
    <p:sldId id="299" r:id="rId16"/>
    <p:sldId id="300" r:id="rId17"/>
    <p:sldId id="306" r:id="rId18"/>
    <p:sldId id="320" r:id="rId19"/>
    <p:sldId id="321" r:id="rId20"/>
    <p:sldId id="322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5176" autoAdjust="0"/>
  </p:normalViewPr>
  <p:slideViewPr>
    <p:cSldViewPr snapToGrid="0" snapToObjects="1">
      <p:cViewPr varScale="1">
        <p:scale>
          <a:sx n="55" d="100"/>
          <a:sy n="55" d="100"/>
        </p:scale>
        <p:origin x="-9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1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97A2D-CCBE-0F41-A1E8-ACBA3362F021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93446-AC8C-C146-B124-3E45B57DC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DB34DA-B90C-B14D-BF8C-F0FDA56E0819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slides borrowed from</a:t>
            </a:r>
          </a:p>
          <a:p>
            <a:endParaRPr lang="en-US" altLang="zh-CN"/>
          </a:p>
          <a:p>
            <a:r>
              <a:rPr lang="en-US" altLang="zh-CN" b="1"/>
              <a:t>Data-Rich Computing:  Where It’s At  @hadoop summit 2008</a:t>
            </a:r>
            <a:endParaRPr lang="en-US" altLang="zh-CN"/>
          </a:p>
          <a:p>
            <a:r>
              <a:rPr lang="en-US" altLang="zh-CN" b="1"/>
              <a:t>Phillip B. GibbonsIntel Research Pittsburgh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128F1-B904-8943-90E9-73C626DA44C6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5824538"/>
            <a:ext cx="2413000" cy="1154112"/>
          </a:xfrm>
        </p:spPr>
        <p:txBody>
          <a:bodyPr/>
          <a:lstStyle/>
          <a:p>
            <a:r>
              <a:rPr lang="en-US" altLang="zh-CN" sz="1800">
                <a:effectLst>
                  <a:outerShdw blurRad="38100" dist="38100" dir="2700000" algn="tl">
                    <a:srgbClr val="DDDDDD"/>
                  </a:outerShdw>
                </a:effectLst>
              </a:rPr>
              <a:t>3 slides from </a:t>
            </a:r>
          </a:p>
          <a:p>
            <a:r>
              <a:rPr lang="en-US" altLang="zh-CN" sz="1800">
                <a:effectLst>
                  <a:outerShdw blurRad="38100" dist="38100" dir="2700000" algn="tl">
                    <a:srgbClr val="DDDDDD"/>
                  </a:outerShdw>
                </a:effectLst>
              </a:rPr>
              <a:t>“D</a:t>
            </a:r>
            <a:r>
              <a:rPr lang="en-US" altLang="zh-CN" sz="1000">
                <a:effectLst>
                  <a:outerShdw blurRad="38100" dist="38100" dir="2700000" algn="tl">
                    <a:srgbClr val="DDDDDD"/>
                  </a:outerShdw>
                </a:effectLst>
              </a:rPr>
              <a:t>ata </a:t>
            </a:r>
            <a:r>
              <a:rPr lang="en-US" altLang="zh-CN" sz="1800">
                <a:effectLst>
                  <a:outerShdw blurRad="38100" dist="38100" dir="2700000" algn="tl">
                    <a:srgbClr val="DDDDDD"/>
                  </a:outerShdw>
                </a:effectLst>
              </a:rPr>
              <a:t>I</a:t>
            </a:r>
            <a:r>
              <a:rPr lang="en-US" altLang="zh-CN" sz="1000">
                <a:effectLst>
                  <a:outerShdw blurRad="38100" dist="38100" dir="2700000" algn="tl">
                    <a:srgbClr val="DDDDDD"/>
                  </a:outerShdw>
                </a:effectLst>
              </a:rPr>
              <a:t>ntensive </a:t>
            </a:r>
            <a:r>
              <a:rPr lang="en-US" altLang="zh-CN" sz="1800">
                <a:effectLst>
                  <a:outerShdw blurRad="38100" dist="38100" dir="2700000" algn="tl">
                    <a:srgbClr val="DDDDDD"/>
                  </a:outerShdw>
                </a:effectLst>
              </a:rPr>
              <a:t>S</a:t>
            </a:r>
            <a:r>
              <a:rPr lang="en-US" altLang="zh-CN" sz="1000">
                <a:effectLst>
                  <a:outerShdw blurRad="38100" dist="38100" dir="2700000" algn="tl">
                    <a:srgbClr val="DDDDDD"/>
                  </a:outerShdw>
                </a:effectLst>
              </a:rPr>
              <a:t>uper </a:t>
            </a:r>
            <a:r>
              <a:rPr lang="en-US" altLang="zh-CN" sz="1800">
                <a:effectLst>
                  <a:outerShdw blurRad="38100" dist="38100" dir="2700000" algn="tl">
                    <a:srgbClr val="DDDDDD"/>
                  </a:outerShdw>
                </a:effectLst>
              </a:rPr>
              <a:t>C</a:t>
            </a:r>
            <a:r>
              <a:rPr lang="en-US" altLang="zh-CN" sz="1000">
                <a:effectLst>
                  <a:outerShdw blurRad="38100" dist="38100" dir="2700000" algn="tl">
                    <a:srgbClr val="DDDDDD"/>
                  </a:outerShdw>
                </a:effectLst>
              </a:rPr>
              <a:t>omputing”</a:t>
            </a:r>
            <a:endParaRPr lang="en-US" altLang="zh-CN" b="1"/>
          </a:p>
          <a:p>
            <a:r>
              <a:rPr lang="en-US" altLang="zh-CN" b="1"/>
              <a:t>Randal E. Bryant, Carnegie Mellon University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C4891F-8814-2D46-9F1C-C46329CB9CA1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5824538"/>
            <a:ext cx="2413000" cy="115411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D51A57-32DA-9B49-A2DA-6AA11548E10E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5824538"/>
            <a:ext cx="2413000" cy="115411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9ABD46-E618-4A46-B9A6-D7CFC042FFE6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6D254-DD10-174F-8523-8CB685E8B890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37338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37338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56213-B4C4-4C5C-8EAE-01416D175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7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hyperlink" Target="http://www.sigmod.org/dblp/db/indices/a-tree/l/Li:Haoyuan.html" TargetMode="External"/><Relationship Id="rId7" Type="http://schemas.openxmlformats.org/officeDocument/2006/relationships/hyperlink" Target="http://www.sigmod.org/dblp/db/conf/recsys/recsys2008.html#LiWZZC0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gmod.org/dblp/db/indices/a-tree/c/Chang:Edward_Y=.html" TargetMode="External"/><Relationship Id="rId5" Type="http://schemas.openxmlformats.org/officeDocument/2006/relationships/hyperlink" Target="http://www.sigmod.org/dblp/db/indices/a-tree/z/Zhang:Ming.html" TargetMode="External"/><Relationship Id="rId4" Type="http://schemas.openxmlformats.org/officeDocument/2006/relationships/hyperlink" Target="http://www.sigmod.org/dblp/db/indices/a-tree/w/Wang:Yi.html" TargetMode="External"/><Relationship Id="rId9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Mobile and Cloud Computing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COSC7388 Spring 2011 </a:t>
            </a:r>
          </a:p>
          <a:p>
            <a:r>
              <a:rPr lang="en-US" dirty="0" smtClean="0"/>
              <a:t>Dr. Rong Zheng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Cloud Computing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/>
              <a:t>The</a:t>
            </a:r>
            <a:r>
              <a:rPr lang="en-GB" sz="4000" dirty="0" smtClean="0"/>
              <a:t> </a:t>
            </a:r>
            <a:r>
              <a:rPr lang="en-GB" dirty="0" smtClean="0"/>
              <a:t>Hype</a:t>
            </a:r>
            <a:endParaRPr lang="en-US" dirty="0"/>
          </a:p>
        </p:txBody>
      </p:sp>
      <p:pic>
        <p:nvPicPr>
          <p:cNvPr id="3075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0188" y="1857375"/>
            <a:ext cx="6215062" cy="2786063"/>
          </a:xfrm>
          <a:noFill/>
        </p:spPr>
      </p:pic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3124200" y="4876800"/>
            <a:ext cx="29559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7575D1"/>
                </a:solidFill>
                <a:latin typeface="Century Gothic" charset="0"/>
              </a:rPr>
              <a:t>Cluster Computing</a:t>
            </a:r>
          </a:p>
          <a:p>
            <a:r>
              <a:rPr lang="en-US">
                <a:solidFill>
                  <a:srgbClr val="FFC000"/>
                </a:solidFill>
                <a:latin typeface="Century Gothic" charset="0"/>
              </a:rPr>
              <a:t>Cloud Computing</a:t>
            </a:r>
          </a:p>
          <a:p>
            <a:r>
              <a:rPr lang="en-US">
                <a:solidFill>
                  <a:srgbClr val="C00000"/>
                </a:solidFill>
                <a:latin typeface="Century Gothic" charset="0"/>
              </a:rPr>
              <a:t>Grid Computing </a:t>
            </a:r>
            <a:r>
              <a:rPr lang="en-US">
                <a:latin typeface="Century Gothic" charset="0"/>
              </a:rPr>
              <a:t/>
            </a:r>
            <a:br>
              <a:rPr lang="en-US">
                <a:latin typeface="Century Gothic" charset="0"/>
              </a:rPr>
            </a:b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Cloud Computing?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 Black" charset="0"/>
              <a:buAutoNum type="arabicPeriod"/>
            </a:pPr>
            <a:r>
              <a:rPr lang="en-US"/>
              <a:t>Web-scale problems</a:t>
            </a:r>
          </a:p>
          <a:p>
            <a:pPr marL="457200" indent="-457200">
              <a:buFont typeface="Arial Black" charset="0"/>
              <a:buAutoNum type="arabicPeriod"/>
            </a:pPr>
            <a:r>
              <a:rPr lang="en-US"/>
              <a:t>Large data centers</a:t>
            </a:r>
          </a:p>
          <a:p>
            <a:pPr marL="457200" indent="-457200">
              <a:buFont typeface="Arial Black" charset="0"/>
              <a:buAutoNum type="arabicPeriod"/>
            </a:pPr>
            <a:r>
              <a:rPr lang="en-US"/>
              <a:t>Different models of computing</a:t>
            </a:r>
          </a:p>
          <a:p>
            <a:pPr marL="457200" indent="-457200">
              <a:buFont typeface="Arial Black" charset="0"/>
              <a:buAutoNum type="arabicPeriod"/>
            </a:pPr>
            <a:r>
              <a:rPr lang="en-US"/>
              <a:t>Highly-interactive Web applications</a:t>
            </a:r>
          </a:p>
          <a:p>
            <a:pPr marL="457200" indent="-45720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Web-Scale Problems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Characteristics:</a:t>
            </a:r>
          </a:p>
          <a:p>
            <a:pPr lvl="1"/>
            <a:r>
              <a:rPr lang="en-US"/>
              <a:t>Definitely data-intensive</a:t>
            </a:r>
          </a:p>
          <a:p>
            <a:pPr lvl="1"/>
            <a:r>
              <a:rPr lang="en-US"/>
              <a:t>May also be processing intensive</a:t>
            </a:r>
          </a:p>
          <a:p>
            <a:r>
              <a:rPr lang="en-US"/>
              <a:t>Examples:</a:t>
            </a:r>
          </a:p>
          <a:p>
            <a:pPr lvl="1"/>
            <a:r>
              <a:rPr lang="en-US"/>
              <a:t>Crawling, indexing, searching, mining the Web</a:t>
            </a:r>
          </a:p>
          <a:p>
            <a:pPr lvl="1"/>
            <a:r>
              <a:rPr lang="en-US"/>
              <a:t>“Post-genomics” life sciences research</a:t>
            </a:r>
          </a:p>
          <a:p>
            <a:pPr lvl="1"/>
            <a:r>
              <a:rPr lang="en-US"/>
              <a:t>Other scientific data (physics, astronomers, etc.)</a:t>
            </a:r>
          </a:p>
          <a:p>
            <a:pPr lvl="1"/>
            <a:r>
              <a:rPr lang="en-US"/>
              <a:t>Sensor networks</a:t>
            </a:r>
          </a:p>
          <a:p>
            <a:pPr lvl="1"/>
            <a:r>
              <a:rPr lang="en-US"/>
              <a:t>Web 2.0 applications</a:t>
            </a:r>
          </a:p>
          <a:p>
            <a:pPr lvl="1"/>
            <a:r>
              <a:rPr lang="en-US"/>
              <a:t>…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1E735-9D8F-8B4B-BAB0-BCBBB143D239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to do with more data?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Answering factoid questions</a:t>
            </a:r>
          </a:p>
          <a:p>
            <a:pPr lvl="1"/>
            <a:r>
              <a:rPr lang="en-US" sz="2000" dirty="0"/>
              <a:t>Pattern matching on the Web</a:t>
            </a:r>
          </a:p>
          <a:p>
            <a:pPr lvl="1"/>
            <a:r>
              <a:rPr lang="en-US" sz="2000" dirty="0"/>
              <a:t>Works amazingly well</a:t>
            </a:r>
          </a:p>
          <a:p>
            <a:pPr lvl="1"/>
            <a:endParaRPr lang="en-US" sz="2000" dirty="0"/>
          </a:p>
          <a:p>
            <a:r>
              <a:rPr lang="en-US" sz="2400" dirty="0"/>
              <a:t>Learning relations</a:t>
            </a:r>
          </a:p>
          <a:p>
            <a:pPr lvl="1"/>
            <a:r>
              <a:rPr lang="en-US" sz="2000" dirty="0"/>
              <a:t>Start with seed instances</a:t>
            </a:r>
          </a:p>
          <a:p>
            <a:pPr lvl="1"/>
            <a:r>
              <a:rPr lang="en-US" sz="2000" dirty="0"/>
              <a:t>Search for patterns on the Web</a:t>
            </a:r>
          </a:p>
          <a:p>
            <a:pPr lvl="1"/>
            <a:r>
              <a:rPr lang="en-US" sz="2000" dirty="0"/>
              <a:t>Using patterns to find more instances</a:t>
            </a: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1417638" y="2552700"/>
            <a:ext cx="58213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Who shot Abraham Lincoln? </a:t>
            </a:r>
            <a:r>
              <a:rPr lang="en-US" dirty="0" err="1">
                <a:sym typeface="Symbol" charset="2"/>
              </a:rPr>
              <a:t></a:t>
            </a:r>
            <a:r>
              <a:rPr lang="en-US" dirty="0">
                <a:sym typeface="Symbol" charset="2"/>
              </a:rPr>
              <a:t> </a:t>
            </a:r>
            <a:r>
              <a:rPr lang="en-US" dirty="0">
                <a:solidFill>
                  <a:srgbClr val="FF0000"/>
                </a:solidFill>
                <a:sym typeface="Symbol" charset="2"/>
              </a:rPr>
              <a:t>X</a:t>
            </a:r>
            <a:r>
              <a:rPr lang="en-US" dirty="0">
                <a:sym typeface="Symbol" charset="2"/>
              </a:rPr>
              <a:t> </a:t>
            </a:r>
            <a:r>
              <a:rPr lang="en-US" dirty="0"/>
              <a:t>shot Abraham Lincoln</a:t>
            </a:r>
          </a:p>
        </p:txBody>
      </p:sp>
      <p:sp>
        <p:nvSpPr>
          <p:cNvPr id="13324" name="TextBox 13"/>
          <p:cNvSpPr txBox="1">
            <a:spLocks noChangeArrowheads="1"/>
          </p:cNvSpPr>
          <p:nvPr/>
        </p:nvSpPr>
        <p:spPr bwMode="auto">
          <a:xfrm>
            <a:off x="0" y="6427788"/>
            <a:ext cx="47244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b="0"/>
              <a:t>(Brill et al., TREC 2001; Lin, ACM TOIS 2007)</a:t>
            </a:r>
          </a:p>
          <a:p>
            <a:r>
              <a:rPr lang="en-US" sz="1000" b="0"/>
              <a:t>(Agichtein and Gravano, DL 2000; Ravichandran and Hovy, ACL 2002; … )</a:t>
            </a:r>
            <a:endParaRPr lang="en-US" sz="1400" b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Large Data Centers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Web-scale problems? Throw more machines at it!</a:t>
            </a:r>
          </a:p>
          <a:p>
            <a:r>
              <a:rPr lang="en-US" dirty="0"/>
              <a:t>Clear trend: centralization of computing resources in large data centers</a:t>
            </a:r>
          </a:p>
          <a:p>
            <a:pPr lvl="1"/>
            <a:r>
              <a:rPr lang="en-US" dirty="0"/>
              <a:t>Necessary ingredients: fiber, juice, and space</a:t>
            </a:r>
          </a:p>
          <a:p>
            <a:pPr lvl="1"/>
            <a:r>
              <a:rPr lang="en-US" dirty="0"/>
              <a:t>What do Oregon, Iceland, and abandoned mines have in common?</a:t>
            </a:r>
          </a:p>
          <a:p>
            <a:r>
              <a:rPr lang="en-US" dirty="0"/>
              <a:t>Important Issues:</a:t>
            </a:r>
          </a:p>
          <a:p>
            <a:pPr lvl="1"/>
            <a:r>
              <a:rPr lang="en-US" dirty="0"/>
              <a:t>Redundancy</a:t>
            </a:r>
          </a:p>
          <a:p>
            <a:pPr lvl="1"/>
            <a:r>
              <a:rPr lang="en-US" dirty="0"/>
              <a:t>Efficiency</a:t>
            </a:r>
          </a:p>
          <a:p>
            <a:pPr lvl="1"/>
            <a:r>
              <a:rPr lang="en-US" dirty="0"/>
              <a:t>Utilization</a:t>
            </a:r>
          </a:p>
          <a:p>
            <a:pPr lvl="1"/>
            <a:r>
              <a:rPr lang="en-US" dirty="0"/>
              <a:t>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7462838" y="6611938"/>
            <a:ext cx="168116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0"/>
              <a:t>Maximilien Brice, © CERN</a:t>
            </a:r>
          </a:p>
        </p:txBody>
      </p:sp>
      <p:pic>
        <p:nvPicPr>
          <p:cNvPr id="16387" name="Picture 4" descr="lhc2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3588"/>
            <a:ext cx="9144000" cy="53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Technology: Virtualization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990600" y="2571750"/>
            <a:ext cx="2895600" cy="2000250"/>
            <a:chOff x="2057400" y="2209800"/>
            <a:chExt cx="2895600" cy="2000310"/>
          </a:xfrm>
        </p:grpSpPr>
        <p:sp>
          <p:nvSpPr>
            <p:cNvPr id="17422" name="Rounded Rectangle 5"/>
            <p:cNvSpPr>
              <a:spLocks noChangeArrowheads="1"/>
            </p:cNvSpPr>
            <p:nvPr/>
          </p:nvSpPr>
          <p:spPr bwMode="auto">
            <a:xfrm>
              <a:off x="2057400" y="32766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Hardware</a:t>
              </a:r>
            </a:p>
          </p:txBody>
        </p:sp>
        <p:sp>
          <p:nvSpPr>
            <p:cNvPr id="17423" name="Rounded Rectangle 6"/>
            <p:cNvSpPr>
              <a:spLocks noChangeArrowheads="1"/>
            </p:cNvSpPr>
            <p:nvPr/>
          </p:nvSpPr>
          <p:spPr bwMode="auto">
            <a:xfrm>
              <a:off x="2057400" y="27432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bg2"/>
                  </a:solidFill>
                </a:rPr>
                <a:t>Operating System</a:t>
              </a:r>
            </a:p>
          </p:txBody>
        </p:sp>
        <p:sp>
          <p:nvSpPr>
            <p:cNvPr id="17424" name="Rounded Rectangle 7"/>
            <p:cNvSpPr>
              <a:spLocks noChangeArrowheads="1"/>
            </p:cNvSpPr>
            <p:nvPr/>
          </p:nvSpPr>
          <p:spPr bwMode="auto">
            <a:xfrm>
              <a:off x="20574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App</a:t>
              </a:r>
            </a:p>
          </p:txBody>
        </p:sp>
        <p:sp>
          <p:nvSpPr>
            <p:cNvPr id="17425" name="Rounded Rectangle 9"/>
            <p:cNvSpPr>
              <a:spLocks noChangeArrowheads="1"/>
            </p:cNvSpPr>
            <p:nvPr/>
          </p:nvSpPr>
          <p:spPr bwMode="auto">
            <a:xfrm>
              <a:off x="30480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App</a:t>
              </a:r>
            </a:p>
          </p:txBody>
        </p:sp>
        <p:sp>
          <p:nvSpPr>
            <p:cNvPr id="17426" name="Rounded Rectangle 11"/>
            <p:cNvSpPr>
              <a:spLocks noChangeArrowheads="1"/>
            </p:cNvSpPr>
            <p:nvPr/>
          </p:nvSpPr>
          <p:spPr bwMode="auto">
            <a:xfrm>
              <a:off x="40386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App</a:t>
              </a:r>
            </a:p>
          </p:txBody>
        </p:sp>
        <p:sp>
          <p:nvSpPr>
            <p:cNvPr id="17427" name="TextBox 20"/>
            <p:cNvSpPr txBox="1">
              <a:spLocks noChangeArrowheads="1"/>
            </p:cNvSpPr>
            <p:nvPr/>
          </p:nvSpPr>
          <p:spPr bwMode="auto">
            <a:xfrm>
              <a:off x="2439584" y="3810000"/>
              <a:ext cx="223516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Traditional Stack</a:t>
              </a: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029200" y="2038350"/>
            <a:ext cx="2895600" cy="2533650"/>
            <a:chOff x="5638800" y="1676400"/>
            <a:chExt cx="2895600" cy="2533710"/>
          </a:xfrm>
        </p:grpSpPr>
        <p:sp>
          <p:nvSpPr>
            <p:cNvPr id="17413" name="Rounded Rectangle 12"/>
            <p:cNvSpPr>
              <a:spLocks noChangeArrowheads="1"/>
            </p:cNvSpPr>
            <p:nvPr/>
          </p:nvSpPr>
          <p:spPr bwMode="auto">
            <a:xfrm>
              <a:off x="5638800" y="32766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Hardware</a:t>
              </a:r>
            </a:p>
          </p:txBody>
        </p:sp>
        <p:sp>
          <p:nvSpPr>
            <p:cNvPr id="17414" name="Rounded Rectangle 13"/>
            <p:cNvSpPr>
              <a:spLocks noChangeArrowheads="1"/>
            </p:cNvSpPr>
            <p:nvPr/>
          </p:nvSpPr>
          <p:spPr bwMode="auto">
            <a:xfrm>
              <a:off x="56388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OS</a:t>
              </a:r>
            </a:p>
          </p:txBody>
        </p:sp>
        <p:sp>
          <p:nvSpPr>
            <p:cNvPr id="17415" name="Rounded Rectangle 14"/>
            <p:cNvSpPr>
              <a:spLocks noChangeArrowheads="1"/>
            </p:cNvSpPr>
            <p:nvPr/>
          </p:nvSpPr>
          <p:spPr bwMode="auto">
            <a:xfrm>
              <a:off x="56388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App</a:t>
              </a:r>
            </a:p>
          </p:txBody>
        </p:sp>
        <p:sp>
          <p:nvSpPr>
            <p:cNvPr id="17416" name="Rounded Rectangle 15"/>
            <p:cNvSpPr>
              <a:spLocks noChangeArrowheads="1"/>
            </p:cNvSpPr>
            <p:nvPr/>
          </p:nvSpPr>
          <p:spPr bwMode="auto">
            <a:xfrm>
              <a:off x="66294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App</a:t>
              </a:r>
            </a:p>
          </p:txBody>
        </p:sp>
        <p:sp>
          <p:nvSpPr>
            <p:cNvPr id="17417" name="Rounded Rectangle 16"/>
            <p:cNvSpPr>
              <a:spLocks noChangeArrowheads="1"/>
            </p:cNvSpPr>
            <p:nvPr/>
          </p:nvSpPr>
          <p:spPr bwMode="auto">
            <a:xfrm>
              <a:off x="76200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App</a:t>
              </a:r>
            </a:p>
          </p:txBody>
        </p:sp>
        <p:sp>
          <p:nvSpPr>
            <p:cNvPr id="17418" name="Rounded Rectangle 17"/>
            <p:cNvSpPr>
              <a:spLocks noChangeArrowheads="1"/>
            </p:cNvSpPr>
            <p:nvPr/>
          </p:nvSpPr>
          <p:spPr bwMode="auto">
            <a:xfrm>
              <a:off x="5638800" y="27432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CC99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Hypervisor</a:t>
              </a:r>
            </a:p>
          </p:txBody>
        </p:sp>
        <p:sp>
          <p:nvSpPr>
            <p:cNvPr id="17419" name="Rounded Rectangle 18"/>
            <p:cNvSpPr>
              <a:spLocks noChangeArrowheads="1"/>
            </p:cNvSpPr>
            <p:nvPr/>
          </p:nvSpPr>
          <p:spPr bwMode="auto">
            <a:xfrm>
              <a:off x="66294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OS</a:t>
              </a:r>
            </a:p>
          </p:txBody>
        </p:sp>
        <p:sp>
          <p:nvSpPr>
            <p:cNvPr id="17420" name="Rounded Rectangle 19"/>
            <p:cNvSpPr>
              <a:spLocks noChangeArrowheads="1"/>
            </p:cNvSpPr>
            <p:nvPr/>
          </p:nvSpPr>
          <p:spPr bwMode="auto">
            <a:xfrm>
              <a:off x="76200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OS</a:t>
              </a:r>
            </a:p>
          </p:txBody>
        </p:sp>
        <p:sp>
          <p:nvSpPr>
            <p:cNvPr id="17421" name="TextBox 21"/>
            <p:cNvSpPr txBox="1">
              <a:spLocks noChangeArrowheads="1"/>
            </p:cNvSpPr>
            <p:nvPr/>
          </p:nvSpPr>
          <p:spPr bwMode="auto">
            <a:xfrm>
              <a:off x="5999309" y="3810000"/>
              <a:ext cx="223029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Virtualized Stack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Center Networking</a:t>
            </a:r>
            <a:endParaRPr lang="en-US" dirty="0"/>
          </a:p>
        </p:txBody>
      </p:sp>
      <p:sp>
        <p:nvSpPr>
          <p:cNvPr id="4" name="Rectangle 165"/>
          <p:cNvSpPr>
            <a:spLocks noChangeArrowheads="1"/>
          </p:cNvSpPr>
          <p:nvPr/>
        </p:nvSpPr>
        <p:spPr bwMode="auto">
          <a:xfrm>
            <a:off x="381000" y="1905000"/>
            <a:ext cx="8534400" cy="3886200"/>
          </a:xfrm>
          <a:prstGeom prst="rect">
            <a:avLst/>
          </a:prstGeom>
          <a:noFill/>
          <a:ln w="38100">
            <a:solidFill>
              <a:srgbClr val="008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124"/>
          <p:cNvGrpSpPr>
            <a:grpSpLocks/>
          </p:cNvGrpSpPr>
          <p:nvPr/>
        </p:nvGrpSpPr>
        <p:grpSpPr bwMode="auto">
          <a:xfrm>
            <a:off x="3124200" y="1143000"/>
            <a:ext cx="2209800" cy="685800"/>
            <a:chOff x="1968" y="720"/>
            <a:chExt cx="1392" cy="432"/>
          </a:xfrm>
        </p:grpSpPr>
        <p:pic>
          <p:nvPicPr>
            <p:cNvPr id="6" name="Picture 66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68" y="720"/>
              <a:ext cx="139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 Box 76"/>
            <p:cNvSpPr txBox="1">
              <a:spLocks noChangeArrowheads="1"/>
            </p:cNvSpPr>
            <p:nvPr/>
          </p:nvSpPr>
          <p:spPr bwMode="auto">
            <a:xfrm>
              <a:off x="2256" y="816"/>
              <a:ext cx="7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cs typeface="Arial" charset="0"/>
                </a:rPr>
                <a:t>Internet</a:t>
              </a:r>
            </a:p>
          </p:txBody>
        </p:sp>
      </p:grpSp>
      <p:grpSp>
        <p:nvGrpSpPr>
          <p:cNvPr id="8" name="Group 181"/>
          <p:cNvGrpSpPr>
            <a:grpSpLocks/>
          </p:cNvGrpSpPr>
          <p:nvPr/>
        </p:nvGrpSpPr>
        <p:grpSpPr bwMode="auto">
          <a:xfrm>
            <a:off x="2133600" y="4495800"/>
            <a:ext cx="5783263" cy="1131888"/>
            <a:chOff x="1344" y="2832"/>
            <a:chExt cx="3643" cy="713"/>
          </a:xfrm>
        </p:grpSpPr>
        <p:sp>
          <p:nvSpPr>
            <p:cNvPr id="9" name="Line 145"/>
            <p:cNvSpPr>
              <a:spLocks noChangeShapeType="1"/>
            </p:cNvSpPr>
            <p:nvPr/>
          </p:nvSpPr>
          <p:spPr bwMode="auto">
            <a:xfrm>
              <a:off x="3936" y="2832"/>
              <a:ext cx="240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44"/>
            <p:cNvSpPr>
              <a:spLocks noChangeShapeType="1"/>
            </p:cNvSpPr>
            <p:nvPr/>
          </p:nvSpPr>
          <p:spPr bwMode="auto">
            <a:xfrm flipH="1">
              <a:off x="3696" y="2880"/>
              <a:ext cx="192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42"/>
            <p:cNvSpPr>
              <a:spLocks noChangeShapeType="1"/>
            </p:cNvSpPr>
            <p:nvPr/>
          </p:nvSpPr>
          <p:spPr bwMode="auto">
            <a:xfrm>
              <a:off x="2544" y="2880"/>
              <a:ext cx="9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43"/>
            <p:cNvSpPr>
              <a:spLocks noChangeShapeType="1"/>
            </p:cNvSpPr>
            <p:nvPr/>
          </p:nvSpPr>
          <p:spPr bwMode="auto">
            <a:xfrm flipH="1">
              <a:off x="2304" y="2880"/>
              <a:ext cx="192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40"/>
            <p:cNvSpPr>
              <a:spLocks noChangeShapeType="1"/>
            </p:cNvSpPr>
            <p:nvPr/>
          </p:nvSpPr>
          <p:spPr bwMode="auto">
            <a:xfrm flipH="1">
              <a:off x="1440" y="2880"/>
              <a:ext cx="144" cy="5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1"/>
            <p:cNvSpPr>
              <a:spLocks noChangeShapeType="1"/>
            </p:cNvSpPr>
            <p:nvPr/>
          </p:nvSpPr>
          <p:spPr bwMode="auto">
            <a:xfrm>
              <a:off x="1680" y="2880"/>
              <a:ext cx="144" cy="5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pic>
          <p:nvPicPr>
            <p:cNvPr id="15" name="Picture 90" descr="File Server_Updated2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0" y="3216"/>
              <a:ext cx="247" cy="329"/>
            </a:xfrm>
            <a:prstGeom prst="rect">
              <a:avLst/>
            </a:prstGeom>
            <a:noFill/>
          </p:spPr>
        </p:pic>
        <p:pic>
          <p:nvPicPr>
            <p:cNvPr id="16" name="Picture 117" descr="File Server_Updated2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32" y="3216"/>
              <a:ext cx="247" cy="329"/>
            </a:xfrm>
            <a:prstGeom prst="rect">
              <a:avLst/>
            </a:prstGeom>
            <a:noFill/>
          </p:spPr>
        </p:pic>
        <p:pic>
          <p:nvPicPr>
            <p:cNvPr id="17" name="Picture 118" descr="File Server_Updated2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44" y="3216"/>
              <a:ext cx="247" cy="329"/>
            </a:xfrm>
            <a:prstGeom prst="rect">
              <a:avLst/>
            </a:prstGeom>
            <a:noFill/>
          </p:spPr>
        </p:pic>
        <p:pic>
          <p:nvPicPr>
            <p:cNvPr id="18" name="Picture 119" descr="File Server_Updated2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08" y="3216"/>
              <a:ext cx="247" cy="329"/>
            </a:xfrm>
            <a:prstGeom prst="rect">
              <a:avLst/>
            </a:prstGeom>
            <a:noFill/>
          </p:spPr>
        </p:pic>
        <p:pic>
          <p:nvPicPr>
            <p:cNvPr id="19" name="Picture 120" descr="File Server_Updated2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80" y="3216"/>
              <a:ext cx="247" cy="329"/>
            </a:xfrm>
            <a:prstGeom prst="rect">
              <a:avLst/>
            </a:prstGeom>
            <a:noFill/>
          </p:spPr>
        </p:pic>
        <p:pic>
          <p:nvPicPr>
            <p:cNvPr id="20" name="Picture 121" descr="File Server_Updated2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44" y="3216"/>
              <a:ext cx="247" cy="329"/>
            </a:xfrm>
            <a:prstGeom prst="rect">
              <a:avLst/>
            </a:prstGeom>
            <a:noFill/>
          </p:spPr>
        </p:pic>
        <p:sp>
          <p:nvSpPr>
            <p:cNvPr id="21" name="Text Box 146"/>
            <p:cNvSpPr txBox="1">
              <a:spLocks noChangeArrowheads="1"/>
            </p:cNvSpPr>
            <p:nvPr/>
          </p:nvSpPr>
          <p:spPr bwMode="auto">
            <a:xfrm>
              <a:off x="4320" y="3254"/>
              <a:ext cx="6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/>
                <a:t>Servers</a:t>
              </a:r>
            </a:p>
          </p:txBody>
        </p:sp>
      </p:grpSp>
      <p:sp>
        <p:nvSpPr>
          <p:cNvPr id="22" name="Line 150"/>
          <p:cNvSpPr>
            <a:spLocks noChangeShapeType="1"/>
          </p:cNvSpPr>
          <p:nvPr/>
        </p:nvSpPr>
        <p:spPr bwMode="auto">
          <a:xfrm>
            <a:off x="457200" y="2438400"/>
            <a:ext cx="8229600" cy="0"/>
          </a:xfrm>
          <a:prstGeom prst="line">
            <a:avLst/>
          </a:prstGeom>
          <a:noFill/>
          <a:ln w="9525">
            <a:solidFill>
              <a:srgbClr val="17488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151"/>
          <p:cNvSpPr>
            <a:spLocks noChangeShapeType="1"/>
          </p:cNvSpPr>
          <p:nvPr/>
        </p:nvSpPr>
        <p:spPr bwMode="auto">
          <a:xfrm>
            <a:off x="457200" y="3962400"/>
            <a:ext cx="8229600" cy="0"/>
          </a:xfrm>
          <a:prstGeom prst="line">
            <a:avLst/>
          </a:prstGeom>
          <a:noFill/>
          <a:ln w="9525">
            <a:solidFill>
              <a:srgbClr val="17488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187"/>
          <p:cNvGrpSpPr>
            <a:grpSpLocks/>
          </p:cNvGrpSpPr>
          <p:nvPr/>
        </p:nvGrpSpPr>
        <p:grpSpPr bwMode="auto">
          <a:xfrm>
            <a:off x="2590800" y="3200400"/>
            <a:ext cx="3810000" cy="1295400"/>
            <a:chOff x="1632" y="2064"/>
            <a:chExt cx="2400" cy="816"/>
          </a:xfrm>
        </p:grpSpPr>
        <p:sp>
          <p:nvSpPr>
            <p:cNvPr id="25" name="Line 133"/>
            <p:cNvSpPr>
              <a:spLocks noChangeShapeType="1"/>
            </p:cNvSpPr>
            <p:nvPr/>
          </p:nvSpPr>
          <p:spPr bwMode="auto">
            <a:xfrm flipH="1">
              <a:off x="1632" y="2112"/>
              <a:ext cx="432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35"/>
            <p:cNvSpPr>
              <a:spLocks noChangeShapeType="1"/>
            </p:cNvSpPr>
            <p:nvPr/>
          </p:nvSpPr>
          <p:spPr bwMode="auto">
            <a:xfrm>
              <a:off x="3264" y="2064"/>
              <a:ext cx="768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34"/>
            <p:cNvSpPr>
              <a:spLocks noChangeShapeType="1"/>
            </p:cNvSpPr>
            <p:nvPr/>
          </p:nvSpPr>
          <p:spPr bwMode="auto">
            <a:xfrm>
              <a:off x="2064" y="2064"/>
              <a:ext cx="480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186"/>
          <p:cNvGrpSpPr>
            <a:grpSpLocks/>
          </p:cNvGrpSpPr>
          <p:nvPr/>
        </p:nvGrpSpPr>
        <p:grpSpPr bwMode="auto">
          <a:xfrm>
            <a:off x="2514600" y="3276600"/>
            <a:ext cx="3886200" cy="1295400"/>
            <a:chOff x="1632" y="2064"/>
            <a:chExt cx="2448" cy="816"/>
          </a:xfrm>
        </p:grpSpPr>
        <p:sp>
          <p:nvSpPr>
            <p:cNvPr id="29" name="Line 139"/>
            <p:cNvSpPr>
              <a:spLocks noChangeShapeType="1"/>
            </p:cNvSpPr>
            <p:nvPr/>
          </p:nvSpPr>
          <p:spPr bwMode="auto">
            <a:xfrm flipH="1">
              <a:off x="1632" y="2064"/>
              <a:ext cx="1632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37"/>
            <p:cNvSpPr>
              <a:spLocks noChangeShapeType="1"/>
            </p:cNvSpPr>
            <p:nvPr/>
          </p:nvSpPr>
          <p:spPr bwMode="auto">
            <a:xfrm>
              <a:off x="2064" y="2064"/>
              <a:ext cx="2016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36"/>
            <p:cNvSpPr>
              <a:spLocks noChangeShapeType="1"/>
            </p:cNvSpPr>
            <p:nvPr/>
          </p:nvSpPr>
          <p:spPr bwMode="auto">
            <a:xfrm flipH="1">
              <a:off x="2592" y="2064"/>
              <a:ext cx="720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55"/>
            <p:cNvSpPr>
              <a:spLocks noChangeShapeType="1"/>
            </p:cNvSpPr>
            <p:nvPr/>
          </p:nvSpPr>
          <p:spPr bwMode="auto">
            <a:xfrm>
              <a:off x="1680" y="2880"/>
              <a:ext cx="9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185"/>
          <p:cNvGrpSpPr>
            <a:grpSpLocks/>
          </p:cNvGrpSpPr>
          <p:nvPr/>
        </p:nvGrpSpPr>
        <p:grpSpPr bwMode="auto">
          <a:xfrm>
            <a:off x="379413" y="4343400"/>
            <a:ext cx="8231187" cy="468313"/>
            <a:chOff x="239" y="2736"/>
            <a:chExt cx="5185" cy="295"/>
          </a:xfrm>
        </p:grpSpPr>
        <p:pic>
          <p:nvPicPr>
            <p:cNvPr id="34" name="Picture 9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92" y="2784"/>
              <a:ext cx="576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5" name="Picture 12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56" y="2784"/>
              <a:ext cx="576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6" name="Picture 1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48" y="2777"/>
              <a:ext cx="576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7" name="Text Box 147"/>
            <p:cNvSpPr txBox="1">
              <a:spLocks noChangeArrowheads="1"/>
            </p:cNvSpPr>
            <p:nvPr/>
          </p:nvSpPr>
          <p:spPr bwMode="auto">
            <a:xfrm>
              <a:off x="4277" y="2736"/>
              <a:ext cx="11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/>
                <a:t>Layer-2 switch</a:t>
              </a:r>
            </a:p>
          </p:txBody>
        </p:sp>
        <p:sp>
          <p:nvSpPr>
            <p:cNvPr id="38" name="Text Box 154"/>
            <p:cNvSpPr txBox="1">
              <a:spLocks noChangeArrowheads="1"/>
            </p:cNvSpPr>
            <p:nvPr/>
          </p:nvSpPr>
          <p:spPr bwMode="auto">
            <a:xfrm>
              <a:off x="239" y="2736"/>
              <a:ext cx="7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Access</a:t>
              </a:r>
            </a:p>
          </p:txBody>
        </p:sp>
      </p:grpSp>
      <p:sp>
        <p:nvSpPr>
          <p:cNvPr id="39" name="Text Box 166"/>
          <p:cNvSpPr txBox="1">
            <a:spLocks noChangeArrowheads="1"/>
          </p:cNvSpPr>
          <p:nvPr/>
        </p:nvSpPr>
        <p:spPr bwMode="auto">
          <a:xfrm>
            <a:off x="7696200" y="1568450"/>
            <a:ext cx="127952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Data Center</a:t>
            </a:r>
          </a:p>
        </p:txBody>
      </p:sp>
      <p:grpSp>
        <p:nvGrpSpPr>
          <p:cNvPr id="40" name="Group 178"/>
          <p:cNvGrpSpPr>
            <a:grpSpLocks/>
          </p:cNvGrpSpPr>
          <p:nvPr/>
        </p:nvGrpSpPr>
        <p:grpSpPr bwMode="auto">
          <a:xfrm>
            <a:off x="381000" y="1828800"/>
            <a:ext cx="7213600" cy="1752600"/>
            <a:chOff x="240" y="1152"/>
            <a:chExt cx="4544" cy="1104"/>
          </a:xfrm>
        </p:grpSpPr>
        <p:grpSp>
          <p:nvGrpSpPr>
            <p:cNvPr id="41" name="Group 177"/>
            <p:cNvGrpSpPr>
              <a:grpSpLocks/>
            </p:cNvGrpSpPr>
            <p:nvPr/>
          </p:nvGrpSpPr>
          <p:grpSpPr bwMode="auto">
            <a:xfrm>
              <a:off x="2064" y="1152"/>
              <a:ext cx="1200" cy="912"/>
              <a:chOff x="2064" y="1152"/>
              <a:chExt cx="1200" cy="912"/>
            </a:xfrm>
          </p:grpSpPr>
          <p:sp>
            <p:nvSpPr>
              <p:cNvPr id="48" name="Line 130"/>
              <p:cNvSpPr>
                <a:spLocks noChangeShapeType="1"/>
              </p:cNvSpPr>
              <p:nvPr/>
            </p:nvSpPr>
            <p:spPr bwMode="auto">
              <a:xfrm>
                <a:off x="2112" y="1152"/>
                <a:ext cx="1152" cy="9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131"/>
              <p:cNvSpPr>
                <a:spLocks noChangeShapeType="1"/>
              </p:cNvSpPr>
              <p:nvPr/>
            </p:nvSpPr>
            <p:spPr bwMode="auto">
              <a:xfrm flipH="1">
                <a:off x="2064" y="1152"/>
                <a:ext cx="1152" cy="9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128"/>
              <p:cNvSpPr>
                <a:spLocks noChangeShapeType="1"/>
              </p:cNvSpPr>
              <p:nvPr/>
            </p:nvSpPr>
            <p:spPr bwMode="auto">
              <a:xfrm>
                <a:off x="3264" y="1152"/>
                <a:ext cx="0" cy="9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127"/>
              <p:cNvSpPr>
                <a:spLocks noChangeShapeType="1"/>
              </p:cNvSpPr>
              <p:nvPr/>
            </p:nvSpPr>
            <p:spPr bwMode="auto">
              <a:xfrm>
                <a:off x="2112" y="1152"/>
                <a:ext cx="0" cy="9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176"/>
            <p:cNvGrpSpPr>
              <a:grpSpLocks/>
            </p:cNvGrpSpPr>
            <p:nvPr/>
          </p:nvGrpSpPr>
          <p:grpSpPr bwMode="auto">
            <a:xfrm>
              <a:off x="240" y="1872"/>
              <a:ext cx="4544" cy="384"/>
              <a:chOff x="240" y="1872"/>
              <a:chExt cx="4544" cy="384"/>
            </a:xfrm>
          </p:grpSpPr>
          <p:sp>
            <p:nvSpPr>
              <p:cNvPr id="43" name="Line 132"/>
              <p:cNvSpPr>
                <a:spLocks noChangeShapeType="1"/>
              </p:cNvSpPr>
              <p:nvPr/>
            </p:nvSpPr>
            <p:spPr bwMode="auto">
              <a:xfrm>
                <a:off x="2064" y="2064"/>
                <a:ext cx="1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 Box 148"/>
              <p:cNvSpPr txBox="1">
                <a:spLocks noChangeArrowheads="1"/>
              </p:cNvSpPr>
              <p:nvPr/>
            </p:nvSpPr>
            <p:spPr bwMode="auto">
              <a:xfrm>
                <a:off x="3504" y="1920"/>
                <a:ext cx="12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/>
                  <a:t>Layer-2/3 switch</a:t>
                </a:r>
              </a:p>
            </p:txBody>
          </p:sp>
          <p:sp>
            <p:nvSpPr>
              <p:cNvPr id="45" name="Text Box 153"/>
              <p:cNvSpPr txBox="1">
                <a:spLocks noChangeArrowheads="1"/>
              </p:cNvSpPr>
              <p:nvPr/>
            </p:nvSpPr>
            <p:spPr bwMode="auto">
              <a:xfrm>
                <a:off x="240" y="1872"/>
                <a:ext cx="115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Aggregation</a:t>
                </a:r>
              </a:p>
            </p:txBody>
          </p:sp>
          <p:pic>
            <p:nvPicPr>
              <p:cNvPr id="46" name="Picture 106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090" y="1872"/>
                <a:ext cx="366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7" name="Picture 126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20" y="1872"/>
                <a:ext cx="366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52" name="Group 174"/>
          <p:cNvGrpSpPr>
            <a:grpSpLocks/>
          </p:cNvGrpSpPr>
          <p:nvPr/>
        </p:nvGrpSpPr>
        <p:grpSpPr bwMode="auto">
          <a:xfrm>
            <a:off x="381000" y="1673225"/>
            <a:ext cx="7110413" cy="688975"/>
            <a:chOff x="240" y="1054"/>
            <a:chExt cx="4479" cy="434"/>
          </a:xfrm>
        </p:grpSpPr>
        <p:sp>
          <p:nvSpPr>
            <p:cNvPr id="53" name="Line 129"/>
            <p:cNvSpPr>
              <a:spLocks noChangeShapeType="1"/>
            </p:cNvSpPr>
            <p:nvPr/>
          </p:nvSpPr>
          <p:spPr bwMode="auto">
            <a:xfrm>
              <a:off x="2160" y="1296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pic>
          <p:nvPicPr>
            <p:cNvPr id="54" name="Picture 105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28" y="1056"/>
              <a:ext cx="624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5" name="Picture 125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824" y="1054"/>
              <a:ext cx="624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6" name="Text Box 149"/>
            <p:cNvSpPr txBox="1">
              <a:spLocks noChangeArrowheads="1"/>
            </p:cNvSpPr>
            <p:nvPr/>
          </p:nvSpPr>
          <p:spPr bwMode="auto">
            <a:xfrm>
              <a:off x="3600" y="1190"/>
              <a:ext cx="11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/>
                <a:t>Layer-3 router</a:t>
              </a:r>
            </a:p>
          </p:txBody>
        </p:sp>
        <p:sp>
          <p:nvSpPr>
            <p:cNvPr id="57" name="Text Box 152"/>
            <p:cNvSpPr txBox="1">
              <a:spLocks noChangeArrowheads="1"/>
            </p:cNvSpPr>
            <p:nvPr/>
          </p:nvSpPr>
          <p:spPr bwMode="auto">
            <a:xfrm>
              <a:off x="240" y="120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Core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2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Different Computing Models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2590800"/>
          </a:xfrm>
        </p:spPr>
        <p:txBody>
          <a:bodyPr/>
          <a:lstStyle/>
          <a:p>
            <a:r>
              <a:rPr lang="en-US" sz="2000" dirty="0" smtClean="0"/>
              <a:t>Utility </a:t>
            </a:r>
            <a:r>
              <a:rPr lang="en-US" sz="2000" dirty="0"/>
              <a:t>computing</a:t>
            </a:r>
            <a:endParaRPr lang="en-US" sz="2000" dirty="0" smtClean="0"/>
          </a:p>
          <a:p>
            <a:pPr lvl="1"/>
            <a:r>
              <a:rPr lang="en-US" sz="1800" dirty="0" smtClean="0"/>
              <a:t>Pay as your go</a:t>
            </a:r>
          </a:p>
          <a:p>
            <a:pPr lvl="1"/>
            <a:r>
              <a:rPr lang="en-US" sz="1800" dirty="0" smtClean="0"/>
              <a:t>Why </a:t>
            </a:r>
            <a:r>
              <a:rPr lang="en-US" sz="1800" dirty="0"/>
              <a:t>buy machines when you can rent cycles?</a:t>
            </a:r>
          </a:p>
          <a:p>
            <a:pPr lvl="1"/>
            <a:r>
              <a:rPr lang="en-US" sz="1800" dirty="0"/>
              <a:t>Examples: Amazon’s EC2, </a:t>
            </a:r>
            <a:r>
              <a:rPr lang="en-US" sz="1800" dirty="0" err="1"/>
              <a:t>GoGrid</a:t>
            </a:r>
            <a:r>
              <a:rPr lang="en-US" sz="1800" dirty="0"/>
              <a:t>, </a:t>
            </a:r>
            <a:r>
              <a:rPr lang="en-US" sz="1800" dirty="0" err="1"/>
              <a:t>AppNexus</a:t>
            </a:r>
            <a:endParaRPr lang="en-US" sz="1800" dirty="0"/>
          </a:p>
          <a:p>
            <a:r>
              <a:rPr lang="en-US" sz="2000" dirty="0"/>
              <a:t>Platform as a Service (</a:t>
            </a:r>
            <a:r>
              <a:rPr lang="en-US" sz="2000" dirty="0" err="1"/>
              <a:t>PaaS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Give me nice API and take care of the implementation</a:t>
            </a:r>
          </a:p>
          <a:p>
            <a:pPr lvl="1"/>
            <a:r>
              <a:rPr lang="en-US" sz="1800" dirty="0"/>
              <a:t>Example: Google App Engine</a:t>
            </a:r>
          </a:p>
          <a:p>
            <a:r>
              <a:rPr lang="en-US" sz="2000" dirty="0"/>
              <a:t>Software as a Service (</a:t>
            </a:r>
            <a:r>
              <a:rPr lang="en-US" sz="2000" dirty="0" err="1"/>
              <a:t>SaaS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Just run it for me!</a:t>
            </a:r>
          </a:p>
          <a:p>
            <a:pPr lvl="1"/>
            <a:r>
              <a:rPr lang="en-US" sz="1800" dirty="0"/>
              <a:t>Example: Gmail</a:t>
            </a:r>
            <a:endParaRPr lang="en-US" sz="2000" dirty="0"/>
          </a:p>
        </p:txBody>
      </p:sp>
      <p:sp>
        <p:nvSpPr>
          <p:cNvPr id="31" name="Rectangle 30"/>
          <p:cNvSpPr/>
          <p:nvPr/>
        </p:nvSpPr>
        <p:spPr>
          <a:xfrm>
            <a:off x="990600" y="5524500"/>
            <a:ext cx="7010400" cy="6096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CBB3A1"/>
              </a:gs>
            </a:gsLst>
            <a:lin ang="0" scaled="0"/>
            <a:tileRect/>
          </a:gra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12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570707" y="5942806"/>
            <a:ext cx="838200" cy="1587"/>
          </a:xfrm>
          <a:prstGeom prst="line">
            <a:avLst/>
          </a:prstGeom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3543301" y="5943600"/>
            <a:ext cx="838200" cy="3175"/>
          </a:xfrm>
          <a:prstGeom prst="line">
            <a:avLst/>
          </a:prstGeom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6591301" y="5943600"/>
            <a:ext cx="838200" cy="3175"/>
          </a:xfrm>
          <a:prstGeom prst="line">
            <a:avLst/>
          </a:prstGeom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7581900" y="5943600"/>
            <a:ext cx="838200" cy="0"/>
          </a:xfrm>
          <a:prstGeom prst="line">
            <a:avLst/>
          </a:prstGeom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TextBox 12"/>
          <p:cNvSpPr txBox="1">
            <a:spLocks noChangeArrowheads="1"/>
          </p:cNvSpPr>
          <p:nvPr/>
        </p:nvSpPr>
        <p:spPr bwMode="auto">
          <a:xfrm>
            <a:off x="609600" y="6362700"/>
            <a:ext cx="4958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EC2</a:t>
            </a: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3484563" y="6362700"/>
            <a:ext cx="6621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Azure</a:t>
            </a:r>
          </a:p>
        </p:txBody>
      </p: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5867400" y="6362700"/>
            <a:ext cx="10805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AppEngine</a:t>
            </a:r>
          </a:p>
        </p:txBody>
      </p:sp>
      <p:sp>
        <p:nvSpPr>
          <p:cNvPr id="39" name="TextBox 15"/>
          <p:cNvSpPr txBox="1">
            <a:spLocks noChangeArrowheads="1"/>
          </p:cNvSpPr>
          <p:nvPr/>
        </p:nvSpPr>
        <p:spPr bwMode="auto">
          <a:xfrm>
            <a:off x="7467600" y="6362700"/>
            <a:ext cx="10506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Force.com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7848600" y="4991100"/>
            <a:ext cx="838200" cy="1588"/>
          </a:xfrm>
          <a:prstGeom prst="straightConnector1">
            <a:avLst/>
          </a:pr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381000" y="4991100"/>
            <a:ext cx="762000" cy="1588"/>
          </a:xfrm>
          <a:prstGeom prst="straightConnector1">
            <a:avLst/>
          </a:pr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2" name="TextBox 25"/>
          <p:cNvSpPr txBox="1">
            <a:spLocks noChangeArrowheads="1"/>
          </p:cNvSpPr>
          <p:nvPr/>
        </p:nvSpPr>
        <p:spPr bwMode="auto">
          <a:xfrm>
            <a:off x="1143000" y="4610100"/>
            <a:ext cx="168577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Lower-level,</a:t>
            </a:r>
          </a:p>
          <a:p>
            <a:r>
              <a:rPr lang="en-US" sz="1600"/>
              <a:t>Less management</a:t>
            </a:r>
          </a:p>
        </p:txBody>
      </p:sp>
      <p:sp>
        <p:nvSpPr>
          <p:cNvPr id="43" name="TextBox 26"/>
          <p:cNvSpPr txBox="1">
            <a:spLocks noChangeArrowheads="1"/>
          </p:cNvSpPr>
          <p:nvPr/>
        </p:nvSpPr>
        <p:spPr bwMode="auto">
          <a:xfrm>
            <a:off x="6050712" y="4610100"/>
            <a:ext cx="17978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/>
              <a:t>Higher-level,</a:t>
            </a:r>
          </a:p>
          <a:p>
            <a:pPr algn="r"/>
            <a:r>
              <a:rPr lang="en-US" sz="1600"/>
              <a:t>More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Web Applications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</a:t>
            </a:r>
            <a:r>
              <a:rPr lang="en-US" dirty="0"/>
              <a:t>is the nature of software applications?</a:t>
            </a:r>
          </a:p>
          <a:p>
            <a:pPr lvl="1"/>
            <a:r>
              <a:rPr lang="en-US" dirty="0"/>
              <a:t>From the desktop to the browser</a:t>
            </a:r>
          </a:p>
          <a:p>
            <a:pPr lvl="1"/>
            <a:r>
              <a:rPr lang="en-US" dirty="0" err="1"/>
              <a:t>SaaS</a:t>
            </a:r>
            <a:r>
              <a:rPr lang="en-US" dirty="0"/>
              <a:t> == Web-based applications</a:t>
            </a:r>
          </a:p>
          <a:p>
            <a:pPr lvl="1"/>
            <a:r>
              <a:rPr lang="en-US" dirty="0"/>
              <a:t>Examples: Google Maps, </a:t>
            </a:r>
            <a:r>
              <a:rPr lang="en-US" dirty="0" err="1"/>
              <a:t>Facebook</a:t>
            </a:r>
            <a:endParaRPr lang="en-US" dirty="0"/>
          </a:p>
          <a:p>
            <a:r>
              <a:rPr lang="en-US" dirty="0"/>
              <a:t>How do we deliver highly-interactive Web-based applications?</a:t>
            </a:r>
          </a:p>
          <a:p>
            <a:pPr lvl="1"/>
            <a:r>
              <a:rPr lang="en-US" dirty="0"/>
              <a:t>AJAX (asynchronous JavaScript and XML)</a:t>
            </a:r>
          </a:p>
          <a:p>
            <a:pPr lvl="1"/>
            <a:r>
              <a:rPr lang="en-US" dirty="0"/>
              <a:t>For better, or for worse…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0F627-889D-BC41-915C-B33008F5FF96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charset="-122"/>
                <a:cs typeface="宋体" charset="-122"/>
              </a:rPr>
              <a:t>Example: Wikipedia Anthropology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4133849"/>
            <a:ext cx="4113213" cy="2042385"/>
          </a:xfrm>
        </p:spPr>
        <p:txBody>
          <a:bodyPr/>
          <a:lstStyle/>
          <a:p>
            <a:r>
              <a:rPr lang="en-US" altLang="zh-CN" sz="2000" dirty="0">
                <a:ea typeface="宋体" charset="-122"/>
                <a:cs typeface="宋体" charset="-122"/>
              </a:rPr>
              <a:t>Experiment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Download entire revision history of Wikipedia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4.7 M pages, 58 M revisions, 800 GB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Analyze editing patterns &amp; trends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4133850"/>
            <a:ext cx="4114800" cy="2343150"/>
          </a:xfrm>
        </p:spPr>
        <p:txBody>
          <a:bodyPr/>
          <a:lstStyle/>
          <a:p>
            <a:r>
              <a:rPr lang="en-US" altLang="zh-CN" sz="2400">
                <a:ea typeface="宋体" charset="-122"/>
                <a:cs typeface="宋体" charset="-122"/>
              </a:rPr>
              <a:t>Computation</a:t>
            </a:r>
          </a:p>
          <a:p>
            <a:pPr lvl="1"/>
            <a:r>
              <a:rPr lang="en-US" altLang="zh-CN" sz="2000">
                <a:ea typeface="宋体" charset="-122"/>
                <a:cs typeface="宋体" charset="-122"/>
              </a:rPr>
              <a:t>Hadoop on 20-machine cluster</a:t>
            </a:r>
          </a:p>
          <a:p>
            <a:pPr lvl="1"/>
            <a:endParaRPr lang="en-US" altLang="zh-CN" sz="2000">
              <a:ea typeface="宋体" charset="-122"/>
              <a:cs typeface="宋体" charset="-122"/>
            </a:endParaRPr>
          </a:p>
          <a:p>
            <a:endParaRPr lang="en-US" altLang="zh-CN" sz="2400">
              <a:ea typeface="宋体" charset="-122"/>
              <a:cs typeface="宋体" charset="-122"/>
            </a:endParaRPr>
          </a:p>
        </p:txBody>
      </p:sp>
      <p:pic>
        <p:nvPicPr>
          <p:cNvPr id="952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250" y="909638"/>
            <a:ext cx="4594225" cy="3189287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</p:pic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4876800" y="1673225"/>
            <a:ext cx="4100513" cy="6699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lIns="45789" tIns="45789" rIns="45789" bIns="45789">
            <a:prstTxWarp prst="textNoShape">
              <a:avLst/>
            </a:prstTxWarp>
            <a:spAutoFit/>
          </a:bodyPr>
          <a:lstStyle/>
          <a:p>
            <a:pPr defTabSz="915988" eaLnBrk="0" hangingPunct="0">
              <a:lnSpc>
                <a:spcPct val="90000"/>
              </a:lnSpc>
            </a:pPr>
            <a:r>
              <a:rPr lang="en-US" altLang="zh-CN" sz="1400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宋体" charset="-122"/>
                <a:cs typeface="宋体" charset="-122"/>
              </a:rPr>
              <a:t>Kittur</a:t>
            </a:r>
            <a:r>
              <a:rPr lang="en-US" altLang="zh-CN" sz="1400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宋体" charset="-122"/>
                <a:cs typeface="宋体" charset="-122"/>
              </a:rPr>
              <a:t>, </a:t>
            </a:r>
            <a:r>
              <a:rPr lang="en-US" altLang="zh-CN" sz="1400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宋体" charset="-122"/>
                <a:cs typeface="宋体" charset="-122"/>
              </a:rPr>
              <a:t>Suh</a:t>
            </a:r>
            <a:r>
              <a:rPr lang="en-US" altLang="zh-CN" sz="1400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宋体" charset="-122"/>
                <a:cs typeface="宋体" charset="-122"/>
              </a:rPr>
              <a:t>, Pendleton (UCLA, PARC), “He Says, She Says: Conflict and Coordination in Wikipedia” CHI, 2007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4876800" y="2665413"/>
            <a:ext cx="3794125" cy="588962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wrap="none" lIns="45789" tIns="45789" rIns="45789" bIns="45789">
            <a:prstTxWarp prst="textNoShape">
              <a:avLst/>
            </a:prstTxWarp>
            <a:spAutoFit/>
          </a:bodyPr>
          <a:lstStyle/>
          <a:p>
            <a:pPr defTabSz="915988" eaLnBrk="0" hangingPunct="0">
              <a:lnSpc>
                <a:spcPct val="90000"/>
              </a:lnSpc>
            </a:pPr>
            <a:r>
              <a:rPr lang="en-US" altLang="zh-CN" sz="1800" b="1" i="1">
                <a:latin typeface="Arial" charset="0"/>
                <a:ea typeface="宋体" charset="-122"/>
                <a:cs typeface="宋体" charset="-122"/>
              </a:rPr>
              <a:t>Increasing fraction of edits are for</a:t>
            </a:r>
          </a:p>
          <a:p>
            <a:pPr defTabSz="915988" eaLnBrk="0" hangingPunct="0">
              <a:lnSpc>
                <a:spcPct val="90000"/>
              </a:lnSpc>
            </a:pPr>
            <a:r>
              <a:rPr lang="en-US" altLang="zh-CN" sz="1800" b="1" i="1">
                <a:latin typeface="Arial" charset="0"/>
                <a:ea typeface="宋体" charset="-122"/>
                <a:cs typeface="宋体" charset="-122"/>
              </a:rPr>
              <a:t>work indirectly related to articles</a:t>
            </a: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450850" y="2741613"/>
            <a:ext cx="306388" cy="458787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 type="none" w="lg" len="med"/>
          </a:ln>
          <a:effectLst/>
        </p:spPr>
        <p:txBody>
          <a:bodyPr lIns="45720" rIns="4572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D8D93-915B-1748-A9CD-6BD845652558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charset="-122"/>
                <a:cs typeface="宋体" charset="-122"/>
              </a:rPr>
              <a:t>Example: Scene Completion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3290" y="2831668"/>
            <a:ext cx="4113213" cy="3111500"/>
          </a:xfrm>
        </p:spPr>
        <p:txBody>
          <a:bodyPr/>
          <a:lstStyle/>
          <a:p>
            <a:r>
              <a:rPr lang="en-US" altLang="zh-CN" sz="2000" dirty="0">
                <a:ea typeface="宋体" charset="-122"/>
                <a:cs typeface="宋体" charset="-122"/>
              </a:rPr>
              <a:t>Image Database Grouped by Semantic Content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30 different Flickr.com groups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2.3 M images total (396 GB).</a:t>
            </a:r>
          </a:p>
          <a:p>
            <a:r>
              <a:rPr lang="en-US" altLang="zh-CN" sz="2000" dirty="0">
                <a:ea typeface="宋体" charset="-122"/>
                <a:cs typeface="宋体" charset="-122"/>
              </a:rPr>
              <a:t>Select Candidate Images Most Suitable for Filling Hole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Classify images with gist scene detector [</a:t>
            </a:r>
            <a:r>
              <a:rPr lang="en-US" altLang="zh-CN" sz="1800" dirty="0" err="1">
                <a:ea typeface="宋体" charset="-122"/>
                <a:cs typeface="宋体" charset="-122"/>
              </a:rPr>
              <a:t>Torralba</a:t>
            </a:r>
            <a:r>
              <a:rPr lang="en-US" altLang="zh-CN" sz="1800" dirty="0">
                <a:ea typeface="宋体" charset="-122"/>
                <a:cs typeface="宋体" charset="-122"/>
              </a:rPr>
              <a:t>]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Color similarity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Local context matching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129965"/>
            <a:ext cx="4114800" cy="3111500"/>
          </a:xfrm>
        </p:spPr>
        <p:txBody>
          <a:bodyPr/>
          <a:lstStyle/>
          <a:p>
            <a:r>
              <a:rPr lang="en-US" altLang="zh-CN" sz="2000" dirty="0">
                <a:ea typeface="宋体" charset="-122"/>
                <a:cs typeface="宋体" charset="-122"/>
              </a:rPr>
              <a:t>Computation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Index images offline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50 min. scene matching, 20 min. local matching, 4 min. compositing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Reduces to 5 minutes total by using 5 machines</a:t>
            </a:r>
          </a:p>
          <a:p>
            <a:r>
              <a:rPr lang="en-US" altLang="zh-CN" sz="2000" dirty="0">
                <a:ea typeface="宋体" charset="-122"/>
                <a:cs typeface="宋体" charset="-122"/>
              </a:rPr>
              <a:t>Extension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Flickr.com has over 500 million images …</a:t>
            </a:r>
          </a:p>
        </p:txBody>
      </p:sp>
      <p:pic>
        <p:nvPicPr>
          <p:cNvPr id="97285" name="Picture 5" descr="teas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038" y="1062038"/>
            <a:ext cx="7705725" cy="1708150"/>
          </a:xfrm>
          <a:prstGeom prst="rect">
            <a:avLst/>
          </a:prstGeom>
          <a:noFill/>
        </p:spPr>
      </p:pic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4191000" y="2817813"/>
            <a:ext cx="4098925" cy="477837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lIns="45789" tIns="45789" rIns="45789" bIns="45789">
            <a:prstTxWarp prst="textNoShape">
              <a:avLst/>
            </a:prstTxWarp>
            <a:spAutoFit/>
          </a:bodyPr>
          <a:lstStyle/>
          <a:p>
            <a:pPr defTabSz="915988" eaLnBrk="0" hangingPunct="0">
              <a:lnSpc>
                <a:spcPct val="90000"/>
              </a:lnSpc>
            </a:pPr>
            <a:r>
              <a:rPr lang="en-US" altLang="zh-CN" sz="140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宋体" charset="-122"/>
                <a:cs typeface="宋体" charset="-122"/>
              </a:rPr>
              <a:t>Hays, Efros (CMU), “Scene Completion Using Millions of Photographs” SIGGRAPH, 2007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EA36D-15C1-4E42-8764-A22BBE0A16EC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charset="-122"/>
                <a:cs typeface="宋体" charset="-122"/>
              </a:rPr>
              <a:t>Example: Web Page Analysis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76675"/>
            <a:ext cx="4113213" cy="2343150"/>
          </a:xfrm>
        </p:spPr>
        <p:txBody>
          <a:bodyPr/>
          <a:lstStyle/>
          <a:p>
            <a:r>
              <a:rPr lang="en-US" altLang="zh-CN" sz="2000" dirty="0">
                <a:ea typeface="宋体" charset="-122"/>
                <a:cs typeface="宋体" charset="-122"/>
              </a:rPr>
              <a:t>Experiment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Use web crawler to gather 151M HTML pages weekly 11 times</a:t>
            </a:r>
          </a:p>
          <a:p>
            <a:pPr lvl="2"/>
            <a:r>
              <a:rPr lang="en-US" altLang="zh-CN" sz="1800" dirty="0">
                <a:ea typeface="宋体" charset="-122"/>
                <a:cs typeface="宋体" charset="-122"/>
              </a:rPr>
              <a:t>Generated 1.2 TB log information</a:t>
            </a:r>
          </a:p>
          <a:p>
            <a:pPr lvl="1"/>
            <a:r>
              <a:rPr lang="en-US" altLang="zh-CN" sz="1800" dirty="0">
                <a:ea typeface="宋体" charset="-122"/>
                <a:cs typeface="宋体" charset="-122"/>
              </a:rPr>
              <a:t>Analyze page statistics and change frequencies</a:t>
            </a:r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4133850"/>
            <a:ext cx="4114800" cy="2343150"/>
          </a:xfrm>
        </p:spPr>
        <p:txBody>
          <a:bodyPr/>
          <a:lstStyle/>
          <a:p>
            <a:r>
              <a:rPr lang="en-US" altLang="zh-CN" sz="2400">
                <a:ea typeface="宋体" charset="-122"/>
                <a:cs typeface="宋体" charset="-122"/>
              </a:rPr>
              <a:t>Systems Challenge</a:t>
            </a:r>
          </a:p>
          <a:p>
            <a:pPr lvl="1">
              <a:buFont typeface="Wingdings" charset="2"/>
              <a:buNone/>
            </a:pPr>
            <a:r>
              <a:rPr lang="en-US" altLang="zh-CN" sz="2000" i="1">
                <a:ea typeface="宋体" charset="-122"/>
                <a:cs typeface="宋体" charset="-122"/>
              </a:rPr>
              <a:t>“Moreover, we experienced a catastrophic disk failure during the third crawl, causing us to lose a quarter of the logs of that crawl.”</a:t>
            </a:r>
          </a:p>
        </p:txBody>
      </p:sp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038" y="909638"/>
            <a:ext cx="4568825" cy="2967037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</p:pic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5029200" y="1368425"/>
            <a:ext cx="4114800" cy="6683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lIns="45789" tIns="45789" rIns="45789" bIns="45789">
            <a:prstTxWarp prst="textNoShape">
              <a:avLst/>
            </a:prstTxWarp>
            <a:spAutoFit/>
          </a:bodyPr>
          <a:lstStyle/>
          <a:p>
            <a:pPr defTabSz="915988" eaLnBrk="0" hangingPunct="0">
              <a:lnSpc>
                <a:spcPct val="90000"/>
              </a:lnSpc>
            </a:pPr>
            <a:r>
              <a:rPr lang="en-US" altLang="zh-CN" sz="140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宋体" charset="-122"/>
                <a:cs typeface="宋体" charset="-122"/>
              </a:rPr>
              <a:t>Fetterly, Manasse, Najork, Wiener (Microsoft, HP), “A Large-Scale Study of the Evolution of Web Pages,” Software-Practice &amp; Experience, 2004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8F1C0-F1B3-8144-BD75-59CBC4C9C9FB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Example: Data Mining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9338" y="3068638"/>
            <a:ext cx="3903662" cy="3408362"/>
          </a:xfrm>
        </p:spPr>
        <p:txBody>
          <a:bodyPr/>
          <a:lstStyle/>
          <a:p>
            <a:r>
              <a:rPr lang="en-US" altLang="zh-CN">
                <a:solidFill>
                  <a:srgbClr val="009900"/>
                </a:solidFill>
              </a:rPr>
              <a:t>del.icio.us</a:t>
            </a:r>
            <a:r>
              <a:rPr lang="en-US" altLang="zh-CN"/>
              <a:t> crawl-&gt;a bipartite graph covering 802739 Webpages and 1021107 tags.</a:t>
            </a:r>
          </a:p>
          <a:p>
            <a:endParaRPr lang="en-US" altLang="zh-CN"/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4787900" y="1341438"/>
            <a:ext cx="394017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zh-CN" sz="1800">
                <a:hlinkClick r:id="rId3"/>
              </a:rPr>
              <a:t>Haoyuan Li</a:t>
            </a:r>
            <a:r>
              <a:rPr lang="en-US" altLang="zh-CN" sz="1800"/>
              <a:t>, </a:t>
            </a:r>
            <a:r>
              <a:rPr lang="en-US" altLang="zh-CN" sz="1800">
                <a:hlinkClick r:id="rId4"/>
              </a:rPr>
              <a:t>Yi Wang</a:t>
            </a:r>
            <a:r>
              <a:rPr lang="en-US" altLang="zh-CN" sz="1800"/>
              <a:t>, Dong Zhang, </a:t>
            </a:r>
            <a:r>
              <a:rPr lang="en-US" altLang="zh-CN" sz="1800">
                <a:hlinkClick r:id="rId5"/>
              </a:rPr>
              <a:t>Ming Zhang</a:t>
            </a:r>
            <a:r>
              <a:rPr lang="en-US" altLang="zh-CN" sz="1800"/>
              <a:t>, </a:t>
            </a:r>
            <a:r>
              <a:rPr lang="en-US" altLang="zh-CN" sz="1800">
                <a:hlinkClick r:id="rId6"/>
              </a:rPr>
              <a:t>Edward Y. Chang</a:t>
            </a:r>
            <a:r>
              <a:rPr lang="en-US" altLang="zh-CN" sz="1800"/>
              <a:t>: Pfp: parallel fp-growth for query recommendation. </a:t>
            </a:r>
            <a:r>
              <a:rPr lang="en-US" altLang="zh-CN" sz="1800">
                <a:hlinkClick r:id="rId7"/>
              </a:rPr>
              <a:t>RecSys 2008</a:t>
            </a:r>
            <a:r>
              <a:rPr lang="en-US" altLang="zh-CN" sz="1800"/>
              <a:t>: 107-114 </a:t>
            </a:r>
          </a:p>
        </p:txBody>
      </p:sp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9750" y="1412875"/>
            <a:ext cx="4176713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1188" y="3789363"/>
            <a:ext cx="4032250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 the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8977745" cy="354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 the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44562"/>
            <a:ext cx="8977745" cy="354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855" y="1601358"/>
            <a:ext cx="9106532" cy="2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44562"/>
            <a:ext cx="8977745" cy="354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 the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18817"/>
            <a:ext cx="8970228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143000" y="3429000"/>
            <a:ext cx="6654800" cy="2806700"/>
            <a:chOff x="1142999" y="3581400"/>
            <a:chExt cx="6654755" cy="2806700"/>
          </a:xfrm>
        </p:grpSpPr>
        <p:sp>
          <p:nvSpPr>
            <p:cNvPr id="35" name="Rectangle 34"/>
            <p:cNvSpPr/>
            <p:nvPr/>
          </p:nvSpPr>
          <p:spPr>
            <a:xfrm>
              <a:off x="5181572" y="4460875"/>
              <a:ext cx="2613007" cy="2174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5181572" y="3581400"/>
              <a:ext cx="2616182" cy="908050"/>
            </a:xfrm>
            <a:custGeom>
              <a:avLst/>
              <a:gdLst>
                <a:gd name="connsiteX0" fmla="*/ 0 w 1660819"/>
                <a:gd name="connsiteY0" fmla="*/ 902820 h 924531"/>
                <a:gd name="connsiteX1" fmla="*/ 401636 w 1660819"/>
                <a:gd name="connsiteY1" fmla="*/ 1809 h 924531"/>
                <a:gd name="connsiteX2" fmla="*/ 824982 w 1660819"/>
                <a:gd name="connsiteY2" fmla="*/ 913676 h 924531"/>
                <a:gd name="connsiteX3" fmla="*/ 1280893 w 1660819"/>
                <a:gd name="connsiteY3" fmla="*/ 12664 h 924531"/>
                <a:gd name="connsiteX4" fmla="*/ 1660819 w 1660819"/>
                <a:gd name="connsiteY4" fmla="*/ 924531 h 924531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26332 h 1071073"/>
                <a:gd name="connsiteX1" fmla="*/ 66939 w 1738896"/>
                <a:gd name="connsiteY1" fmla="*/ 917336 h 1071073"/>
                <a:gd name="connsiteX2" fmla="*/ 479713 w 1738896"/>
                <a:gd name="connsiteY2" fmla="*/ 25321 h 1071073"/>
                <a:gd name="connsiteX3" fmla="*/ 903059 w 1738896"/>
                <a:gd name="connsiteY3" fmla="*/ 1069264 h 1071073"/>
                <a:gd name="connsiteX4" fmla="*/ 1358970 w 1738896"/>
                <a:gd name="connsiteY4" fmla="*/ 36176 h 1071073"/>
                <a:gd name="connsiteX5" fmla="*/ 1738896 w 1738896"/>
                <a:gd name="connsiteY5" fmla="*/ 948043 h 1071073"/>
                <a:gd name="connsiteX0" fmla="*/ 78077 w 1738896"/>
                <a:gd name="connsiteY0" fmla="*/ 910360 h 1183608"/>
                <a:gd name="connsiteX1" fmla="*/ 66939 w 1738896"/>
                <a:gd name="connsiteY1" fmla="*/ 1033440 h 1183608"/>
                <a:gd name="connsiteX2" fmla="*/ 479713 w 1738896"/>
                <a:gd name="connsiteY2" fmla="*/ 9349 h 1183608"/>
                <a:gd name="connsiteX3" fmla="*/ 903059 w 1738896"/>
                <a:gd name="connsiteY3" fmla="*/ 1053292 h 1183608"/>
                <a:gd name="connsiteX4" fmla="*/ 1358970 w 1738896"/>
                <a:gd name="connsiteY4" fmla="*/ 20204 h 1183608"/>
                <a:gd name="connsiteX5" fmla="*/ 1738896 w 1738896"/>
                <a:gd name="connsiteY5" fmla="*/ 932071 h 1183608"/>
                <a:gd name="connsiteX0" fmla="*/ 78862 w 1739681"/>
                <a:gd name="connsiteY0" fmla="*/ 910360 h 1203618"/>
                <a:gd name="connsiteX1" fmla="*/ 74154 w 1739681"/>
                <a:gd name="connsiteY1" fmla="*/ 1030416 h 1203618"/>
                <a:gd name="connsiteX2" fmla="*/ 67724 w 1739681"/>
                <a:gd name="connsiteY2" fmla="*/ 1033440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785 w 1842150"/>
                <a:gd name="connsiteY0" fmla="*/ 1108474 h 1203618"/>
                <a:gd name="connsiteX1" fmla="*/ 176623 w 1842150"/>
                <a:gd name="connsiteY1" fmla="*/ 1030416 h 1203618"/>
                <a:gd name="connsiteX2" fmla="*/ 170193 w 1842150"/>
                <a:gd name="connsiteY2" fmla="*/ 1033440 h 1203618"/>
                <a:gd name="connsiteX3" fmla="*/ 582967 w 1842150"/>
                <a:gd name="connsiteY3" fmla="*/ 9349 h 1203618"/>
                <a:gd name="connsiteX4" fmla="*/ 1006313 w 1842150"/>
                <a:gd name="connsiteY4" fmla="*/ 1053292 h 1203618"/>
                <a:gd name="connsiteX5" fmla="*/ 1462224 w 1842150"/>
                <a:gd name="connsiteY5" fmla="*/ 20204 h 1203618"/>
                <a:gd name="connsiteX6" fmla="*/ 1842150 w 1842150"/>
                <a:gd name="connsiteY6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480498 w 1739681"/>
                <a:gd name="connsiteY2" fmla="*/ 9349 h 1203618"/>
                <a:gd name="connsiteX3" fmla="*/ 903844 w 1739681"/>
                <a:gd name="connsiteY3" fmla="*/ 1053292 h 1203618"/>
                <a:gd name="connsiteX4" fmla="*/ 1359755 w 1739681"/>
                <a:gd name="connsiteY4" fmla="*/ 20204 h 1203618"/>
                <a:gd name="connsiteX5" fmla="*/ 1739681 w 1739681"/>
                <a:gd name="connsiteY5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377249 w 1739681"/>
                <a:gd name="connsiteY2" fmla="*/ 1020643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0 w 1665527"/>
                <a:gd name="connsiteY0" fmla="*/ 1030416 h 1190821"/>
                <a:gd name="connsiteX1" fmla="*/ 303095 w 1665527"/>
                <a:gd name="connsiteY1" fmla="*/ 1020643 h 1190821"/>
                <a:gd name="connsiteX2" fmla="*/ 406344 w 1665527"/>
                <a:gd name="connsiteY2" fmla="*/ 9349 h 1190821"/>
                <a:gd name="connsiteX3" fmla="*/ 829690 w 1665527"/>
                <a:gd name="connsiteY3" fmla="*/ 1053292 h 1190821"/>
                <a:gd name="connsiteX4" fmla="*/ 1285601 w 1665527"/>
                <a:gd name="connsiteY4" fmla="*/ 20204 h 1190821"/>
                <a:gd name="connsiteX5" fmla="*/ 1665527 w 1665527"/>
                <a:gd name="connsiteY5" fmla="*/ 932071 h 1190821"/>
                <a:gd name="connsiteX0" fmla="*/ 0 w 1665527"/>
                <a:gd name="connsiteY0" fmla="*/ 1030416 h 1055101"/>
                <a:gd name="connsiteX1" fmla="*/ 406344 w 1665527"/>
                <a:gd name="connsiteY1" fmla="*/ 9349 h 1055101"/>
                <a:gd name="connsiteX2" fmla="*/ 829690 w 1665527"/>
                <a:gd name="connsiteY2" fmla="*/ 1053292 h 1055101"/>
                <a:gd name="connsiteX3" fmla="*/ 1285601 w 1665527"/>
                <a:gd name="connsiteY3" fmla="*/ 20204 h 1055101"/>
                <a:gd name="connsiteX4" fmla="*/ 1665527 w 1665527"/>
                <a:gd name="connsiteY4" fmla="*/ 932071 h 105510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33394 h 1067125"/>
                <a:gd name="connsiteX1" fmla="*/ 406344 w 1665527"/>
                <a:gd name="connsiteY1" fmla="*/ 12327 h 1067125"/>
                <a:gd name="connsiteX2" fmla="*/ 829690 w 1665527"/>
                <a:gd name="connsiteY2" fmla="*/ 1056270 h 1067125"/>
                <a:gd name="connsiteX3" fmla="*/ 1286407 w 1665527"/>
                <a:gd name="connsiteY3" fmla="*/ 1809 h 1067125"/>
                <a:gd name="connsiteX4" fmla="*/ 1665527 w 1665527"/>
                <a:gd name="connsiteY4" fmla="*/ 1067125 h 106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5527" h="1067125">
                  <a:moveTo>
                    <a:pt x="0" y="1033394"/>
                  </a:moveTo>
                  <a:cubicBezTo>
                    <a:pt x="108211" y="865595"/>
                    <a:pt x="268062" y="8514"/>
                    <a:pt x="406344" y="12327"/>
                  </a:cubicBezTo>
                  <a:cubicBezTo>
                    <a:pt x="544626" y="16140"/>
                    <a:pt x="683013" y="1058023"/>
                    <a:pt x="829690" y="1056270"/>
                  </a:cubicBezTo>
                  <a:cubicBezTo>
                    <a:pt x="976367" y="1054517"/>
                    <a:pt x="1147101" y="0"/>
                    <a:pt x="1286407" y="1809"/>
                  </a:cubicBezTo>
                  <a:cubicBezTo>
                    <a:pt x="1425713" y="3618"/>
                    <a:pt x="1562404" y="945905"/>
                    <a:pt x="1665527" y="1067125"/>
                  </a:cubicBezTo>
                </a:path>
              </a:pathLst>
            </a:custGeom>
            <a:solidFill>
              <a:srgbClr val="D9D9D9"/>
            </a:solidFill>
            <a:ln w="19050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42999" y="3581400"/>
              <a:ext cx="2613007" cy="10969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3581" name="TextBox 35"/>
            <p:cNvSpPr txBox="1">
              <a:spLocks noChangeArrowheads="1"/>
            </p:cNvSpPr>
            <p:nvPr/>
          </p:nvSpPr>
          <p:spPr bwMode="auto">
            <a:xfrm>
              <a:off x="3617774" y="5864880"/>
              <a:ext cx="309862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 dirty="0"/>
                <a:t>Unused resources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070211" y="5940425"/>
              <a:ext cx="533396" cy="38100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25400" dir="2700000">
                <a:schemeClr val="accent6">
                  <a:lumMod val="50000"/>
                  <a:alpha val="43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Economics of Cloud Users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371600"/>
            <a:ext cx="838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/>
              <a:t>Pay by use instead of provisioning for peak</a:t>
            </a:r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1295400" y="5257800"/>
            <a:ext cx="25828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Static data center</a:t>
            </a: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5105400" y="5257800"/>
            <a:ext cx="3435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Data center in the cloud</a:t>
            </a: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719138" y="2668588"/>
            <a:ext cx="3700462" cy="2436812"/>
            <a:chOff x="719863" y="3048794"/>
            <a:chExt cx="3775937" cy="2455971"/>
          </a:xfrm>
        </p:grpSpPr>
        <p:cxnSp>
          <p:nvCxnSpPr>
            <p:cNvPr id="10" name="Straight Arrow Connector 9"/>
            <p:cNvCxnSpPr/>
            <p:nvPr/>
          </p:nvCxnSpPr>
          <p:spPr>
            <a:xfrm rot="5400000" flipH="1" flipV="1">
              <a:off x="76273" y="4115172"/>
              <a:ext cx="2134375" cy="162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42651" y="5181569"/>
              <a:ext cx="3124747" cy="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1142651" y="3962383"/>
              <a:ext cx="2667941" cy="990389"/>
            </a:xfrm>
            <a:custGeom>
              <a:avLst/>
              <a:gdLst>
                <a:gd name="connsiteX0" fmla="*/ 0 w 1660819"/>
                <a:gd name="connsiteY0" fmla="*/ 902820 h 924531"/>
                <a:gd name="connsiteX1" fmla="*/ 401636 w 1660819"/>
                <a:gd name="connsiteY1" fmla="*/ 1809 h 924531"/>
                <a:gd name="connsiteX2" fmla="*/ 824982 w 1660819"/>
                <a:gd name="connsiteY2" fmla="*/ 913676 h 924531"/>
                <a:gd name="connsiteX3" fmla="*/ 1280893 w 1660819"/>
                <a:gd name="connsiteY3" fmla="*/ 12664 h 924531"/>
                <a:gd name="connsiteX4" fmla="*/ 1660819 w 1660819"/>
                <a:gd name="connsiteY4" fmla="*/ 924531 h 924531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26332 h 1071073"/>
                <a:gd name="connsiteX1" fmla="*/ 66939 w 1738896"/>
                <a:gd name="connsiteY1" fmla="*/ 917336 h 1071073"/>
                <a:gd name="connsiteX2" fmla="*/ 479713 w 1738896"/>
                <a:gd name="connsiteY2" fmla="*/ 25321 h 1071073"/>
                <a:gd name="connsiteX3" fmla="*/ 903059 w 1738896"/>
                <a:gd name="connsiteY3" fmla="*/ 1069264 h 1071073"/>
                <a:gd name="connsiteX4" fmla="*/ 1358970 w 1738896"/>
                <a:gd name="connsiteY4" fmla="*/ 36176 h 1071073"/>
                <a:gd name="connsiteX5" fmla="*/ 1738896 w 1738896"/>
                <a:gd name="connsiteY5" fmla="*/ 948043 h 1071073"/>
                <a:gd name="connsiteX0" fmla="*/ 78077 w 1738896"/>
                <a:gd name="connsiteY0" fmla="*/ 910360 h 1183608"/>
                <a:gd name="connsiteX1" fmla="*/ 66939 w 1738896"/>
                <a:gd name="connsiteY1" fmla="*/ 1033440 h 1183608"/>
                <a:gd name="connsiteX2" fmla="*/ 479713 w 1738896"/>
                <a:gd name="connsiteY2" fmla="*/ 9349 h 1183608"/>
                <a:gd name="connsiteX3" fmla="*/ 903059 w 1738896"/>
                <a:gd name="connsiteY3" fmla="*/ 1053292 h 1183608"/>
                <a:gd name="connsiteX4" fmla="*/ 1358970 w 1738896"/>
                <a:gd name="connsiteY4" fmla="*/ 20204 h 1183608"/>
                <a:gd name="connsiteX5" fmla="*/ 1738896 w 1738896"/>
                <a:gd name="connsiteY5" fmla="*/ 932071 h 1183608"/>
                <a:gd name="connsiteX0" fmla="*/ 78862 w 1739681"/>
                <a:gd name="connsiteY0" fmla="*/ 910360 h 1203618"/>
                <a:gd name="connsiteX1" fmla="*/ 74154 w 1739681"/>
                <a:gd name="connsiteY1" fmla="*/ 1030416 h 1203618"/>
                <a:gd name="connsiteX2" fmla="*/ 67724 w 1739681"/>
                <a:gd name="connsiteY2" fmla="*/ 1033440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785 w 1842150"/>
                <a:gd name="connsiteY0" fmla="*/ 1108474 h 1203618"/>
                <a:gd name="connsiteX1" fmla="*/ 176623 w 1842150"/>
                <a:gd name="connsiteY1" fmla="*/ 1030416 h 1203618"/>
                <a:gd name="connsiteX2" fmla="*/ 170193 w 1842150"/>
                <a:gd name="connsiteY2" fmla="*/ 1033440 h 1203618"/>
                <a:gd name="connsiteX3" fmla="*/ 582967 w 1842150"/>
                <a:gd name="connsiteY3" fmla="*/ 9349 h 1203618"/>
                <a:gd name="connsiteX4" fmla="*/ 1006313 w 1842150"/>
                <a:gd name="connsiteY4" fmla="*/ 1053292 h 1203618"/>
                <a:gd name="connsiteX5" fmla="*/ 1462224 w 1842150"/>
                <a:gd name="connsiteY5" fmla="*/ 20204 h 1203618"/>
                <a:gd name="connsiteX6" fmla="*/ 1842150 w 1842150"/>
                <a:gd name="connsiteY6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480498 w 1739681"/>
                <a:gd name="connsiteY2" fmla="*/ 9349 h 1203618"/>
                <a:gd name="connsiteX3" fmla="*/ 903844 w 1739681"/>
                <a:gd name="connsiteY3" fmla="*/ 1053292 h 1203618"/>
                <a:gd name="connsiteX4" fmla="*/ 1359755 w 1739681"/>
                <a:gd name="connsiteY4" fmla="*/ 20204 h 1203618"/>
                <a:gd name="connsiteX5" fmla="*/ 1739681 w 1739681"/>
                <a:gd name="connsiteY5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377249 w 1739681"/>
                <a:gd name="connsiteY2" fmla="*/ 1020643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0 w 1665527"/>
                <a:gd name="connsiteY0" fmla="*/ 1030416 h 1190821"/>
                <a:gd name="connsiteX1" fmla="*/ 303095 w 1665527"/>
                <a:gd name="connsiteY1" fmla="*/ 1020643 h 1190821"/>
                <a:gd name="connsiteX2" fmla="*/ 406344 w 1665527"/>
                <a:gd name="connsiteY2" fmla="*/ 9349 h 1190821"/>
                <a:gd name="connsiteX3" fmla="*/ 829690 w 1665527"/>
                <a:gd name="connsiteY3" fmla="*/ 1053292 h 1190821"/>
                <a:gd name="connsiteX4" fmla="*/ 1285601 w 1665527"/>
                <a:gd name="connsiteY4" fmla="*/ 20204 h 1190821"/>
                <a:gd name="connsiteX5" fmla="*/ 1665527 w 1665527"/>
                <a:gd name="connsiteY5" fmla="*/ 932071 h 1190821"/>
                <a:gd name="connsiteX0" fmla="*/ 0 w 1665527"/>
                <a:gd name="connsiteY0" fmla="*/ 1030416 h 1055101"/>
                <a:gd name="connsiteX1" fmla="*/ 406344 w 1665527"/>
                <a:gd name="connsiteY1" fmla="*/ 9349 h 1055101"/>
                <a:gd name="connsiteX2" fmla="*/ 829690 w 1665527"/>
                <a:gd name="connsiteY2" fmla="*/ 1053292 h 1055101"/>
                <a:gd name="connsiteX3" fmla="*/ 1285601 w 1665527"/>
                <a:gd name="connsiteY3" fmla="*/ 20204 h 1055101"/>
                <a:gd name="connsiteX4" fmla="*/ 1665527 w 1665527"/>
                <a:gd name="connsiteY4" fmla="*/ 932071 h 105510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33394 h 1067125"/>
                <a:gd name="connsiteX1" fmla="*/ 406344 w 1665527"/>
                <a:gd name="connsiteY1" fmla="*/ 12327 h 1067125"/>
                <a:gd name="connsiteX2" fmla="*/ 829690 w 1665527"/>
                <a:gd name="connsiteY2" fmla="*/ 1056270 h 1067125"/>
                <a:gd name="connsiteX3" fmla="*/ 1286407 w 1665527"/>
                <a:gd name="connsiteY3" fmla="*/ 1809 h 1067125"/>
                <a:gd name="connsiteX4" fmla="*/ 1665527 w 1665527"/>
                <a:gd name="connsiteY4" fmla="*/ 1067125 h 106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5527" h="1067125">
                  <a:moveTo>
                    <a:pt x="0" y="1033394"/>
                  </a:moveTo>
                  <a:cubicBezTo>
                    <a:pt x="108211" y="865595"/>
                    <a:pt x="268062" y="8514"/>
                    <a:pt x="406344" y="12327"/>
                  </a:cubicBezTo>
                  <a:cubicBezTo>
                    <a:pt x="544626" y="16140"/>
                    <a:pt x="683013" y="1058023"/>
                    <a:pt x="829690" y="1056270"/>
                  </a:cubicBezTo>
                  <a:cubicBezTo>
                    <a:pt x="976367" y="1054517"/>
                    <a:pt x="1147101" y="0"/>
                    <a:pt x="1286407" y="1809"/>
                  </a:cubicBezTo>
                  <a:cubicBezTo>
                    <a:pt x="1425713" y="3618"/>
                    <a:pt x="1562404" y="945905"/>
                    <a:pt x="1665527" y="1067125"/>
                  </a:cubicBezTo>
                </a:path>
              </a:pathLst>
            </a:custGeom>
            <a:ln w="1905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35212" y="4232780"/>
              <a:ext cx="960588" cy="339196"/>
            </a:xfrm>
            <a:prstGeom prst="rect">
              <a:avLst/>
            </a:prstGeom>
            <a:noFill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>
                  <a:solidFill>
                    <a:srgbClr val="262673"/>
                  </a:solidFill>
                </a:rPr>
                <a:t>Demand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1142651" y="3815185"/>
              <a:ext cx="2744075" cy="1600"/>
            </a:xfrm>
            <a:prstGeom prst="straightConnector1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3575" name="TextBox 19"/>
            <p:cNvSpPr txBox="1">
              <a:spLocks noChangeArrowheads="1"/>
            </p:cNvSpPr>
            <p:nvPr/>
          </p:nvSpPr>
          <p:spPr bwMode="auto">
            <a:xfrm>
              <a:off x="3512839" y="3477181"/>
              <a:ext cx="9829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>
                  <a:solidFill>
                    <a:srgbClr val="FF0000"/>
                  </a:solidFill>
                </a:rPr>
                <a:t>Capacity</a:t>
              </a:r>
            </a:p>
          </p:txBody>
        </p:sp>
        <p:sp>
          <p:nvSpPr>
            <p:cNvPr id="23576" name="TextBox 22"/>
            <p:cNvSpPr txBox="1">
              <a:spLocks noChangeArrowheads="1"/>
            </p:cNvSpPr>
            <p:nvPr/>
          </p:nvSpPr>
          <p:spPr bwMode="auto">
            <a:xfrm>
              <a:off x="2443015" y="5181600"/>
              <a:ext cx="604985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Time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19863" y="3658394"/>
              <a:ext cx="415498" cy="1011774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algn="ctr">
                <a:defRPr/>
              </a:pPr>
              <a:r>
                <a:rPr lang="en-US" sz="1500" dirty="0"/>
                <a:t>Resources</a:t>
              </a:r>
            </a:p>
          </p:txBody>
        </p: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4765675" y="2667000"/>
            <a:ext cx="3921125" cy="2438400"/>
            <a:chOff x="4766102" y="3048000"/>
            <a:chExt cx="3996898" cy="2455971"/>
          </a:xfrm>
        </p:grpSpPr>
        <p:cxnSp>
          <p:nvCxnSpPr>
            <p:cNvPr id="26" name="Straight Arrow Connector 25"/>
            <p:cNvCxnSpPr/>
            <p:nvPr/>
          </p:nvCxnSpPr>
          <p:spPr>
            <a:xfrm rot="16200000" flipV="1">
              <a:off x="4118717" y="4111257"/>
              <a:ext cx="2132985" cy="6473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5188447" y="5179387"/>
              <a:ext cx="3124700" cy="1598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8" name="Freeform 27"/>
            <p:cNvSpPr/>
            <p:nvPr/>
          </p:nvSpPr>
          <p:spPr>
            <a:xfrm>
              <a:off x="5188447" y="3960995"/>
              <a:ext cx="2668374" cy="991342"/>
            </a:xfrm>
            <a:custGeom>
              <a:avLst/>
              <a:gdLst>
                <a:gd name="connsiteX0" fmla="*/ 0 w 1660819"/>
                <a:gd name="connsiteY0" fmla="*/ 902820 h 924531"/>
                <a:gd name="connsiteX1" fmla="*/ 401636 w 1660819"/>
                <a:gd name="connsiteY1" fmla="*/ 1809 h 924531"/>
                <a:gd name="connsiteX2" fmla="*/ 824982 w 1660819"/>
                <a:gd name="connsiteY2" fmla="*/ 913676 h 924531"/>
                <a:gd name="connsiteX3" fmla="*/ 1280893 w 1660819"/>
                <a:gd name="connsiteY3" fmla="*/ 12664 h 924531"/>
                <a:gd name="connsiteX4" fmla="*/ 1660819 w 1660819"/>
                <a:gd name="connsiteY4" fmla="*/ 924531 h 924531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26332 h 1071073"/>
                <a:gd name="connsiteX1" fmla="*/ 66939 w 1738896"/>
                <a:gd name="connsiteY1" fmla="*/ 917336 h 1071073"/>
                <a:gd name="connsiteX2" fmla="*/ 479713 w 1738896"/>
                <a:gd name="connsiteY2" fmla="*/ 25321 h 1071073"/>
                <a:gd name="connsiteX3" fmla="*/ 903059 w 1738896"/>
                <a:gd name="connsiteY3" fmla="*/ 1069264 h 1071073"/>
                <a:gd name="connsiteX4" fmla="*/ 1358970 w 1738896"/>
                <a:gd name="connsiteY4" fmla="*/ 36176 h 1071073"/>
                <a:gd name="connsiteX5" fmla="*/ 1738896 w 1738896"/>
                <a:gd name="connsiteY5" fmla="*/ 948043 h 1071073"/>
                <a:gd name="connsiteX0" fmla="*/ 78077 w 1738896"/>
                <a:gd name="connsiteY0" fmla="*/ 910360 h 1183608"/>
                <a:gd name="connsiteX1" fmla="*/ 66939 w 1738896"/>
                <a:gd name="connsiteY1" fmla="*/ 1033440 h 1183608"/>
                <a:gd name="connsiteX2" fmla="*/ 479713 w 1738896"/>
                <a:gd name="connsiteY2" fmla="*/ 9349 h 1183608"/>
                <a:gd name="connsiteX3" fmla="*/ 903059 w 1738896"/>
                <a:gd name="connsiteY3" fmla="*/ 1053292 h 1183608"/>
                <a:gd name="connsiteX4" fmla="*/ 1358970 w 1738896"/>
                <a:gd name="connsiteY4" fmla="*/ 20204 h 1183608"/>
                <a:gd name="connsiteX5" fmla="*/ 1738896 w 1738896"/>
                <a:gd name="connsiteY5" fmla="*/ 932071 h 1183608"/>
                <a:gd name="connsiteX0" fmla="*/ 78862 w 1739681"/>
                <a:gd name="connsiteY0" fmla="*/ 910360 h 1203618"/>
                <a:gd name="connsiteX1" fmla="*/ 74154 w 1739681"/>
                <a:gd name="connsiteY1" fmla="*/ 1030416 h 1203618"/>
                <a:gd name="connsiteX2" fmla="*/ 67724 w 1739681"/>
                <a:gd name="connsiteY2" fmla="*/ 1033440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785 w 1842150"/>
                <a:gd name="connsiteY0" fmla="*/ 1108474 h 1203618"/>
                <a:gd name="connsiteX1" fmla="*/ 176623 w 1842150"/>
                <a:gd name="connsiteY1" fmla="*/ 1030416 h 1203618"/>
                <a:gd name="connsiteX2" fmla="*/ 170193 w 1842150"/>
                <a:gd name="connsiteY2" fmla="*/ 1033440 h 1203618"/>
                <a:gd name="connsiteX3" fmla="*/ 582967 w 1842150"/>
                <a:gd name="connsiteY3" fmla="*/ 9349 h 1203618"/>
                <a:gd name="connsiteX4" fmla="*/ 1006313 w 1842150"/>
                <a:gd name="connsiteY4" fmla="*/ 1053292 h 1203618"/>
                <a:gd name="connsiteX5" fmla="*/ 1462224 w 1842150"/>
                <a:gd name="connsiteY5" fmla="*/ 20204 h 1203618"/>
                <a:gd name="connsiteX6" fmla="*/ 1842150 w 1842150"/>
                <a:gd name="connsiteY6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480498 w 1739681"/>
                <a:gd name="connsiteY2" fmla="*/ 9349 h 1203618"/>
                <a:gd name="connsiteX3" fmla="*/ 903844 w 1739681"/>
                <a:gd name="connsiteY3" fmla="*/ 1053292 h 1203618"/>
                <a:gd name="connsiteX4" fmla="*/ 1359755 w 1739681"/>
                <a:gd name="connsiteY4" fmla="*/ 20204 h 1203618"/>
                <a:gd name="connsiteX5" fmla="*/ 1739681 w 1739681"/>
                <a:gd name="connsiteY5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377249 w 1739681"/>
                <a:gd name="connsiteY2" fmla="*/ 1020643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0 w 1665527"/>
                <a:gd name="connsiteY0" fmla="*/ 1030416 h 1190821"/>
                <a:gd name="connsiteX1" fmla="*/ 303095 w 1665527"/>
                <a:gd name="connsiteY1" fmla="*/ 1020643 h 1190821"/>
                <a:gd name="connsiteX2" fmla="*/ 406344 w 1665527"/>
                <a:gd name="connsiteY2" fmla="*/ 9349 h 1190821"/>
                <a:gd name="connsiteX3" fmla="*/ 829690 w 1665527"/>
                <a:gd name="connsiteY3" fmla="*/ 1053292 h 1190821"/>
                <a:gd name="connsiteX4" fmla="*/ 1285601 w 1665527"/>
                <a:gd name="connsiteY4" fmla="*/ 20204 h 1190821"/>
                <a:gd name="connsiteX5" fmla="*/ 1665527 w 1665527"/>
                <a:gd name="connsiteY5" fmla="*/ 932071 h 1190821"/>
                <a:gd name="connsiteX0" fmla="*/ 0 w 1665527"/>
                <a:gd name="connsiteY0" fmla="*/ 1030416 h 1055101"/>
                <a:gd name="connsiteX1" fmla="*/ 406344 w 1665527"/>
                <a:gd name="connsiteY1" fmla="*/ 9349 h 1055101"/>
                <a:gd name="connsiteX2" fmla="*/ 829690 w 1665527"/>
                <a:gd name="connsiteY2" fmla="*/ 1053292 h 1055101"/>
                <a:gd name="connsiteX3" fmla="*/ 1285601 w 1665527"/>
                <a:gd name="connsiteY3" fmla="*/ 20204 h 1055101"/>
                <a:gd name="connsiteX4" fmla="*/ 1665527 w 1665527"/>
                <a:gd name="connsiteY4" fmla="*/ 932071 h 105510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33394 h 1067125"/>
                <a:gd name="connsiteX1" fmla="*/ 406344 w 1665527"/>
                <a:gd name="connsiteY1" fmla="*/ 12327 h 1067125"/>
                <a:gd name="connsiteX2" fmla="*/ 829690 w 1665527"/>
                <a:gd name="connsiteY2" fmla="*/ 1056270 h 1067125"/>
                <a:gd name="connsiteX3" fmla="*/ 1286407 w 1665527"/>
                <a:gd name="connsiteY3" fmla="*/ 1809 h 1067125"/>
                <a:gd name="connsiteX4" fmla="*/ 1665527 w 1665527"/>
                <a:gd name="connsiteY4" fmla="*/ 1067125 h 106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5527" h="1067125">
                  <a:moveTo>
                    <a:pt x="0" y="1033394"/>
                  </a:moveTo>
                  <a:cubicBezTo>
                    <a:pt x="108211" y="865595"/>
                    <a:pt x="268062" y="8514"/>
                    <a:pt x="406344" y="12327"/>
                  </a:cubicBezTo>
                  <a:cubicBezTo>
                    <a:pt x="544626" y="16140"/>
                    <a:pt x="683013" y="1058023"/>
                    <a:pt x="829690" y="1056270"/>
                  </a:cubicBezTo>
                  <a:cubicBezTo>
                    <a:pt x="976367" y="1054517"/>
                    <a:pt x="1147101" y="0"/>
                    <a:pt x="1286407" y="1809"/>
                  </a:cubicBezTo>
                  <a:cubicBezTo>
                    <a:pt x="1425713" y="3618"/>
                    <a:pt x="1562404" y="945905"/>
                    <a:pt x="1665527" y="1067125"/>
                  </a:cubicBezTo>
                </a:path>
              </a:pathLst>
            </a:custGeom>
            <a:ln w="1905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03421" y="4766860"/>
              <a:ext cx="959579" cy="338975"/>
            </a:xfrm>
            <a:prstGeom prst="rect">
              <a:avLst/>
            </a:prstGeom>
            <a:noFill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>
                  <a:solidFill>
                    <a:srgbClr val="262673"/>
                  </a:solidFill>
                </a:rPr>
                <a:t>Demand</a:t>
              </a:r>
            </a:p>
          </p:txBody>
        </p:sp>
        <p:sp>
          <p:nvSpPr>
            <p:cNvPr id="23566" name="TextBox 30"/>
            <p:cNvSpPr txBox="1">
              <a:spLocks noChangeArrowheads="1"/>
            </p:cNvSpPr>
            <p:nvPr/>
          </p:nvSpPr>
          <p:spPr bwMode="auto">
            <a:xfrm>
              <a:off x="7753147" y="4191000"/>
              <a:ext cx="9829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>
                  <a:solidFill>
                    <a:srgbClr val="FF0000"/>
                  </a:solidFill>
                </a:rPr>
                <a:t>Capacity</a:t>
              </a:r>
            </a:p>
          </p:txBody>
        </p:sp>
        <p:sp>
          <p:nvSpPr>
            <p:cNvPr id="23567" name="TextBox 31"/>
            <p:cNvSpPr txBox="1">
              <a:spLocks noChangeArrowheads="1"/>
            </p:cNvSpPr>
            <p:nvPr/>
          </p:nvSpPr>
          <p:spPr bwMode="auto">
            <a:xfrm>
              <a:off x="6489254" y="5180806"/>
              <a:ext cx="604985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Time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66102" y="3657600"/>
              <a:ext cx="415498" cy="1011774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algn="ctr">
                <a:defRPr/>
              </a:pPr>
              <a:r>
                <a:rPr lang="en-US" sz="1500" dirty="0"/>
                <a:t>Resources</a:t>
              </a:r>
            </a:p>
          </p:txBody>
        </p:sp>
        <p:sp>
          <p:nvSpPr>
            <p:cNvPr id="34" name="Freeform 33"/>
            <p:cNvSpPr/>
            <p:nvPr/>
          </p:nvSpPr>
          <p:spPr>
            <a:xfrm>
              <a:off x="5181974" y="3810695"/>
              <a:ext cx="2666756" cy="912994"/>
            </a:xfrm>
            <a:custGeom>
              <a:avLst/>
              <a:gdLst>
                <a:gd name="connsiteX0" fmla="*/ 0 w 1660819"/>
                <a:gd name="connsiteY0" fmla="*/ 902820 h 924531"/>
                <a:gd name="connsiteX1" fmla="*/ 401636 w 1660819"/>
                <a:gd name="connsiteY1" fmla="*/ 1809 h 924531"/>
                <a:gd name="connsiteX2" fmla="*/ 824982 w 1660819"/>
                <a:gd name="connsiteY2" fmla="*/ 913676 h 924531"/>
                <a:gd name="connsiteX3" fmla="*/ 1280893 w 1660819"/>
                <a:gd name="connsiteY3" fmla="*/ 12664 h 924531"/>
                <a:gd name="connsiteX4" fmla="*/ 1660819 w 1660819"/>
                <a:gd name="connsiteY4" fmla="*/ 924531 h 924531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26332 h 1071073"/>
                <a:gd name="connsiteX1" fmla="*/ 66939 w 1738896"/>
                <a:gd name="connsiteY1" fmla="*/ 917336 h 1071073"/>
                <a:gd name="connsiteX2" fmla="*/ 479713 w 1738896"/>
                <a:gd name="connsiteY2" fmla="*/ 25321 h 1071073"/>
                <a:gd name="connsiteX3" fmla="*/ 903059 w 1738896"/>
                <a:gd name="connsiteY3" fmla="*/ 1069264 h 1071073"/>
                <a:gd name="connsiteX4" fmla="*/ 1358970 w 1738896"/>
                <a:gd name="connsiteY4" fmla="*/ 36176 h 1071073"/>
                <a:gd name="connsiteX5" fmla="*/ 1738896 w 1738896"/>
                <a:gd name="connsiteY5" fmla="*/ 948043 h 1071073"/>
                <a:gd name="connsiteX0" fmla="*/ 78077 w 1738896"/>
                <a:gd name="connsiteY0" fmla="*/ 910360 h 1183608"/>
                <a:gd name="connsiteX1" fmla="*/ 66939 w 1738896"/>
                <a:gd name="connsiteY1" fmla="*/ 1033440 h 1183608"/>
                <a:gd name="connsiteX2" fmla="*/ 479713 w 1738896"/>
                <a:gd name="connsiteY2" fmla="*/ 9349 h 1183608"/>
                <a:gd name="connsiteX3" fmla="*/ 903059 w 1738896"/>
                <a:gd name="connsiteY3" fmla="*/ 1053292 h 1183608"/>
                <a:gd name="connsiteX4" fmla="*/ 1358970 w 1738896"/>
                <a:gd name="connsiteY4" fmla="*/ 20204 h 1183608"/>
                <a:gd name="connsiteX5" fmla="*/ 1738896 w 1738896"/>
                <a:gd name="connsiteY5" fmla="*/ 932071 h 1183608"/>
                <a:gd name="connsiteX0" fmla="*/ 78862 w 1739681"/>
                <a:gd name="connsiteY0" fmla="*/ 910360 h 1203618"/>
                <a:gd name="connsiteX1" fmla="*/ 74154 w 1739681"/>
                <a:gd name="connsiteY1" fmla="*/ 1030416 h 1203618"/>
                <a:gd name="connsiteX2" fmla="*/ 67724 w 1739681"/>
                <a:gd name="connsiteY2" fmla="*/ 1033440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785 w 1842150"/>
                <a:gd name="connsiteY0" fmla="*/ 1108474 h 1203618"/>
                <a:gd name="connsiteX1" fmla="*/ 176623 w 1842150"/>
                <a:gd name="connsiteY1" fmla="*/ 1030416 h 1203618"/>
                <a:gd name="connsiteX2" fmla="*/ 170193 w 1842150"/>
                <a:gd name="connsiteY2" fmla="*/ 1033440 h 1203618"/>
                <a:gd name="connsiteX3" fmla="*/ 582967 w 1842150"/>
                <a:gd name="connsiteY3" fmla="*/ 9349 h 1203618"/>
                <a:gd name="connsiteX4" fmla="*/ 1006313 w 1842150"/>
                <a:gd name="connsiteY4" fmla="*/ 1053292 h 1203618"/>
                <a:gd name="connsiteX5" fmla="*/ 1462224 w 1842150"/>
                <a:gd name="connsiteY5" fmla="*/ 20204 h 1203618"/>
                <a:gd name="connsiteX6" fmla="*/ 1842150 w 1842150"/>
                <a:gd name="connsiteY6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480498 w 1739681"/>
                <a:gd name="connsiteY2" fmla="*/ 9349 h 1203618"/>
                <a:gd name="connsiteX3" fmla="*/ 903844 w 1739681"/>
                <a:gd name="connsiteY3" fmla="*/ 1053292 h 1203618"/>
                <a:gd name="connsiteX4" fmla="*/ 1359755 w 1739681"/>
                <a:gd name="connsiteY4" fmla="*/ 20204 h 1203618"/>
                <a:gd name="connsiteX5" fmla="*/ 1739681 w 1739681"/>
                <a:gd name="connsiteY5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377249 w 1739681"/>
                <a:gd name="connsiteY2" fmla="*/ 1020643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0 w 1665527"/>
                <a:gd name="connsiteY0" fmla="*/ 1030416 h 1190821"/>
                <a:gd name="connsiteX1" fmla="*/ 303095 w 1665527"/>
                <a:gd name="connsiteY1" fmla="*/ 1020643 h 1190821"/>
                <a:gd name="connsiteX2" fmla="*/ 406344 w 1665527"/>
                <a:gd name="connsiteY2" fmla="*/ 9349 h 1190821"/>
                <a:gd name="connsiteX3" fmla="*/ 829690 w 1665527"/>
                <a:gd name="connsiteY3" fmla="*/ 1053292 h 1190821"/>
                <a:gd name="connsiteX4" fmla="*/ 1285601 w 1665527"/>
                <a:gd name="connsiteY4" fmla="*/ 20204 h 1190821"/>
                <a:gd name="connsiteX5" fmla="*/ 1665527 w 1665527"/>
                <a:gd name="connsiteY5" fmla="*/ 932071 h 1190821"/>
                <a:gd name="connsiteX0" fmla="*/ 0 w 1665527"/>
                <a:gd name="connsiteY0" fmla="*/ 1030416 h 1055101"/>
                <a:gd name="connsiteX1" fmla="*/ 406344 w 1665527"/>
                <a:gd name="connsiteY1" fmla="*/ 9349 h 1055101"/>
                <a:gd name="connsiteX2" fmla="*/ 829690 w 1665527"/>
                <a:gd name="connsiteY2" fmla="*/ 1053292 h 1055101"/>
                <a:gd name="connsiteX3" fmla="*/ 1285601 w 1665527"/>
                <a:gd name="connsiteY3" fmla="*/ 20204 h 1055101"/>
                <a:gd name="connsiteX4" fmla="*/ 1665527 w 1665527"/>
                <a:gd name="connsiteY4" fmla="*/ 932071 h 105510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33394 h 1067125"/>
                <a:gd name="connsiteX1" fmla="*/ 406344 w 1665527"/>
                <a:gd name="connsiteY1" fmla="*/ 12327 h 1067125"/>
                <a:gd name="connsiteX2" fmla="*/ 829690 w 1665527"/>
                <a:gd name="connsiteY2" fmla="*/ 1056270 h 1067125"/>
                <a:gd name="connsiteX3" fmla="*/ 1286407 w 1665527"/>
                <a:gd name="connsiteY3" fmla="*/ 1809 h 1067125"/>
                <a:gd name="connsiteX4" fmla="*/ 1665527 w 1665527"/>
                <a:gd name="connsiteY4" fmla="*/ 1067125 h 106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5527" h="1067125">
                  <a:moveTo>
                    <a:pt x="0" y="1033394"/>
                  </a:moveTo>
                  <a:cubicBezTo>
                    <a:pt x="108211" y="865595"/>
                    <a:pt x="268062" y="8514"/>
                    <a:pt x="406344" y="12327"/>
                  </a:cubicBezTo>
                  <a:cubicBezTo>
                    <a:pt x="544626" y="16140"/>
                    <a:pt x="683013" y="1058023"/>
                    <a:pt x="829690" y="1056270"/>
                  </a:cubicBezTo>
                  <a:cubicBezTo>
                    <a:pt x="976367" y="1054517"/>
                    <a:pt x="1147101" y="0"/>
                    <a:pt x="1286407" y="1809"/>
                  </a:cubicBezTo>
                  <a:cubicBezTo>
                    <a:pt x="1425713" y="3618"/>
                    <a:pt x="1562404" y="945905"/>
                    <a:pt x="1665527" y="1067125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68923-F441-5344-9495-3787F742A1D9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auto">
          <a:xfrm>
            <a:off x="1338263" y="3048000"/>
            <a:ext cx="2613025" cy="1630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603" name="TextBox 36"/>
          <p:cNvSpPr txBox="1">
            <a:spLocks noChangeArrowheads="1"/>
          </p:cNvSpPr>
          <p:nvPr/>
        </p:nvSpPr>
        <p:spPr bwMode="auto">
          <a:xfrm>
            <a:off x="5511800" y="2936875"/>
            <a:ext cx="309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Unused resources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4964113" y="3013075"/>
            <a:ext cx="533400" cy="381000"/>
          </a:xfrm>
          <a:prstGeom prst="rect">
            <a:avLst/>
          </a:prstGeom>
          <a:solidFill>
            <a:srgbClr val="D9D9D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25400" dir="2700000">
              <a:schemeClr val="accent6">
                <a:lumMod val="50000"/>
                <a:alpha val="43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6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Economics of Cloud Users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447800"/>
            <a:ext cx="838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/>
              <a:t>Risk of over-provisioning: underutilization</a:t>
            </a:r>
          </a:p>
        </p:txBody>
      </p:sp>
      <p:sp>
        <p:nvSpPr>
          <p:cNvPr id="25607" name="TextBox 4"/>
          <p:cNvSpPr txBox="1">
            <a:spLocks noChangeArrowheads="1"/>
          </p:cNvSpPr>
          <p:nvPr/>
        </p:nvSpPr>
        <p:spPr bwMode="auto">
          <a:xfrm>
            <a:off x="1490663" y="5405438"/>
            <a:ext cx="25828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Static data center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914400" y="2708275"/>
            <a:ext cx="3700463" cy="2544763"/>
            <a:chOff x="719863" y="2939763"/>
            <a:chExt cx="3775937" cy="2565002"/>
          </a:xfrm>
        </p:grpSpPr>
        <p:cxnSp>
          <p:nvCxnSpPr>
            <p:cNvPr id="10" name="Straight Arrow Connector 9"/>
            <p:cNvCxnSpPr/>
            <p:nvPr/>
          </p:nvCxnSpPr>
          <p:spPr>
            <a:xfrm rot="5400000" flipH="1" flipV="1">
              <a:off x="76178" y="4115046"/>
              <a:ext cx="2134568" cy="1619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42652" y="5181540"/>
              <a:ext cx="3124745" cy="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1142652" y="3962244"/>
              <a:ext cx="2667939" cy="990477"/>
            </a:xfrm>
            <a:custGeom>
              <a:avLst/>
              <a:gdLst>
                <a:gd name="connsiteX0" fmla="*/ 0 w 1660819"/>
                <a:gd name="connsiteY0" fmla="*/ 902820 h 924531"/>
                <a:gd name="connsiteX1" fmla="*/ 401636 w 1660819"/>
                <a:gd name="connsiteY1" fmla="*/ 1809 h 924531"/>
                <a:gd name="connsiteX2" fmla="*/ 824982 w 1660819"/>
                <a:gd name="connsiteY2" fmla="*/ 913676 h 924531"/>
                <a:gd name="connsiteX3" fmla="*/ 1280893 w 1660819"/>
                <a:gd name="connsiteY3" fmla="*/ 12664 h 924531"/>
                <a:gd name="connsiteX4" fmla="*/ 1660819 w 1660819"/>
                <a:gd name="connsiteY4" fmla="*/ 924531 h 924531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04320 h 1045492"/>
                <a:gd name="connsiteX1" fmla="*/ 66939 w 1738896"/>
                <a:gd name="connsiteY1" fmla="*/ 895324 h 1045492"/>
                <a:gd name="connsiteX2" fmla="*/ 479713 w 1738896"/>
                <a:gd name="connsiteY2" fmla="*/ 3309 h 1045492"/>
                <a:gd name="connsiteX3" fmla="*/ 903059 w 1738896"/>
                <a:gd name="connsiteY3" fmla="*/ 915176 h 1045492"/>
                <a:gd name="connsiteX4" fmla="*/ 1358970 w 1738896"/>
                <a:gd name="connsiteY4" fmla="*/ 14164 h 1045492"/>
                <a:gd name="connsiteX5" fmla="*/ 1738896 w 1738896"/>
                <a:gd name="connsiteY5" fmla="*/ 926031 h 1045492"/>
                <a:gd name="connsiteX0" fmla="*/ 78077 w 1738896"/>
                <a:gd name="connsiteY0" fmla="*/ 926332 h 1071073"/>
                <a:gd name="connsiteX1" fmla="*/ 66939 w 1738896"/>
                <a:gd name="connsiteY1" fmla="*/ 917336 h 1071073"/>
                <a:gd name="connsiteX2" fmla="*/ 479713 w 1738896"/>
                <a:gd name="connsiteY2" fmla="*/ 25321 h 1071073"/>
                <a:gd name="connsiteX3" fmla="*/ 903059 w 1738896"/>
                <a:gd name="connsiteY3" fmla="*/ 1069264 h 1071073"/>
                <a:gd name="connsiteX4" fmla="*/ 1358970 w 1738896"/>
                <a:gd name="connsiteY4" fmla="*/ 36176 h 1071073"/>
                <a:gd name="connsiteX5" fmla="*/ 1738896 w 1738896"/>
                <a:gd name="connsiteY5" fmla="*/ 948043 h 1071073"/>
                <a:gd name="connsiteX0" fmla="*/ 78077 w 1738896"/>
                <a:gd name="connsiteY0" fmla="*/ 910360 h 1183608"/>
                <a:gd name="connsiteX1" fmla="*/ 66939 w 1738896"/>
                <a:gd name="connsiteY1" fmla="*/ 1033440 h 1183608"/>
                <a:gd name="connsiteX2" fmla="*/ 479713 w 1738896"/>
                <a:gd name="connsiteY2" fmla="*/ 9349 h 1183608"/>
                <a:gd name="connsiteX3" fmla="*/ 903059 w 1738896"/>
                <a:gd name="connsiteY3" fmla="*/ 1053292 h 1183608"/>
                <a:gd name="connsiteX4" fmla="*/ 1358970 w 1738896"/>
                <a:gd name="connsiteY4" fmla="*/ 20204 h 1183608"/>
                <a:gd name="connsiteX5" fmla="*/ 1738896 w 1738896"/>
                <a:gd name="connsiteY5" fmla="*/ 932071 h 1183608"/>
                <a:gd name="connsiteX0" fmla="*/ 78862 w 1739681"/>
                <a:gd name="connsiteY0" fmla="*/ 910360 h 1203618"/>
                <a:gd name="connsiteX1" fmla="*/ 74154 w 1739681"/>
                <a:gd name="connsiteY1" fmla="*/ 1030416 h 1203618"/>
                <a:gd name="connsiteX2" fmla="*/ 67724 w 1739681"/>
                <a:gd name="connsiteY2" fmla="*/ 1033440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785 w 1842150"/>
                <a:gd name="connsiteY0" fmla="*/ 1108474 h 1203618"/>
                <a:gd name="connsiteX1" fmla="*/ 176623 w 1842150"/>
                <a:gd name="connsiteY1" fmla="*/ 1030416 h 1203618"/>
                <a:gd name="connsiteX2" fmla="*/ 170193 w 1842150"/>
                <a:gd name="connsiteY2" fmla="*/ 1033440 h 1203618"/>
                <a:gd name="connsiteX3" fmla="*/ 582967 w 1842150"/>
                <a:gd name="connsiteY3" fmla="*/ 9349 h 1203618"/>
                <a:gd name="connsiteX4" fmla="*/ 1006313 w 1842150"/>
                <a:gd name="connsiteY4" fmla="*/ 1053292 h 1203618"/>
                <a:gd name="connsiteX5" fmla="*/ 1462224 w 1842150"/>
                <a:gd name="connsiteY5" fmla="*/ 20204 h 1203618"/>
                <a:gd name="connsiteX6" fmla="*/ 1842150 w 1842150"/>
                <a:gd name="connsiteY6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480498 w 1739681"/>
                <a:gd name="connsiteY2" fmla="*/ 9349 h 1203618"/>
                <a:gd name="connsiteX3" fmla="*/ 903844 w 1739681"/>
                <a:gd name="connsiteY3" fmla="*/ 1053292 h 1203618"/>
                <a:gd name="connsiteX4" fmla="*/ 1359755 w 1739681"/>
                <a:gd name="connsiteY4" fmla="*/ 20204 h 1203618"/>
                <a:gd name="connsiteX5" fmla="*/ 1739681 w 1739681"/>
                <a:gd name="connsiteY5" fmla="*/ 932071 h 1203618"/>
                <a:gd name="connsiteX0" fmla="*/ 74154 w 1739681"/>
                <a:gd name="connsiteY0" fmla="*/ 1030416 h 1203618"/>
                <a:gd name="connsiteX1" fmla="*/ 67724 w 1739681"/>
                <a:gd name="connsiteY1" fmla="*/ 1033440 h 1203618"/>
                <a:gd name="connsiteX2" fmla="*/ 377249 w 1739681"/>
                <a:gd name="connsiteY2" fmla="*/ 1020643 h 1203618"/>
                <a:gd name="connsiteX3" fmla="*/ 480498 w 1739681"/>
                <a:gd name="connsiteY3" fmla="*/ 9349 h 1203618"/>
                <a:gd name="connsiteX4" fmla="*/ 903844 w 1739681"/>
                <a:gd name="connsiteY4" fmla="*/ 1053292 h 1203618"/>
                <a:gd name="connsiteX5" fmla="*/ 1359755 w 1739681"/>
                <a:gd name="connsiteY5" fmla="*/ 20204 h 1203618"/>
                <a:gd name="connsiteX6" fmla="*/ 1739681 w 1739681"/>
                <a:gd name="connsiteY6" fmla="*/ 932071 h 1203618"/>
                <a:gd name="connsiteX0" fmla="*/ 0 w 1665527"/>
                <a:gd name="connsiteY0" fmla="*/ 1030416 h 1190821"/>
                <a:gd name="connsiteX1" fmla="*/ 303095 w 1665527"/>
                <a:gd name="connsiteY1" fmla="*/ 1020643 h 1190821"/>
                <a:gd name="connsiteX2" fmla="*/ 406344 w 1665527"/>
                <a:gd name="connsiteY2" fmla="*/ 9349 h 1190821"/>
                <a:gd name="connsiteX3" fmla="*/ 829690 w 1665527"/>
                <a:gd name="connsiteY3" fmla="*/ 1053292 h 1190821"/>
                <a:gd name="connsiteX4" fmla="*/ 1285601 w 1665527"/>
                <a:gd name="connsiteY4" fmla="*/ 20204 h 1190821"/>
                <a:gd name="connsiteX5" fmla="*/ 1665527 w 1665527"/>
                <a:gd name="connsiteY5" fmla="*/ 932071 h 1190821"/>
                <a:gd name="connsiteX0" fmla="*/ 0 w 1665527"/>
                <a:gd name="connsiteY0" fmla="*/ 1030416 h 1055101"/>
                <a:gd name="connsiteX1" fmla="*/ 406344 w 1665527"/>
                <a:gd name="connsiteY1" fmla="*/ 9349 h 1055101"/>
                <a:gd name="connsiteX2" fmla="*/ 829690 w 1665527"/>
                <a:gd name="connsiteY2" fmla="*/ 1053292 h 1055101"/>
                <a:gd name="connsiteX3" fmla="*/ 1285601 w 1665527"/>
                <a:gd name="connsiteY3" fmla="*/ 20204 h 1055101"/>
                <a:gd name="connsiteX4" fmla="*/ 1665527 w 1665527"/>
                <a:gd name="connsiteY4" fmla="*/ 932071 h 105510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24880 h 1058611"/>
                <a:gd name="connsiteX1" fmla="*/ 406344 w 1665527"/>
                <a:gd name="connsiteY1" fmla="*/ 3813 h 1058611"/>
                <a:gd name="connsiteX2" fmla="*/ 829690 w 1665527"/>
                <a:gd name="connsiteY2" fmla="*/ 1047756 h 1058611"/>
                <a:gd name="connsiteX3" fmla="*/ 1285601 w 1665527"/>
                <a:gd name="connsiteY3" fmla="*/ 14668 h 1058611"/>
                <a:gd name="connsiteX4" fmla="*/ 1665527 w 1665527"/>
                <a:gd name="connsiteY4" fmla="*/ 1058611 h 1058611"/>
                <a:gd name="connsiteX0" fmla="*/ 0 w 1665527"/>
                <a:gd name="connsiteY0" fmla="*/ 1033394 h 1067125"/>
                <a:gd name="connsiteX1" fmla="*/ 406344 w 1665527"/>
                <a:gd name="connsiteY1" fmla="*/ 12327 h 1067125"/>
                <a:gd name="connsiteX2" fmla="*/ 829690 w 1665527"/>
                <a:gd name="connsiteY2" fmla="*/ 1056270 h 1067125"/>
                <a:gd name="connsiteX3" fmla="*/ 1286407 w 1665527"/>
                <a:gd name="connsiteY3" fmla="*/ 1809 h 1067125"/>
                <a:gd name="connsiteX4" fmla="*/ 1665527 w 1665527"/>
                <a:gd name="connsiteY4" fmla="*/ 1067125 h 106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5527" h="1067125">
                  <a:moveTo>
                    <a:pt x="0" y="1033394"/>
                  </a:moveTo>
                  <a:cubicBezTo>
                    <a:pt x="108211" y="865595"/>
                    <a:pt x="268062" y="8514"/>
                    <a:pt x="406344" y="12327"/>
                  </a:cubicBezTo>
                  <a:cubicBezTo>
                    <a:pt x="544626" y="16140"/>
                    <a:pt x="683013" y="1058023"/>
                    <a:pt x="829690" y="1056270"/>
                  </a:cubicBezTo>
                  <a:cubicBezTo>
                    <a:pt x="976367" y="1054517"/>
                    <a:pt x="1147101" y="0"/>
                    <a:pt x="1286407" y="1809"/>
                  </a:cubicBezTo>
                  <a:cubicBezTo>
                    <a:pt x="1425713" y="3618"/>
                    <a:pt x="1562404" y="945905"/>
                    <a:pt x="1665527" y="1067125"/>
                  </a:cubicBezTo>
                </a:path>
              </a:pathLst>
            </a:custGeom>
            <a:ln w="1905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35212" y="4232665"/>
              <a:ext cx="960588" cy="339227"/>
            </a:xfrm>
            <a:prstGeom prst="rect">
              <a:avLst/>
            </a:prstGeom>
            <a:noFill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>
                  <a:solidFill>
                    <a:srgbClr val="262673"/>
                  </a:solidFill>
                </a:rPr>
                <a:t>Demand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1142652" y="3277390"/>
              <a:ext cx="2744074" cy="1600"/>
            </a:xfrm>
            <a:prstGeom prst="straightConnector1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5615" name="TextBox 19"/>
            <p:cNvSpPr txBox="1">
              <a:spLocks noChangeArrowheads="1"/>
            </p:cNvSpPr>
            <p:nvPr/>
          </p:nvSpPr>
          <p:spPr bwMode="auto">
            <a:xfrm>
              <a:off x="3512839" y="2939763"/>
              <a:ext cx="9829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>
                  <a:solidFill>
                    <a:srgbClr val="FF0000"/>
                  </a:solidFill>
                </a:rPr>
                <a:t>Capacity</a:t>
              </a:r>
            </a:p>
          </p:txBody>
        </p:sp>
        <p:sp>
          <p:nvSpPr>
            <p:cNvPr id="25616" name="TextBox 22"/>
            <p:cNvSpPr txBox="1">
              <a:spLocks noChangeArrowheads="1"/>
            </p:cNvSpPr>
            <p:nvPr/>
          </p:nvSpPr>
          <p:spPr bwMode="auto">
            <a:xfrm>
              <a:off x="2443015" y="5181600"/>
              <a:ext cx="604985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Time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19863" y="3658394"/>
              <a:ext cx="415498" cy="1011774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algn="ctr">
                <a:defRPr/>
              </a:pPr>
              <a:r>
                <a:rPr lang="en-US" sz="1500" dirty="0"/>
                <a:t>Resources</a:t>
              </a:r>
            </a:p>
          </p:txBody>
        </p:sp>
      </p:grp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1D43D-8DB2-6B4E-AFF3-7832874FACB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Economics of Cloud Users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143000"/>
            <a:ext cx="838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norm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 dirty="0"/>
              <a:t>Heavy penalty for under-provisioning</a:t>
            </a: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5930900" y="3714750"/>
            <a:ext cx="1666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Lost revenue</a:t>
            </a:r>
          </a:p>
        </p:txBody>
      </p:sp>
      <p:sp>
        <p:nvSpPr>
          <p:cNvPr id="26629" name="TextBox 24"/>
          <p:cNvSpPr txBox="1">
            <a:spLocks noChangeArrowheads="1"/>
          </p:cNvSpPr>
          <p:nvPr/>
        </p:nvSpPr>
        <p:spPr bwMode="auto">
          <a:xfrm>
            <a:off x="6076950" y="6076950"/>
            <a:ext cx="1368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Lost users</a:t>
            </a:r>
          </a:p>
        </p:txBody>
      </p:sp>
      <p:sp>
        <p:nvSpPr>
          <p:cNvPr id="84" name="Up Arrow 83"/>
          <p:cNvSpPr/>
          <p:nvPr/>
        </p:nvSpPr>
        <p:spPr>
          <a:xfrm rot="3513410">
            <a:off x="4187032" y="2610644"/>
            <a:ext cx="762000" cy="954087"/>
          </a:xfrm>
          <a:prstGeom prst="up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6" name="Up Arrow 85"/>
          <p:cNvSpPr/>
          <p:nvPr/>
        </p:nvSpPr>
        <p:spPr>
          <a:xfrm rot="6949103">
            <a:off x="4179094" y="3731419"/>
            <a:ext cx="762000" cy="954088"/>
          </a:xfrm>
          <a:prstGeom prst="up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4930775" y="4114800"/>
            <a:ext cx="4060825" cy="1908175"/>
            <a:chOff x="1143000" y="2362201"/>
            <a:chExt cx="6162311" cy="2895599"/>
          </a:xfrm>
        </p:grpSpPr>
        <p:sp>
          <p:nvSpPr>
            <p:cNvPr id="47" name="Freeform 46"/>
            <p:cNvSpPr/>
            <p:nvPr/>
          </p:nvSpPr>
          <p:spPr>
            <a:xfrm>
              <a:off x="1663352" y="2909041"/>
              <a:ext cx="4581984" cy="1370711"/>
            </a:xfrm>
            <a:custGeom>
              <a:avLst/>
              <a:gdLst>
                <a:gd name="connsiteX0" fmla="*/ 0 w 4800600"/>
                <a:gd name="connsiteY0" fmla="*/ 1746955 h 1761066"/>
                <a:gd name="connsiteX1" fmla="*/ 702734 w 4800600"/>
                <a:gd name="connsiteY1" fmla="*/ 104422 h 1761066"/>
                <a:gd name="connsiteX2" fmla="*/ 1608667 w 4800600"/>
                <a:gd name="connsiteY2" fmla="*/ 1738488 h 1761066"/>
                <a:gd name="connsiteX3" fmla="*/ 2396067 w 4800600"/>
                <a:gd name="connsiteY3" fmla="*/ 87488 h 1761066"/>
                <a:gd name="connsiteX4" fmla="*/ 3200400 w 4800600"/>
                <a:gd name="connsiteY4" fmla="*/ 1746955 h 1761066"/>
                <a:gd name="connsiteX5" fmla="*/ 4030134 w 4800600"/>
                <a:gd name="connsiteY5" fmla="*/ 2822 h 1761066"/>
                <a:gd name="connsiteX6" fmla="*/ 4800600 w 4800600"/>
                <a:gd name="connsiteY6" fmla="*/ 1730022 h 1761066"/>
                <a:gd name="connsiteX0" fmla="*/ 0 w 4800600"/>
                <a:gd name="connsiteY0" fmla="*/ 1746955 h 1761066"/>
                <a:gd name="connsiteX1" fmla="*/ 778934 w 4800600"/>
                <a:gd name="connsiteY1" fmla="*/ 104422 h 1761066"/>
                <a:gd name="connsiteX2" fmla="*/ 1608667 w 4800600"/>
                <a:gd name="connsiteY2" fmla="*/ 1738488 h 1761066"/>
                <a:gd name="connsiteX3" fmla="*/ 2396067 w 4800600"/>
                <a:gd name="connsiteY3" fmla="*/ 87488 h 1761066"/>
                <a:gd name="connsiteX4" fmla="*/ 3200400 w 4800600"/>
                <a:gd name="connsiteY4" fmla="*/ 1746955 h 1761066"/>
                <a:gd name="connsiteX5" fmla="*/ 4030134 w 4800600"/>
                <a:gd name="connsiteY5" fmla="*/ 2822 h 1761066"/>
                <a:gd name="connsiteX6" fmla="*/ 4800600 w 4800600"/>
                <a:gd name="connsiteY6" fmla="*/ 1730022 h 1761066"/>
                <a:gd name="connsiteX0" fmla="*/ 0 w 4800600"/>
                <a:gd name="connsiteY0" fmla="*/ 1746955 h 1761066"/>
                <a:gd name="connsiteX1" fmla="*/ 778934 w 4800600"/>
                <a:gd name="connsiteY1" fmla="*/ 104422 h 1761066"/>
                <a:gd name="connsiteX2" fmla="*/ 1608667 w 4800600"/>
                <a:gd name="connsiteY2" fmla="*/ 1738488 h 1761066"/>
                <a:gd name="connsiteX3" fmla="*/ 2396067 w 4800600"/>
                <a:gd name="connsiteY3" fmla="*/ 87488 h 1761066"/>
                <a:gd name="connsiteX4" fmla="*/ 3200400 w 4800600"/>
                <a:gd name="connsiteY4" fmla="*/ 1746955 h 1761066"/>
                <a:gd name="connsiteX5" fmla="*/ 4030134 w 4800600"/>
                <a:gd name="connsiteY5" fmla="*/ 2822 h 1761066"/>
                <a:gd name="connsiteX6" fmla="*/ 4800600 w 4800600"/>
                <a:gd name="connsiteY6" fmla="*/ 1730022 h 1761066"/>
                <a:gd name="connsiteX0" fmla="*/ 0 w 4800600"/>
                <a:gd name="connsiteY0" fmla="*/ 1746955 h 1761066"/>
                <a:gd name="connsiteX1" fmla="*/ 778934 w 4800600"/>
                <a:gd name="connsiteY1" fmla="*/ 104422 h 1761066"/>
                <a:gd name="connsiteX2" fmla="*/ 1608667 w 4800600"/>
                <a:gd name="connsiteY2" fmla="*/ 1738488 h 1761066"/>
                <a:gd name="connsiteX3" fmla="*/ 2396067 w 4800600"/>
                <a:gd name="connsiteY3" fmla="*/ 87488 h 1761066"/>
                <a:gd name="connsiteX4" fmla="*/ 3200400 w 4800600"/>
                <a:gd name="connsiteY4" fmla="*/ 1746955 h 1761066"/>
                <a:gd name="connsiteX5" fmla="*/ 4030134 w 4800600"/>
                <a:gd name="connsiteY5" fmla="*/ 2822 h 1761066"/>
                <a:gd name="connsiteX6" fmla="*/ 4800600 w 4800600"/>
                <a:gd name="connsiteY6" fmla="*/ 1730022 h 1761066"/>
                <a:gd name="connsiteX0" fmla="*/ 0 w 4800600"/>
                <a:gd name="connsiteY0" fmla="*/ 1746955 h 1761066"/>
                <a:gd name="connsiteX1" fmla="*/ 778934 w 4800600"/>
                <a:gd name="connsiteY1" fmla="*/ 104422 h 1761066"/>
                <a:gd name="connsiteX2" fmla="*/ 1608667 w 4800600"/>
                <a:gd name="connsiteY2" fmla="*/ 1738488 h 1761066"/>
                <a:gd name="connsiteX3" fmla="*/ 2396067 w 4800600"/>
                <a:gd name="connsiteY3" fmla="*/ 87488 h 1761066"/>
                <a:gd name="connsiteX4" fmla="*/ 3200400 w 4800600"/>
                <a:gd name="connsiteY4" fmla="*/ 1746955 h 1761066"/>
                <a:gd name="connsiteX5" fmla="*/ 4030134 w 4800600"/>
                <a:gd name="connsiteY5" fmla="*/ 2822 h 1761066"/>
                <a:gd name="connsiteX6" fmla="*/ 4800600 w 4800600"/>
                <a:gd name="connsiteY6" fmla="*/ 1730022 h 1761066"/>
                <a:gd name="connsiteX0" fmla="*/ 0 w 4800600"/>
                <a:gd name="connsiteY0" fmla="*/ 1746955 h 1761066"/>
                <a:gd name="connsiteX1" fmla="*/ 778934 w 4800600"/>
                <a:gd name="connsiteY1" fmla="*/ 104422 h 1761066"/>
                <a:gd name="connsiteX2" fmla="*/ 1608667 w 4800600"/>
                <a:gd name="connsiteY2" fmla="*/ 1738488 h 1761066"/>
                <a:gd name="connsiteX3" fmla="*/ 2396067 w 4800600"/>
                <a:gd name="connsiteY3" fmla="*/ 87488 h 1761066"/>
                <a:gd name="connsiteX4" fmla="*/ 3200400 w 4800600"/>
                <a:gd name="connsiteY4" fmla="*/ 1746955 h 1761066"/>
                <a:gd name="connsiteX5" fmla="*/ 4030134 w 4800600"/>
                <a:gd name="connsiteY5" fmla="*/ 2822 h 1761066"/>
                <a:gd name="connsiteX6" fmla="*/ 4800600 w 4800600"/>
                <a:gd name="connsiteY6" fmla="*/ 1730022 h 1761066"/>
                <a:gd name="connsiteX0" fmla="*/ 0 w 4800600"/>
                <a:gd name="connsiteY0" fmla="*/ 1746955 h 1761066"/>
                <a:gd name="connsiteX1" fmla="*/ 778934 w 4800600"/>
                <a:gd name="connsiteY1" fmla="*/ 104422 h 1761066"/>
                <a:gd name="connsiteX2" fmla="*/ 1608667 w 4800600"/>
                <a:gd name="connsiteY2" fmla="*/ 1738488 h 1761066"/>
                <a:gd name="connsiteX3" fmla="*/ 2396067 w 4800600"/>
                <a:gd name="connsiteY3" fmla="*/ 87488 h 1761066"/>
                <a:gd name="connsiteX4" fmla="*/ 3200400 w 4800600"/>
                <a:gd name="connsiteY4" fmla="*/ 1746955 h 1761066"/>
                <a:gd name="connsiteX5" fmla="*/ 4030134 w 4800600"/>
                <a:gd name="connsiteY5" fmla="*/ 2822 h 1761066"/>
                <a:gd name="connsiteX6" fmla="*/ 4800600 w 4800600"/>
                <a:gd name="connsiteY6" fmla="*/ 1730022 h 1761066"/>
                <a:gd name="connsiteX0" fmla="*/ 0 w 4800600"/>
                <a:gd name="connsiteY0" fmla="*/ 1746955 h 1762477"/>
                <a:gd name="connsiteX1" fmla="*/ 778934 w 4800600"/>
                <a:gd name="connsiteY1" fmla="*/ 104422 h 1762477"/>
                <a:gd name="connsiteX2" fmla="*/ 1608667 w 4800600"/>
                <a:gd name="connsiteY2" fmla="*/ 1738488 h 1762477"/>
                <a:gd name="connsiteX3" fmla="*/ 2404940 w 4800600"/>
                <a:gd name="connsiteY3" fmla="*/ 95954 h 1762477"/>
                <a:gd name="connsiteX4" fmla="*/ 3200400 w 4800600"/>
                <a:gd name="connsiteY4" fmla="*/ 1746955 h 1762477"/>
                <a:gd name="connsiteX5" fmla="*/ 4030134 w 4800600"/>
                <a:gd name="connsiteY5" fmla="*/ 2822 h 1762477"/>
                <a:gd name="connsiteX6" fmla="*/ 4800600 w 4800600"/>
                <a:gd name="connsiteY6" fmla="*/ 1730022 h 1762477"/>
                <a:gd name="connsiteX0" fmla="*/ 0 w 4800600"/>
                <a:gd name="connsiteY0" fmla="*/ 1670755 h 1673577"/>
                <a:gd name="connsiteX1" fmla="*/ 778934 w 4800600"/>
                <a:gd name="connsiteY1" fmla="*/ 28222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78934 w 4800600"/>
                <a:gd name="connsiteY1" fmla="*/ 28222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78934 w 4800600"/>
                <a:gd name="connsiteY1" fmla="*/ 48926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28221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28221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28221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28221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7517 h 1673577"/>
                <a:gd name="connsiteX2" fmla="*/ 1608667 w 4800600"/>
                <a:gd name="connsiteY2" fmla="*/ 1662288 h 1673577"/>
                <a:gd name="connsiteX3" fmla="*/ 2404940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7517 h 1673577"/>
                <a:gd name="connsiteX2" fmla="*/ 1608667 w 4800600"/>
                <a:gd name="connsiteY2" fmla="*/ 1662288 h 1673577"/>
                <a:gd name="connsiteX3" fmla="*/ 2413813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7517 h 1673577"/>
                <a:gd name="connsiteX2" fmla="*/ 1608667 w 4800600"/>
                <a:gd name="connsiteY2" fmla="*/ 1662288 h 1673577"/>
                <a:gd name="connsiteX3" fmla="*/ 2413813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7517 h 1673577"/>
                <a:gd name="connsiteX2" fmla="*/ 1608667 w 4800600"/>
                <a:gd name="connsiteY2" fmla="*/ 1662288 h 1673577"/>
                <a:gd name="connsiteX3" fmla="*/ 2404939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3577"/>
                <a:gd name="connsiteX1" fmla="*/ 796681 w 4800600"/>
                <a:gd name="connsiteY1" fmla="*/ 7517 h 1673577"/>
                <a:gd name="connsiteX2" fmla="*/ 1608667 w 4800600"/>
                <a:gd name="connsiteY2" fmla="*/ 1662288 h 1673577"/>
                <a:gd name="connsiteX3" fmla="*/ 2404939 w 4800600"/>
                <a:gd name="connsiteY3" fmla="*/ 19754 h 1673577"/>
                <a:gd name="connsiteX4" fmla="*/ 3200400 w 4800600"/>
                <a:gd name="connsiteY4" fmla="*/ 1670755 h 1673577"/>
                <a:gd name="connsiteX5" fmla="*/ 4030134 w 4800600"/>
                <a:gd name="connsiteY5" fmla="*/ 2822 h 1673577"/>
                <a:gd name="connsiteX6" fmla="*/ 4800600 w 4800600"/>
                <a:gd name="connsiteY6" fmla="*/ 1653822 h 1673577"/>
                <a:gd name="connsiteX0" fmla="*/ 0 w 4800600"/>
                <a:gd name="connsiteY0" fmla="*/ 1670755 h 1671851"/>
                <a:gd name="connsiteX1" fmla="*/ 796681 w 4800600"/>
                <a:gd name="connsiteY1" fmla="*/ 7517 h 1671851"/>
                <a:gd name="connsiteX2" fmla="*/ 1608667 w 4800600"/>
                <a:gd name="connsiteY2" fmla="*/ 1662288 h 1671851"/>
                <a:gd name="connsiteX3" fmla="*/ 2387192 w 4800600"/>
                <a:gd name="connsiteY3" fmla="*/ 9401 h 1671851"/>
                <a:gd name="connsiteX4" fmla="*/ 3200400 w 4800600"/>
                <a:gd name="connsiteY4" fmla="*/ 1670755 h 1671851"/>
                <a:gd name="connsiteX5" fmla="*/ 4030134 w 4800600"/>
                <a:gd name="connsiteY5" fmla="*/ 2822 h 1671851"/>
                <a:gd name="connsiteX6" fmla="*/ 4800600 w 4800600"/>
                <a:gd name="connsiteY6" fmla="*/ 1653822 h 1671851"/>
                <a:gd name="connsiteX0" fmla="*/ 0 w 4800600"/>
                <a:gd name="connsiteY0" fmla="*/ 1670755 h 1671851"/>
                <a:gd name="connsiteX1" fmla="*/ 796681 w 4800600"/>
                <a:gd name="connsiteY1" fmla="*/ 7517 h 1671851"/>
                <a:gd name="connsiteX2" fmla="*/ 1608667 w 4800600"/>
                <a:gd name="connsiteY2" fmla="*/ 1662288 h 1671851"/>
                <a:gd name="connsiteX3" fmla="*/ 2413813 w 4800600"/>
                <a:gd name="connsiteY3" fmla="*/ 9400 h 1671851"/>
                <a:gd name="connsiteX4" fmla="*/ 3200400 w 4800600"/>
                <a:gd name="connsiteY4" fmla="*/ 1670755 h 1671851"/>
                <a:gd name="connsiteX5" fmla="*/ 4030134 w 4800600"/>
                <a:gd name="connsiteY5" fmla="*/ 2822 h 1671851"/>
                <a:gd name="connsiteX6" fmla="*/ 4800600 w 4800600"/>
                <a:gd name="connsiteY6" fmla="*/ 1653822 h 1671851"/>
                <a:gd name="connsiteX0" fmla="*/ 0 w 4800600"/>
                <a:gd name="connsiteY0" fmla="*/ 1670755 h 1671851"/>
                <a:gd name="connsiteX1" fmla="*/ 796681 w 4800600"/>
                <a:gd name="connsiteY1" fmla="*/ 7517 h 1671851"/>
                <a:gd name="connsiteX2" fmla="*/ 1608667 w 4800600"/>
                <a:gd name="connsiteY2" fmla="*/ 1662288 h 1671851"/>
                <a:gd name="connsiteX3" fmla="*/ 2413813 w 4800600"/>
                <a:gd name="connsiteY3" fmla="*/ 9400 h 1671851"/>
                <a:gd name="connsiteX4" fmla="*/ 3200400 w 4800600"/>
                <a:gd name="connsiteY4" fmla="*/ 1670755 h 1671851"/>
                <a:gd name="connsiteX5" fmla="*/ 4030134 w 4800600"/>
                <a:gd name="connsiteY5" fmla="*/ 2822 h 1671851"/>
                <a:gd name="connsiteX6" fmla="*/ 4800600 w 4800600"/>
                <a:gd name="connsiteY6" fmla="*/ 1653822 h 1671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0600" h="1671851">
                  <a:moveTo>
                    <a:pt x="0" y="1670755"/>
                  </a:moveTo>
                  <a:cubicBezTo>
                    <a:pt x="410902" y="1340416"/>
                    <a:pt x="528570" y="8928"/>
                    <a:pt x="796681" y="7517"/>
                  </a:cubicBezTo>
                  <a:cubicBezTo>
                    <a:pt x="1064792" y="6106"/>
                    <a:pt x="1339145" y="1661974"/>
                    <a:pt x="1608667" y="1662288"/>
                  </a:cubicBezTo>
                  <a:cubicBezTo>
                    <a:pt x="1878189" y="1662602"/>
                    <a:pt x="2148524" y="7989"/>
                    <a:pt x="2413813" y="9400"/>
                  </a:cubicBezTo>
                  <a:cubicBezTo>
                    <a:pt x="2679102" y="10811"/>
                    <a:pt x="2931013" y="1671851"/>
                    <a:pt x="3200400" y="1670755"/>
                  </a:cubicBezTo>
                  <a:cubicBezTo>
                    <a:pt x="3469787" y="1669659"/>
                    <a:pt x="3763434" y="5644"/>
                    <a:pt x="4030134" y="2822"/>
                  </a:cubicBezTo>
                  <a:cubicBezTo>
                    <a:pt x="4296834" y="0"/>
                    <a:pt x="4501610" y="1417669"/>
                    <a:pt x="4800600" y="1653822"/>
                  </a:cubicBezTo>
                </a:path>
              </a:pathLst>
            </a:custGeom>
            <a:solidFill>
              <a:srgbClr val="FFFFFF"/>
            </a:solidFill>
            <a:ln w="12700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 bwMode="auto">
            <a:xfrm>
              <a:off x="1627217" y="4568831"/>
              <a:ext cx="4801206" cy="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 bwMode="auto">
            <a:xfrm>
              <a:off x="1143000" y="2909751"/>
              <a:ext cx="473663" cy="1205049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algn="ctr">
                <a:defRPr/>
              </a:pPr>
              <a:r>
                <a:rPr lang="en-US" sz="1500" dirty="0"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rPr>
                <a:t>Resources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rot="5400000" flipH="1" flipV="1">
              <a:off x="521492" y="3465516"/>
              <a:ext cx="2209039" cy="241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6669" name="TextBox 22"/>
            <p:cNvSpPr txBox="1">
              <a:spLocks noChangeArrowheads="1"/>
            </p:cNvSpPr>
            <p:nvPr/>
          </p:nvSpPr>
          <p:spPr bwMode="auto">
            <a:xfrm>
              <a:off x="6360153" y="4038601"/>
              <a:ext cx="911746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Demand</a:t>
              </a:r>
            </a:p>
          </p:txBody>
        </p:sp>
        <p:sp>
          <p:nvSpPr>
            <p:cNvPr id="26670" name="TextBox 22"/>
            <p:cNvSpPr txBox="1">
              <a:spLocks noChangeArrowheads="1"/>
            </p:cNvSpPr>
            <p:nvPr/>
          </p:nvSpPr>
          <p:spPr bwMode="auto">
            <a:xfrm>
              <a:off x="6364028" y="3258235"/>
              <a:ext cx="941283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>
                  <a:solidFill>
                    <a:srgbClr val="FF0000"/>
                  </a:solidFill>
                </a:rPr>
                <a:t>Capacity</a:t>
              </a:r>
            </a:p>
          </p:txBody>
        </p:sp>
        <p:pic>
          <p:nvPicPr>
            <p:cNvPr id="26671" name="Picture 52" descr="temp-1.png"/>
            <p:cNvPicPr>
              <a:picLocks noChangeAspect="1"/>
            </p:cNvPicPr>
            <p:nvPr/>
          </p:nvPicPr>
          <p:blipFill>
            <a:blip r:embed="rId2"/>
            <a:srcRect b="61111"/>
            <a:stretch>
              <a:fillRect/>
            </a:stretch>
          </p:blipFill>
          <p:spPr bwMode="auto">
            <a:xfrm>
              <a:off x="1647824" y="2895601"/>
              <a:ext cx="4600576" cy="53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72" name="Picture 53" descr="temp-4.png"/>
            <p:cNvPicPr>
              <a:picLocks noChangeAspect="1"/>
            </p:cNvPicPr>
            <p:nvPr/>
          </p:nvPicPr>
          <p:blipFill>
            <a:blip r:embed="rId3"/>
            <a:srcRect t="38773"/>
            <a:stretch>
              <a:fillRect/>
            </a:stretch>
          </p:blipFill>
          <p:spPr bwMode="auto">
            <a:xfrm>
              <a:off x="1635124" y="3440112"/>
              <a:ext cx="4600576" cy="839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5" name="Straight Arrow Connector 54"/>
            <p:cNvCxnSpPr/>
            <p:nvPr/>
          </p:nvCxnSpPr>
          <p:spPr bwMode="auto">
            <a:xfrm>
              <a:off x="1627217" y="3426972"/>
              <a:ext cx="4601256" cy="2410"/>
            </a:xfrm>
            <a:prstGeom prst="straightConnector1">
              <a:avLst/>
            </a:prstGeom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6674" name="TextBox 22"/>
            <p:cNvSpPr txBox="1">
              <a:spLocks noChangeArrowheads="1"/>
            </p:cNvSpPr>
            <p:nvPr/>
          </p:nvSpPr>
          <p:spPr bwMode="auto">
            <a:xfrm>
              <a:off x="3352800" y="4934635"/>
              <a:ext cx="1192867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Time (days)</a:t>
              </a:r>
            </a:p>
          </p:txBody>
        </p:sp>
        <p:cxnSp>
          <p:nvCxnSpPr>
            <p:cNvPr id="57" name="Straight Arrow Connector 56"/>
            <p:cNvCxnSpPr/>
            <p:nvPr/>
          </p:nvCxnSpPr>
          <p:spPr bwMode="auto">
            <a:xfrm rot="5400000" flipH="1" flipV="1">
              <a:off x="3138887" y="4610987"/>
              <a:ext cx="91541" cy="7228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 bwMode="auto">
            <a:xfrm rot="5400000" flipH="1" flipV="1">
              <a:off x="4657782" y="4609784"/>
              <a:ext cx="81905" cy="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 bwMode="auto">
            <a:xfrm rot="5400000" flipH="1" flipV="1">
              <a:off x="6185110" y="4609784"/>
              <a:ext cx="74679" cy="241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6678" name="TextBox 22"/>
            <p:cNvSpPr txBox="1">
              <a:spLocks noChangeArrowheads="1"/>
            </p:cNvSpPr>
            <p:nvPr/>
          </p:nvSpPr>
          <p:spPr bwMode="auto">
            <a:xfrm>
              <a:off x="2978150" y="4610100"/>
              <a:ext cx="367848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1</a:t>
              </a:r>
            </a:p>
          </p:txBody>
        </p:sp>
        <p:sp>
          <p:nvSpPr>
            <p:cNvPr id="26679" name="TextBox 60"/>
            <p:cNvSpPr txBox="1">
              <a:spLocks noChangeArrowheads="1"/>
            </p:cNvSpPr>
            <p:nvPr/>
          </p:nvSpPr>
          <p:spPr bwMode="auto">
            <a:xfrm>
              <a:off x="4552017" y="4572000"/>
              <a:ext cx="331133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2</a:t>
              </a:r>
            </a:p>
          </p:txBody>
        </p:sp>
        <p:sp>
          <p:nvSpPr>
            <p:cNvPr id="26680" name="TextBox 22"/>
            <p:cNvSpPr txBox="1">
              <a:spLocks noChangeArrowheads="1"/>
            </p:cNvSpPr>
            <p:nvPr/>
          </p:nvSpPr>
          <p:spPr bwMode="auto">
            <a:xfrm>
              <a:off x="6026150" y="4572000"/>
              <a:ext cx="381000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3</a:t>
              </a:r>
            </a:p>
          </p:txBody>
        </p:sp>
      </p:grpSp>
      <p:grpSp>
        <p:nvGrpSpPr>
          <p:cNvPr id="3" name="Group 99"/>
          <p:cNvGrpSpPr>
            <a:grpSpLocks/>
          </p:cNvGrpSpPr>
          <p:nvPr/>
        </p:nvGrpSpPr>
        <p:grpSpPr bwMode="auto">
          <a:xfrm>
            <a:off x="4914900" y="1828800"/>
            <a:ext cx="4076700" cy="1905000"/>
            <a:chOff x="1143000" y="2362201"/>
            <a:chExt cx="6196562" cy="2895599"/>
          </a:xfrm>
        </p:grpSpPr>
        <p:cxnSp>
          <p:nvCxnSpPr>
            <p:cNvPr id="64" name="Straight Arrow Connector 63"/>
            <p:cNvCxnSpPr/>
            <p:nvPr/>
          </p:nvCxnSpPr>
          <p:spPr bwMode="auto">
            <a:xfrm>
              <a:off x="1628012" y="4567682"/>
              <a:ext cx="4799439" cy="2414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 bwMode="auto">
            <a:xfrm>
              <a:off x="1143000" y="2909751"/>
              <a:ext cx="473663" cy="1205049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algn="ctr">
                <a:defRPr/>
              </a:pPr>
              <a:r>
                <a:rPr lang="en-US" sz="1500" dirty="0"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rPr>
                <a:t>Resources</a:t>
              </a:r>
            </a:p>
          </p:txBody>
        </p:sp>
        <p:cxnSp>
          <p:nvCxnSpPr>
            <p:cNvPr id="66" name="Straight Arrow Connector 65"/>
            <p:cNvCxnSpPr/>
            <p:nvPr/>
          </p:nvCxnSpPr>
          <p:spPr bwMode="auto">
            <a:xfrm rot="5400000" flipH="1" flipV="1">
              <a:off x="521652" y="3466148"/>
              <a:ext cx="2210307" cy="2414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pic>
          <p:nvPicPr>
            <p:cNvPr id="26653" name="Picture 71" descr="temp-3.png"/>
            <p:cNvPicPr>
              <a:picLocks noChangeAspect="1"/>
            </p:cNvPicPr>
            <p:nvPr/>
          </p:nvPicPr>
          <p:blipFill>
            <a:blip r:embed="rId4"/>
            <a:srcRect t="38773"/>
            <a:stretch>
              <a:fillRect/>
            </a:stretch>
          </p:blipFill>
          <p:spPr bwMode="auto">
            <a:xfrm>
              <a:off x="1625600" y="3429000"/>
              <a:ext cx="4600575" cy="839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4" name="TextBox 22"/>
            <p:cNvSpPr txBox="1">
              <a:spLocks noChangeArrowheads="1"/>
            </p:cNvSpPr>
            <p:nvPr/>
          </p:nvSpPr>
          <p:spPr bwMode="auto">
            <a:xfrm>
              <a:off x="6394404" y="4038599"/>
              <a:ext cx="911747" cy="323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Demand</a:t>
              </a:r>
            </a:p>
          </p:txBody>
        </p:sp>
        <p:sp>
          <p:nvSpPr>
            <p:cNvPr id="26655" name="TextBox 22"/>
            <p:cNvSpPr txBox="1">
              <a:spLocks noChangeArrowheads="1"/>
            </p:cNvSpPr>
            <p:nvPr/>
          </p:nvSpPr>
          <p:spPr bwMode="auto">
            <a:xfrm>
              <a:off x="6398280" y="3258235"/>
              <a:ext cx="941282" cy="323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>
                  <a:solidFill>
                    <a:srgbClr val="FF0000"/>
                  </a:solidFill>
                </a:rPr>
                <a:t>Capacity</a:t>
              </a:r>
            </a:p>
          </p:txBody>
        </p:sp>
        <p:pic>
          <p:nvPicPr>
            <p:cNvPr id="26656" name="Picture 80" descr="temp-2.png"/>
            <p:cNvPicPr>
              <a:picLocks noChangeAspect="1"/>
            </p:cNvPicPr>
            <p:nvPr/>
          </p:nvPicPr>
          <p:blipFill>
            <a:blip r:embed="rId5"/>
            <a:srcRect b="61227"/>
            <a:stretch>
              <a:fillRect/>
            </a:stretch>
          </p:blipFill>
          <p:spPr bwMode="auto">
            <a:xfrm>
              <a:off x="1616663" y="2895600"/>
              <a:ext cx="4600575" cy="531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2" name="Straight Arrow Connector 81"/>
            <p:cNvCxnSpPr/>
            <p:nvPr/>
          </p:nvCxnSpPr>
          <p:spPr bwMode="auto">
            <a:xfrm>
              <a:off x="1628012" y="3426334"/>
              <a:ext cx="4599162" cy="2412"/>
            </a:xfrm>
            <a:prstGeom prst="straightConnector1">
              <a:avLst/>
            </a:prstGeom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6658" name="TextBox 22"/>
            <p:cNvSpPr txBox="1">
              <a:spLocks noChangeArrowheads="1"/>
            </p:cNvSpPr>
            <p:nvPr/>
          </p:nvSpPr>
          <p:spPr bwMode="auto">
            <a:xfrm>
              <a:off x="3352800" y="4934635"/>
              <a:ext cx="1192867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Time (days)</a:t>
              </a:r>
            </a:p>
          </p:txBody>
        </p:sp>
        <p:cxnSp>
          <p:nvCxnSpPr>
            <p:cNvPr id="89" name="Straight Arrow Connector 88"/>
            <p:cNvCxnSpPr/>
            <p:nvPr/>
          </p:nvCxnSpPr>
          <p:spPr bwMode="auto">
            <a:xfrm rot="5400000" flipH="1" flipV="1">
              <a:off x="3137338" y="4612323"/>
              <a:ext cx="94108" cy="4826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 bwMode="auto">
            <a:xfrm rot="5400000" flipH="1" flipV="1">
              <a:off x="4657522" y="4607497"/>
              <a:ext cx="82042" cy="2412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 bwMode="auto">
            <a:xfrm rot="5400000" flipH="1" flipV="1">
              <a:off x="6184947" y="4609909"/>
              <a:ext cx="77216" cy="2412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6662" name="TextBox 22"/>
            <p:cNvSpPr txBox="1">
              <a:spLocks noChangeArrowheads="1"/>
            </p:cNvSpPr>
            <p:nvPr/>
          </p:nvSpPr>
          <p:spPr bwMode="auto">
            <a:xfrm>
              <a:off x="2978150" y="4610100"/>
              <a:ext cx="367848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1</a:t>
              </a:r>
            </a:p>
          </p:txBody>
        </p:sp>
        <p:sp>
          <p:nvSpPr>
            <p:cNvPr id="26663" name="TextBox 22"/>
            <p:cNvSpPr txBox="1">
              <a:spLocks noChangeArrowheads="1"/>
            </p:cNvSpPr>
            <p:nvPr/>
          </p:nvSpPr>
          <p:spPr bwMode="auto">
            <a:xfrm>
              <a:off x="4552017" y="4572000"/>
              <a:ext cx="331133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2</a:t>
              </a:r>
            </a:p>
          </p:txBody>
        </p:sp>
        <p:sp>
          <p:nvSpPr>
            <p:cNvPr id="26664" name="TextBox 95"/>
            <p:cNvSpPr txBox="1">
              <a:spLocks noChangeArrowheads="1"/>
            </p:cNvSpPr>
            <p:nvPr/>
          </p:nvSpPr>
          <p:spPr bwMode="auto">
            <a:xfrm>
              <a:off x="6026150" y="4572000"/>
              <a:ext cx="381000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3</a:t>
              </a:r>
            </a:p>
          </p:txBody>
        </p:sp>
      </p:grpSp>
      <p:grpSp>
        <p:nvGrpSpPr>
          <p:cNvPr id="4" name="Group 100"/>
          <p:cNvGrpSpPr>
            <a:grpSpLocks/>
          </p:cNvGrpSpPr>
          <p:nvPr/>
        </p:nvGrpSpPr>
        <p:grpSpPr bwMode="auto">
          <a:xfrm>
            <a:off x="-76200" y="2743200"/>
            <a:ext cx="4038600" cy="1905000"/>
            <a:chOff x="1143000" y="2362201"/>
            <a:chExt cx="6138669" cy="2895599"/>
          </a:xfrm>
        </p:grpSpPr>
        <p:cxnSp>
          <p:nvCxnSpPr>
            <p:cNvPr id="102" name="Straight Arrow Connector 101"/>
            <p:cNvCxnSpPr/>
            <p:nvPr/>
          </p:nvCxnSpPr>
          <p:spPr bwMode="auto">
            <a:xfrm>
              <a:off x="1628014" y="4567682"/>
              <a:ext cx="4799454" cy="2414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 bwMode="auto">
            <a:xfrm>
              <a:off x="1143000" y="2909751"/>
              <a:ext cx="473663" cy="1205049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algn="ctr">
                <a:defRPr/>
              </a:pPr>
              <a:r>
                <a:rPr lang="en-US" sz="1500" dirty="0"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rPr>
                <a:t>Resources</a:t>
              </a:r>
            </a:p>
          </p:txBody>
        </p:sp>
        <p:cxnSp>
          <p:nvCxnSpPr>
            <p:cNvPr id="104" name="Straight Arrow Connector 103"/>
            <p:cNvCxnSpPr/>
            <p:nvPr/>
          </p:nvCxnSpPr>
          <p:spPr bwMode="auto">
            <a:xfrm rot="5400000" flipH="1" flipV="1">
              <a:off x="521653" y="3466148"/>
              <a:ext cx="2210307" cy="2414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pic>
          <p:nvPicPr>
            <p:cNvPr id="26639" name="Picture 104" descr="temp-3.png"/>
            <p:cNvPicPr>
              <a:picLocks noChangeAspect="1"/>
            </p:cNvPicPr>
            <p:nvPr/>
          </p:nvPicPr>
          <p:blipFill>
            <a:blip r:embed="rId4"/>
            <a:srcRect t="-5228"/>
            <a:stretch>
              <a:fillRect/>
            </a:stretch>
          </p:blipFill>
          <p:spPr bwMode="auto">
            <a:xfrm>
              <a:off x="1625600" y="2825497"/>
              <a:ext cx="4600576" cy="1443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0" name="TextBox 22"/>
            <p:cNvSpPr txBox="1">
              <a:spLocks noChangeArrowheads="1"/>
            </p:cNvSpPr>
            <p:nvPr/>
          </p:nvSpPr>
          <p:spPr bwMode="auto">
            <a:xfrm>
              <a:off x="6369922" y="4038599"/>
              <a:ext cx="911747" cy="323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Demand</a:t>
              </a:r>
            </a:p>
          </p:txBody>
        </p:sp>
        <p:sp>
          <p:nvSpPr>
            <p:cNvPr id="26641" name="TextBox 22"/>
            <p:cNvSpPr txBox="1">
              <a:spLocks noChangeArrowheads="1"/>
            </p:cNvSpPr>
            <p:nvPr/>
          </p:nvSpPr>
          <p:spPr bwMode="auto">
            <a:xfrm>
              <a:off x="6340387" y="3288793"/>
              <a:ext cx="941282" cy="323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>
                  <a:solidFill>
                    <a:srgbClr val="FF0000"/>
                  </a:solidFill>
                </a:rPr>
                <a:t>Capacity</a:t>
              </a:r>
            </a:p>
          </p:txBody>
        </p:sp>
        <p:cxnSp>
          <p:nvCxnSpPr>
            <p:cNvPr id="113" name="Straight Arrow Connector 112"/>
            <p:cNvCxnSpPr/>
            <p:nvPr/>
          </p:nvCxnSpPr>
          <p:spPr bwMode="auto">
            <a:xfrm>
              <a:off x="1628014" y="3426334"/>
              <a:ext cx="4599176" cy="2412"/>
            </a:xfrm>
            <a:prstGeom prst="straightConnector1">
              <a:avLst/>
            </a:prstGeom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6643" name="TextBox 22"/>
            <p:cNvSpPr txBox="1">
              <a:spLocks noChangeArrowheads="1"/>
            </p:cNvSpPr>
            <p:nvPr/>
          </p:nvSpPr>
          <p:spPr bwMode="auto">
            <a:xfrm>
              <a:off x="3352800" y="4934635"/>
              <a:ext cx="1192867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Time (days)</a:t>
              </a:r>
            </a:p>
          </p:txBody>
        </p:sp>
        <p:cxnSp>
          <p:nvCxnSpPr>
            <p:cNvPr id="115" name="Straight Arrow Connector 114"/>
            <p:cNvCxnSpPr/>
            <p:nvPr/>
          </p:nvCxnSpPr>
          <p:spPr bwMode="auto">
            <a:xfrm rot="5400000" flipH="1" flipV="1">
              <a:off x="3137344" y="4612323"/>
              <a:ext cx="94108" cy="4826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 bwMode="auto">
            <a:xfrm rot="5400000" flipH="1" flipV="1">
              <a:off x="4657533" y="4607497"/>
              <a:ext cx="82042" cy="2412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 bwMode="auto">
            <a:xfrm rot="5400000" flipH="1" flipV="1">
              <a:off x="6184962" y="4609909"/>
              <a:ext cx="77216" cy="2412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6647" name="TextBox 22"/>
            <p:cNvSpPr txBox="1">
              <a:spLocks noChangeArrowheads="1"/>
            </p:cNvSpPr>
            <p:nvPr/>
          </p:nvSpPr>
          <p:spPr bwMode="auto">
            <a:xfrm>
              <a:off x="2978150" y="4610100"/>
              <a:ext cx="367848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1</a:t>
              </a:r>
            </a:p>
          </p:txBody>
        </p:sp>
        <p:sp>
          <p:nvSpPr>
            <p:cNvPr id="26648" name="TextBox 22"/>
            <p:cNvSpPr txBox="1">
              <a:spLocks noChangeArrowheads="1"/>
            </p:cNvSpPr>
            <p:nvPr/>
          </p:nvSpPr>
          <p:spPr bwMode="auto">
            <a:xfrm>
              <a:off x="4552017" y="4572000"/>
              <a:ext cx="331133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2</a:t>
              </a:r>
            </a:p>
          </p:txBody>
        </p:sp>
        <p:sp>
          <p:nvSpPr>
            <p:cNvPr id="26649" name="TextBox 120"/>
            <p:cNvSpPr txBox="1">
              <a:spLocks noChangeArrowheads="1"/>
            </p:cNvSpPr>
            <p:nvPr/>
          </p:nvSpPr>
          <p:spPr bwMode="auto">
            <a:xfrm>
              <a:off x="6026150" y="4572000"/>
              <a:ext cx="381000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/>
                <a:t>3</a:t>
              </a:r>
            </a:p>
          </p:txBody>
        </p:sp>
      </p:grp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>
          <a:xfrm>
            <a:off x="6553200" y="6305550"/>
            <a:ext cx="2133600" cy="476250"/>
          </a:xfrm>
        </p:spPr>
        <p:txBody>
          <a:bodyPr/>
          <a:lstStyle/>
          <a:p>
            <a:fld id="{0B742832-DE31-1346-8908-5E485B5A9623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smtClean="0">
                <a:ea typeface="ＭＳ Ｐゴシック" charset="-128"/>
                <a:cs typeface="ＭＳ Ｐゴシック" charset="-128"/>
              </a:rPr>
              <a:t>Economics of Cloud Providers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5-7x economies of scale [Hamilton 2008]</a:t>
            </a: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pPr>
              <a:buFontTx/>
              <a:buNone/>
            </a:pPr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mtClean="0">
              <a:ea typeface="ＭＳ Ｐゴシック" charset="-128"/>
              <a:cs typeface="ＭＳ Ｐゴシック" charset="-128"/>
            </a:endParaRPr>
          </a:p>
          <a:p>
            <a:endParaRPr lang="en-US" sz="1000" smtClean="0">
              <a:ea typeface="ＭＳ Ｐゴシック" charset="-128"/>
              <a:cs typeface="ＭＳ Ｐゴシック" charset="-128"/>
            </a:endParaRPr>
          </a:p>
          <a:p>
            <a:r>
              <a:rPr lang="en-US" smtClean="0">
                <a:ea typeface="ＭＳ Ｐゴシック" charset="-128"/>
                <a:cs typeface="ＭＳ Ｐゴシック" charset="-128"/>
              </a:rPr>
              <a:t>Extra benefits</a:t>
            </a:r>
          </a:p>
          <a:p>
            <a:pPr lvl="1"/>
            <a:r>
              <a:rPr lang="en-US" smtClean="0"/>
              <a:t>Amazon: utilize off-peak capacity</a:t>
            </a:r>
          </a:p>
          <a:p>
            <a:pPr lvl="1"/>
            <a:r>
              <a:rPr lang="en-US" smtClean="0"/>
              <a:t>Microsoft: sell .NET tools</a:t>
            </a:r>
          </a:p>
          <a:p>
            <a:pPr lvl="1"/>
            <a:r>
              <a:rPr lang="en-US" smtClean="0"/>
              <a:t>Google: reuse existing infrastructure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2133600"/>
          <a:ext cx="7848600" cy="1910715"/>
        </p:xfrm>
        <a:graphic>
          <a:graphicData uri="http://schemas.openxmlformats.org/drawingml/2006/table">
            <a:tbl>
              <a:tblPr/>
              <a:tblGrid>
                <a:gridCol w="1828800"/>
                <a:gridCol w="2438400"/>
                <a:gridCol w="2590800"/>
                <a:gridCol w="990600"/>
              </a:tblGrid>
              <a:tr h="6953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Resource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3CF5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Cost in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Medium DC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3CF5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Cost in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Very Large DC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3CF5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Ratio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3CF5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Network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$95 / Mbps / 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$13 / Mbps / 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7.1x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Storage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$2.20 / GB / 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$0.40 / GB / 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5.7x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Administration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≈140 servers/admin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&gt;1000 servers/admin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7.1x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1FAC2-AF3D-494B-B4AE-35329A64432F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300" smtClean="0">
                <a:ea typeface="ＭＳ Ｐゴシック" charset="-128"/>
                <a:cs typeface="ＭＳ Ｐゴシック" charset="-128"/>
              </a:rPr>
              <a:t>Adoption Challenges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2994660"/>
        </p:xfrm>
        <a:graphic>
          <a:graphicData uri="http://schemas.openxmlformats.org/drawingml/2006/table">
            <a:tbl>
              <a:tblPr/>
              <a:tblGrid>
                <a:gridCol w="3810000"/>
                <a:gridCol w="4419600"/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Challenge</a:t>
                      </a: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9D86C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Opportunity</a:t>
                      </a: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9D86C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Availability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Multiple providers &amp; DCs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Data lock-in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Standardization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Data Conﬁdentiality and Auditability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Encryption, VLANs, Firewalls; Geographical Data Storage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C36F9-301A-B04F-8B6C-6BF61AA56345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300" smtClean="0">
                <a:ea typeface="ＭＳ Ｐゴシック" charset="-128"/>
                <a:cs typeface="ＭＳ Ｐゴシック" charset="-128"/>
              </a:rPr>
              <a:t>Growth Challenges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678680"/>
        </p:xfrm>
        <a:graphic>
          <a:graphicData uri="http://schemas.openxmlformats.org/drawingml/2006/table">
            <a:tbl>
              <a:tblPr/>
              <a:tblGrid>
                <a:gridCol w="3810000"/>
                <a:gridCol w="4419600"/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Challenge</a:t>
                      </a: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9D86C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Opportunity</a:t>
                      </a: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9D86C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Data transfer bottlenecks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FedEx-ing disks, Data Backup/Archival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Performance unpredictability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Improved VM support, flash memory, scheduling VMs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Scalable storage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Invent scalable store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Bugs in large distributed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Invent Debugger that relies on Distributed VMs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Scaling quickly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Invent Auto-Scaler that relies on ML; Snapshots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93EA-CB58-884E-9712-D26634A6855F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300" smtClean="0">
                <a:ea typeface="ＭＳ Ｐゴシック" charset="-128"/>
                <a:cs typeface="ＭＳ Ｐゴシック" charset="-128"/>
              </a:rPr>
              <a:t>Policy and Business Challenges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2339340"/>
        </p:xfrm>
        <a:graphic>
          <a:graphicData uri="http://schemas.openxmlformats.org/drawingml/2006/table">
            <a:tbl>
              <a:tblPr/>
              <a:tblGrid>
                <a:gridCol w="3810000"/>
                <a:gridCol w="4419600"/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Challenge</a:t>
                      </a: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9D86C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Opportunity</a:t>
                      </a:r>
                      <a:endParaRPr kumimoji="0" 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F9D86C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Reputation Fate Sharing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Offer reputation-guarding services like those for email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Software Licensing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Pay-for-use licenses; Bulk use sales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360D-9612-B944-839B-D660AB5E31DF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Short Term Implications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Startups and prototyping</a:t>
            </a:r>
          </a:p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One-off tasks</a:t>
            </a:r>
          </a:p>
          <a:p>
            <a:pPr lvl="1"/>
            <a:r>
              <a:rPr lang="en-US" dirty="0" smtClean="0"/>
              <a:t>Washington post, NY Times</a:t>
            </a:r>
          </a:p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Cost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associativity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 for scientific applications</a:t>
            </a:r>
          </a:p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Research at scale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DF1E5-A6E2-1D41-9173-44B496BB5B5D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Long Term Implications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Application software:</a:t>
            </a:r>
          </a:p>
          <a:p>
            <a:pPr lvl="1"/>
            <a:r>
              <a:rPr lang="en-US" smtClean="0"/>
              <a:t>Cloud &amp; client parts, disconnection tolerance</a:t>
            </a:r>
          </a:p>
          <a:p>
            <a:r>
              <a:rPr lang="en-US" smtClean="0">
                <a:ea typeface="ＭＳ Ｐゴシック" charset="-128"/>
                <a:cs typeface="ＭＳ Ｐゴシック" charset="-128"/>
              </a:rPr>
              <a:t>Infrastructure software:</a:t>
            </a:r>
          </a:p>
          <a:p>
            <a:pPr lvl="1"/>
            <a:r>
              <a:rPr lang="en-US" smtClean="0"/>
              <a:t>Resource accounting, VM awareness</a:t>
            </a:r>
          </a:p>
          <a:p>
            <a:r>
              <a:rPr lang="en-US" smtClean="0">
                <a:ea typeface="ＭＳ Ｐゴシック" charset="-128"/>
                <a:cs typeface="ＭＳ Ｐゴシック" charset="-128"/>
              </a:rPr>
              <a:t>Hardware systems:</a:t>
            </a:r>
          </a:p>
          <a:p>
            <a:pPr lvl="1"/>
            <a:r>
              <a:rPr lang="en-US" smtClean="0"/>
              <a:t>Containers, energy proportionality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E7E8-8538-704D-99E1-EDA61BC56E9B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er_tal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wiser_talk.pot</Template>
  <TotalTime>15897</TotalTime>
  <Words>1065</Words>
  <Application>Microsoft Office PowerPoint</Application>
  <PresentationFormat>On-screen Show (4:3)</PresentationFormat>
  <Paragraphs>283</Paragraphs>
  <Slides>29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wiser_talk</vt:lpstr>
      <vt:lpstr>Mobile and Cloud Computing</vt:lpstr>
      <vt:lpstr>Introduction to Cloud Computing</vt:lpstr>
      <vt:lpstr>The Hype</vt:lpstr>
      <vt:lpstr>What is Cloud Computing?</vt:lpstr>
      <vt:lpstr>1. Web-Scale Problems</vt:lpstr>
      <vt:lpstr>Slide 6</vt:lpstr>
      <vt:lpstr>What to do with more data?</vt:lpstr>
      <vt:lpstr>2. Large Data Centers</vt:lpstr>
      <vt:lpstr>Slide 9</vt:lpstr>
      <vt:lpstr>Key Technology: Virtualization</vt:lpstr>
      <vt:lpstr>Data Center Networking</vt:lpstr>
      <vt:lpstr>3. Different Computing Models</vt:lpstr>
      <vt:lpstr>4. Web Applications </vt:lpstr>
      <vt:lpstr>Example: Wikipedia Anthropology</vt:lpstr>
      <vt:lpstr>Example: Scene Completion</vt:lpstr>
      <vt:lpstr>Example: Web Page Analysis</vt:lpstr>
      <vt:lpstr>Example: Data Mining</vt:lpstr>
      <vt:lpstr>Behind the Scene</vt:lpstr>
      <vt:lpstr>Behind the Scene</vt:lpstr>
      <vt:lpstr>Behind the Scene</vt:lpstr>
      <vt:lpstr>Economics of Cloud Users</vt:lpstr>
      <vt:lpstr>Economics of Cloud Users</vt:lpstr>
      <vt:lpstr>Economics of Cloud Users</vt:lpstr>
      <vt:lpstr>Economics of Cloud Providers</vt:lpstr>
      <vt:lpstr>Adoption Challenges</vt:lpstr>
      <vt:lpstr>Growth Challenges</vt:lpstr>
      <vt:lpstr>Policy and Business Challenges</vt:lpstr>
      <vt:lpstr>Short Term Implications</vt:lpstr>
      <vt:lpstr>Long Term Implications</vt:lpstr>
    </vt:vector>
  </TitlesOfParts>
  <Company>University of Houston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and Cloud Computing</dc:title>
  <dc:creator>Lisa Zheng</dc:creator>
  <cp:lastModifiedBy>rzheng</cp:lastModifiedBy>
  <cp:revision>9</cp:revision>
  <dcterms:created xsi:type="dcterms:W3CDTF">2011-01-26T18:09:26Z</dcterms:created>
  <dcterms:modified xsi:type="dcterms:W3CDTF">2011-02-02T20:57:16Z</dcterms:modified>
</cp:coreProperties>
</file>