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99" r:id="rId3"/>
    <p:sldId id="292" r:id="rId4"/>
    <p:sldId id="272" r:id="rId5"/>
    <p:sldId id="271" r:id="rId6"/>
    <p:sldId id="294" r:id="rId7"/>
    <p:sldId id="273" r:id="rId8"/>
    <p:sldId id="274" r:id="rId9"/>
    <p:sldId id="276" r:id="rId10"/>
    <p:sldId id="295" r:id="rId11"/>
    <p:sldId id="288" r:id="rId12"/>
    <p:sldId id="260" r:id="rId13"/>
    <p:sldId id="257" r:id="rId14"/>
    <p:sldId id="302" r:id="rId15"/>
    <p:sldId id="258" r:id="rId16"/>
    <p:sldId id="259" r:id="rId17"/>
    <p:sldId id="262" r:id="rId18"/>
    <p:sldId id="263" r:id="rId19"/>
    <p:sldId id="264" r:id="rId20"/>
    <p:sldId id="265" r:id="rId21"/>
    <p:sldId id="266" r:id="rId22"/>
    <p:sldId id="301" r:id="rId23"/>
    <p:sldId id="268" r:id="rId24"/>
    <p:sldId id="303" r:id="rId25"/>
    <p:sldId id="296" r:id="rId26"/>
    <p:sldId id="270" r:id="rId27"/>
    <p:sldId id="297" r:id="rId28"/>
    <p:sldId id="278" r:id="rId29"/>
    <p:sldId id="279" r:id="rId30"/>
    <p:sldId id="289" r:id="rId31"/>
    <p:sldId id="280" r:id="rId32"/>
    <p:sldId id="290" r:id="rId33"/>
    <p:sldId id="281" r:id="rId34"/>
    <p:sldId id="283" r:id="rId35"/>
    <p:sldId id="285" r:id="rId36"/>
    <p:sldId id="284" r:id="rId37"/>
    <p:sldId id="286" r:id="rId38"/>
    <p:sldId id="287" r:id="rId39"/>
    <p:sldId id="291" r:id="rId40"/>
    <p:sldId id="298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79032" autoAdjust="0"/>
  </p:normalViewPr>
  <p:slideViewPr>
    <p:cSldViewPr>
      <p:cViewPr>
        <p:scale>
          <a:sx n="57" d="100"/>
          <a:sy n="57" d="100"/>
        </p:scale>
        <p:origin x="-17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855DC6F-47D6-497F-81CC-B3DB0DAAA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10A136-8BF9-453F-A799-B150DD3AE7B2}" type="slidenum">
              <a:rPr lang="en-US"/>
              <a:pPr/>
              <a:t>1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slightest outage has significant financial consequences and impacts customer trust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Persistent state needs to be managed in the face of these failures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Unique features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Dyanmo</a:t>
            </a:r>
            <a:endParaRPr lang="en-US" sz="1200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Always 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writable---For a number of Amazon services, rejecting customer updates could result in a poor customer experience.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Excess functionality requires expensive hardware and highly skilled personnel for its operation, making it a very inefficient 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Guarantee that the application can deliver its functionality in a bounded time, each and every dependency in the platform needs to deliver its functionality with even tighter bounds.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strong consistency and high data availability cannot be achieved simultaneously</a:t>
            </a:r>
            <a:endParaRPr lang="en-US" dirty="0" smtClean="0"/>
          </a:p>
          <a:p>
            <a:r>
              <a:rPr lang="en-US" dirty="0" smtClean="0"/>
              <a:t>changes are allowed to propagate to replicas in the background, and concurrent, disconnected work is tolerated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Traditionally conflict resolution –writes &amp; simple read complexity. writes may be rejected if all replicas have not been accessed. So do it during reads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Who? data store (last write wins)or the application(suitable conflict resolution scheme)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73A97F-358F-4B81-9560-6CF66EA1D7F4}" type="slidenum">
              <a:rPr lang="en-US"/>
              <a:pPr/>
              <a:t>12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Simple interface</a:t>
            </a:r>
            <a:r>
              <a:rPr lang="en-US" baseline="0" dirty="0" smtClean="0"/>
              <a:t> with two operations.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70CC3C-4520-41BE-B351-D4FE96DC5BF1}" type="slidenum">
              <a:rPr lang="en-US"/>
              <a:pPr/>
              <a:t>13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 eaLnBrk="1" hangingPunct="1"/>
            <a:r>
              <a:rPr lang="en-US" smtClean="0"/>
              <a:t>The number of virtual nodes that a node is responsible can decided based on its capacity, accounting for heterogeneity in the physical infrastructure.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AAED5C-AB09-4C66-821F-18E6A061627C}" type="slidenum">
              <a:rPr lang="en-US"/>
              <a:pPr/>
              <a:t>14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C02BB-B479-4B7A-B78A-34964A54784E}" type="slidenum">
              <a:rPr lang="en-US"/>
              <a:pPr/>
              <a:t>15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The list of nodes that is responsible for storing a particular key is called the preference list.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EFBBB5-F869-440B-A4E7-E09B58860FE0}" type="slidenum">
              <a:rPr lang="en-US"/>
              <a:pPr/>
              <a:t>16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200" dirty="0" smtClean="0"/>
              <a:t>Each modification results in new and immutable version of the </a:t>
            </a:r>
            <a:r>
              <a:rPr lang="en-US" sz="1200" dirty="0" smtClean="0"/>
              <a:t>data</a:t>
            </a:r>
            <a:endParaRPr lang="en-US" dirty="0" smtClean="0"/>
          </a:p>
          <a:p>
            <a:pPr eaLnBrk="1" hangingPunct="1"/>
            <a:r>
              <a:rPr lang="en-US" dirty="0" smtClean="0"/>
              <a:t>Reconciliation: collapse multiple branches of data evolution back into one authoritative version</a:t>
            </a:r>
          </a:p>
          <a:p>
            <a:pPr eaLnBrk="1" hangingPunct="1"/>
            <a:r>
              <a:rPr lang="en-US" dirty="0" smtClean="0"/>
              <a:t>eventual consistency allows for updates to be propagated to all replicas asynchronously</a:t>
            </a:r>
          </a:p>
          <a:p>
            <a:pPr eaLnBrk="1" hangingPunct="1"/>
            <a:r>
              <a:rPr lang="en-US" dirty="0" smtClean="0"/>
              <a:t>client must perform the reconciliation in order to collapse multiple branches of data evolution back into one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D824C6-2421-47C9-BD44-D00B13FDD066}" type="slidenum">
              <a:rPr lang="en-US"/>
              <a:pPr/>
              <a:t>17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44AA32-AF9B-446C-8DB5-8D78BFEE065E}" type="slidenum">
              <a:rPr lang="en-US"/>
              <a:pPr/>
              <a:t>18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2" eaLnBrk="1" hangingPunct="1">
              <a:lnSpc>
                <a:spcPct val="90000"/>
              </a:lnSpc>
            </a:pPr>
            <a:r>
              <a:rPr lang="en-US" sz="2000" b="1" dirty="0" smtClean="0"/>
              <a:t>Load balancer</a:t>
            </a:r>
            <a:r>
              <a:rPr lang="en-US" sz="2000" dirty="0" smtClean="0"/>
              <a:t> that will select a node based on load information. Adv: Application independent of Dynamo specific code.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b="1" dirty="0" smtClean="0"/>
              <a:t>Partition-aware client library</a:t>
            </a:r>
            <a:r>
              <a:rPr lang="en-US" sz="2000" dirty="0" smtClean="0"/>
              <a:t> routes requests directly to the appropriate coordinator (first among the top N nodes in the preference list) nodes. Adv: lower latency because it skips a potential forwarding step.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4965B-7B30-423F-90BA-CD77B79B817E}" type="slidenum">
              <a:rPr lang="en-US"/>
              <a:pPr/>
              <a:t>19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3E4E44-5F05-4239-A841-B6EF2C3DE24C}" type="slidenum">
              <a:rPr lang="en-US"/>
              <a:pPr/>
              <a:t>20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A is temporarily down during a write operation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A replica that would normally have lived on A will now be sent to node D.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The replica sent to D will have a hint in its metadata that suggests which node was the intended recipient of the replica (in this case A).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Upon detecting that A has recovered, D will attempt to deliver the replica to A.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Once the transfer succeeds, D may delete the object from its local store without decreasing the total number of replicas in the system.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E52357-1CF3-4809-BC5E-1C3E2F009A4E}" type="slidenum">
              <a:rPr lang="en-US"/>
              <a:pPr/>
              <a:t>21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Merkle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tree is a hash tree where leaves are hashes of the values of individual keys. Parent nodes higher in the tree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hashes of their respective children.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Fig 1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frm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my drawings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Merkle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tree is a hash tree where leaves are hashes of the values of individual keys. Parent nodes higher in the tree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hashes of their respective children.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216F90-B0F9-409F-BA8D-D90EA1AB0593}" type="slidenum">
              <a:rPr lang="en-US"/>
              <a:pPr/>
              <a:t>23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2" eaLnBrk="1" hangingPunct="1"/>
            <a:r>
              <a:rPr lang="en-US" sz="1200" dirty="0" smtClean="0"/>
              <a:t>A gossip-based protocol propagates membership changes.</a:t>
            </a:r>
            <a:endParaRPr lang="en-US" dirty="0" smtClean="0"/>
          </a:p>
          <a:p>
            <a:pPr lvl="2" eaLnBrk="1" hangingPunct="1"/>
            <a:r>
              <a:rPr lang="en-US" dirty="0" smtClean="0"/>
              <a:t>Each node contacts a peer chosen at random every second to reconcile membership changes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4DA19B-2187-4B4C-937D-B87FFDAD871A}" type="slidenum">
              <a:rPr lang="en-US"/>
              <a:pPr/>
              <a:t>26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logic for identifying the nodes responsible for a key, sending the requests, waiting for responses, potentially doing retries, processing the replies and packaging the response to the client.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several factors such as variability in request load, object sizes, and locality patterns. (critique y 99.9 latency is far greater than average and also</a:t>
            </a:r>
            <a:r>
              <a:rPr lang="en-US" baseline="0" dirty="0" smtClean="0"/>
              <a:t> these experiments are done in a homogenous environment also the NRW 3,2,2 reasons not very clearly explained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Under high loads, a large number of popular keys are accessed and due to uniform distribution of keys the load is evenly distributed</a:t>
            </a:r>
          </a:p>
          <a:p>
            <a:r>
              <a:rPr lang="en-US" dirty="0" smtClean="0"/>
              <a:t>During low loads, fewer popular keys are accessed, resulting in a higher load imbalance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dirty="0" smtClean="0"/>
              <a:t>Scanning local persistence store (to retrieve the appropriate set of data items to be handed to new node).</a:t>
            </a:r>
          </a:p>
          <a:p>
            <a:pPr lvl="2"/>
            <a:r>
              <a:rPr lang="en-US" dirty="0" smtClean="0"/>
              <a:t>process of archival is complicated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>
              <a:buNone/>
            </a:pPr>
            <a:endParaRPr lang="en-US" dirty="0" smtClean="0"/>
          </a:p>
          <a:p>
            <a:r>
              <a:rPr lang="en-US" dirty="0" smtClean="0"/>
              <a:t>Increase in Divergent versions not due to failures but due to the increase in number of concurrent writers.</a:t>
            </a:r>
          </a:p>
          <a:p>
            <a:r>
              <a:rPr lang="en-US" dirty="0" smtClean="0"/>
              <a:t>concurrent writes is usually triggered by busy robots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5DC6F-47D6-497F-81CC-B3DB0DAAAE96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40B7F-7453-4707-A4B6-31C26207C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15DDC-3C51-4159-ADBB-247571E75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15B8F-2E35-4819-A5D4-601BB0EBAD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DB1BF-C4F3-472D-8090-2D790C954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21C11-FD1F-461B-8355-2F333C524F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0AE3B-CB59-4976-9F4A-7D872C9BB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28FE7-3387-4DF3-A058-18681E532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AAF50-C8B9-42EB-83DF-5610100F4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F9516-6765-48B6-B27A-D0F012870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9B9F5-257C-434D-B3D8-484B2A7F2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CE97E-AA68-4778-97E3-34B1C5948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72E7CC0-77AB-44E0-BD94-C03B88FA37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pPr eaLnBrk="1" hangingPunct="1"/>
            <a:r>
              <a:rPr lang="en-US" b="1" dirty="0" smtClean="0"/>
              <a:t>Dynamo: Amazon’s Highly Available Key-value Store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667000"/>
            <a:ext cx="7620000" cy="3810000"/>
          </a:xfrm>
        </p:spPr>
        <p:txBody>
          <a:bodyPr/>
          <a:lstStyle/>
          <a:p>
            <a:pPr eaLnBrk="1" hangingPunct="1"/>
            <a:r>
              <a:rPr lang="fi-FI" dirty="0" smtClean="0">
                <a:solidFill>
                  <a:srgbClr val="000000"/>
                </a:solidFill>
                <a:cs typeface="Arial Unicode MS" charset="0"/>
              </a:rPr>
              <a:t>COSC7388 – Advanced Distributed Computing</a:t>
            </a:r>
          </a:p>
          <a:p>
            <a:pPr eaLnBrk="1" hangingPunct="1"/>
            <a:endParaRPr lang="fi-FI" dirty="0" smtClean="0">
              <a:solidFill>
                <a:srgbClr val="000000"/>
              </a:solidFill>
              <a:cs typeface="Arial Unicode MS" charset="0"/>
            </a:endParaRPr>
          </a:p>
          <a:p>
            <a:pPr eaLnBrk="1" hangingPunct="1"/>
            <a:endParaRPr lang="fi-FI" dirty="0" smtClean="0">
              <a:solidFill>
                <a:srgbClr val="000000"/>
              </a:solidFill>
              <a:cs typeface="Arial Unicode MS" charset="0"/>
            </a:endParaRPr>
          </a:p>
          <a:p>
            <a:pPr algn="r" eaLnBrk="1" hangingPunct="1"/>
            <a:r>
              <a:rPr lang="fi-FI" dirty="0" smtClean="0">
                <a:solidFill>
                  <a:srgbClr val="000000"/>
                </a:solidFill>
                <a:cs typeface="Arial Unicode MS" charset="0"/>
              </a:rPr>
              <a:t>Presented By:</a:t>
            </a:r>
          </a:p>
          <a:p>
            <a:pPr algn="r" eaLnBrk="1" hangingPunct="1"/>
            <a:r>
              <a:rPr lang="fi-FI" dirty="0" smtClean="0">
                <a:solidFill>
                  <a:srgbClr val="000000"/>
                </a:solidFill>
                <a:cs typeface="Arial Unicode MS" charset="0"/>
              </a:rPr>
              <a:t>Eshwar Rohit </a:t>
            </a:r>
          </a:p>
          <a:p>
            <a:pPr algn="r" eaLnBrk="1" hangingPunct="1"/>
            <a:r>
              <a:rPr lang="fi-FI" dirty="0" smtClean="0">
                <a:solidFill>
                  <a:srgbClr val="000000"/>
                </a:solidFill>
                <a:cs typeface="Arial Unicode MS" charset="0"/>
              </a:rPr>
              <a:t>0902362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Introduction</a:t>
            </a: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Background</a:t>
            </a: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Architectural Design</a:t>
            </a: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Implementation</a:t>
            </a: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Experiences  &amp; Lessons learnt</a:t>
            </a:r>
          </a:p>
          <a:p>
            <a:pPr marL="323850" indent="-323850">
              <a:spcAft>
                <a:spcPts val="1425"/>
              </a:spcAft>
              <a:buFont typeface="Wingdings" pitchFamily="2" charset="2"/>
              <a:buChar char="v"/>
              <a:tabLst>
                <a:tab pos="323850" algn="l"/>
                <a:tab pos="771525" algn="l"/>
                <a:tab pos="1220788" algn="l"/>
                <a:tab pos="1670050" algn="l"/>
                <a:tab pos="2119313" algn="l"/>
                <a:tab pos="2568575" algn="l"/>
                <a:tab pos="3017838" algn="l"/>
                <a:tab pos="3467100" algn="l"/>
                <a:tab pos="3916363" algn="l"/>
                <a:tab pos="4365625" algn="l"/>
                <a:tab pos="4814888" algn="l"/>
                <a:tab pos="5264150" algn="l"/>
                <a:tab pos="5713413" algn="l"/>
                <a:tab pos="6162675" algn="l"/>
                <a:tab pos="6611938" algn="l"/>
                <a:tab pos="7061200" algn="l"/>
                <a:tab pos="7510463" algn="l"/>
                <a:tab pos="7959725" algn="l"/>
                <a:tab pos="8408988" algn="l"/>
                <a:tab pos="8858250" algn="l"/>
                <a:tab pos="9307513" algn="l"/>
              </a:tabLst>
            </a:pPr>
            <a:r>
              <a:rPr lang="en-IN" sz="2000" dirty="0" smtClean="0">
                <a:solidFill>
                  <a:srgbClr val="000000"/>
                </a:solidFill>
                <a:cs typeface="Arial Unicode MS" charset="0"/>
              </a:rPr>
              <a:t>Conclusions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Challenges for Amazon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Reliability at massive scale.	</a:t>
            </a:r>
          </a:p>
          <a:p>
            <a:pPr eaLnBrk="1" hangingPunct="1"/>
            <a:r>
              <a:rPr lang="en-US" dirty="0" smtClean="0"/>
              <a:t>Strict operational requirements performance and efficiency.  </a:t>
            </a:r>
          </a:p>
          <a:p>
            <a:pPr eaLnBrk="1" hangingPunct="1"/>
            <a:r>
              <a:rPr lang="en-US" dirty="0" smtClean="0"/>
              <a:t>Highly decentralized, loosely coupled, service oriented architecture.</a:t>
            </a:r>
          </a:p>
          <a:p>
            <a:pPr eaLnBrk="1" hangingPunct="1"/>
            <a:r>
              <a:rPr lang="en-US" dirty="0" smtClean="0"/>
              <a:t>Diverse set of services.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Dynamo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dirty="0" smtClean="0"/>
              <a:t>Dynamo, a highly available and scalable distributed data  store built for Amazon’s platform.</a:t>
            </a:r>
          </a:p>
          <a:p>
            <a:pPr eaLnBrk="1" hangingPunct="1"/>
            <a:r>
              <a:rPr lang="en-US" dirty="0" smtClean="0"/>
              <a:t>Simple key/value interface</a:t>
            </a:r>
          </a:p>
          <a:p>
            <a:pPr eaLnBrk="1" hangingPunct="1"/>
            <a:r>
              <a:rPr lang="en-US" dirty="0" smtClean="0"/>
              <a:t>“always writeable” data store</a:t>
            </a:r>
          </a:p>
          <a:p>
            <a:pPr eaLnBrk="1" hangingPunct="1"/>
            <a:r>
              <a:rPr lang="en-US" dirty="0" smtClean="0"/>
              <a:t>Clearly defined  consistency </a:t>
            </a:r>
            <a:r>
              <a:rPr lang="en-US" dirty="0" smtClean="0"/>
              <a:t>window</a:t>
            </a:r>
            <a:endParaRPr lang="en-US" dirty="0" smtClean="0"/>
          </a:p>
          <a:p>
            <a:pPr eaLnBrk="1" hangingPunct="1"/>
            <a:r>
              <a:rPr lang="en-US" dirty="0" smtClean="0"/>
              <a:t>Operation </a:t>
            </a:r>
            <a:r>
              <a:rPr lang="en-US" dirty="0" smtClean="0"/>
              <a:t>environment is assumed to be non-hostile</a:t>
            </a:r>
          </a:p>
          <a:p>
            <a:pPr eaLnBrk="1" hangingPunct="1"/>
            <a:r>
              <a:rPr lang="en-US" dirty="0" smtClean="0"/>
              <a:t>Built for latency sensitive </a:t>
            </a:r>
            <a:r>
              <a:rPr lang="en-US" dirty="0" smtClean="0"/>
              <a:t>applications</a:t>
            </a:r>
          </a:p>
          <a:p>
            <a:pPr eaLnBrk="1" hangingPunct="1"/>
            <a:r>
              <a:rPr lang="en-US" dirty="0" smtClean="0"/>
              <a:t>Each service that uses Dynamo runs its own Dynamo instances.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Why not use RDBMS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4400" dirty="0" smtClean="0"/>
              <a:t>Services only store and retrieve data by primary key (no complex querying)</a:t>
            </a:r>
          </a:p>
          <a:p>
            <a:pPr eaLnBrk="1" hangingPunct="1"/>
            <a:r>
              <a:rPr lang="en-US" sz="4400" dirty="0" smtClean="0"/>
              <a:t>Replication technologies are limited</a:t>
            </a:r>
          </a:p>
          <a:p>
            <a:pPr eaLnBrk="1" hangingPunct="1"/>
            <a:r>
              <a:rPr lang="en-US" sz="4400" dirty="0" smtClean="0"/>
              <a:t>Not easy to scale-out databases</a:t>
            </a:r>
          </a:p>
          <a:p>
            <a:pPr eaLnBrk="1" hangingPunct="1"/>
            <a:r>
              <a:rPr lang="en-US" sz="4400" dirty="0" smtClean="0"/>
              <a:t>Load balancing not easy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Service Level Agreements (SLA)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Provide a response within 300ms for 99.9% of its requests for a peak client load of 500 requests per second.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Optimistic replication techniques. Why?</a:t>
            </a:r>
          </a:p>
          <a:p>
            <a:r>
              <a:rPr lang="en-US" dirty="0" smtClean="0"/>
              <a:t>Conflict resolution. When? Who?</a:t>
            </a:r>
          </a:p>
          <a:p>
            <a:r>
              <a:rPr lang="en-US" dirty="0" smtClean="0"/>
              <a:t>Incremental scalability</a:t>
            </a:r>
          </a:p>
          <a:p>
            <a:r>
              <a:rPr lang="en-US" dirty="0" smtClean="0"/>
              <a:t>Symmetry</a:t>
            </a:r>
          </a:p>
          <a:p>
            <a:r>
              <a:rPr lang="en-US" dirty="0" smtClean="0"/>
              <a:t>Decentralization</a:t>
            </a:r>
          </a:p>
          <a:p>
            <a:r>
              <a:rPr lang="en-US" dirty="0" smtClean="0"/>
              <a:t>Heterogeneity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is on core distributed systems techniques used in Dynamo: </a:t>
            </a:r>
          </a:p>
          <a:p>
            <a:r>
              <a:rPr lang="en-US" dirty="0" smtClean="0"/>
              <a:t>Partitioning, Replication, Versioning, Membership, Failure handling, Scaling.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System Interface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b="1" dirty="0" smtClean="0"/>
              <a:t>get(key)</a:t>
            </a:r>
            <a:r>
              <a:rPr lang="en-US" sz="2800" dirty="0" smtClean="0"/>
              <a:t>: locates and returns a single object or a list of objects with </a:t>
            </a:r>
            <a:r>
              <a:rPr lang="en-US" sz="2800" b="1" dirty="0" smtClean="0"/>
              <a:t>conflicting versions</a:t>
            </a:r>
            <a:r>
              <a:rPr lang="en-US" sz="2800" dirty="0" smtClean="0"/>
              <a:t> along with a </a:t>
            </a:r>
            <a:r>
              <a:rPr lang="en-US" sz="2800" b="1" dirty="0" smtClean="0"/>
              <a:t>context</a:t>
            </a:r>
            <a:r>
              <a:rPr lang="en-US" sz="2800" dirty="0" smtClean="0"/>
              <a:t>.</a:t>
            </a:r>
          </a:p>
          <a:p>
            <a:pPr eaLnBrk="1" hangingPunct="1"/>
            <a:r>
              <a:rPr lang="en-US" sz="2800" b="1" dirty="0" smtClean="0"/>
              <a:t>put(key, context, object):</a:t>
            </a:r>
            <a:r>
              <a:rPr lang="en-US" sz="2800" dirty="0" smtClean="0"/>
              <a:t> determines where the replicas of the object should be placed based on the associated key, and writes the replicas to disk.</a:t>
            </a:r>
          </a:p>
          <a:p>
            <a:pPr eaLnBrk="1" hangingPunct="1"/>
            <a:r>
              <a:rPr lang="en-US" sz="2800" b="1" dirty="0" smtClean="0"/>
              <a:t>Context</a:t>
            </a:r>
            <a:r>
              <a:rPr lang="en-US" sz="2800" dirty="0" smtClean="0"/>
              <a:t> encodes system metadata such as version of the object.</a:t>
            </a:r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Partitioning </a:t>
            </a:r>
            <a:r>
              <a:rPr lang="en-US" dirty="0" smtClean="0"/>
              <a:t>Algorithm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US" sz="2000" dirty="0" smtClean="0"/>
              <a:t>Scale incrementally.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000" dirty="0" smtClean="0"/>
              <a:t>Dynamically partition the data over the set of nodes.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000" b="1" dirty="0" smtClean="0"/>
              <a:t>Consistent hashing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000" dirty="0" smtClean="0"/>
              <a:t>Node assigned a random value the represents its “position” on the ring.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000" dirty="0" smtClean="0"/>
              <a:t>Data item’s key is hashed to yield its position on the ring.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000" b="1" dirty="0" smtClean="0"/>
              <a:t>Challenges:</a:t>
            </a:r>
          </a:p>
          <a:p>
            <a:pPr marL="1371600" lvl="2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dirty="0" smtClean="0"/>
              <a:t>Non-uniform data and load distribution.</a:t>
            </a:r>
          </a:p>
          <a:p>
            <a:pPr marL="1371600" lvl="2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en-US" sz="1600" dirty="0" smtClean="0"/>
              <a:t>Oblivious to the heterogeneity.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000" b="1" dirty="0" smtClean="0"/>
              <a:t>Solution: Virtual Nodes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1800" dirty="0" smtClean="0"/>
              <a:t>Each node can be responsible for more than one virtual node.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000" b="1" dirty="0" smtClean="0"/>
              <a:t>Advantages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1800" dirty="0" smtClean="0"/>
              <a:t>Load balancing when a node becomes unavailable.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1800" dirty="0" smtClean="0"/>
              <a:t>Load balancing when a node becomes available or a new node is added.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1800" dirty="0" smtClean="0"/>
              <a:t>Handling Heterogeneity.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None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Partitioning &amp; </a:t>
            </a:r>
            <a:r>
              <a:rPr lang="en-US" dirty="0" smtClean="0"/>
              <a:t>Replication</a:t>
            </a:r>
            <a:endParaRPr lang="en-US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571252"/>
            <a:ext cx="6553200" cy="4905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Replication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High availability and durability.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Data item is replicated at N hosts. N is a parameter configured “per-instance”.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Coordinator is </a:t>
            </a:r>
            <a:r>
              <a:rPr lang="en-US" dirty="0" smtClean="0"/>
              <a:t>responsible for key, k, replicates at </a:t>
            </a:r>
            <a:r>
              <a:rPr lang="en-US" dirty="0" smtClean="0"/>
              <a:t>N-1 </a:t>
            </a:r>
            <a:r>
              <a:rPr lang="en-US" dirty="0" smtClean="0"/>
              <a:t>nodes.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Preference </a:t>
            </a:r>
            <a:r>
              <a:rPr lang="en-US" b="1" dirty="0" smtClean="0"/>
              <a:t>list </a:t>
            </a:r>
            <a:r>
              <a:rPr lang="en-US" dirty="0" smtClean="0"/>
              <a:t>for </a:t>
            </a:r>
            <a:r>
              <a:rPr lang="en-US" dirty="0" smtClean="0"/>
              <a:t>a key has only distinct physical nodes (spread across multiple data centers) and has more than N nodes.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Versioning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Eventual consistency.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Allows for multiple versions to be present in the system at the same time.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Syntactic reconciliation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System determines the authoritative version.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Cannot resolve conflicting versions.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Semantic reconciliation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Client does the reconciliation.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Technique: Vector Clocks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A list of (node, counter) pairs associated with each object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Counters on the first object’s clock &lt;= to all of the nodes in the second clock, then the first is an ancestor of the second, otherwise, the two changes are considered to be in conflict and require reconciliation.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b="1" dirty="0" smtClean="0"/>
              <a:t>Context </a:t>
            </a:r>
            <a:r>
              <a:rPr lang="en-US" sz="2800" dirty="0" smtClean="0"/>
              <a:t>contains the Vector Clock info.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Certain failure scenarios may lead to very long vector clocks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Versioning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495437"/>
            <a:ext cx="6629400" cy="498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Execution of get () and put () operations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Any storage node in Dynamo is eligible to receive client get and put </a:t>
            </a:r>
            <a:r>
              <a:rPr lang="en-US" sz="2800" dirty="0" smtClean="0"/>
              <a:t>request</a:t>
            </a:r>
            <a:r>
              <a:rPr lang="en-US" sz="2800" dirty="0" smtClean="0"/>
              <a:t> </a:t>
            </a:r>
            <a:r>
              <a:rPr lang="en-US" sz="2800" dirty="0" smtClean="0"/>
              <a:t>for any key.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Two strategies to select a </a:t>
            </a:r>
            <a:r>
              <a:rPr lang="en-US" sz="2800" dirty="0" smtClean="0"/>
              <a:t>coordinator node </a:t>
            </a:r>
            <a:endParaRPr lang="en-US" sz="28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2000" b="1" dirty="0" smtClean="0"/>
              <a:t>Load balancer</a:t>
            </a:r>
            <a:endParaRPr lang="en-US" sz="2000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2000" b="1" dirty="0" smtClean="0"/>
              <a:t>Partition-aware client library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Read and write operations involve the first N healthy nodes in the preference list</a:t>
            </a:r>
          </a:p>
          <a:p>
            <a:pPr lvl="2" eaLnBrk="1" hangingPunct="1">
              <a:lnSpc>
                <a:spcPct val="90000"/>
              </a:lnSpc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Execution of get () and put () operations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sz="2800" dirty="0" smtClean="0"/>
              <a:t>Put() request: </a:t>
            </a:r>
          </a:p>
          <a:p>
            <a:pPr lvl="2" eaLnBrk="1" hangingPunct="1"/>
            <a:r>
              <a:rPr lang="en-US" sz="2000" dirty="0" smtClean="0"/>
              <a:t>Coordinator generates the vector clock for the new version</a:t>
            </a:r>
          </a:p>
          <a:p>
            <a:pPr lvl="2" eaLnBrk="1" hangingPunct="1"/>
            <a:r>
              <a:rPr lang="en-US" sz="2000" dirty="0" smtClean="0"/>
              <a:t>Writes the new version locally. </a:t>
            </a:r>
          </a:p>
          <a:p>
            <a:pPr lvl="2" eaLnBrk="1" hangingPunct="1"/>
            <a:r>
              <a:rPr lang="en-US" sz="2000" dirty="0" smtClean="0"/>
              <a:t>The coordinator then sends the new version to the N highest-ranked reachable nodes. If at least W-1 nodes respond then the write is considered successful</a:t>
            </a:r>
            <a:r>
              <a:rPr lang="en-US" sz="2000" dirty="0" smtClean="0"/>
              <a:t>. (W is minimum number of nodes on which write has to be successful to complete a put request W&lt;N)</a:t>
            </a:r>
            <a:endParaRPr lang="en-US" sz="2000" dirty="0" smtClean="0"/>
          </a:p>
          <a:p>
            <a:pPr eaLnBrk="1" hangingPunct="1"/>
            <a:r>
              <a:rPr lang="en-US" sz="2800" dirty="0" smtClean="0"/>
              <a:t>Get() request: </a:t>
            </a:r>
          </a:p>
          <a:p>
            <a:pPr lvl="2" eaLnBrk="1" hangingPunct="1"/>
            <a:r>
              <a:rPr lang="en-US" sz="2000" dirty="0" smtClean="0"/>
              <a:t>Coordinator requests from the N highest-ranked reachable nodes in the preference list, and then waits for R responses</a:t>
            </a:r>
            <a:r>
              <a:rPr lang="en-US" sz="2000" dirty="0" smtClean="0"/>
              <a:t>. (R is the minimum number of nodes that need to respond to complete a get request in-order to account for any divergent versions)</a:t>
            </a:r>
            <a:endParaRPr lang="en-US" sz="2000" dirty="0" smtClean="0"/>
          </a:p>
          <a:p>
            <a:pPr lvl="2" eaLnBrk="1" hangingPunct="1"/>
            <a:r>
              <a:rPr lang="en-US" sz="2000" dirty="0" smtClean="0"/>
              <a:t>In case of multiple versions of the data, syntactic or semantic reconciliation is done.</a:t>
            </a:r>
          </a:p>
          <a:p>
            <a:pPr lvl="2" eaLnBrk="1" hangingPunct="1"/>
            <a:r>
              <a:rPr lang="en-US" sz="2000" dirty="0" smtClean="0"/>
              <a:t>Reconciled versions are written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Handling Failures: Hinted Handoff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Durability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Scenario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Works best if the system membership churn is low and node failures are transient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Handling permanent failures: Replica</a:t>
            </a:r>
            <a:br>
              <a:rPr lang="en-US" sz="4000" dirty="0" smtClean="0"/>
            </a:br>
            <a:r>
              <a:rPr lang="en-US" sz="4000" dirty="0" smtClean="0"/>
              <a:t>synchronization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Scenarios under which hinted replicas become unavailable before they can be returned to the original replica node.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Uses an anti-entropy protocol.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Merkle Trees</a:t>
            </a:r>
            <a:r>
              <a:rPr lang="en-US" sz="2400" smtClean="0"/>
              <a:t>: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detect the inconsistencies between replicas faster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minimize the amount of transferred data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Dynamo uses Merkle trees for anti-entropy: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Each node maintains a separate Merkle tree for each key range.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Two nodes exchange the root of the Merkle tree corresponding to the key ranges that they host in common.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Determine any differences and perform the appropriate synchronization action.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b="1" smtClean="0"/>
              <a:t>Disadvantage:</a:t>
            </a:r>
            <a:r>
              <a:rPr lang="en-US" sz="1800" smtClean="0"/>
              <a:t> requires the tree(s) to be recalculated when a node joins or leaves the system.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</a:t>
            </a:r>
            <a:r>
              <a:rPr lang="en-US" dirty="0" smtClean="0"/>
              <a:t> Tree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886200" y="1981200"/>
            <a:ext cx="4572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895600" y="2590800"/>
            <a:ext cx="4572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00600" y="2590800"/>
            <a:ext cx="4572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3352800"/>
            <a:ext cx="4572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962400" y="3352800"/>
            <a:ext cx="4572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828800" y="3352800"/>
            <a:ext cx="4572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7" idx="3"/>
            <a:endCxn id="8" idx="7"/>
          </p:cNvCxnSpPr>
          <p:nvPr/>
        </p:nvCxnSpPr>
        <p:spPr>
          <a:xfrm rot="5400000">
            <a:off x="3449404" y="2142845"/>
            <a:ext cx="340192" cy="667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3"/>
            <a:endCxn id="12" idx="7"/>
          </p:cNvCxnSpPr>
          <p:nvPr/>
        </p:nvCxnSpPr>
        <p:spPr>
          <a:xfrm rot="5400000">
            <a:off x="2344504" y="2790545"/>
            <a:ext cx="492592" cy="743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5"/>
            <a:endCxn id="11" idx="1"/>
          </p:cNvCxnSpPr>
          <p:nvPr/>
        </p:nvCxnSpPr>
        <p:spPr>
          <a:xfrm rot="16200000" flipH="1">
            <a:off x="3411304" y="2790545"/>
            <a:ext cx="492592" cy="743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5"/>
            <a:endCxn id="9" idx="1"/>
          </p:cNvCxnSpPr>
          <p:nvPr/>
        </p:nvCxnSpPr>
        <p:spPr>
          <a:xfrm rot="16200000" flipH="1">
            <a:off x="4401904" y="2180945"/>
            <a:ext cx="340192" cy="591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9" idx="5"/>
            <a:endCxn id="10" idx="1"/>
          </p:cNvCxnSpPr>
          <p:nvPr/>
        </p:nvCxnSpPr>
        <p:spPr>
          <a:xfrm rot="16200000" flipH="1">
            <a:off x="5278204" y="2828645"/>
            <a:ext cx="492592" cy="667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495800" y="20574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K1 – K7</a:t>
            </a:r>
            <a:endParaRPr lang="en-US" sz="12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3429000" y="26670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K1 – K5</a:t>
            </a:r>
            <a:endParaRPr lang="en-US" sz="12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5334000" y="26670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K6– K7</a:t>
            </a:r>
            <a:endParaRPr lang="en-US" sz="12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4572000" y="3456801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K4 – K5</a:t>
            </a:r>
            <a:endParaRPr lang="en-US" sz="12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6324600" y="3456801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K6 – K7</a:t>
            </a:r>
            <a:endParaRPr lang="en-US" sz="12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2438400" y="3456801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K1 – K3</a:t>
            </a:r>
            <a:endParaRPr lang="en-US" sz="12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533400" y="2743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HASHED VALUES OF CHILDREN</a:t>
            </a:r>
            <a:endParaRPr lang="en-US" sz="1200" dirty="0" smtClean="0"/>
          </a:p>
        </p:txBody>
      </p:sp>
      <p:sp>
        <p:nvSpPr>
          <p:cNvPr id="30" name="Rectangle 29"/>
          <p:cNvSpPr/>
          <p:nvPr/>
        </p:nvSpPr>
        <p:spPr>
          <a:xfrm>
            <a:off x="1143000" y="41910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k1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28800" y="41910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k2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514600" y="41910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k3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352800" y="41910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k4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495800" y="41910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k5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629400" y="41910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k7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410200" y="41910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k6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8" name="Straight Connector 37"/>
          <p:cNvCxnSpPr>
            <a:stCxn id="12" idx="2"/>
          </p:cNvCxnSpPr>
          <p:nvPr/>
        </p:nvCxnSpPr>
        <p:spPr>
          <a:xfrm rot="10800000" flipV="1">
            <a:off x="1371600" y="3543300"/>
            <a:ext cx="45720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2" idx="4"/>
            <a:endCxn id="31" idx="0"/>
          </p:cNvCxnSpPr>
          <p:nvPr/>
        </p:nvCxnSpPr>
        <p:spPr>
          <a:xfrm rot="5400000">
            <a:off x="1828800" y="3962400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2" idx="5"/>
            <a:endCxn id="32" idx="0"/>
          </p:cNvCxnSpPr>
          <p:nvPr/>
        </p:nvCxnSpPr>
        <p:spPr>
          <a:xfrm rot="16200000" flipH="1">
            <a:off x="2224624" y="3672424"/>
            <a:ext cx="512996" cy="5241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1" idx="3"/>
            <a:endCxn id="33" idx="0"/>
          </p:cNvCxnSpPr>
          <p:nvPr/>
        </p:nvCxnSpPr>
        <p:spPr>
          <a:xfrm rot="5400000">
            <a:off x="3548880" y="3710525"/>
            <a:ext cx="512996" cy="4479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11" idx="5"/>
            <a:endCxn id="34" idx="0"/>
          </p:cNvCxnSpPr>
          <p:nvPr/>
        </p:nvCxnSpPr>
        <p:spPr>
          <a:xfrm rot="16200000" flipH="1">
            <a:off x="4282024" y="3748624"/>
            <a:ext cx="512996" cy="3717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0" idx="3"/>
            <a:endCxn id="36" idx="0"/>
          </p:cNvCxnSpPr>
          <p:nvPr/>
        </p:nvCxnSpPr>
        <p:spPr>
          <a:xfrm rot="5400000">
            <a:off x="5491980" y="3824825"/>
            <a:ext cx="512996" cy="2193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0" idx="5"/>
            <a:endCxn id="35" idx="0"/>
          </p:cNvCxnSpPr>
          <p:nvPr/>
        </p:nvCxnSpPr>
        <p:spPr>
          <a:xfrm rot="16200000" flipH="1">
            <a:off x="6263224" y="3596224"/>
            <a:ext cx="512996" cy="676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467600" y="4078069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HASHES OF VALUES OF INDIVIDUAL KEYS</a:t>
            </a:r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Membership and Failure Detection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Ring Membership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A gossip-based protocol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Nodes are mapped to their respective token sets (Virtual nodes) and mapping is stored locally.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Partitioning and placement information also propagates via the gossip-based protocol.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May temporarily result in a logically partitioned Dynamo ring.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External Discovery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Some Dynamo nodes play the role of seeds.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All nodes eventually reconcile their membership with a seed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Failure Detection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Avoid failed attempts at communication.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Decentralized failure detection protocols use a simple gossip-style protocol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Techniques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1672558"/>
          <a:ext cx="7543799" cy="4579651"/>
        </p:xfrm>
        <a:graphic>
          <a:graphicData uri="http://schemas.openxmlformats.org/drawingml/2006/table">
            <a:tbl>
              <a:tblPr/>
              <a:tblGrid>
                <a:gridCol w="2067358"/>
                <a:gridCol w="2464399"/>
                <a:gridCol w="3012042"/>
              </a:tblGrid>
              <a:tr h="2773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Problem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Technique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Advantage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Partitioning 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Consistent Hashing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Incremental Scalability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1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High Availability for writes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Vector clocks with reconciliation during reads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Version size is decoupled from update rates.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2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Handling temporary failures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Hinted handoff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Provides high availability and durability guarantee when some of the replicas are n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6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Recovering from permanent failures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Anti-entropy using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Merkle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trees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Synchronizes divergent replicas in the background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9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Membership and failure detection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Gossip-based membership protocol and failure detection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Preserves symmetry and avoids having a centralized registry for storing membership and node </a:t>
                      </a:r>
                      <a:r>
                        <a:rPr lang="en-US" sz="1800" dirty="0" err="1">
                          <a:latin typeface="Times New Roman"/>
                          <a:ea typeface="Calibri"/>
                          <a:cs typeface="Times New Roman"/>
                        </a:rPr>
                        <a:t>liveness</a:t>
                      </a: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 information.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81" marR="66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IMPLEMENTATION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Each client request results in the creation of a state machine.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State machine for read request</a:t>
            </a:r>
            <a:r>
              <a:rPr lang="en-US" sz="2800" dirty="0" smtClean="0"/>
              <a:t>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Send read requests to the nodes,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Wait for minimum number of required responses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If too few replies within a time bound, fail the request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Otherwise gather all the data versions and determine the ones to be returned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Perform </a:t>
            </a:r>
            <a:r>
              <a:rPr lang="en-US" sz="2800" dirty="0" smtClean="0"/>
              <a:t>reconciliation, write context.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Read Repair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State machine waits for a small period of time to receive any outstanding responses.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Stale versions are updated by  the coordinator.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Less load on anti-Entropy.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Write operation: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800" dirty="0" smtClean="0"/>
              <a:t>Write requests are coordinated by one of the top N nodes in the preference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Experiences &amp; lessons learnt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Durability &amp;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Typical SLA: 99.9%of the read and write requests execute within 300ms.</a:t>
            </a:r>
          </a:p>
          <a:p>
            <a:r>
              <a:rPr lang="en-US" dirty="0" smtClean="0"/>
              <a:t>Observations from experiments:</a:t>
            </a:r>
          </a:p>
          <a:p>
            <a:pPr lvl="2"/>
            <a:r>
              <a:rPr lang="en-US" dirty="0" smtClean="0"/>
              <a:t>Diurnal behavior </a:t>
            </a:r>
          </a:p>
          <a:p>
            <a:pPr lvl="2"/>
            <a:r>
              <a:rPr lang="en-US" dirty="0" smtClean="0"/>
              <a:t>write latencies are higher than read latencies</a:t>
            </a:r>
          </a:p>
          <a:p>
            <a:pPr lvl="2"/>
            <a:r>
              <a:rPr lang="en-US" dirty="0" smtClean="0"/>
              <a:t>99.9</a:t>
            </a:r>
            <a:r>
              <a:rPr lang="en-US" baseline="30000" dirty="0" smtClean="0"/>
              <a:t>th</a:t>
            </a:r>
            <a:r>
              <a:rPr lang="en-US" dirty="0" smtClean="0"/>
              <a:t> percentile latencies are an order of magnitude higher than the average.</a:t>
            </a:r>
          </a:p>
          <a:p>
            <a:r>
              <a:rPr lang="en-US" dirty="0" smtClean="0"/>
              <a:t>Optimization policy for some customer facing services.</a:t>
            </a:r>
          </a:p>
          <a:p>
            <a:pPr lvl="2"/>
            <a:r>
              <a:rPr lang="en-US" dirty="0" smtClean="0"/>
              <a:t>Nodes equipped with object buffer in main memory.</a:t>
            </a:r>
          </a:p>
          <a:p>
            <a:pPr lvl="2"/>
            <a:r>
              <a:rPr lang="en-US" dirty="0" smtClean="0"/>
              <a:t> faster reads &amp; writes but less durable</a:t>
            </a:r>
          </a:p>
          <a:p>
            <a:pPr lvl="2"/>
            <a:r>
              <a:rPr lang="en-US" dirty="0" smtClean="0"/>
              <a:t>Durable Writes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51692"/>
            <a:ext cx="8305800" cy="635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18229"/>
            <a:ext cx="8458200" cy="6158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Ensuring Uniform Load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key distribution</a:t>
            </a:r>
          </a:p>
          <a:p>
            <a:r>
              <a:rPr lang="en-US" dirty="0" smtClean="0"/>
              <a:t>Access distribution of key non-Uniform</a:t>
            </a:r>
          </a:p>
          <a:p>
            <a:r>
              <a:rPr lang="en-US" dirty="0" smtClean="0"/>
              <a:t>Spread the Popular keys </a:t>
            </a:r>
          </a:p>
          <a:p>
            <a:r>
              <a:rPr lang="en-US" dirty="0" smtClean="0"/>
              <a:t>Out of balance (&gt;15% deviation from </a:t>
            </a:r>
            <a:r>
              <a:rPr lang="en-US" dirty="0" err="1" smtClean="0"/>
              <a:t>avg</a:t>
            </a:r>
            <a:r>
              <a:rPr lang="en-US" dirty="0" smtClean="0"/>
              <a:t> load)</a:t>
            </a:r>
          </a:p>
          <a:p>
            <a:r>
              <a:rPr lang="en-US" dirty="0" smtClean="0"/>
              <a:t>Observations from figure 6:</a:t>
            </a:r>
          </a:p>
          <a:p>
            <a:pPr lvl="2"/>
            <a:r>
              <a:rPr lang="en-US" dirty="0" smtClean="0"/>
              <a:t>low loads - imbalance ratio - 20% </a:t>
            </a:r>
          </a:p>
          <a:p>
            <a:pPr lvl="2"/>
            <a:r>
              <a:rPr lang="en-US" dirty="0" smtClean="0"/>
              <a:t>high loads - imbalance ratio - 10%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52400"/>
            <a:ext cx="7238999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Dynamo’s partitioning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Strategy 1:</a:t>
            </a:r>
            <a:r>
              <a:rPr lang="en-US" dirty="0" smtClean="0"/>
              <a:t> T random tokens per node and partition by token value </a:t>
            </a:r>
            <a:endParaRPr lang="en-US" dirty="0" smtClean="0"/>
          </a:p>
          <a:p>
            <a:r>
              <a:rPr lang="en-US" b="1" dirty="0" smtClean="0"/>
              <a:t>Strategy 2:</a:t>
            </a:r>
            <a:r>
              <a:rPr lang="en-US" dirty="0" smtClean="0"/>
              <a:t> T random tokens per node and equal sized </a:t>
            </a:r>
            <a:r>
              <a:rPr lang="en-US" dirty="0" smtClean="0"/>
              <a:t>partitions</a:t>
            </a:r>
          </a:p>
          <a:p>
            <a:pPr lvl="2"/>
            <a:r>
              <a:rPr lang="en-US" b="1" dirty="0" smtClean="0"/>
              <a:t>Advantages :</a:t>
            </a:r>
          </a:p>
          <a:p>
            <a:pPr lvl="3"/>
            <a:r>
              <a:rPr lang="en-US" dirty="0" smtClean="0"/>
              <a:t>decoupling of partitioning and partition placement</a:t>
            </a:r>
          </a:p>
          <a:p>
            <a:pPr lvl="3"/>
            <a:r>
              <a:rPr lang="en-US" dirty="0" smtClean="0"/>
              <a:t>enabling the possibility of changing the placement scheme at runtime. </a:t>
            </a:r>
          </a:p>
          <a:p>
            <a:r>
              <a:rPr lang="en-US" b="1" dirty="0" smtClean="0"/>
              <a:t>Strategy </a:t>
            </a:r>
            <a:r>
              <a:rPr lang="en-US" b="1" dirty="0" smtClean="0"/>
              <a:t>3: </a:t>
            </a:r>
            <a:r>
              <a:rPr lang="en-US" dirty="0" smtClean="0"/>
              <a:t>Q/S tokens per node, equal-sized partitions</a:t>
            </a:r>
          </a:p>
          <a:p>
            <a:pPr lvl="2"/>
            <a:r>
              <a:rPr lang="en-US" dirty="0" smtClean="0"/>
              <a:t>Divide the hash space into Q equally sized partitions. (S number of physical nodes)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8001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Divergent Versions: When and  </a:t>
            </a:r>
            <a:br>
              <a:rPr lang="en-US" dirty="0" smtClean="0"/>
            </a:br>
            <a:r>
              <a:rPr lang="en-US" dirty="0" smtClean="0"/>
              <a:t>How Many?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Two scenarios</a:t>
            </a:r>
          </a:p>
          <a:p>
            <a:pPr lvl="2"/>
            <a:r>
              <a:rPr lang="en-US" dirty="0" smtClean="0"/>
              <a:t>When the system is facing failures (node failures, data center failures, and network partitions.) </a:t>
            </a:r>
          </a:p>
          <a:p>
            <a:pPr lvl="2"/>
            <a:r>
              <a:rPr lang="en-US" dirty="0" smtClean="0"/>
              <a:t>When the system is handling a large number of concurrent writers to a single data item and multiple nodes end up coordinating the updates concurrently.</a:t>
            </a:r>
          </a:p>
          <a:p>
            <a:r>
              <a:rPr lang="en-US" dirty="0" smtClean="0"/>
              <a:t>For a shopping cart service over 24 hrs</a:t>
            </a:r>
          </a:p>
          <a:p>
            <a:pPr lvl="2"/>
            <a:r>
              <a:rPr lang="en-US" dirty="0" smtClean="0"/>
              <a:t>1 version   -99.94% </a:t>
            </a:r>
          </a:p>
          <a:p>
            <a:pPr lvl="2"/>
            <a:r>
              <a:rPr lang="en-US" dirty="0" smtClean="0"/>
              <a:t>2 versions -  0.00057% </a:t>
            </a:r>
          </a:p>
          <a:p>
            <a:pPr lvl="2"/>
            <a:r>
              <a:rPr lang="en-US" dirty="0" smtClean="0"/>
              <a:t>3 versions -  0.00047% </a:t>
            </a:r>
          </a:p>
          <a:p>
            <a:pPr lvl="2"/>
            <a:r>
              <a:rPr lang="en-US" dirty="0" smtClean="0"/>
              <a:t>4 versions -  0.00009% </a:t>
            </a:r>
          </a:p>
          <a:p>
            <a:pPr lvl="2">
              <a:buNone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Client-driven or Server-driven </a:t>
            </a:r>
            <a:br>
              <a:rPr lang="en-US" dirty="0" smtClean="0"/>
            </a:br>
            <a:r>
              <a:rPr lang="en-US" dirty="0" smtClean="0"/>
              <a:t>Coordination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</a:t>
            </a:r>
            <a:r>
              <a:rPr lang="en-US" dirty="0" smtClean="0"/>
              <a:t>Driven (load balancer):</a:t>
            </a:r>
            <a:endParaRPr lang="en-US" dirty="0" smtClean="0"/>
          </a:p>
          <a:p>
            <a:pPr lvl="2"/>
            <a:r>
              <a:rPr lang="en-US" dirty="0" smtClean="0"/>
              <a:t>Read request: Any Dynamo node</a:t>
            </a:r>
          </a:p>
          <a:p>
            <a:pPr lvl="2"/>
            <a:r>
              <a:rPr lang="en-US" dirty="0" smtClean="0"/>
              <a:t>Write request: Node in the key’s preference list</a:t>
            </a:r>
          </a:p>
          <a:p>
            <a:r>
              <a:rPr lang="en-US" dirty="0" smtClean="0"/>
              <a:t>Client Driven:</a:t>
            </a:r>
          </a:p>
          <a:p>
            <a:pPr lvl="2"/>
            <a:r>
              <a:rPr lang="en-US" dirty="0" smtClean="0"/>
              <a:t>state machine moved to the client nodes</a:t>
            </a:r>
          </a:p>
          <a:p>
            <a:pPr lvl="2"/>
            <a:r>
              <a:rPr lang="en-US" dirty="0" smtClean="0"/>
              <a:t>Client </a:t>
            </a:r>
            <a:r>
              <a:rPr lang="en-US" dirty="0" smtClean="0"/>
              <a:t>periodically </a:t>
            </a:r>
            <a:r>
              <a:rPr lang="en-US" dirty="0" smtClean="0"/>
              <a:t>picks a random Dynamo </a:t>
            </a:r>
            <a:r>
              <a:rPr lang="en-US" dirty="0" smtClean="0"/>
              <a:t>node  to </a:t>
            </a:r>
            <a:r>
              <a:rPr lang="en-US" dirty="0" smtClean="0"/>
              <a:t>obtain the preference list for any key.</a:t>
            </a:r>
          </a:p>
          <a:p>
            <a:pPr lvl="2"/>
            <a:r>
              <a:rPr lang="en-US" dirty="0" smtClean="0"/>
              <a:t>Avoids extra network hop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Client-driven or Server-driven </a:t>
            </a:r>
            <a:br>
              <a:rPr lang="en-US" dirty="0" smtClean="0"/>
            </a:br>
            <a:r>
              <a:rPr lang="en-US" dirty="0" smtClean="0"/>
              <a:t>Coordination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061369"/>
            <a:ext cx="7859493" cy="395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Balancing background </a:t>
            </a:r>
            <a:r>
              <a:rPr lang="en-US" dirty="0" err="1" smtClean="0"/>
              <a:t>vs</a:t>
            </a:r>
            <a:r>
              <a:rPr lang="en-US" dirty="0" smtClean="0"/>
              <a:t> foreground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Background </a:t>
            </a:r>
            <a:r>
              <a:rPr lang="en-US" dirty="0" smtClean="0"/>
              <a:t>:Replica synchronization and data handoff</a:t>
            </a:r>
          </a:p>
          <a:p>
            <a:r>
              <a:rPr lang="en-US" b="1" dirty="0" smtClean="0"/>
              <a:t>Foreground</a:t>
            </a:r>
            <a:r>
              <a:rPr lang="en-US" dirty="0" smtClean="0"/>
              <a:t> : put/get operations</a:t>
            </a:r>
          </a:p>
          <a:p>
            <a:r>
              <a:rPr lang="en-US" dirty="0" smtClean="0"/>
              <a:t>Problem of  resource contention</a:t>
            </a:r>
          </a:p>
          <a:p>
            <a:r>
              <a:rPr lang="en-US" dirty="0" smtClean="0"/>
              <a:t>Background tasks ran only when the regular critical operations are not affected significantly</a:t>
            </a:r>
          </a:p>
          <a:p>
            <a:r>
              <a:rPr lang="en-US" dirty="0" smtClean="0"/>
              <a:t>Admission controller dynamically allocates time slices for background tasks.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Desired levels of availability and performance</a:t>
            </a:r>
          </a:p>
          <a:p>
            <a:r>
              <a:rPr lang="en-US" dirty="0" smtClean="0"/>
              <a:t>Successful in handling server failures, data center failures and network partitions.</a:t>
            </a:r>
          </a:p>
          <a:p>
            <a:r>
              <a:rPr lang="en-US" dirty="0" smtClean="0"/>
              <a:t>Incrementally scalable </a:t>
            </a:r>
          </a:p>
          <a:p>
            <a:r>
              <a:rPr lang="en-US" dirty="0" smtClean="0"/>
              <a:t>Allows service owners to customize by tuning the parameters N, R, and W.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5400" dirty="0" smtClean="0"/>
              <a:t>THANK YOU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4825</TotalTime>
  <Words>2313</Words>
  <Application>Microsoft Office PowerPoint</Application>
  <PresentationFormat>On-screen Show (4:3)</PresentationFormat>
  <Paragraphs>303</Paragraphs>
  <Slides>40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Default Design</vt:lpstr>
      <vt:lpstr>Dynamo: Amazon’s Highly Available Key-value Store</vt:lpstr>
      <vt:lpstr>Outline</vt:lpstr>
      <vt:lpstr>INTRODUCTION</vt:lpstr>
      <vt:lpstr>Challenges for Amazon</vt:lpstr>
      <vt:lpstr>Dynamo</vt:lpstr>
      <vt:lpstr>BACKGROUND</vt:lpstr>
      <vt:lpstr>Why not use RDBMS</vt:lpstr>
      <vt:lpstr>Service Level Agreements (SLA)  </vt:lpstr>
      <vt:lpstr>Design Considerations</vt:lpstr>
      <vt:lpstr>SYSTEM ARCHITECTURE</vt:lpstr>
      <vt:lpstr>System Architecture</vt:lpstr>
      <vt:lpstr>System Interface</vt:lpstr>
      <vt:lpstr>Partitioning Algorithm</vt:lpstr>
      <vt:lpstr>Partitioning &amp; Replication</vt:lpstr>
      <vt:lpstr>Replication</vt:lpstr>
      <vt:lpstr>Data Versioning</vt:lpstr>
      <vt:lpstr>Data Versioning</vt:lpstr>
      <vt:lpstr>Execution of get () and put () operations</vt:lpstr>
      <vt:lpstr>Execution of get () and put () operations</vt:lpstr>
      <vt:lpstr>Handling Failures: Hinted Handoff</vt:lpstr>
      <vt:lpstr>Handling permanent failures: Replica synchronization</vt:lpstr>
      <vt:lpstr>Merkle Tree</vt:lpstr>
      <vt:lpstr>Membership and Failure Detection</vt:lpstr>
      <vt:lpstr>Summary of Techniques</vt:lpstr>
      <vt:lpstr>IMPLEMENTATION</vt:lpstr>
      <vt:lpstr>IMPLEMENTATION</vt:lpstr>
      <vt:lpstr>Experiences &amp; lessons learnt</vt:lpstr>
      <vt:lpstr>Durability &amp; Performance</vt:lpstr>
      <vt:lpstr>Slide 29</vt:lpstr>
      <vt:lpstr>Slide 30</vt:lpstr>
      <vt:lpstr>Ensuring Uniform Load distribution</vt:lpstr>
      <vt:lpstr>Slide 32</vt:lpstr>
      <vt:lpstr>Dynamo’s partitioning scheme</vt:lpstr>
      <vt:lpstr>Slide 34</vt:lpstr>
      <vt:lpstr>Divergent Versions: When and   How Many? </vt:lpstr>
      <vt:lpstr>Client-driven or Server-driven  Coordination</vt:lpstr>
      <vt:lpstr>Client-driven or Server-driven  Coordination</vt:lpstr>
      <vt:lpstr>Balancing background vs foreground tasks</vt:lpstr>
      <vt:lpstr>Conclusions</vt:lpstr>
      <vt:lpstr>Questions?</vt:lpstr>
    </vt:vector>
  </TitlesOfParts>
  <Company>University of Houston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Joanna Li</dc:creator>
  <cp:lastModifiedBy>Eshwar</cp:lastModifiedBy>
  <cp:revision>16</cp:revision>
  <dcterms:created xsi:type="dcterms:W3CDTF">2011-02-10T19:02:07Z</dcterms:created>
  <dcterms:modified xsi:type="dcterms:W3CDTF">2011-02-16T21:45:37Z</dcterms:modified>
</cp:coreProperties>
</file>