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56" r:id="rId2"/>
    <p:sldId id="299" r:id="rId3"/>
    <p:sldId id="292" r:id="rId4"/>
    <p:sldId id="272" r:id="rId5"/>
    <p:sldId id="304" r:id="rId6"/>
    <p:sldId id="305" r:id="rId7"/>
    <p:sldId id="306" r:id="rId8"/>
    <p:sldId id="334" r:id="rId9"/>
    <p:sldId id="335" r:id="rId10"/>
    <p:sldId id="273" r:id="rId11"/>
    <p:sldId id="307" r:id="rId12"/>
    <p:sldId id="308" r:id="rId13"/>
    <p:sldId id="309" r:id="rId14"/>
    <p:sldId id="310" r:id="rId15"/>
    <p:sldId id="311" r:id="rId16"/>
    <p:sldId id="320" r:id="rId17"/>
    <p:sldId id="321" r:id="rId18"/>
    <p:sldId id="319" r:id="rId19"/>
    <p:sldId id="322" r:id="rId20"/>
    <p:sldId id="312" r:id="rId21"/>
    <p:sldId id="318" r:id="rId22"/>
    <p:sldId id="323" r:id="rId23"/>
    <p:sldId id="313" r:id="rId24"/>
    <p:sldId id="315" r:id="rId25"/>
    <p:sldId id="316" r:id="rId26"/>
    <p:sldId id="317" r:id="rId27"/>
    <p:sldId id="314" r:id="rId28"/>
    <p:sldId id="336" r:id="rId29"/>
    <p:sldId id="324" r:id="rId30"/>
    <p:sldId id="325" r:id="rId31"/>
    <p:sldId id="326" r:id="rId32"/>
    <p:sldId id="333" r:id="rId33"/>
    <p:sldId id="328" r:id="rId34"/>
    <p:sldId id="329" r:id="rId35"/>
    <p:sldId id="330" r:id="rId36"/>
    <p:sldId id="331" r:id="rId37"/>
    <p:sldId id="332" r:id="rId38"/>
    <p:sldId id="337" r:id="rId39"/>
    <p:sldId id="298" r:id="rId4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82" autoAdjust="0"/>
    <p:restoredTop sz="79032" autoAdjust="0"/>
  </p:normalViewPr>
  <p:slideViewPr>
    <p:cSldViewPr>
      <p:cViewPr>
        <p:scale>
          <a:sx n="57" d="100"/>
          <a:sy n="57" d="100"/>
        </p:scale>
        <p:origin x="-173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9855DC6F-47D6-497F-81CC-B3DB0DAAAE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10A136-8BF9-453F-A799-B150DD3AE7B2}" type="slidenum">
              <a:rPr lang="en-US"/>
              <a:pPr/>
              <a:t>1</a:t>
            </a:fld>
            <a:endParaRPr lang="en-US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855DC6F-47D6-497F-81CC-B3DB0DAAAE96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Thus, the largest 5% of the in- </a:t>
            </a:r>
            <a:r>
              <a:rPr lang="en-US" dirty="0" err="1" smtClean="0"/>
              <a:t>tervals</a:t>
            </a:r>
            <a:r>
              <a:rPr lang="en-US" dirty="0" smtClean="0"/>
              <a:t> are not considered, which protects an OSP from being charged for short bursts of traffic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855DC6F-47D6-497F-81CC-B3DB0DAAAE96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Excess functionality requires expensive hardware and highly skilled personnel for its operation, making it a very inefficient solution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855DC6F-47D6-497F-81CC-B3DB0DAAAE96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via any one of its many 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alternative paths that are not currently being used, without actually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redirecting the current traffic to those alternative paths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855DC6F-47D6-497F-81CC-B3DB0DAAAE96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855DC6F-47D6-497F-81CC-B3DB0DAAAE96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855DC6F-47D6-497F-81CC-B3DB0DAAAE96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traffic to IP2 will traverse the alternative path that </a:t>
            </a:r>
            <a:r>
              <a:rPr lang="en-US" dirty="0" err="1" smtClean="0"/>
              <a:t>wewant</a:t>
            </a:r>
            <a:r>
              <a:rPr lang="en-US" dirty="0" smtClean="0"/>
              <a:t> </a:t>
            </a:r>
            <a:r>
              <a:rPr lang="en-US" dirty="0" err="1" smtClean="0"/>
              <a:t>tomeasure,while</a:t>
            </a:r>
            <a:r>
              <a:rPr lang="en-US" dirty="0" smtClean="0"/>
              <a:t> all traffic to </a:t>
            </a:r>
          </a:p>
          <a:p>
            <a:r>
              <a:rPr lang="en-US" dirty="0" smtClean="0"/>
              <a:t>other IP addresses in p, e.g., IP1, will still follow the default path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855DC6F-47D6-497F-81CC-B3DB0DAAAE96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855DC6F-47D6-497F-81CC-B3DB0DAAAE96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prefix to be at a single location if the</a:t>
            </a:r>
          </a:p>
          <a:p>
            <a:r>
              <a:rPr lang="en-US" dirty="0" smtClean="0"/>
              <a:t>difference between the RTTs to any pair of IP addresses in it is under 5ms.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855DC6F-47D6-497F-81CC-B3DB0DAAAE96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940B7F-7453-4707-A4B6-31C26207CA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B15DDC-3C51-4159-ADBB-247571E759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815B8F-2E35-4819-A5D4-601BB0EBAD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7DB1BF-C4F3-472D-8090-2D790C9545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A21C11-FD1F-461B-8355-2F333C524F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00AE3B-CB59-4976-9F4A-7D872C9BB8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A28FE7-3387-4DF3-A058-18681E5328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EAAF50-C8B9-42EB-83DF-5610100F4D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8F9516-6765-48B6-B27A-D0F0128708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C9B9F5-257C-434D-B3D8-484B2A7F2B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3CE97E-AA68-4778-97E3-34B1C59485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B72E7CC0-77AB-44E0-BD94-C03B88FA37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304800"/>
            <a:ext cx="7772400" cy="14700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b="1" dirty="0" smtClean="0"/>
              <a:t>Optimizing Cost and Performance in Online Service Provider </a:t>
            </a:r>
            <a:endParaRPr lang="en-US" dirty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09600" y="2667000"/>
            <a:ext cx="7620000" cy="3810000"/>
          </a:xfrm>
        </p:spPr>
        <p:txBody>
          <a:bodyPr/>
          <a:lstStyle/>
          <a:p>
            <a:pPr eaLnBrk="1" hangingPunct="1"/>
            <a:r>
              <a:rPr lang="fi-FI" dirty="0" smtClean="0">
                <a:solidFill>
                  <a:srgbClr val="000000"/>
                </a:solidFill>
                <a:cs typeface="Arial Unicode MS" charset="0"/>
              </a:rPr>
              <a:t>COSC7388 – Advanced Distributed Computing</a:t>
            </a:r>
          </a:p>
          <a:p>
            <a:pPr eaLnBrk="1" hangingPunct="1"/>
            <a:endParaRPr lang="fi-FI" dirty="0" smtClean="0">
              <a:solidFill>
                <a:srgbClr val="000000"/>
              </a:solidFill>
              <a:cs typeface="Arial Unicode MS" charset="0"/>
            </a:endParaRPr>
          </a:p>
          <a:p>
            <a:pPr eaLnBrk="1" hangingPunct="1"/>
            <a:endParaRPr lang="fi-FI" dirty="0" smtClean="0">
              <a:solidFill>
                <a:srgbClr val="000000"/>
              </a:solidFill>
              <a:cs typeface="Arial Unicode MS" charset="0"/>
            </a:endParaRPr>
          </a:p>
          <a:p>
            <a:pPr algn="r" eaLnBrk="1" hangingPunct="1"/>
            <a:r>
              <a:rPr lang="fi-FI" dirty="0" smtClean="0">
                <a:solidFill>
                  <a:srgbClr val="000000"/>
                </a:solidFill>
                <a:cs typeface="Arial Unicode MS" charset="0"/>
              </a:rPr>
              <a:t>Presented By:</a:t>
            </a:r>
          </a:p>
          <a:p>
            <a:pPr algn="r" eaLnBrk="1" hangingPunct="1"/>
            <a:r>
              <a:rPr lang="fi-FI" dirty="0" smtClean="0">
                <a:solidFill>
                  <a:srgbClr val="000000"/>
                </a:solidFill>
                <a:cs typeface="Arial Unicode MS" charset="0"/>
              </a:rPr>
              <a:t>Eshwar Rohit </a:t>
            </a:r>
          </a:p>
          <a:p>
            <a:pPr algn="r" eaLnBrk="1" hangingPunct="1"/>
            <a:r>
              <a:rPr lang="fi-FI" dirty="0" smtClean="0">
                <a:solidFill>
                  <a:srgbClr val="000000"/>
                </a:solidFill>
                <a:cs typeface="Arial Unicode MS" charset="0"/>
              </a:rPr>
              <a:t>0902362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23850" indent="-323850">
              <a:spcAft>
                <a:spcPts val="1425"/>
              </a:spcAft>
              <a:buFont typeface="Wingdings" pitchFamily="2" charset="2"/>
              <a:buChar char="v"/>
              <a:tabLst>
                <a:tab pos="323850" algn="l"/>
                <a:tab pos="771525" algn="l"/>
                <a:tab pos="1220788" algn="l"/>
                <a:tab pos="1670050" algn="l"/>
                <a:tab pos="2119313" algn="l"/>
                <a:tab pos="2568575" algn="l"/>
                <a:tab pos="3017838" algn="l"/>
                <a:tab pos="3467100" algn="l"/>
                <a:tab pos="3916363" algn="l"/>
                <a:tab pos="4365625" algn="l"/>
                <a:tab pos="4814888" algn="l"/>
                <a:tab pos="5264150" algn="l"/>
                <a:tab pos="5713413" algn="l"/>
                <a:tab pos="6162675" algn="l"/>
                <a:tab pos="6611938" algn="l"/>
                <a:tab pos="7061200" algn="l"/>
                <a:tab pos="7510463" algn="l"/>
                <a:tab pos="7959725" algn="l"/>
                <a:tab pos="8408988" algn="l"/>
                <a:tab pos="8858250" algn="l"/>
                <a:tab pos="9307513" algn="l"/>
              </a:tabLst>
            </a:pPr>
            <a:r>
              <a:rPr lang="en-IN" sz="2000" dirty="0" smtClean="0">
                <a:solidFill>
                  <a:srgbClr val="000000"/>
                </a:solidFill>
                <a:cs typeface="Arial Unicode MS" charset="0"/>
              </a:rPr>
              <a:t>Introduction</a:t>
            </a:r>
          </a:p>
          <a:p>
            <a:pPr marL="323850" indent="-323850">
              <a:spcAft>
                <a:spcPts val="1425"/>
              </a:spcAft>
              <a:buFont typeface="Wingdings" pitchFamily="2" charset="2"/>
              <a:buChar char="v"/>
              <a:tabLst>
                <a:tab pos="323850" algn="l"/>
                <a:tab pos="771525" algn="l"/>
                <a:tab pos="1220788" algn="l"/>
                <a:tab pos="1670050" algn="l"/>
                <a:tab pos="2119313" algn="l"/>
                <a:tab pos="2568575" algn="l"/>
                <a:tab pos="3017838" algn="l"/>
                <a:tab pos="3467100" algn="l"/>
                <a:tab pos="3916363" algn="l"/>
                <a:tab pos="4365625" algn="l"/>
                <a:tab pos="4814888" algn="l"/>
                <a:tab pos="5264150" algn="l"/>
                <a:tab pos="5713413" algn="l"/>
                <a:tab pos="6162675" algn="l"/>
                <a:tab pos="6611938" algn="l"/>
                <a:tab pos="7061200" algn="l"/>
                <a:tab pos="7510463" algn="l"/>
                <a:tab pos="7959725" algn="l"/>
                <a:tab pos="8408988" algn="l"/>
                <a:tab pos="8858250" algn="l"/>
                <a:tab pos="9307513" algn="l"/>
              </a:tabLst>
            </a:pPr>
            <a:r>
              <a:rPr lang="en-IN" sz="2000" dirty="0" smtClean="0">
                <a:solidFill>
                  <a:srgbClr val="000000"/>
                </a:solidFill>
                <a:cs typeface="Arial Unicode MS" charset="0"/>
              </a:rPr>
              <a:t>Problem Formulation</a:t>
            </a:r>
            <a:endParaRPr lang="en-IN" sz="2000" dirty="0" smtClean="0">
              <a:solidFill>
                <a:srgbClr val="000000"/>
              </a:solidFill>
              <a:cs typeface="Arial Unicode MS" charset="0"/>
            </a:endParaRPr>
          </a:p>
          <a:p>
            <a:pPr marL="323850" indent="-323850">
              <a:spcAft>
                <a:spcPts val="1425"/>
              </a:spcAft>
              <a:buFont typeface="Wingdings" pitchFamily="2" charset="2"/>
              <a:buChar char="v"/>
              <a:tabLst>
                <a:tab pos="323850" algn="l"/>
                <a:tab pos="771525" algn="l"/>
                <a:tab pos="1220788" algn="l"/>
                <a:tab pos="1670050" algn="l"/>
                <a:tab pos="2119313" algn="l"/>
                <a:tab pos="2568575" algn="l"/>
                <a:tab pos="3017838" algn="l"/>
                <a:tab pos="3467100" algn="l"/>
                <a:tab pos="3916363" algn="l"/>
                <a:tab pos="4365625" algn="l"/>
                <a:tab pos="4814888" algn="l"/>
                <a:tab pos="5264150" algn="l"/>
                <a:tab pos="5713413" algn="l"/>
                <a:tab pos="6162675" algn="l"/>
                <a:tab pos="6611938" algn="l"/>
                <a:tab pos="7061200" algn="l"/>
                <a:tab pos="7510463" algn="l"/>
                <a:tab pos="7959725" algn="l"/>
                <a:tab pos="8408988" algn="l"/>
                <a:tab pos="8858250" algn="l"/>
                <a:tab pos="9307513" algn="l"/>
              </a:tabLst>
            </a:pPr>
            <a:r>
              <a:rPr lang="en-IN" sz="2000" dirty="0" err="1" smtClean="0">
                <a:solidFill>
                  <a:srgbClr val="000000"/>
                </a:solidFill>
                <a:cs typeface="Arial Unicode MS" charset="0"/>
              </a:rPr>
              <a:t>Entact</a:t>
            </a:r>
            <a:r>
              <a:rPr lang="en-IN" sz="2000" dirty="0" smtClean="0">
                <a:solidFill>
                  <a:srgbClr val="000000"/>
                </a:solidFill>
                <a:cs typeface="Arial Unicode MS" charset="0"/>
              </a:rPr>
              <a:t> Key Techniques</a:t>
            </a:r>
            <a:endParaRPr lang="en-IN" sz="2000" dirty="0" smtClean="0">
              <a:solidFill>
                <a:srgbClr val="000000"/>
              </a:solidFill>
              <a:cs typeface="Arial Unicode MS" charset="0"/>
            </a:endParaRPr>
          </a:p>
          <a:p>
            <a:pPr marL="323850" indent="-323850">
              <a:spcAft>
                <a:spcPts val="1425"/>
              </a:spcAft>
              <a:buFont typeface="Wingdings" pitchFamily="2" charset="2"/>
              <a:buChar char="v"/>
              <a:tabLst>
                <a:tab pos="323850" algn="l"/>
                <a:tab pos="771525" algn="l"/>
                <a:tab pos="1220788" algn="l"/>
                <a:tab pos="1670050" algn="l"/>
                <a:tab pos="2119313" algn="l"/>
                <a:tab pos="2568575" algn="l"/>
                <a:tab pos="3017838" algn="l"/>
                <a:tab pos="3467100" algn="l"/>
                <a:tab pos="3916363" algn="l"/>
                <a:tab pos="4365625" algn="l"/>
                <a:tab pos="4814888" algn="l"/>
                <a:tab pos="5264150" algn="l"/>
                <a:tab pos="5713413" algn="l"/>
                <a:tab pos="6162675" algn="l"/>
                <a:tab pos="6611938" algn="l"/>
                <a:tab pos="7061200" algn="l"/>
                <a:tab pos="7510463" algn="l"/>
                <a:tab pos="7959725" algn="l"/>
                <a:tab pos="8408988" algn="l"/>
                <a:tab pos="8858250" algn="l"/>
                <a:tab pos="9307513" algn="l"/>
              </a:tabLst>
            </a:pPr>
            <a:r>
              <a:rPr lang="en-IN" sz="2000" dirty="0" smtClean="0">
                <a:solidFill>
                  <a:srgbClr val="000000"/>
                </a:solidFill>
                <a:cs typeface="Arial Unicode MS" charset="0"/>
              </a:rPr>
              <a:t>Prototype Implementation</a:t>
            </a:r>
            <a:endParaRPr lang="en-IN" sz="2000" dirty="0" smtClean="0">
              <a:solidFill>
                <a:srgbClr val="000000"/>
              </a:solidFill>
              <a:cs typeface="Arial Unicode MS" charset="0"/>
            </a:endParaRPr>
          </a:p>
          <a:p>
            <a:pPr marL="323850" indent="-323850">
              <a:spcAft>
                <a:spcPts val="1425"/>
              </a:spcAft>
              <a:buFont typeface="Wingdings" pitchFamily="2" charset="2"/>
              <a:buChar char="v"/>
              <a:tabLst>
                <a:tab pos="323850" algn="l"/>
                <a:tab pos="771525" algn="l"/>
                <a:tab pos="1220788" algn="l"/>
                <a:tab pos="1670050" algn="l"/>
                <a:tab pos="2119313" algn="l"/>
                <a:tab pos="2568575" algn="l"/>
                <a:tab pos="3017838" algn="l"/>
                <a:tab pos="3467100" algn="l"/>
                <a:tab pos="3916363" algn="l"/>
                <a:tab pos="4365625" algn="l"/>
                <a:tab pos="4814888" algn="l"/>
                <a:tab pos="5264150" algn="l"/>
                <a:tab pos="5713413" algn="l"/>
                <a:tab pos="6162675" algn="l"/>
                <a:tab pos="6611938" algn="l"/>
                <a:tab pos="7061200" algn="l"/>
                <a:tab pos="7510463" algn="l"/>
                <a:tab pos="7959725" algn="l"/>
                <a:tab pos="8408988" algn="l"/>
                <a:tab pos="8858250" algn="l"/>
                <a:tab pos="9307513" algn="l"/>
              </a:tabLst>
            </a:pPr>
            <a:r>
              <a:rPr lang="en-IN" sz="2000" dirty="0" smtClean="0">
                <a:solidFill>
                  <a:srgbClr val="000000"/>
                </a:solidFill>
                <a:cs typeface="Arial Unicode MS" charset="0"/>
              </a:rPr>
              <a:t>Experimental Setup</a:t>
            </a:r>
          </a:p>
          <a:p>
            <a:pPr marL="323850" indent="-323850">
              <a:spcAft>
                <a:spcPts val="1425"/>
              </a:spcAft>
              <a:buFont typeface="Wingdings" pitchFamily="2" charset="2"/>
              <a:buChar char="v"/>
              <a:tabLst>
                <a:tab pos="323850" algn="l"/>
                <a:tab pos="771525" algn="l"/>
                <a:tab pos="1220788" algn="l"/>
                <a:tab pos="1670050" algn="l"/>
                <a:tab pos="2119313" algn="l"/>
                <a:tab pos="2568575" algn="l"/>
                <a:tab pos="3017838" algn="l"/>
                <a:tab pos="3467100" algn="l"/>
                <a:tab pos="3916363" algn="l"/>
                <a:tab pos="4365625" algn="l"/>
                <a:tab pos="4814888" algn="l"/>
                <a:tab pos="5264150" algn="l"/>
                <a:tab pos="5713413" algn="l"/>
                <a:tab pos="6162675" algn="l"/>
                <a:tab pos="6611938" algn="l"/>
                <a:tab pos="7061200" algn="l"/>
                <a:tab pos="7510463" algn="l"/>
                <a:tab pos="7959725" algn="l"/>
                <a:tab pos="8408988" algn="l"/>
                <a:tab pos="8858250" algn="l"/>
                <a:tab pos="9307513" algn="l"/>
              </a:tabLst>
            </a:pPr>
            <a:r>
              <a:rPr lang="en-IN" sz="2000" dirty="0" smtClean="0">
                <a:solidFill>
                  <a:srgbClr val="000000"/>
                </a:solidFill>
                <a:cs typeface="Arial Unicode MS" charset="0"/>
              </a:rPr>
              <a:t>Results</a:t>
            </a:r>
            <a:endParaRPr lang="en-IN" sz="2000" dirty="0" smtClean="0">
              <a:solidFill>
                <a:srgbClr val="000000"/>
              </a:solidFill>
              <a:cs typeface="Arial Unicode MS" charset="0"/>
            </a:endParaRPr>
          </a:p>
          <a:p>
            <a:pPr marL="323850" indent="-323850">
              <a:spcAft>
                <a:spcPts val="1425"/>
              </a:spcAft>
              <a:buFont typeface="Wingdings" pitchFamily="2" charset="2"/>
              <a:buChar char="v"/>
              <a:tabLst>
                <a:tab pos="323850" algn="l"/>
                <a:tab pos="771525" algn="l"/>
                <a:tab pos="1220788" algn="l"/>
                <a:tab pos="1670050" algn="l"/>
                <a:tab pos="2119313" algn="l"/>
                <a:tab pos="2568575" algn="l"/>
                <a:tab pos="3017838" algn="l"/>
                <a:tab pos="3467100" algn="l"/>
                <a:tab pos="3916363" algn="l"/>
                <a:tab pos="4365625" algn="l"/>
                <a:tab pos="4814888" algn="l"/>
                <a:tab pos="5264150" algn="l"/>
                <a:tab pos="5713413" algn="l"/>
                <a:tab pos="6162675" algn="l"/>
                <a:tab pos="6611938" algn="l"/>
                <a:tab pos="7061200" algn="l"/>
                <a:tab pos="7510463" algn="l"/>
                <a:tab pos="7959725" algn="l"/>
                <a:tab pos="8408988" algn="l"/>
                <a:tab pos="8858250" algn="l"/>
                <a:tab pos="9307513" algn="l"/>
              </a:tabLst>
            </a:pPr>
            <a:r>
              <a:rPr lang="en-IN" sz="2000" dirty="0" smtClean="0">
                <a:solidFill>
                  <a:srgbClr val="000000"/>
                </a:solidFill>
                <a:cs typeface="Arial Unicode MS" charset="0"/>
              </a:rPr>
              <a:t>Conclusions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819400"/>
            <a:ext cx="8229600" cy="1143000"/>
          </a:xfrm>
        </p:spPr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INTRODUCTION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/>
            <a:r>
              <a:rPr lang="en-US" dirty="0" smtClean="0"/>
              <a:t>OSP? search, maps, and instant messaging</a:t>
            </a:r>
          </a:p>
          <a:p>
            <a:pPr eaLnBrk="1" hangingPunct="1"/>
            <a:r>
              <a:rPr lang="en-US" dirty="0" smtClean="0"/>
              <a:t>OSP considerations: Cost &amp; Performance</a:t>
            </a:r>
          </a:p>
          <a:p>
            <a:pPr eaLnBrk="1" hangingPunct="1"/>
            <a:r>
              <a:rPr lang="en-US" dirty="0" smtClean="0"/>
              <a:t>Manually configure a delicate balance between cost and performance.</a:t>
            </a:r>
          </a:p>
          <a:p>
            <a:pPr eaLnBrk="1" hangingPunct="1"/>
            <a:r>
              <a:rPr lang="en-US" dirty="0" smtClean="0"/>
              <a:t>Paper presents a method, </a:t>
            </a:r>
            <a:r>
              <a:rPr lang="en-US" dirty="0" err="1" smtClean="0"/>
              <a:t>Entact</a:t>
            </a:r>
            <a:r>
              <a:rPr lang="en-US" dirty="0" smtClean="0"/>
              <a:t>, to jointly optimize the cost and the performance of delivering traffic from OSP network to its users.</a:t>
            </a:r>
          </a:p>
          <a:p>
            <a:pPr eaLnBrk="1" hangingPunct="1"/>
            <a:r>
              <a:rPr lang="en-US" b="1" dirty="0" smtClean="0"/>
              <a:t>Goal: </a:t>
            </a:r>
            <a:r>
              <a:rPr lang="en-US" dirty="0" smtClean="0"/>
              <a:t>Automatic Traffic Engineering (TE).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OSP Network Architecture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1449026"/>
            <a:ext cx="6096000" cy="4710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Considerations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Geographically dispersed data centers (DC).</a:t>
            </a:r>
          </a:p>
          <a:p>
            <a:r>
              <a:rPr lang="en-US" dirty="0" smtClean="0"/>
              <a:t>Different users interact with different </a:t>
            </a:r>
            <a:r>
              <a:rPr lang="en-US" dirty="0" smtClean="0"/>
              <a:t>DCs, </a:t>
            </a:r>
            <a:r>
              <a:rPr lang="en-US" dirty="0" smtClean="0"/>
              <a:t>and ISPs help the OSPs carry traffic to and from the users.</a:t>
            </a:r>
          </a:p>
          <a:p>
            <a:r>
              <a:rPr lang="en-US" dirty="0" smtClean="0"/>
              <a:t>N</a:t>
            </a:r>
            <a:r>
              <a:rPr lang="en-US" dirty="0" smtClean="0"/>
              <a:t>umerous </a:t>
            </a:r>
            <a:r>
              <a:rPr lang="en-US" dirty="0" smtClean="0"/>
              <a:t>destination prefixes and numerous choices for mapping users to </a:t>
            </a:r>
            <a:r>
              <a:rPr lang="en-US" dirty="0" smtClean="0"/>
              <a:t>DCs </a:t>
            </a:r>
            <a:r>
              <a:rPr lang="en-US" dirty="0" smtClean="0"/>
              <a:t>and </a:t>
            </a:r>
            <a:r>
              <a:rPr lang="en-US" dirty="0" smtClean="0"/>
              <a:t>selecting </a:t>
            </a:r>
            <a:r>
              <a:rPr lang="en-US" dirty="0" smtClean="0"/>
              <a:t>ISPs.</a:t>
            </a:r>
          </a:p>
          <a:p>
            <a:r>
              <a:rPr lang="en-US" dirty="0" smtClean="0"/>
              <a:t>Some ISPs </a:t>
            </a:r>
            <a:r>
              <a:rPr lang="en-US" dirty="0" smtClean="0"/>
              <a:t>are free, some are exorbitantly expensive. 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Traffic Cost &amp; Performance for OSPs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b="1" dirty="0" smtClean="0"/>
              <a:t>Cost of carrying traffic</a:t>
            </a:r>
          </a:p>
          <a:p>
            <a:pPr lvl="1"/>
            <a:r>
              <a:rPr lang="en-US" dirty="0" smtClean="0"/>
              <a:t>Internal &amp; External Links</a:t>
            </a:r>
          </a:p>
          <a:p>
            <a:pPr lvl="1"/>
            <a:r>
              <a:rPr lang="en-US" dirty="0" smtClean="0"/>
              <a:t>Assumptions</a:t>
            </a:r>
          </a:p>
          <a:p>
            <a:pPr lvl="1"/>
            <a:r>
              <a:rPr lang="en-US" dirty="0" smtClean="0"/>
              <a:t>function of traffic volume, F(v) (price × v)</a:t>
            </a:r>
          </a:p>
          <a:p>
            <a:pPr lvl="1"/>
            <a:r>
              <a:rPr lang="en-US" dirty="0" smtClean="0"/>
              <a:t>charging volume, 95th percentile across all the </a:t>
            </a:r>
            <a:r>
              <a:rPr lang="en-US" dirty="0" smtClean="0"/>
              <a:t>samples (P95)</a:t>
            </a:r>
            <a:endParaRPr lang="en-US" dirty="0" smtClean="0"/>
          </a:p>
          <a:p>
            <a:r>
              <a:rPr lang="en-US" b="1" dirty="0" smtClean="0"/>
              <a:t>Performance measure of interest</a:t>
            </a:r>
          </a:p>
          <a:p>
            <a:pPr lvl="1"/>
            <a:r>
              <a:rPr lang="en-US" dirty="0" smtClean="0"/>
              <a:t>Performance of many online services, </a:t>
            </a:r>
            <a:r>
              <a:rPr lang="en-US" dirty="0" smtClean="0"/>
              <a:t>is </a:t>
            </a:r>
            <a:r>
              <a:rPr lang="en-US" dirty="0" smtClean="0"/>
              <a:t>latency-bound. </a:t>
            </a:r>
          </a:p>
          <a:p>
            <a:pPr lvl="1"/>
            <a:r>
              <a:rPr lang="en-US" dirty="0" smtClean="0"/>
              <a:t>Round trip time (RTT) is the performance measure.</a:t>
            </a:r>
          </a:p>
          <a:p>
            <a:r>
              <a:rPr lang="en-US" b="1" dirty="0" smtClean="0"/>
              <a:t>Cost-performance </a:t>
            </a:r>
            <a:r>
              <a:rPr lang="en-US" b="1" dirty="0" smtClean="0"/>
              <a:t>optimization</a:t>
            </a:r>
          </a:p>
          <a:p>
            <a:pPr lvl="1"/>
            <a:r>
              <a:rPr lang="en-US" dirty="0" smtClean="0"/>
              <a:t>P DCs and an total of Q ISPs</a:t>
            </a:r>
          </a:p>
          <a:p>
            <a:pPr lvl="1"/>
            <a:r>
              <a:rPr lang="en-US" dirty="0" smtClean="0"/>
              <a:t>P*Q alternative paths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76600"/>
            <a:ext cx="8229600" cy="1143000"/>
          </a:xfrm>
        </p:spPr>
        <p:txBody>
          <a:bodyPr/>
          <a:lstStyle/>
          <a:p>
            <a:r>
              <a:rPr lang="en-US" dirty="0" smtClean="0"/>
              <a:t>Problem Formulation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Formulation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OSP: DC </a:t>
            </a:r>
            <a:r>
              <a:rPr lang="en-US" dirty="0" smtClean="0"/>
              <a:t>= {</a:t>
            </a:r>
            <a:r>
              <a:rPr lang="en-US" dirty="0" err="1" smtClean="0"/>
              <a:t>dc</a:t>
            </a:r>
            <a:r>
              <a:rPr lang="en-US" baseline="-25000" dirty="0" err="1" smtClean="0"/>
              <a:t>i</a:t>
            </a:r>
            <a:r>
              <a:rPr lang="en-US" dirty="0" smtClean="0"/>
              <a:t>} </a:t>
            </a:r>
            <a:r>
              <a:rPr lang="en-US" dirty="0" smtClean="0"/>
              <a:t>and </a:t>
            </a:r>
            <a:r>
              <a:rPr lang="en-US" dirty="0" smtClean="0"/>
              <a:t>external links LINK </a:t>
            </a:r>
            <a:r>
              <a:rPr lang="en-US" dirty="0" smtClean="0"/>
              <a:t>= {</a:t>
            </a:r>
            <a:r>
              <a:rPr lang="en-US" dirty="0" err="1" smtClean="0"/>
              <a:t>link</a:t>
            </a:r>
            <a:r>
              <a:rPr lang="en-US" baseline="-25000" dirty="0" err="1" smtClean="0"/>
              <a:t>j</a:t>
            </a:r>
            <a:r>
              <a:rPr lang="en-US" dirty="0" smtClean="0"/>
              <a:t>}. OSP </a:t>
            </a:r>
            <a:r>
              <a:rPr lang="en-US" dirty="0" smtClean="0"/>
              <a:t>needs to deliver traffic to a set of destination </a:t>
            </a:r>
            <a:r>
              <a:rPr lang="en-US" dirty="0" smtClean="0"/>
              <a:t>prefixes D </a:t>
            </a:r>
            <a:r>
              <a:rPr lang="en-US" dirty="0" smtClean="0"/>
              <a:t>= {</a:t>
            </a:r>
            <a:r>
              <a:rPr lang="en-US" dirty="0" err="1" smtClean="0"/>
              <a:t>dk</a:t>
            </a:r>
            <a:r>
              <a:rPr lang="en-US" dirty="0" smtClean="0"/>
              <a:t>}</a:t>
            </a:r>
          </a:p>
          <a:p>
            <a:r>
              <a:rPr lang="en-US" b="1" dirty="0" smtClean="0"/>
              <a:t>TE strategy</a:t>
            </a:r>
            <a:r>
              <a:rPr lang="en-US" dirty="0" smtClean="0"/>
              <a:t>: A collection </a:t>
            </a:r>
            <a:r>
              <a:rPr lang="en-US" dirty="0" smtClean="0"/>
              <a:t>of assignments of the traffic (request and reply) for each </a:t>
            </a:r>
            <a:r>
              <a:rPr lang="en-US" dirty="0" err="1" smtClean="0"/>
              <a:t>d</a:t>
            </a:r>
            <a:r>
              <a:rPr lang="en-US" baseline="-25000" dirty="0" err="1" smtClean="0"/>
              <a:t>k</a:t>
            </a:r>
            <a:r>
              <a:rPr lang="en-US" dirty="0" smtClean="0"/>
              <a:t> </a:t>
            </a:r>
            <a:r>
              <a:rPr lang="en-US" dirty="0" smtClean="0"/>
              <a:t>to a </a:t>
            </a:r>
            <a:r>
              <a:rPr lang="en-US" dirty="0" smtClean="0"/>
              <a:t>path(</a:t>
            </a:r>
            <a:r>
              <a:rPr lang="en-US" dirty="0" err="1" smtClean="0"/>
              <a:t>dc</a:t>
            </a:r>
            <a:r>
              <a:rPr lang="en-US" baseline="-25000" dirty="0" err="1" smtClean="0"/>
              <a:t>i</a:t>
            </a:r>
            <a:r>
              <a:rPr lang="en-US" dirty="0" smtClean="0"/>
              <a:t>, </a:t>
            </a:r>
            <a:r>
              <a:rPr lang="en-US" dirty="0" err="1" smtClean="0"/>
              <a:t>link</a:t>
            </a:r>
            <a:r>
              <a:rPr lang="en-US" baseline="-25000" dirty="0" err="1" smtClean="0"/>
              <a:t>j</a:t>
            </a:r>
            <a:r>
              <a:rPr lang="en-US" dirty="0" smtClean="0"/>
              <a:t>).</a:t>
            </a:r>
          </a:p>
          <a:p>
            <a:pPr lvl="1"/>
            <a:r>
              <a:rPr lang="en-US" b="1" dirty="0" smtClean="0"/>
              <a:t>Constraints</a:t>
            </a:r>
            <a:r>
              <a:rPr lang="en-US" dirty="0" smtClean="0"/>
              <a:t>:</a:t>
            </a:r>
          </a:p>
          <a:p>
            <a:pPr lvl="2"/>
            <a:r>
              <a:rPr lang="en-US" dirty="0" smtClean="0"/>
              <a:t>Capacity Constraint</a:t>
            </a:r>
          </a:p>
          <a:p>
            <a:pPr lvl="2"/>
            <a:r>
              <a:rPr lang="en-US" dirty="0" smtClean="0"/>
              <a:t>Prefix </a:t>
            </a:r>
            <a:r>
              <a:rPr lang="en-US" dirty="0" err="1" smtClean="0"/>
              <a:t>d</a:t>
            </a:r>
            <a:r>
              <a:rPr lang="en-US" baseline="-25000" dirty="0" err="1" smtClean="0"/>
              <a:t>k</a:t>
            </a:r>
            <a:r>
              <a:rPr lang="en-US" dirty="0" smtClean="0"/>
              <a:t> can </a:t>
            </a:r>
            <a:r>
              <a:rPr lang="en-US" dirty="0" smtClean="0"/>
              <a:t>use </a:t>
            </a:r>
            <a:r>
              <a:rPr lang="en-US" dirty="0" err="1" smtClean="0"/>
              <a:t>link</a:t>
            </a:r>
            <a:r>
              <a:rPr lang="en-US" baseline="-25000" dirty="0" err="1" smtClean="0"/>
              <a:t>j</a:t>
            </a:r>
            <a:r>
              <a:rPr lang="en-US" dirty="0" smtClean="0"/>
              <a:t> </a:t>
            </a:r>
            <a:r>
              <a:rPr lang="en-US" dirty="0" smtClean="0"/>
              <a:t>only if the corresponding ISP </a:t>
            </a:r>
            <a:r>
              <a:rPr lang="en-US" dirty="0" smtClean="0"/>
              <a:t>provides </a:t>
            </a:r>
            <a:r>
              <a:rPr lang="en-US" dirty="0" smtClean="0"/>
              <a:t>routes to </a:t>
            </a:r>
            <a:r>
              <a:rPr lang="en-US" dirty="0" smtClean="0"/>
              <a:t>d</a:t>
            </a:r>
            <a:r>
              <a:rPr lang="en-US" baseline="-25000" dirty="0" smtClean="0"/>
              <a:t>k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Problem Formulation</a:t>
            </a:r>
            <a:endParaRPr lang="en-US" dirty="0" smtClean="0"/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None/>
            </a:pPr>
            <a:endParaRPr lang="en-US" sz="4400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1600201"/>
            <a:ext cx="76962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0"/>
            <a:ext cx="8229600" cy="1143000"/>
          </a:xfrm>
        </p:spPr>
        <p:txBody>
          <a:bodyPr/>
          <a:lstStyle/>
          <a:p>
            <a:r>
              <a:rPr lang="en-US" b="1" dirty="0" err="1" smtClean="0"/>
              <a:t>Entact</a:t>
            </a:r>
            <a:r>
              <a:rPr lang="en-US" b="1" dirty="0" smtClean="0"/>
              <a:t> Key Techniques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measure in real time the performance and cost of routing traffic to a destination prefix.</a:t>
            </a:r>
          </a:p>
          <a:p>
            <a:r>
              <a:rPr lang="en-US" dirty="0" smtClean="0"/>
              <a:t>To use that cost-performance information in finding a TE strategy that matches the OSP’s goals.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Computing cost and performance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Measuring performance of individual prefixes:</a:t>
            </a:r>
          </a:p>
          <a:p>
            <a:pPr lvl="1"/>
            <a:r>
              <a:rPr lang="en-US" dirty="0" smtClean="0"/>
              <a:t>Goal: Measure the latency of an alternative path for a prefix with minimal impact on the current traffic</a:t>
            </a:r>
          </a:p>
          <a:p>
            <a:pPr lvl="1"/>
            <a:r>
              <a:rPr lang="en-US" dirty="0" smtClean="0"/>
              <a:t>Existing techniques predict the latency of the current path between two end points in the Internet.</a:t>
            </a:r>
          </a:p>
          <a:p>
            <a:pPr lvl="1"/>
            <a:r>
              <a:rPr lang="en-US" b="1" dirty="0" smtClean="0"/>
              <a:t>Route injection technique </a:t>
            </a:r>
            <a:r>
              <a:rPr lang="en-US" dirty="0" smtClean="0"/>
              <a:t>(to measure the RTT of an alternate path)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Computing cost and performance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 smtClean="0"/>
              <a:t>Computing performance of a TE strategy:</a:t>
            </a:r>
          </a:p>
          <a:p>
            <a:pPr lvl="1"/>
            <a:r>
              <a:rPr lang="en-US" dirty="0" smtClean="0"/>
              <a:t>weighted average RTT (</a:t>
            </a:r>
            <a:r>
              <a:rPr lang="en-US" dirty="0" err="1" smtClean="0"/>
              <a:t>wRTT</a:t>
            </a:r>
            <a:r>
              <a:rPr lang="en-US" dirty="0" smtClean="0"/>
              <a:t> ) (∑ </a:t>
            </a:r>
            <a:r>
              <a:rPr lang="en-US" dirty="0" err="1" smtClean="0"/>
              <a:t>vol</a:t>
            </a:r>
            <a:r>
              <a:rPr lang="en-US" baseline="-25000" dirty="0" err="1" smtClean="0"/>
              <a:t>p</a:t>
            </a:r>
            <a:r>
              <a:rPr lang="en-US" baseline="-25000" dirty="0" smtClean="0"/>
              <a:t> </a:t>
            </a:r>
            <a:r>
              <a:rPr lang="en-US" dirty="0" smtClean="0"/>
              <a:t>*</a:t>
            </a:r>
            <a:r>
              <a:rPr lang="en-US" dirty="0" err="1" smtClean="0"/>
              <a:t>RTT</a:t>
            </a:r>
            <a:r>
              <a:rPr lang="en-US" baseline="-25000" dirty="0" err="1" smtClean="0"/>
              <a:t>p</a:t>
            </a:r>
            <a:r>
              <a:rPr lang="en-US" dirty="0" smtClean="0"/>
              <a:t>)/∑ </a:t>
            </a:r>
            <a:r>
              <a:rPr lang="en-US" dirty="0" err="1" smtClean="0"/>
              <a:t>vol</a:t>
            </a:r>
            <a:r>
              <a:rPr lang="en-US" baseline="-25000" dirty="0" err="1" smtClean="0"/>
              <a:t>p</a:t>
            </a:r>
            <a:endParaRPr lang="en-US" dirty="0" smtClean="0"/>
          </a:p>
          <a:p>
            <a:pPr lvl="1"/>
            <a:r>
              <a:rPr lang="en-US" dirty="0" smtClean="0"/>
              <a:t>traffic volume </a:t>
            </a:r>
            <a:r>
              <a:rPr lang="en-US" dirty="0" err="1" smtClean="0"/>
              <a:t>vol</a:t>
            </a:r>
            <a:r>
              <a:rPr lang="en-US" baseline="-25000" dirty="0" err="1" smtClean="0"/>
              <a:t>p</a:t>
            </a:r>
            <a:r>
              <a:rPr lang="en-US" baseline="-25000" dirty="0" smtClean="0"/>
              <a:t> </a:t>
            </a:r>
            <a:r>
              <a:rPr lang="en-US" dirty="0" smtClean="0"/>
              <a:t> is estimated based on the </a:t>
            </a:r>
            <a:r>
              <a:rPr lang="en-US" dirty="0" err="1" smtClean="0"/>
              <a:t>Netflow</a:t>
            </a:r>
            <a:r>
              <a:rPr lang="en-US" dirty="0" smtClean="0"/>
              <a:t> data collected in the OSP</a:t>
            </a:r>
          </a:p>
          <a:p>
            <a:r>
              <a:rPr lang="en-US" b="1" dirty="0" smtClean="0"/>
              <a:t>Computing cost of a TE strategy</a:t>
            </a:r>
          </a:p>
          <a:p>
            <a:pPr lvl="1"/>
            <a:r>
              <a:rPr lang="en-US" dirty="0" smtClean="0"/>
              <a:t>Actual traffic cost is calculated over a long billing period</a:t>
            </a:r>
          </a:p>
          <a:p>
            <a:pPr lvl="1"/>
            <a:r>
              <a:rPr lang="en-US" dirty="0" smtClean="0"/>
              <a:t>TE scheme needs to operate at intervals of minutes or hours.</a:t>
            </a:r>
          </a:p>
          <a:p>
            <a:pPr lvl="1"/>
            <a:r>
              <a:rPr lang="en-US" dirty="0" smtClean="0"/>
              <a:t>Very complicated to find P95 </a:t>
            </a:r>
          </a:p>
          <a:p>
            <a:pPr lvl="1"/>
            <a:r>
              <a:rPr lang="en-US" dirty="0" smtClean="0"/>
              <a:t>Simple computation for total cost ∑</a:t>
            </a:r>
            <a:r>
              <a:rPr lang="en-US" baseline="-25000" dirty="0" smtClean="0"/>
              <a:t>L</a:t>
            </a:r>
            <a:r>
              <a:rPr lang="en-US" dirty="0" smtClean="0"/>
              <a:t> F</a:t>
            </a:r>
            <a:r>
              <a:rPr lang="en-US" baseline="-25000" dirty="0" smtClean="0"/>
              <a:t>L</a:t>
            </a:r>
            <a:r>
              <a:rPr lang="en-US" dirty="0" smtClean="0"/>
              <a:t> (</a:t>
            </a:r>
            <a:r>
              <a:rPr lang="en-US" dirty="0" err="1" smtClean="0"/>
              <a:t>Vol</a:t>
            </a:r>
            <a:r>
              <a:rPr lang="en-US" baseline="-25000" dirty="0" err="1" smtClean="0"/>
              <a:t>L</a:t>
            </a:r>
            <a:r>
              <a:rPr lang="en-US" dirty="0" smtClean="0"/>
              <a:t>) over a small interval. Where </a:t>
            </a:r>
            <a:r>
              <a:rPr lang="en-US" dirty="0" err="1" smtClean="0"/>
              <a:t>Vol</a:t>
            </a:r>
            <a:r>
              <a:rPr lang="en-US" baseline="-25000" dirty="0" err="1" smtClean="0"/>
              <a:t>L</a:t>
            </a:r>
            <a:r>
              <a:rPr lang="en-US" baseline="-25000" dirty="0" smtClean="0"/>
              <a:t> </a:t>
            </a:r>
            <a:r>
              <a:rPr lang="en-US" dirty="0" smtClean="0"/>
              <a:t>= ∑</a:t>
            </a:r>
            <a:r>
              <a:rPr lang="en-US" baseline="-25000" dirty="0" smtClean="0"/>
              <a:t>p </a:t>
            </a:r>
            <a:r>
              <a:rPr lang="en-US" dirty="0" err="1" smtClean="0"/>
              <a:t>vol</a:t>
            </a:r>
            <a:r>
              <a:rPr lang="en-US" baseline="-25000" dirty="0" err="1" smtClean="0"/>
              <a:t>p</a:t>
            </a:r>
            <a:r>
              <a:rPr lang="en-US" baseline="-25000" dirty="0" smtClean="0"/>
              <a:t> </a:t>
            </a:r>
            <a:r>
              <a:rPr lang="en-US" dirty="0" smtClean="0"/>
              <a:t>&amp; F</a:t>
            </a:r>
            <a:r>
              <a:rPr lang="en-US" baseline="-25000" dirty="0" smtClean="0"/>
              <a:t>L</a:t>
            </a:r>
            <a:r>
              <a:rPr lang="en-US" dirty="0" smtClean="0"/>
              <a:t>() is the pricing function of the link L. (pseudo cost)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Computing optimal TE strategies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Searching for optimal strategy curve</a:t>
            </a:r>
          </a:p>
          <a:p>
            <a:pPr lvl="1"/>
            <a:r>
              <a:rPr lang="en-US" dirty="0" smtClean="0"/>
              <a:t>A strategy is optimal if no other strategy has both lower </a:t>
            </a:r>
            <a:r>
              <a:rPr lang="en-US" dirty="0" err="1" smtClean="0"/>
              <a:t>wRTT</a:t>
            </a:r>
            <a:r>
              <a:rPr lang="en-US" dirty="0" smtClean="0"/>
              <a:t> and lower cost</a:t>
            </a:r>
          </a:p>
          <a:p>
            <a:pPr lvl="1"/>
            <a:r>
              <a:rPr lang="en-US" dirty="0" smtClean="0"/>
              <a:t>Curve connecting all the optimal strategies forms an </a:t>
            </a:r>
            <a:r>
              <a:rPr lang="en-US" b="1" dirty="0" smtClean="0"/>
              <a:t>optimal strategy curve</a:t>
            </a:r>
            <a:r>
              <a:rPr lang="en-US" dirty="0" smtClean="0"/>
              <a:t> on the plane</a:t>
            </a:r>
          </a:p>
          <a:p>
            <a:pPr lvl="1"/>
            <a:r>
              <a:rPr lang="en-US" b="1" dirty="0" smtClean="0"/>
              <a:t>let </a:t>
            </a:r>
            <a:r>
              <a:rPr lang="en-US" b="1" dirty="0" err="1" smtClean="0"/>
              <a:t>f</a:t>
            </a:r>
            <a:r>
              <a:rPr lang="en-US" b="1" baseline="-25000" dirty="0" err="1" smtClean="0"/>
              <a:t>kij</a:t>
            </a:r>
            <a:r>
              <a:rPr lang="en-US" b="1" dirty="0" smtClean="0"/>
              <a:t> be the fraction of traffic to </a:t>
            </a:r>
            <a:r>
              <a:rPr lang="en-US" b="1" dirty="0" err="1" smtClean="0"/>
              <a:t>d</a:t>
            </a:r>
            <a:r>
              <a:rPr lang="en-US" b="1" baseline="-25000" dirty="0" err="1" smtClean="0"/>
              <a:t>k</a:t>
            </a:r>
            <a:r>
              <a:rPr lang="en-US" b="1" dirty="0" smtClean="0"/>
              <a:t> that traverses path(</a:t>
            </a:r>
            <a:r>
              <a:rPr lang="en-US" b="1" dirty="0" err="1" smtClean="0"/>
              <a:t>dc</a:t>
            </a:r>
            <a:r>
              <a:rPr lang="en-US" b="1" baseline="-25000" dirty="0" err="1" smtClean="0"/>
              <a:t>i</a:t>
            </a:r>
            <a:r>
              <a:rPr lang="en-US" b="1" dirty="0" smtClean="0"/>
              <a:t>, </a:t>
            </a:r>
            <a:r>
              <a:rPr lang="en-US" b="1" dirty="0" err="1" smtClean="0"/>
              <a:t>link</a:t>
            </a:r>
            <a:r>
              <a:rPr lang="en-US" b="1" baseline="-25000" dirty="0" err="1" smtClean="0"/>
              <a:t>j</a:t>
            </a:r>
            <a:r>
              <a:rPr lang="en-US" b="1" dirty="0" smtClean="0"/>
              <a:t>) and </a:t>
            </a:r>
            <a:r>
              <a:rPr lang="en-US" b="1" dirty="0" err="1" smtClean="0"/>
              <a:t>rtt</a:t>
            </a:r>
            <a:r>
              <a:rPr lang="en-US" b="1" baseline="-25000" dirty="0" err="1" smtClean="0"/>
              <a:t>kji</a:t>
            </a:r>
            <a:r>
              <a:rPr lang="en-US" b="1" dirty="0" smtClean="0"/>
              <a:t> be the RTT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Computing optimal TE strategies</a:t>
            </a:r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752600"/>
            <a:ext cx="7315199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Computing optimal TE strategies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/>
              <a:t>Selecting a desirable optimal strategy</a:t>
            </a:r>
          </a:p>
          <a:p>
            <a:pPr lvl="1"/>
            <a:r>
              <a:rPr lang="en-US" b="1" dirty="0" smtClean="0"/>
              <a:t>Simple Strategies</a:t>
            </a:r>
          </a:p>
          <a:p>
            <a:pPr lvl="2"/>
            <a:r>
              <a:rPr lang="en-US" dirty="0" smtClean="0"/>
              <a:t>Minimum cost for a given performance</a:t>
            </a:r>
          </a:p>
          <a:p>
            <a:pPr lvl="2"/>
            <a:r>
              <a:rPr lang="en-US" dirty="0" smtClean="0"/>
              <a:t>Minimum </a:t>
            </a:r>
            <a:r>
              <a:rPr lang="en-US" dirty="0" err="1" smtClean="0"/>
              <a:t>wRTT</a:t>
            </a:r>
            <a:r>
              <a:rPr lang="en-US" dirty="0" smtClean="0"/>
              <a:t> for a given cost budget</a:t>
            </a:r>
          </a:p>
          <a:p>
            <a:pPr lvl="1"/>
            <a:r>
              <a:rPr lang="en-US" b="1" dirty="0" smtClean="0"/>
              <a:t>Complex Strategy</a:t>
            </a:r>
          </a:p>
          <a:p>
            <a:pPr lvl="2"/>
            <a:r>
              <a:rPr lang="en-US" dirty="0" smtClean="0"/>
              <a:t>Additional unit cost (K) the OSP is willing to bear for a unit decrease in </a:t>
            </a:r>
            <a:r>
              <a:rPr lang="en-US" dirty="0" err="1" smtClean="0"/>
              <a:t>wRTT</a:t>
            </a:r>
            <a:r>
              <a:rPr lang="en-US" dirty="0" smtClean="0"/>
              <a:t> </a:t>
            </a:r>
          </a:p>
          <a:p>
            <a:pPr lvl="1"/>
            <a:r>
              <a:rPr lang="en-US" b="1" dirty="0" smtClean="0"/>
              <a:t>Desirable strategy for a given K</a:t>
            </a:r>
          </a:p>
          <a:p>
            <a:pPr lvl="2"/>
            <a:r>
              <a:rPr lang="en-US" dirty="0" smtClean="0"/>
              <a:t>Turning Point: Slope of the curve becomes higher than K when going from right to left</a:t>
            </a:r>
          </a:p>
          <a:p>
            <a:pPr lvl="2"/>
            <a:r>
              <a:rPr lang="en-US" dirty="0" smtClean="0"/>
              <a:t>Utility of a strategy (</a:t>
            </a:r>
            <a:r>
              <a:rPr lang="en-US" dirty="0" err="1" smtClean="0"/>
              <a:t>Pseudocost</a:t>
            </a:r>
            <a:r>
              <a:rPr lang="en-US" dirty="0" smtClean="0"/>
              <a:t> + K*RTT)</a:t>
            </a:r>
          </a:p>
          <a:p>
            <a:pPr lvl="2"/>
            <a:r>
              <a:rPr lang="en-US" dirty="0" smtClean="0"/>
              <a:t>A</a:t>
            </a:r>
            <a:r>
              <a:rPr lang="en-US" dirty="0" smtClean="0"/>
              <a:t>ssumes </a:t>
            </a:r>
            <a:r>
              <a:rPr lang="en-US" dirty="0" smtClean="0"/>
              <a:t>traffic to a prefix can be split arbitrarily across multiple paths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Computing optimal TE strategies</a:t>
            </a:r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1" y="1961560"/>
            <a:ext cx="6342098" cy="4058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Computing optimal TE strategies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Finding a practical strategy</a:t>
            </a:r>
          </a:p>
          <a:p>
            <a:pPr lvl="1"/>
            <a:r>
              <a:rPr lang="en-US" dirty="0" smtClean="0"/>
              <a:t>Traffic </a:t>
            </a:r>
            <a:r>
              <a:rPr lang="en-US" dirty="0" smtClean="0"/>
              <a:t>to a prefix can only take one alternative path at a time</a:t>
            </a:r>
          </a:p>
          <a:p>
            <a:pPr lvl="1"/>
            <a:r>
              <a:rPr lang="en-US" dirty="0" smtClean="0"/>
              <a:t>Integer Linear Programming (ILP) problem is </a:t>
            </a:r>
            <a:r>
              <a:rPr lang="en-US" dirty="0" smtClean="0"/>
              <a:t>NP-hard</a:t>
            </a:r>
            <a:endParaRPr lang="en-US" dirty="0" smtClean="0"/>
          </a:p>
          <a:p>
            <a:pPr lvl="1"/>
            <a:r>
              <a:rPr lang="en-US" dirty="0" smtClean="0"/>
              <a:t>Sort Paths in order computed using Available Capacity</a:t>
            </a:r>
          </a:p>
          <a:p>
            <a:pPr lvl="1"/>
            <a:r>
              <a:rPr lang="en-US" dirty="0" smtClean="0"/>
              <a:t>Greedily assign the prefixes to paths in the sorted order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124200"/>
            <a:ext cx="8229600" cy="1143000"/>
          </a:xfrm>
        </p:spPr>
        <p:txBody>
          <a:bodyPr/>
          <a:lstStyle/>
          <a:p>
            <a:r>
              <a:rPr lang="en-US" dirty="0" smtClean="0"/>
              <a:t>Prototype Implementation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Entact</a:t>
            </a:r>
            <a:r>
              <a:rPr lang="en-US" dirty="0" smtClean="0"/>
              <a:t> Architecture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571624"/>
            <a:ext cx="7848600" cy="444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Entact</a:t>
            </a:r>
            <a:r>
              <a:rPr lang="en-US" dirty="0" smtClean="0"/>
              <a:t> Architecture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/>
              <a:t>Inputs of </a:t>
            </a:r>
            <a:r>
              <a:rPr lang="en-US" b="1" dirty="0" err="1" smtClean="0"/>
              <a:t>Entact</a:t>
            </a:r>
            <a:r>
              <a:rPr lang="en-US" b="1" dirty="0" smtClean="0"/>
              <a:t> :</a:t>
            </a:r>
          </a:p>
          <a:p>
            <a:pPr lvl="1"/>
            <a:r>
              <a:rPr lang="en-US" dirty="0" err="1" smtClean="0"/>
              <a:t>Netflow</a:t>
            </a:r>
            <a:r>
              <a:rPr lang="en-US" dirty="0" smtClean="0"/>
              <a:t> data from all routers in the OSP network (flows currently traversing the network)</a:t>
            </a:r>
          </a:p>
          <a:p>
            <a:pPr lvl="1"/>
            <a:r>
              <a:rPr lang="en-US" dirty="0" smtClean="0"/>
              <a:t>Routing tables from all routers (current and alternative routes offered by neighbor ISPs) </a:t>
            </a:r>
          </a:p>
          <a:p>
            <a:pPr lvl="1"/>
            <a:r>
              <a:rPr lang="en-US" dirty="0" smtClean="0"/>
              <a:t>Information on link capacities and prices.</a:t>
            </a:r>
          </a:p>
          <a:p>
            <a:r>
              <a:rPr lang="en-US" b="1" dirty="0" smtClean="0"/>
              <a:t>Output </a:t>
            </a:r>
            <a:r>
              <a:rPr lang="en-US" b="1" dirty="0" smtClean="0"/>
              <a:t>of </a:t>
            </a:r>
            <a:r>
              <a:rPr lang="en-US" b="1" dirty="0" err="1" smtClean="0"/>
              <a:t>Entact</a:t>
            </a:r>
            <a:r>
              <a:rPr lang="en-US" b="1" dirty="0" smtClean="0"/>
              <a:t> </a:t>
            </a:r>
            <a:r>
              <a:rPr lang="en-US" dirty="0" smtClean="0"/>
              <a:t>is a recommended TE strategy.</a:t>
            </a:r>
          </a:p>
          <a:p>
            <a:r>
              <a:rPr lang="en-US" dirty="0" err="1" smtClean="0"/>
              <a:t>Entact</a:t>
            </a:r>
            <a:r>
              <a:rPr lang="en-US" dirty="0" smtClean="0"/>
              <a:t> divides time into fixed-length windows of size </a:t>
            </a:r>
            <a:r>
              <a:rPr lang="en-US" dirty="0" err="1" smtClean="0"/>
              <a:t>TE</a:t>
            </a:r>
            <a:r>
              <a:rPr lang="en-US" baseline="-25000" dirty="0" err="1" smtClean="0"/>
              <a:t>win</a:t>
            </a:r>
            <a:endParaRPr lang="en-US" baseline="-25000" dirty="0" smtClean="0"/>
          </a:p>
          <a:p>
            <a:r>
              <a:rPr lang="en-US" dirty="0" smtClean="0"/>
              <a:t>Output is produced in every window</a:t>
            </a: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Measuring path performance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Live IP collector: </a:t>
            </a:r>
            <a:r>
              <a:rPr lang="en-US" dirty="0" smtClean="0"/>
              <a:t>Responsible for efficiently discovering IP addresses in a prefix that respond to our probes.</a:t>
            </a:r>
          </a:p>
          <a:p>
            <a:pPr lvl="1"/>
            <a:r>
              <a:rPr lang="en-US" dirty="0" smtClean="0"/>
              <a:t>Probe a subset of IP addresses that are found in </a:t>
            </a:r>
            <a:r>
              <a:rPr lang="en-US" dirty="0" err="1" smtClean="0"/>
              <a:t>Netflow</a:t>
            </a:r>
            <a:r>
              <a:rPr lang="en-US" dirty="0" smtClean="0"/>
              <a:t> data. </a:t>
            </a:r>
          </a:p>
          <a:p>
            <a:pPr lvl="1"/>
            <a:r>
              <a:rPr lang="en-US" dirty="0" smtClean="0"/>
              <a:t>This heuristic prioritizes and orders probes to a 6 small subset of IP addresses that are likely to </a:t>
            </a:r>
            <a:r>
              <a:rPr lang="en-US" dirty="0" err="1" smtClean="0"/>
              <a:t>respond,</a:t>
            </a:r>
            <a:r>
              <a:rPr lang="en-US" i="1" dirty="0" err="1" smtClean="0"/>
              <a:t>e.g</a:t>
            </a:r>
            <a:r>
              <a:rPr lang="en-US" i="1" dirty="0" smtClean="0"/>
              <a:t>., *.1 or *.127 addresses.</a:t>
            </a: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Measuring path performance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605705"/>
            <a:ext cx="7315200" cy="4871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Measuring path performance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Route injector</a:t>
            </a:r>
          </a:p>
          <a:p>
            <a:pPr lvl="1"/>
            <a:r>
              <a:rPr lang="en-US" dirty="0" smtClean="0"/>
              <a:t>The route injector is a BGP daemon</a:t>
            </a:r>
          </a:p>
          <a:p>
            <a:pPr lvl="1"/>
            <a:r>
              <a:rPr lang="en-US" dirty="0" smtClean="0"/>
              <a:t>Default BGP route of p follows path(DC,E1 −N1)</a:t>
            </a:r>
          </a:p>
          <a:p>
            <a:pPr lvl="1"/>
            <a:r>
              <a:rPr lang="en-US" dirty="0" smtClean="0"/>
              <a:t>Given an IP address IP2 within p, to measure an alternative path </a:t>
            </a:r>
            <a:r>
              <a:rPr lang="en-US" i="1" dirty="0" err="1" smtClean="0"/>
              <a:t>path</a:t>
            </a:r>
            <a:r>
              <a:rPr lang="en-US" dirty="0" smtClean="0"/>
              <a:t>(DC,E2−N2)we do the following:</a:t>
            </a:r>
          </a:p>
          <a:p>
            <a:pPr lvl="2"/>
            <a:r>
              <a:rPr lang="en-US" dirty="0" smtClean="0"/>
              <a:t> Inject IP2/32 with </a:t>
            </a:r>
            <a:r>
              <a:rPr lang="en-US" dirty="0" err="1" smtClean="0"/>
              <a:t>nexthop</a:t>
            </a:r>
            <a:r>
              <a:rPr lang="en-US" dirty="0" smtClean="0"/>
              <a:t> as E2 into all the core routers C1, C2, and C3</a:t>
            </a:r>
          </a:p>
          <a:p>
            <a:pPr lvl="2"/>
            <a:r>
              <a:rPr lang="en-US" dirty="0" smtClean="0"/>
              <a:t>Inject IP2/32 with </a:t>
            </a:r>
            <a:r>
              <a:rPr lang="en-US" dirty="0" err="1" smtClean="0"/>
              <a:t>nexthop</a:t>
            </a:r>
            <a:r>
              <a:rPr lang="en-US" dirty="0" smtClean="0"/>
              <a:t> as N2 into E2.</a:t>
            </a:r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Measuring path performance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Probers: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Located at all data centers in the OSP network</a:t>
            </a:r>
          </a:p>
          <a:p>
            <a:pPr lvl="1"/>
            <a:r>
              <a:rPr lang="en-US" dirty="0" smtClean="0"/>
              <a:t>probe the live IPs along the selected alternative paths to measure their performance</a:t>
            </a:r>
          </a:p>
          <a:p>
            <a:pPr lvl="1"/>
            <a:r>
              <a:rPr lang="en-US" dirty="0" smtClean="0"/>
              <a:t>Median of five RTT samples along each Alternative path.</a:t>
            </a:r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Computing TE strategy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Based on the path performance data, the prefix traffic volume information.</a:t>
            </a:r>
          </a:p>
          <a:p>
            <a:r>
              <a:rPr lang="en-US" b="1" dirty="0" smtClean="0"/>
              <a:t>TE Optimizer:</a:t>
            </a:r>
            <a:endParaRPr lang="en-US" dirty="0" smtClean="0"/>
          </a:p>
          <a:p>
            <a:pPr lvl="1"/>
            <a:r>
              <a:rPr lang="en-US" dirty="0" smtClean="0"/>
              <a:t>Implements the optimization process</a:t>
            </a:r>
          </a:p>
          <a:p>
            <a:pPr lvl="1"/>
            <a:r>
              <a:rPr lang="en-US" dirty="0" smtClean="0"/>
              <a:t>Uses MOSEK</a:t>
            </a:r>
          </a:p>
          <a:p>
            <a:pPr lvl="1"/>
            <a:r>
              <a:rPr lang="en-US" dirty="0" smtClean="0"/>
              <a:t>Converts optimized fractional  to an integer strategy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200400"/>
            <a:ext cx="8229600" cy="1143000"/>
          </a:xfrm>
        </p:spPr>
        <p:txBody>
          <a:bodyPr/>
          <a:lstStyle/>
          <a:p>
            <a:r>
              <a:rPr lang="en-US" dirty="0" smtClean="0"/>
              <a:t>Experimental Setup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Experimental Setup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Microsoft’s global </a:t>
            </a:r>
            <a:r>
              <a:rPr lang="en-US" dirty="0" smtClean="0"/>
              <a:t>network (MSN)</a:t>
            </a:r>
          </a:p>
          <a:p>
            <a:r>
              <a:rPr lang="en-US" dirty="0" smtClean="0"/>
              <a:t>11 MSN </a:t>
            </a:r>
            <a:r>
              <a:rPr lang="en-US" dirty="0" smtClean="0"/>
              <a:t>DCs</a:t>
            </a:r>
          </a:p>
          <a:p>
            <a:r>
              <a:rPr lang="en-US" dirty="0" smtClean="0"/>
              <a:t>2K external </a:t>
            </a:r>
            <a:r>
              <a:rPr lang="en-US" dirty="0" smtClean="0"/>
              <a:t>links</a:t>
            </a:r>
          </a:p>
          <a:p>
            <a:r>
              <a:rPr lang="en-US" dirty="0" smtClean="0"/>
              <a:t>External </a:t>
            </a:r>
            <a:r>
              <a:rPr lang="en-US" dirty="0" smtClean="0"/>
              <a:t>links per </a:t>
            </a:r>
            <a:r>
              <a:rPr lang="en-US" dirty="0" smtClean="0"/>
              <a:t>DC-fewer </a:t>
            </a:r>
            <a:r>
              <a:rPr lang="en-US" dirty="0" smtClean="0"/>
              <a:t>than ten to several </a:t>
            </a:r>
            <a:r>
              <a:rPr lang="en-US" dirty="0" smtClean="0"/>
              <a:t>hundreds</a:t>
            </a:r>
          </a:p>
          <a:p>
            <a:r>
              <a:rPr lang="en-US" dirty="0" smtClean="0"/>
              <a:t>Assumptions: Services </a:t>
            </a:r>
            <a:r>
              <a:rPr lang="en-US" dirty="0" smtClean="0"/>
              <a:t>and corresponding user data are replicated </a:t>
            </a:r>
            <a:r>
              <a:rPr lang="en-US" dirty="0" smtClean="0"/>
              <a:t>at </a:t>
            </a:r>
            <a:r>
              <a:rPr lang="en-US" dirty="0" smtClean="0"/>
              <a:t>all </a:t>
            </a:r>
            <a:r>
              <a:rPr lang="en-US" dirty="0" smtClean="0"/>
              <a:t>DCs </a:t>
            </a:r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Experimental Setup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Targeted destination </a:t>
            </a:r>
            <a:r>
              <a:rPr lang="en-US" b="1" dirty="0" smtClean="0"/>
              <a:t>prefixes</a:t>
            </a:r>
          </a:p>
          <a:p>
            <a:pPr lvl="1"/>
            <a:r>
              <a:rPr lang="en-US" dirty="0" smtClean="0"/>
              <a:t>30K prefixes which account for 90% of the total traffic </a:t>
            </a:r>
            <a:r>
              <a:rPr lang="en-US" dirty="0" smtClean="0"/>
              <a:t>volume</a:t>
            </a:r>
          </a:p>
          <a:p>
            <a:pPr lvl="1"/>
            <a:r>
              <a:rPr lang="en-US" dirty="0" smtClean="0"/>
              <a:t>N</a:t>
            </a:r>
            <a:r>
              <a:rPr lang="en-US" baseline="-25000" dirty="0" smtClean="0"/>
              <a:t>ip</a:t>
            </a:r>
            <a:r>
              <a:rPr lang="en-US" dirty="0" smtClean="0"/>
              <a:t>, </a:t>
            </a:r>
            <a:r>
              <a:rPr lang="en-US" dirty="0" smtClean="0"/>
              <a:t>the number of live IP addresses to which the RTTs are </a:t>
            </a:r>
            <a:r>
              <a:rPr lang="en-US" dirty="0" smtClean="0"/>
              <a:t>measured</a:t>
            </a:r>
          </a:p>
          <a:p>
            <a:pPr lvl="1"/>
            <a:r>
              <a:rPr lang="en-US" dirty="0" smtClean="0"/>
              <a:t>N</a:t>
            </a:r>
            <a:r>
              <a:rPr lang="en-US" baseline="-25000" dirty="0" smtClean="0"/>
              <a:t>ip </a:t>
            </a:r>
            <a:r>
              <a:rPr lang="en-US" dirty="0" smtClean="0"/>
              <a:t>= 4 is sufficient</a:t>
            </a:r>
          </a:p>
          <a:p>
            <a:pPr lvl="1"/>
            <a:r>
              <a:rPr lang="en-US" dirty="0" smtClean="0"/>
              <a:t>discard </a:t>
            </a:r>
            <a:r>
              <a:rPr lang="en-US" dirty="0" smtClean="0"/>
              <a:t>prefixes with fewer than 4 live IP </a:t>
            </a:r>
            <a:r>
              <a:rPr lang="en-US" dirty="0" smtClean="0"/>
              <a:t>addresses -- leaves15K prefixes</a:t>
            </a:r>
          </a:p>
          <a:p>
            <a:pPr lvl="1"/>
            <a:r>
              <a:rPr lang="en-US" dirty="0" smtClean="0"/>
              <a:t>discard </a:t>
            </a:r>
            <a:r>
              <a:rPr lang="en-US" dirty="0" smtClean="0"/>
              <a:t>prefixes that are deemed </a:t>
            </a:r>
            <a:r>
              <a:rPr lang="en-US" dirty="0" smtClean="0"/>
              <a:t>multi-location</a:t>
            </a:r>
            <a:r>
              <a:rPr lang="en-US" dirty="0" smtClean="0"/>
              <a:t>, </a:t>
            </a:r>
            <a:r>
              <a:rPr lang="en-US" dirty="0" smtClean="0"/>
              <a:t>leaves </a:t>
            </a:r>
            <a:r>
              <a:rPr lang="en-US" dirty="0" smtClean="0"/>
              <a:t>6K </a:t>
            </a:r>
            <a:r>
              <a:rPr lang="en-US" dirty="0" smtClean="0"/>
              <a:t>prefixes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Experimental Setup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Quantifying performance and </a:t>
            </a:r>
            <a:r>
              <a:rPr lang="en-US" b="1" dirty="0" smtClean="0"/>
              <a:t>cost</a:t>
            </a:r>
          </a:p>
          <a:p>
            <a:pPr lvl="1"/>
            <a:r>
              <a:rPr lang="en-US" dirty="0" smtClean="0"/>
              <a:t>Cost:</a:t>
            </a:r>
          </a:p>
          <a:p>
            <a:pPr lvl="2"/>
            <a:r>
              <a:rPr lang="en-US" dirty="0" smtClean="0"/>
              <a:t>record the traffic volume to each prefix</a:t>
            </a:r>
          </a:p>
          <a:p>
            <a:pPr lvl="2"/>
            <a:r>
              <a:rPr lang="en-US" dirty="0" smtClean="0"/>
              <a:t>Compute the traffic volume on each external link in each 5-minute interval</a:t>
            </a:r>
          </a:p>
          <a:p>
            <a:pPr lvl="2"/>
            <a:r>
              <a:rPr lang="en-US" dirty="0" smtClean="0"/>
              <a:t>Compute P95 over the entire Window</a:t>
            </a:r>
          </a:p>
          <a:p>
            <a:pPr lvl="2">
              <a:buNone/>
            </a:pPr>
            <a:endParaRPr lang="en-US" dirty="0" smtClean="0"/>
          </a:p>
          <a:p>
            <a:pPr lvl="1"/>
            <a:r>
              <a:rPr lang="en-US" dirty="0" smtClean="0"/>
              <a:t>Performance</a:t>
            </a:r>
          </a:p>
          <a:p>
            <a:pPr lvl="2"/>
            <a:r>
              <a:rPr lang="en-US" dirty="0" smtClean="0"/>
              <a:t>compute the </a:t>
            </a:r>
            <a:r>
              <a:rPr lang="en-US" dirty="0" err="1" smtClean="0"/>
              <a:t>wRTT</a:t>
            </a:r>
            <a:r>
              <a:rPr lang="en-US" dirty="0" smtClean="0"/>
              <a:t> for </a:t>
            </a:r>
            <a:r>
              <a:rPr lang="en-US" dirty="0" smtClean="0"/>
              <a:t>each 5-minute interval and take the weighted average across the entire </a:t>
            </a:r>
            <a:r>
              <a:rPr lang="en-US" dirty="0" smtClean="0"/>
              <a:t>evaluation period.</a:t>
            </a:r>
          </a:p>
          <a:p>
            <a:pPr lvl="2"/>
            <a:endParaRPr lang="en-US" dirty="0" smtClean="0"/>
          </a:p>
          <a:p>
            <a:pPr lvl="2"/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276600"/>
            <a:ext cx="8229600" cy="1143000"/>
          </a:xfrm>
        </p:spPr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/>
              <a:t>Benefits of TE optimization</a:t>
            </a:r>
            <a:endParaRPr lang="en-US" b="1" dirty="0" smtClean="0"/>
          </a:p>
          <a:p>
            <a:pPr lvl="1"/>
            <a:r>
              <a:rPr lang="en-US" dirty="0" smtClean="0"/>
              <a:t>Four </a:t>
            </a:r>
            <a:r>
              <a:rPr lang="en-US" dirty="0" smtClean="0"/>
              <a:t>TE </a:t>
            </a:r>
            <a:r>
              <a:rPr lang="en-US" dirty="0" smtClean="0"/>
              <a:t>strategies:</a:t>
            </a:r>
          </a:p>
          <a:p>
            <a:pPr lvl="2"/>
            <a:r>
              <a:rPr lang="en-US" dirty="0" smtClean="0"/>
              <a:t>The default,</a:t>
            </a:r>
          </a:p>
          <a:p>
            <a:pPr lvl="2"/>
            <a:r>
              <a:rPr lang="en-US" dirty="0" smtClean="0"/>
              <a:t>Entact</a:t>
            </a:r>
            <a:r>
              <a:rPr lang="en-US" baseline="-25000" dirty="0" smtClean="0"/>
              <a:t>10</a:t>
            </a:r>
            <a:r>
              <a:rPr lang="en-US" dirty="0" smtClean="0"/>
              <a:t> (K = 10)</a:t>
            </a:r>
          </a:p>
          <a:p>
            <a:pPr lvl="2"/>
            <a:r>
              <a:rPr lang="en-US" dirty="0" smtClean="0"/>
              <a:t>Lowest- Cost (minimizing cost with K = 0)</a:t>
            </a:r>
          </a:p>
          <a:p>
            <a:pPr lvl="2"/>
            <a:r>
              <a:rPr lang="en-US" dirty="0" err="1" smtClean="0"/>
              <a:t>BestPerf</a:t>
            </a:r>
            <a:r>
              <a:rPr lang="en-US" dirty="0" smtClean="0"/>
              <a:t> (minimizing </a:t>
            </a:r>
            <a:r>
              <a:rPr lang="en-US" dirty="0" err="1" smtClean="0"/>
              <a:t>wRTT</a:t>
            </a:r>
            <a:r>
              <a:rPr lang="en-US" dirty="0" smtClean="0"/>
              <a:t> with K = </a:t>
            </a:r>
            <a:r>
              <a:rPr lang="en-US" dirty="0" err="1" smtClean="0"/>
              <a:t>inf</a:t>
            </a:r>
            <a:r>
              <a:rPr lang="en-US" dirty="0" smtClean="0"/>
              <a:t>)</a:t>
            </a:r>
          </a:p>
          <a:p>
            <a:pPr lvl="2">
              <a:buNone/>
            </a:pPr>
            <a:endParaRPr lang="en-US" dirty="0" smtClean="0"/>
          </a:p>
          <a:p>
            <a:pPr lvl="1"/>
            <a:r>
              <a:rPr lang="en-US" dirty="0" smtClean="0"/>
              <a:t>20-minute </a:t>
            </a:r>
            <a:r>
              <a:rPr lang="en-US" dirty="0" smtClean="0"/>
              <a:t>TE Window, 4 alternative routes </a:t>
            </a:r>
            <a:r>
              <a:rPr lang="en-US" dirty="0" smtClean="0"/>
              <a:t>from each DC </a:t>
            </a:r>
          </a:p>
          <a:p>
            <a:pPr lvl="1"/>
            <a:r>
              <a:rPr lang="en-US" dirty="0" smtClean="0"/>
              <a:t>Entact</a:t>
            </a:r>
            <a:r>
              <a:rPr lang="en-US" baseline="-25000" dirty="0" smtClean="0"/>
              <a:t>10</a:t>
            </a:r>
            <a:r>
              <a:rPr lang="en-US" dirty="0" smtClean="0"/>
              <a:t> reduces </a:t>
            </a:r>
            <a:r>
              <a:rPr lang="en-US" dirty="0" smtClean="0"/>
              <a:t>the default cost by 40% without inflating </a:t>
            </a:r>
            <a:r>
              <a:rPr lang="en-US" dirty="0" err="1" smtClean="0"/>
              <a:t>wRTT</a:t>
            </a:r>
            <a:endParaRPr lang="en-US" dirty="0" smtClean="0"/>
          </a:p>
          <a:p>
            <a:pPr lvl="1"/>
            <a:endParaRPr lang="en-US" dirty="0" smtClean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490109"/>
            <a:ext cx="8458200" cy="5063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Effects of DC </a:t>
            </a:r>
            <a:r>
              <a:rPr lang="en-US" b="1" dirty="0" smtClean="0"/>
              <a:t>selection</a:t>
            </a:r>
          </a:p>
          <a:p>
            <a:pPr lvl="1"/>
            <a:r>
              <a:rPr lang="en-US" dirty="0" smtClean="0"/>
              <a:t>L</a:t>
            </a:r>
            <a:r>
              <a:rPr lang="en-US" dirty="0" smtClean="0"/>
              <a:t>arger </a:t>
            </a:r>
            <a:r>
              <a:rPr lang="en-US" dirty="0" smtClean="0"/>
              <a:t>number of DCs </a:t>
            </a:r>
            <a:r>
              <a:rPr lang="en-US" dirty="0" smtClean="0"/>
              <a:t>- more alternative </a:t>
            </a:r>
            <a:r>
              <a:rPr lang="en-US" dirty="0" smtClean="0"/>
              <a:t>paths for TE </a:t>
            </a:r>
            <a:r>
              <a:rPr lang="en-US" dirty="0" smtClean="0"/>
              <a:t>optimization - </a:t>
            </a:r>
            <a:r>
              <a:rPr lang="en-US" dirty="0" smtClean="0"/>
              <a:t>improvement over the default </a:t>
            </a:r>
            <a:r>
              <a:rPr lang="en-US" dirty="0" smtClean="0"/>
              <a:t>strategy - Incur </a:t>
            </a:r>
            <a:r>
              <a:rPr lang="en-US" dirty="0" smtClean="0"/>
              <a:t>greater overhead in RTT measurement and TE optimization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Selecting closest </a:t>
            </a:r>
            <a:r>
              <a:rPr lang="en-US" dirty="0" smtClean="0"/>
              <a:t>two DCs for each prefix </a:t>
            </a:r>
            <a:r>
              <a:rPr lang="en-US" dirty="0" smtClean="0"/>
              <a:t>sufficient.</a:t>
            </a:r>
            <a:endParaRPr 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Effects of alternative </a:t>
            </a:r>
            <a:r>
              <a:rPr lang="en-US" b="1" dirty="0" smtClean="0"/>
              <a:t>routes (m)</a:t>
            </a:r>
          </a:p>
          <a:p>
            <a:pPr lvl="1"/>
            <a:r>
              <a:rPr lang="en-US" dirty="0" smtClean="0"/>
              <a:t>A larger m - more flexibility in TE optimization - incur greater overhead in terms of route </a:t>
            </a:r>
            <a:r>
              <a:rPr lang="en-US" dirty="0" err="1" smtClean="0"/>
              <a:t>injec</a:t>
            </a:r>
            <a:r>
              <a:rPr lang="en-US" dirty="0" smtClean="0"/>
              <a:t>- </a:t>
            </a:r>
            <a:r>
              <a:rPr lang="en-US" dirty="0" err="1" smtClean="0"/>
              <a:t>tion</a:t>
            </a:r>
            <a:r>
              <a:rPr lang="en-US" dirty="0" smtClean="0"/>
              <a:t>, optimization, and RTT measurement.</a:t>
            </a:r>
          </a:p>
          <a:p>
            <a:pPr lvl="1"/>
            <a:r>
              <a:rPr lang="en-US" dirty="0" smtClean="0"/>
              <a:t>Experiments suggest </a:t>
            </a:r>
            <a:r>
              <a:rPr lang="en-US" dirty="0" smtClean="0"/>
              <a:t>that 2 to 3 alternative routes are </a:t>
            </a:r>
            <a:r>
              <a:rPr lang="en-US" dirty="0" smtClean="0"/>
              <a:t>sufficient.</a:t>
            </a:r>
          </a:p>
          <a:p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Effects of TE </a:t>
            </a:r>
            <a:r>
              <a:rPr lang="en-US" b="1" dirty="0" smtClean="0"/>
              <a:t>window</a:t>
            </a:r>
          </a:p>
          <a:p>
            <a:pPr lvl="1"/>
            <a:r>
              <a:rPr lang="en-US" dirty="0" err="1" smtClean="0"/>
              <a:t>wRTT</a:t>
            </a:r>
            <a:r>
              <a:rPr lang="en-US" dirty="0" smtClean="0"/>
              <a:t>, cost, and utility </a:t>
            </a:r>
            <a:r>
              <a:rPr lang="en-US" dirty="0" smtClean="0"/>
              <a:t>of Entact</a:t>
            </a:r>
            <a:r>
              <a:rPr lang="en-US" baseline="-25000" dirty="0" smtClean="0"/>
              <a:t>10</a:t>
            </a:r>
            <a:r>
              <a:rPr lang="en-US" dirty="0" smtClean="0"/>
              <a:t> </a:t>
            </a:r>
            <a:r>
              <a:rPr lang="en-US" dirty="0" smtClean="0"/>
              <a:t>under different TE window sizes from 20 </a:t>
            </a:r>
            <a:r>
              <a:rPr lang="en-US" dirty="0" smtClean="0"/>
              <a:t>minutes </a:t>
            </a:r>
            <a:r>
              <a:rPr lang="en-US" dirty="0" smtClean="0"/>
              <a:t>to 4 </a:t>
            </a:r>
            <a:r>
              <a:rPr lang="en-US" dirty="0" smtClean="0"/>
              <a:t>hours is examined.</a:t>
            </a:r>
          </a:p>
          <a:p>
            <a:pPr lvl="1"/>
            <a:r>
              <a:rPr lang="en-US" dirty="0" err="1" smtClean="0"/>
              <a:t>TE</a:t>
            </a:r>
            <a:r>
              <a:rPr lang="en-US" baseline="-25000" dirty="0" err="1" smtClean="0"/>
              <a:t>win</a:t>
            </a:r>
            <a:r>
              <a:rPr lang="en-US" dirty="0" smtClean="0"/>
              <a:t> = 1 hour is appropriate</a:t>
            </a:r>
            <a:endParaRPr 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Entact</a:t>
            </a:r>
            <a:r>
              <a:rPr lang="en-US" dirty="0" smtClean="0"/>
              <a:t> can help this OSP </a:t>
            </a:r>
            <a:r>
              <a:rPr lang="en-US" dirty="0" smtClean="0"/>
              <a:t>reduce </a:t>
            </a:r>
            <a:r>
              <a:rPr lang="en-US" dirty="0" smtClean="0"/>
              <a:t>the traffic cost by 40% without compromising per- </a:t>
            </a:r>
            <a:r>
              <a:rPr lang="en-US" dirty="0" err="1" smtClean="0"/>
              <a:t>formance</a:t>
            </a:r>
            <a:endParaRPr 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 algn="ctr">
              <a:buNone/>
            </a:pPr>
            <a:r>
              <a:rPr lang="en-US" sz="5400" dirty="0" smtClean="0"/>
              <a:t>THANK YOU</a:t>
            </a:r>
            <a:endParaRPr lang="en-US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7653</TotalTime>
  <Words>1471</Words>
  <Application>Microsoft Office PowerPoint</Application>
  <PresentationFormat>On-screen Show (4:3)</PresentationFormat>
  <Paragraphs>195</Paragraphs>
  <Slides>39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Default Design</vt:lpstr>
      <vt:lpstr>Optimizing Cost and Performance in Online Service Provider </vt:lpstr>
      <vt:lpstr>Outline</vt:lpstr>
      <vt:lpstr>INTRODUCTION</vt:lpstr>
      <vt:lpstr>INTRODUCTION</vt:lpstr>
      <vt:lpstr>OSP Network Architecture</vt:lpstr>
      <vt:lpstr>Considerations</vt:lpstr>
      <vt:lpstr>Traffic Cost &amp; Performance for OSPs</vt:lpstr>
      <vt:lpstr>Problem Formulation</vt:lpstr>
      <vt:lpstr>Problem Formulation</vt:lpstr>
      <vt:lpstr>Problem Formulation</vt:lpstr>
      <vt:lpstr>Entact Key Techniques</vt:lpstr>
      <vt:lpstr>Challenges</vt:lpstr>
      <vt:lpstr>Computing cost and performance</vt:lpstr>
      <vt:lpstr>Computing cost and performance</vt:lpstr>
      <vt:lpstr>Computing optimal TE strategies</vt:lpstr>
      <vt:lpstr>Computing optimal TE strategies</vt:lpstr>
      <vt:lpstr>Computing optimal TE strategies</vt:lpstr>
      <vt:lpstr>Computing optimal TE strategies</vt:lpstr>
      <vt:lpstr>Computing optimal TE strategies</vt:lpstr>
      <vt:lpstr>Prototype Implementation</vt:lpstr>
      <vt:lpstr>Entact Architecture</vt:lpstr>
      <vt:lpstr>Entact Architecture</vt:lpstr>
      <vt:lpstr>Measuring path performance</vt:lpstr>
      <vt:lpstr>Measuring path performance</vt:lpstr>
      <vt:lpstr>Measuring path performance</vt:lpstr>
      <vt:lpstr>Measuring path performance</vt:lpstr>
      <vt:lpstr>Computing TE strategy</vt:lpstr>
      <vt:lpstr>Experimental Setup</vt:lpstr>
      <vt:lpstr>Experimental Setup</vt:lpstr>
      <vt:lpstr>Experimental Setup</vt:lpstr>
      <vt:lpstr>Experimental Setup</vt:lpstr>
      <vt:lpstr>Results</vt:lpstr>
      <vt:lpstr>Results</vt:lpstr>
      <vt:lpstr>Results</vt:lpstr>
      <vt:lpstr>Results</vt:lpstr>
      <vt:lpstr>Results</vt:lpstr>
      <vt:lpstr>Results</vt:lpstr>
      <vt:lpstr>Conclusions</vt:lpstr>
      <vt:lpstr>Questions?</vt:lpstr>
    </vt:vector>
  </TitlesOfParts>
  <Company>University of Houston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Joanna Li</dc:creator>
  <cp:lastModifiedBy>Eshwar</cp:lastModifiedBy>
  <cp:revision>23</cp:revision>
  <dcterms:created xsi:type="dcterms:W3CDTF">2011-02-10T19:02:07Z</dcterms:created>
  <dcterms:modified xsi:type="dcterms:W3CDTF">2011-04-13T06:23:46Z</dcterms:modified>
</cp:coreProperties>
</file>