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9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5" d="100"/>
          <a:sy n="75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8BFA95E-9A5D-4918-84D1-6EA99B557911}" type="datetimeFigureOut">
              <a:rPr lang="en-US" smtClean="0"/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BD43CCA-CE24-414B-B368-CC5636B6A3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tp://download.intel.com/museum/Moores_Law/Articles-Press_Releases/Gordon_Moore_1965_Article.pdf" TargetMode="External"/><Relationship Id="rId2" Type="http://schemas.openxmlformats.org/officeDocument/2006/relationships/hyperlink" Target="http://en.wikipedia.org/wiki/Moore%27s_law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linux.die.net/man/1/netper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Virtualizing</a:t>
            </a:r>
            <a:r>
              <a:rPr lang="en-US" sz="7200" dirty="0" smtClean="0"/>
              <a:t> </a:t>
            </a:r>
            <a:r>
              <a:rPr lang="en-US" sz="4800" dirty="0" smtClean="0"/>
              <a:t>Networking and Security in the Cloud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D. </a:t>
            </a:r>
            <a:r>
              <a:rPr lang="en-US" dirty="0" err="1" smtClean="0"/>
              <a:t>Basak</a:t>
            </a:r>
            <a:r>
              <a:rPr lang="en-US" dirty="0" smtClean="0"/>
              <a:t> et. Al. , </a:t>
            </a:r>
            <a:r>
              <a:rPr lang="en-US" dirty="0" err="1" smtClean="0"/>
              <a:t>VMWare</a:t>
            </a:r>
            <a:r>
              <a:rPr lang="en-US" dirty="0" smtClean="0"/>
              <a:t> </a:t>
            </a:r>
            <a:r>
              <a:rPr lang="en-US" dirty="0" err="1" smtClean="0"/>
              <a:t>Inc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Presented By - Jay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2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Paper focuses on virtualizing network security functions and running them in a distributed way across slices of x86 blades.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6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Netsec</a:t>
            </a:r>
            <a:r>
              <a:rPr lang="en-US" dirty="0" smtClean="0"/>
              <a:t> :: Network security</a:t>
            </a:r>
          </a:p>
          <a:p>
            <a:r>
              <a:rPr lang="en-US" dirty="0" smtClean="0"/>
              <a:t>VDC :: Virtual Data Center</a:t>
            </a:r>
          </a:p>
          <a:p>
            <a:r>
              <a:rPr lang="en-US" dirty="0" err="1" smtClean="0"/>
              <a:t>vShield</a:t>
            </a:r>
            <a:r>
              <a:rPr lang="en-US" dirty="0" smtClean="0"/>
              <a:t> Firewall</a:t>
            </a:r>
          </a:p>
          <a:p>
            <a:r>
              <a:rPr lang="en-US" dirty="0" err="1" smtClean="0"/>
              <a:t>vShield</a:t>
            </a:r>
            <a:r>
              <a:rPr lang="en-US" dirty="0" smtClean="0"/>
              <a:t> Edge</a:t>
            </a:r>
          </a:p>
          <a:p>
            <a:r>
              <a:rPr lang="en-US" dirty="0" smtClean="0"/>
              <a:t>SVA :: Secure Virtual Appliance ?</a:t>
            </a:r>
          </a:p>
          <a:p>
            <a:r>
              <a:rPr lang="en-US" dirty="0" smtClean="0"/>
              <a:t>Win2K8 : Windows 2008 Server</a:t>
            </a:r>
          </a:p>
          <a:p>
            <a:r>
              <a:rPr lang="en-US" dirty="0" smtClean="0"/>
              <a:t>RHEL :: Red Hat Enterprise Linux</a:t>
            </a:r>
          </a:p>
          <a:p>
            <a:r>
              <a:rPr lang="en-US" dirty="0" err="1" smtClean="0"/>
              <a:t>Netperf</a:t>
            </a:r>
            <a:r>
              <a:rPr lang="en-US" dirty="0" smtClean="0"/>
              <a:t> :: Network performance measuring tool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5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virtual servers deployed have overtaken the number of physical servers.</a:t>
            </a:r>
          </a:p>
          <a:p>
            <a:r>
              <a:rPr lang="en-US" dirty="0" smtClean="0"/>
              <a:t>Setting up a new physical data center may take from days to weeks.</a:t>
            </a:r>
          </a:p>
          <a:p>
            <a:r>
              <a:rPr lang="en-US" dirty="0" smtClean="0"/>
              <a:t>Easy way out is to set up a virtual dat</a:t>
            </a:r>
            <a:r>
              <a:rPr lang="en-US" dirty="0" smtClean="0"/>
              <a:t>a center by renting from public or private cloud providers.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How do we provide security in such scenarios?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Data Center  - VDC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Data Center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2438400"/>
            <a:ext cx="7162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06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To ensure security we need functions like Firewalls, NAT, Intrusion Prevention and Intrusion Detection, VPN etc.</a:t>
            </a:r>
          </a:p>
          <a:p>
            <a:r>
              <a:rPr lang="en-US" dirty="0" smtClean="0"/>
              <a:t>Other Infrastructure requirements </a:t>
            </a:r>
          </a:p>
          <a:p>
            <a:pPr lvl="1"/>
            <a:r>
              <a:rPr lang="en-US" dirty="0" smtClean="0"/>
              <a:t>DNS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smtClean="0"/>
              <a:t>Load Balancing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06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Physical SECURITY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BLIND SPOTS</a:t>
            </a:r>
          </a:p>
          <a:p>
            <a:endParaRPr lang="en-US" dirty="0"/>
          </a:p>
          <a:p>
            <a:r>
              <a:rPr lang="en-US" dirty="0" smtClean="0"/>
              <a:t>Cannot inspect virtual traffic between the virtual machines hence leading to Blind spots.</a:t>
            </a:r>
          </a:p>
          <a:p>
            <a:r>
              <a:rPr lang="en-US" dirty="0" smtClean="0"/>
              <a:t>A physical device dedicated to every server on every blade of the virtual server array will lead to plethora of such devices and it will be hard to maintain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686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Physical </a:t>
            </a:r>
            <a:r>
              <a:rPr lang="en-US" dirty="0"/>
              <a:t>SECURITY</a:t>
            </a:r>
            <a:r>
              <a:rPr lang="en-US" dirty="0" smtClean="0"/>
              <a:t>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ANALYSIS</a:t>
            </a:r>
          </a:p>
          <a:p>
            <a:endParaRPr lang="en-US" dirty="0"/>
          </a:p>
          <a:p>
            <a:r>
              <a:rPr lang="en-US" dirty="0" smtClean="0"/>
              <a:t>Firewalls do a higher level of packet inspection and this logic cannot be converted into hardware. </a:t>
            </a:r>
          </a:p>
          <a:p>
            <a:endParaRPr lang="en-US" dirty="0"/>
          </a:p>
          <a:p>
            <a:r>
              <a:rPr lang="en-US" dirty="0" smtClean="0"/>
              <a:t>Hence these devices are considerably slower than the routers and switches where the algorithms are hard coded into chips.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4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 of Physical SECURITY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MOORE’s LAW</a:t>
            </a:r>
          </a:p>
          <a:p>
            <a:endParaRPr lang="en-US" dirty="0"/>
          </a:p>
          <a:p>
            <a:r>
              <a:rPr lang="en-US" dirty="0" smtClean="0"/>
              <a:t>Physical Security devices have to go through far more stringent checks than the blades used for hosting virtual servers and because of this reason, these devices haven’t </a:t>
            </a:r>
            <a:r>
              <a:rPr lang="en-US" dirty="0"/>
              <a:t>been able to keep up in the pace of development with the virtual infrastructure.</a:t>
            </a:r>
          </a:p>
          <a:p>
            <a:endParaRPr lang="en-US" dirty="0" smtClean="0"/>
          </a:p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en.wikipedia.org/wiki/Moore%27s_law</a:t>
            </a:r>
            <a:endParaRPr lang="en-US" sz="1600" dirty="0" smtClean="0"/>
          </a:p>
          <a:p>
            <a:r>
              <a:rPr lang="en-US" sz="1600" dirty="0">
                <a:hlinkClick r:id="rId3"/>
              </a:rPr>
              <a:t>ftp://</a:t>
            </a:r>
            <a:r>
              <a:rPr lang="en-US" sz="1600" dirty="0" smtClean="0">
                <a:hlinkClick r:id="rId3"/>
              </a:rPr>
              <a:t>download.intel.com/museum/Moores_Law/Articles-Press_Releases/Gordon_Moore_1965_Article.pdf</a:t>
            </a:r>
            <a:endParaRPr lang="en-US" sz="16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48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Virtualized </a:t>
            </a:r>
            <a:r>
              <a:rPr lang="en-US" dirty="0" err="1" smtClean="0"/>
              <a:t>netsec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7210425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53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Natural scale out.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No separate physical appliances.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Enjoy benefits of Moore’s law.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No Blind spots.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Closer to Virtual machine.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6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Firewall</a:t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 err="1" smtClean="0"/>
              <a:t>vshield</a:t>
            </a:r>
            <a:r>
              <a:rPr lang="en-US" dirty="0" smtClean="0"/>
              <a:t> 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Firewall : Virtual Firewall</a:t>
            </a:r>
          </a:p>
          <a:p>
            <a:r>
              <a:rPr lang="en-US" dirty="0" err="1" smtClean="0"/>
              <a:t>vShield</a:t>
            </a:r>
            <a:r>
              <a:rPr lang="en-US" dirty="0" smtClean="0"/>
              <a:t> Edge : Virtualized Perimeter Appliance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682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firewall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683895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004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Firewall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Consists of 2 components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Hypervisor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SVA : Pre installed, pre configured Virtual Machine with a hardened O/S.</a:t>
            </a:r>
          </a:p>
          <a:p>
            <a:pPr marL="800100" lvl="1" indent="-342900"/>
            <a:r>
              <a:rPr lang="en-US" dirty="0" smtClean="0"/>
              <a:t>I guess SVA stands for Secure Virtual Appliance</a:t>
            </a:r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 smtClean="0"/>
              <a:t>Hypervisor places a packet filter between the </a:t>
            </a:r>
            <a:r>
              <a:rPr lang="en-US" dirty="0" err="1" smtClean="0"/>
              <a:t>vNIC</a:t>
            </a:r>
            <a:r>
              <a:rPr lang="en-US" dirty="0" smtClean="0"/>
              <a:t> and </a:t>
            </a:r>
            <a:r>
              <a:rPr lang="en-US" dirty="0" err="1" smtClean="0"/>
              <a:t>vSwitch</a:t>
            </a:r>
            <a:r>
              <a:rPr lang="en-US" dirty="0" smtClean="0"/>
              <a:t>. This allows it to redirect packets to SVA for filtering.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12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physical firewall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firewall appliance needs to purchased, rack mounted, initialized, configured, allocated IP and set up. Physical presence is required. To increase capacity, the process needs to be repeated again.</a:t>
            </a:r>
          </a:p>
          <a:p>
            <a:endParaRPr lang="en-US" dirty="0"/>
          </a:p>
          <a:p>
            <a:r>
              <a:rPr lang="en-US" dirty="0" smtClean="0"/>
              <a:t>In case of </a:t>
            </a:r>
            <a:r>
              <a:rPr lang="en-US" dirty="0" err="1" smtClean="0"/>
              <a:t>vShield</a:t>
            </a:r>
            <a:r>
              <a:rPr lang="en-US" dirty="0" smtClean="0"/>
              <a:t> Firewall, everything can be done remotely and programmatically without need for physical presence.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50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appliance provides centralized policy distribution and administration. </a:t>
            </a:r>
          </a:p>
          <a:p>
            <a:r>
              <a:rPr lang="en-US" dirty="0" smtClean="0"/>
              <a:t>It allows administrators to programmatically create, deploy, upgrade and delete </a:t>
            </a:r>
            <a:r>
              <a:rPr lang="en-US" dirty="0" err="1" smtClean="0"/>
              <a:t>vShield</a:t>
            </a:r>
            <a:r>
              <a:rPr lang="en-US" dirty="0" smtClean="0"/>
              <a:t> firewalls.</a:t>
            </a:r>
          </a:p>
          <a:p>
            <a:r>
              <a:rPr lang="en-US" dirty="0" smtClean="0"/>
              <a:t>Manager itself should be scalable and distributed so that it should not become a bottleneck itself.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94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vMotion</a:t>
            </a:r>
            <a:r>
              <a:rPr lang="en-US" dirty="0" smtClean="0"/>
              <a:t> stands for live migration of a virtual machine to share the compute resources and/or address host failures.</a:t>
            </a:r>
          </a:p>
          <a:p>
            <a:endParaRPr lang="en-US" dirty="0"/>
          </a:p>
          <a:p>
            <a:r>
              <a:rPr lang="en-US" dirty="0" err="1" smtClean="0"/>
              <a:t>vShield</a:t>
            </a:r>
            <a:r>
              <a:rPr lang="en-US" dirty="0" smtClean="0"/>
              <a:t> firewall is </a:t>
            </a:r>
            <a:r>
              <a:rPr lang="en-US" dirty="0" err="1" smtClean="0"/>
              <a:t>stateful</a:t>
            </a:r>
            <a:r>
              <a:rPr lang="en-US" dirty="0" smtClean="0"/>
              <a:t> and for it to be </a:t>
            </a:r>
            <a:r>
              <a:rPr lang="en-US" dirty="0" err="1" smtClean="0"/>
              <a:t>vMotion</a:t>
            </a:r>
            <a:r>
              <a:rPr lang="en-US" dirty="0" smtClean="0"/>
              <a:t> capable, it should be able to move with the virtual machine on to the new host. The state of the firewall should move when the </a:t>
            </a:r>
            <a:r>
              <a:rPr lang="en-US" dirty="0" err="1" smtClean="0"/>
              <a:t>vm</a:t>
            </a:r>
            <a:r>
              <a:rPr lang="en-US" dirty="0" smtClean="0"/>
              <a:t> moves.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45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vMotion</a:t>
            </a:r>
            <a:r>
              <a:rPr lang="en-US" dirty="0" smtClean="0"/>
              <a:t>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vShield</a:t>
            </a:r>
            <a:r>
              <a:rPr lang="en-US" dirty="0" smtClean="0"/>
              <a:t> firewall is deployed on all hosts that allow </a:t>
            </a:r>
            <a:r>
              <a:rPr lang="en-US" dirty="0" err="1" smtClean="0"/>
              <a:t>vMotion</a:t>
            </a:r>
            <a:r>
              <a:rPr lang="en-US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vShield</a:t>
            </a:r>
            <a:r>
              <a:rPr lang="en-US" dirty="0" smtClean="0"/>
              <a:t> </a:t>
            </a:r>
            <a:r>
              <a:rPr lang="en-US" dirty="0"/>
              <a:t>firewall</a:t>
            </a:r>
            <a:r>
              <a:rPr lang="en-US" dirty="0" smtClean="0"/>
              <a:t> Manager should dispatch the firewall rules on to the new host.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vShield</a:t>
            </a:r>
            <a:r>
              <a:rPr lang="en-US" dirty="0" smtClean="0"/>
              <a:t> </a:t>
            </a:r>
            <a:r>
              <a:rPr lang="en-US" dirty="0"/>
              <a:t>firewall </a:t>
            </a:r>
            <a:r>
              <a:rPr lang="en-US" dirty="0" smtClean="0"/>
              <a:t>should participate in the </a:t>
            </a:r>
            <a:r>
              <a:rPr lang="en-US" dirty="0" err="1" smtClean="0"/>
              <a:t>vMotion</a:t>
            </a:r>
            <a:r>
              <a:rPr lang="en-US" dirty="0" smtClean="0"/>
              <a:t> so that the state gets transferred.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97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Sva</a:t>
            </a:r>
            <a:r>
              <a:rPr lang="en-US" dirty="0" smtClean="0"/>
              <a:t> </a:t>
            </a:r>
            <a:r>
              <a:rPr lang="en-US" dirty="0" err="1" smtClean="0"/>
              <a:t>contraints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Restricted Permissions</a:t>
            </a:r>
          </a:p>
          <a:p>
            <a:pPr marL="800100" lvl="1" indent="-342900"/>
            <a:r>
              <a:rPr lang="en-US" dirty="0" smtClean="0"/>
              <a:t>Move/Delete only via </a:t>
            </a:r>
            <a:r>
              <a:rPr lang="en-US" dirty="0" err="1" smtClean="0"/>
              <a:t>vManager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Pinning to a Host</a:t>
            </a:r>
          </a:p>
          <a:p>
            <a:pPr marL="800100" lvl="1" indent="-342900"/>
            <a:r>
              <a:rPr lang="en-US" dirty="0" smtClean="0"/>
              <a:t>SVA should not move on its own.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Distributed Power Management</a:t>
            </a:r>
          </a:p>
          <a:p>
            <a:pPr marL="800100" lvl="1" indent="-342900"/>
            <a:r>
              <a:rPr lang="en-US" dirty="0" smtClean="0"/>
              <a:t>Low Resource usage leads to power down of </a:t>
            </a:r>
            <a:r>
              <a:rPr lang="en-US" dirty="0" err="1" smtClean="0"/>
              <a:t>vms</a:t>
            </a:r>
            <a:r>
              <a:rPr lang="en-US" dirty="0" smtClean="0"/>
              <a:t>. This requires power down of VSA also after all </a:t>
            </a:r>
            <a:r>
              <a:rPr lang="en-US" dirty="0" err="1" smtClean="0"/>
              <a:t>vms</a:t>
            </a:r>
            <a:r>
              <a:rPr lang="en-US" dirty="0" smtClean="0"/>
              <a:t> it is inspecting have been shut off.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High Availability</a:t>
            </a:r>
          </a:p>
          <a:p>
            <a:pPr marL="800100" lvl="1" indent="-342900"/>
            <a:r>
              <a:rPr lang="en-US" dirty="0" smtClean="0"/>
              <a:t>To prevent against failures, high availability is required.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731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" y="1828800"/>
            <a:ext cx="7620000" cy="4373563"/>
          </a:xfrm>
        </p:spPr>
        <p:txBody>
          <a:bodyPr/>
          <a:lstStyle/>
          <a:p>
            <a:r>
              <a:rPr lang="en-US" dirty="0" smtClean="0"/>
              <a:t> Layout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514600"/>
            <a:ext cx="68389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431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Specifications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371600"/>
            <a:ext cx="48577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569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Experiment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Netperf</a:t>
            </a:r>
            <a:r>
              <a:rPr lang="en-US" dirty="0" smtClean="0"/>
              <a:t> </a:t>
            </a:r>
            <a:r>
              <a:rPr lang="en-US" dirty="0" err="1" smtClean="0"/>
              <a:t>TCP_Stream</a:t>
            </a:r>
            <a:r>
              <a:rPr lang="en-US" dirty="0" smtClean="0"/>
              <a:t> was used.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Three Case Scenarios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No </a:t>
            </a:r>
            <a:r>
              <a:rPr lang="en-US" dirty="0" err="1" smtClean="0"/>
              <a:t>vShield</a:t>
            </a:r>
            <a:r>
              <a:rPr lang="en-US" dirty="0" smtClean="0"/>
              <a:t> </a:t>
            </a:r>
            <a:r>
              <a:rPr lang="en-US" dirty="0"/>
              <a:t>firewall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vShield</a:t>
            </a:r>
            <a:r>
              <a:rPr lang="en-US" dirty="0" smtClean="0"/>
              <a:t> </a:t>
            </a:r>
            <a:r>
              <a:rPr lang="en-US" dirty="0"/>
              <a:t>firewall</a:t>
            </a:r>
            <a:r>
              <a:rPr lang="en-US" dirty="0" smtClean="0"/>
              <a:t> with 0 rules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vShield</a:t>
            </a:r>
            <a:r>
              <a:rPr lang="en-US" dirty="0" smtClean="0"/>
              <a:t> </a:t>
            </a:r>
            <a:r>
              <a:rPr lang="en-US" dirty="0"/>
              <a:t>firewall</a:t>
            </a:r>
            <a:r>
              <a:rPr lang="en-US" dirty="0" smtClean="0"/>
              <a:t> with 5000 rules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linux.die.net/man/1/netperf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http://www.netperf.org/netperf/training/Netperf.html</a:t>
            </a:r>
          </a:p>
        </p:txBody>
      </p:sp>
    </p:spTree>
    <p:extLst>
      <p:ext uri="{BB962C8B-B14F-4D97-AF65-F5344CB8AC3E}">
        <p14:creationId xmlns:p14="http://schemas.microsoft.com/office/powerpoint/2010/main" val="2312916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2133600"/>
            <a:ext cx="70866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366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Secure virtual data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Netsec</a:t>
            </a:r>
            <a:r>
              <a:rPr lang="en-US" dirty="0" smtClean="0"/>
              <a:t> functions on the blades of switches, routers: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38400"/>
            <a:ext cx="4010025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009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with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Service modules not designed specifically for virtual networks but more for enterprise systems.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Large fault domain as the blade failure can lead to no </a:t>
            </a:r>
            <a:r>
              <a:rPr lang="en-US" dirty="0" err="1" smtClean="0"/>
              <a:t>netsec</a:t>
            </a:r>
            <a:r>
              <a:rPr lang="en-US" dirty="0" smtClean="0"/>
              <a:t> availability for the entire switch.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Requires complex network management and VLAN configuration and is limited by current VLAN limitation of the switches.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93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Edge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Edge SVA provides network edge security and gateway services to the virtual machines in the port group.</a:t>
            </a:r>
          </a:p>
          <a:p>
            <a:endParaRPr lang="en-US" dirty="0"/>
          </a:p>
          <a:p>
            <a:r>
              <a:rPr lang="en-US" dirty="0" smtClean="0"/>
              <a:t>It provides for the following services: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DHCP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VPN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NAT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Load Balancing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73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676400"/>
            <a:ext cx="6867525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751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VM Clone operation to create a new appliance.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Connect its external interface to uplink.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Connect its internal interface to isolated port group.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Configure IP for external interface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Configure IP for internal interface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vMotion</a:t>
            </a:r>
            <a:r>
              <a:rPr lang="en-US" dirty="0" smtClean="0"/>
              <a:t> capable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52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591502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787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 available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Firewall</a:t>
            </a:r>
          </a:p>
          <a:p>
            <a:r>
              <a:rPr lang="en-US" dirty="0" smtClean="0"/>
              <a:t>NAT</a:t>
            </a:r>
          </a:p>
          <a:p>
            <a:r>
              <a:rPr lang="en-US" dirty="0" smtClean="0"/>
              <a:t>DHCP</a:t>
            </a:r>
          </a:p>
          <a:p>
            <a:r>
              <a:rPr lang="en-US" dirty="0" smtClean="0"/>
              <a:t>DNS</a:t>
            </a:r>
          </a:p>
          <a:p>
            <a:r>
              <a:rPr lang="en-US" dirty="0" smtClean="0"/>
              <a:t>Search Domains</a:t>
            </a:r>
          </a:p>
          <a:p>
            <a:r>
              <a:rPr lang="en-US" dirty="0" smtClean="0"/>
              <a:t>VPN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31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VDC setup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Step 1 : Create an isolated internal </a:t>
            </a:r>
            <a:r>
              <a:rPr lang="en-US" dirty="0" err="1" smtClean="0"/>
              <a:t>portgroup</a:t>
            </a:r>
            <a:r>
              <a:rPr lang="en-US" dirty="0" smtClean="0"/>
              <a:t> on </a:t>
            </a:r>
            <a:r>
              <a:rPr lang="en-US" dirty="0" err="1" smtClean="0"/>
              <a:t>vSwitch</a:t>
            </a:r>
            <a:r>
              <a:rPr lang="en-US" dirty="0" smtClean="0"/>
              <a:t>. Clone and deploy a </a:t>
            </a:r>
            <a:r>
              <a:rPr lang="en-US" dirty="0" err="1" smtClean="0"/>
              <a:t>vShield</a:t>
            </a:r>
            <a:r>
              <a:rPr lang="en-US" dirty="0" smtClean="0"/>
              <a:t> Edge.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Step 2 :  Configure Edge Services</a:t>
            </a:r>
          </a:p>
          <a:p>
            <a:pPr marL="800100" lvl="1" indent="-342900"/>
            <a:r>
              <a:rPr lang="en-US" dirty="0" smtClean="0"/>
              <a:t>DHCP</a:t>
            </a:r>
          </a:p>
          <a:p>
            <a:pPr marL="800100" lvl="1" indent="-342900"/>
            <a:r>
              <a:rPr lang="en-US" dirty="0" smtClean="0"/>
              <a:t>NAT (100 – 50 static and 50 dynamic)</a:t>
            </a:r>
          </a:p>
          <a:p>
            <a:pPr marL="800100" lvl="1" indent="-342900"/>
            <a:r>
              <a:rPr lang="en-US" dirty="0" smtClean="0"/>
              <a:t>Firewall Rules (100)</a:t>
            </a:r>
          </a:p>
          <a:p>
            <a:pPr marL="800100" lvl="1" indent="-342900"/>
            <a:r>
              <a:rPr lang="en-US" dirty="0" smtClean="0"/>
              <a:t>Site to Site VPN Tunnel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Step 3 : Add a new guest Win XP machine to VDC.</a:t>
            </a:r>
          </a:p>
        </p:txBody>
      </p:sp>
    </p:spTree>
    <p:extLst>
      <p:ext uri="{BB962C8B-B14F-4D97-AF65-F5344CB8AC3E}">
        <p14:creationId xmlns:p14="http://schemas.microsoft.com/office/powerpoint/2010/main" val="2028385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VDC SETUP </a:t>
            </a:r>
            <a:r>
              <a:rPr lang="en-US" dirty="0" err="1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3340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848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attacks</a:t>
            </a:r>
            <a:br>
              <a:rPr lang="en-US" dirty="0" smtClean="0"/>
            </a:br>
            <a:r>
              <a:rPr lang="en-US" dirty="0" smtClean="0"/>
              <a:t>&amp;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ICMP Filtering : To guard against DOS attacks. Only allow ECHO, ECHO reply and TTL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Bogon</a:t>
            </a:r>
            <a:r>
              <a:rPr lang="en-US" dirty="0" smtClean="0"/>
              <a:t> Filtering :  Filter out IPS not allocated.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Directed Broadcast : Ability to drop </a:t>
            </a:r>
            <a:r>
              <a:rPr lang="en-US" dirty="0" err="1" smtClean="0"/>
              <a:t>smurf</a:t>
            </a:r>
            <a:r>
              <a:rPr lang="en-US" dirty="0" smtClean="0"/>
              <a:t> attacks.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IP Source Routing : Disallow source routing.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Half Open Connections : Disallow to avoid resource exhaustion.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Ping Floods : Disable to deny DOS attacks.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815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Setup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703897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816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286625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580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694744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901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&gt; Physical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vShield</a:t>
            </a:r>
            <a:r>
              <a:rPr lang="en-US" dirty="0" smtClean="0"/>
              <a:t> Firewall has no blind spots.</a:t>
            </a:r>
          </a:p>
          <a:p>
            <a:r>
              <a:rPr lang="en-US" dirty="0" smtClean="0"/>
              <a:t>MAC and IP Spoofing is not allowed because </a:t>
            </a:r>
            <a:r>
              <a:rPr lang="en-US" dirty="0" err="1" smtClean="0"/>
              <a:t>vShield</a:t>
            </a:r>
            <a:r>
              <a:rPr lang="en-US" dirty="0" smtClean="0"/>
              <a:t> Firewall has the </a:t>
            </a:r>
            <a:r>
              <a:rPr lang="en-US" dirty="0" err="1" smtClean="0"/>
              <a:t>vNIC</a:t>
            </a:r>
            <a:r>
              <a:rPr lang="en-US" dirty="0" smtClean="0"/>
              <a:t> MAC and IP addresses.</a:t>
            </a:r>
          </a:p>
          <a:p>
            <a:r>
              <a:rPr lang="en-US" dirty="0" smtClean="0"/>
              <a:t>Provides prevention against DHCP IP Address allocation starvation.</a:t>
            </a:r>
          </a:p>
          <a:p>
            <a:r>
              <a:rPr lang="en-US" dirty="0" smtClean="0"/>
              <a:t>Save Physical infrastructure against rogue VMs.</a:t>
            </a:r>
          </a:p>
          <a:p>
            <a:r>
              <a:rPr lang="en-US" dirty="0" smtClean="0"/>
              <a:t>Ability to quarantine VMs.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663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scale up.</a:t>
            </a:r>
          </a:p>
          <a:p>
            <a:r>
              <a:rPr lang="en-US" dirty="0" smtClean="0"/>
              <a:t>Is similar in performance to physical infrastructure.</a:t>
            </a:r>
          </a:p>
          <a:p>
            <a:r>
              <a:rPr lang="en-US" dirty="0" smtClean="0"/>
              <a:t>Ability to outperform the physical infrastructure.</a:t>
            </a:r>
          </a:p>
          <a:p>
            <a:endParaRPr lang="en-US" dirty="0"/>
          </a:p>
          <a:p>
            <a:r>
              <a:rPr lang="en-US" dirty="0" smtClean="0"/>
              <a:t>Future work: </a:t>
            </a:r>
          </a:p>
          <a:p>
            <a:r>
              <a:rPr lang="en-US" dirty="0" smtClean="0"/>
              <a:t>Move antivirus and local firewall to SVAs.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745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/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Paper introducing </a:t>
            </a:r>
            <a:r>
              <a:rPr lang="en-US" dirty="0" err="1" smtClean="0"/>
              <a:t>VMWare</a:t>
            </a:r>
            <a:r>
              <a:rPr lang="en-US" smtClean="0"/>
              <a:t> functionality.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233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210</TotalTime>
  <Words>1105</Words>
  <Application>Microsoft Office PowerPoint</Application>
  <PresentationFormat>On-screen Show (4:3)</PresentationFormat>
  <Paragraphs>183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Essential</vt:lpstr>
      <vt:lpstr>Virtualizing Networking and Security in the Cloud</vt:lpstr>
      <vt:lpstr>Abstract</vt:lpstr>
      <vt:lpstr>Keywords</vt:lpstr>
      <vt:lpstr>Introduction</vt:lpstr>
      <vt:lpstr>Virtual Data Center  - VDC</vt:lpstr>
      <vt:lpstr>Challenges</vt:lpstr>
      <vt:lpstr>Limitations of Physical SECURITY devices</vt:lpstr>
      <vt:lpstr>Limitations of Physical SECURITY devices</vt:lpstr>
      <vt:lpstr>Limitations of Physical SECURITY devices</vt:lpstr>
      <vt:lpstr>Virtualized netsec</vt:lpstr>
      <vt:lpstr>Advantages</vt:lpstr>
      <vt:lpstr>vShield Firewall &amp; vshield edge</vt:lpstr>
      <vt:lpstr>vShield firewall</vt:lpstr>
      <vt:lpstr>vShield Firewall</vt:lpstr>
      <vt:lpstr>Comparison to physical firewall</vt:lpstr>
      <vt:lpstr>vShield Manager</vt:lpstr>
      <vt:lpstr>vMotion</vt:lpstr>
      <vt:lpstr>vMotion requirements</vt:lpstr>
      <vt:lpstr>Sva contraints</vt:lpstr>
      <vt:lpstr>Performance</vt:lpstr>
      <vt:lpstr>performance</vt:lpstr>
      <vt:lpstr>Performance</vt:lpstr>
      <vt:lpstr>performance</vt:lpstr>
      <vt:lpstr>Secure virtual data center</vt:lpstr>
      <vt:lpstr>Challenges with approach</vt:lpstr>
      <vt:lpstr>vShield Edge </vt:lpstr>
      <vt:lpstr>Vshield edge</vt:lpstr>
      <vt:lpstr>deployment</vt:lpstr>
      <vt:lpstr>deployment</vt:lpstr>
      <vt:lpstr>Services available</vt:lpstr>
      <vt:lpstr>VDC setup TESTs</vt:lpstr>
      <vt:lpstr>VDC SETUP REsULTS</vt:lpstr>
      <vt:lpstr>Common attacks &amp; Response</vt:lpstr>
      <vt:lpstr>PERFORMANCE</vt:lpstr>
      <vt:lpstr>specs</vt:lpstr>
      <vt:lpstr>results</vt:lpstr>
      <vt:lpstr>Virtual &gt; Physical security</vt:lpstr>
      <vt:lpstr>Conclusions and future work</vt:lpstr>
      <vt:lpstr>Questions / Comments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Virtualizing Networking and Security in the Cloud</dc:title>
  <dc:creator>Jay</dc:creator>
  <cp:lastModifiedBy>Jay</cp:lastModifiedBy>
  <cp:revision>53</cp:revision>
  <dcterms:created xsi:type="dcterms:W3CDTF">2011-02-16T04:58:10Z</dcterms:created>
  <dcterms:modified xsi:type="dcterms:W3CDTF">2011-02-16T20:10:25Z</dcterms:modified>
</cp:coreProperties>
</file>