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7" r:id="rId15"/>
    <p:sldId id="276" r:id="rId16"/>
    <p:sldId id="269" r:id="rId17"/>
    <p:sldId id="275" r:id="rId18"/>
    <p:sldId id="274" r:id="rId19"/>
    <p:sldId id="273" r:id="rId20"/>
    <p:sldId id="270" r:id="rId21"/>
    <p:sldId id="272" r:id="rId22"/>
    <p:sldId id="271" r:id="rId23"/>
    <p:sldId id="278" r:id="rId24"/>
    <p:sldId id="279" r:id="rId25"/>
    <p:sldId id="280" r:id="rId26"/>
    <p:sldId id="281" r:id="rId27"/>
    <p:sldId id="287" r:id="rId28"/>
    <p:sldId id="286" r:id="rId29"/>
    <p:sldId id="284" r:id="rId30"/>
    <p:sldId id="283" r:id="rId31"/>
    <p:sldId id="285" r:id="rId32"/>
    <p:sldId id="282" r:id="rId33"/>
    <p:sldId id="288" r:id="rId34"/>
    <p:sldId id="292" r:id="rId35"/>
    <p:sldId id="291" r:id="rId36"/>
    <p:sldId id="289" r:id="rId37"/>
    <p:sldId id="293" r:id="rId38"/>
    <p:sldId id="297" r:id="rId39"/>
    <p:sldId id="296" r:id="rId40"/>
    <p:sldId id="295" r:id="rId41"/>
    <p:sldId id="294" r:id="rId42"/>
    <p:sldId id="298" r:id="rId43"/>
    <p:sldId id="299" r:id="rId44"/>
    <p:sldId id="300" r:id="rId45"/>
    <p:sldId id="301" r:id="rId46"/>
    <p:sldId id="302" r:id="rId47"/>
    <p:sldId id="303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00" autoAdjust="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F6220-B4E2-4CD6-9CCC-2B1E47BE6C97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A56E2-DE4A-43CC-87EF-3B05270074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andom_variable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en.wikipedia.org/wiki/Probability_distribution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Recent advances in distributed execution engines and high-level</a:t>
            </a:r>
            <a:r>
              <a:rPr lang="en-US" baseline="0" smtClean="0"/>
              <a:t> </a:t>
            </a:r>
            <a:r>
              <a:rPr lang="en-US" smtClean="0"/>
              <a:t>anguage support have greatly simplified the development of large-scale, data-intensive,</a:t>
            </a:r>
            <a:r>
              <a:rPr lang="en-US" baseline="0" smtClean="0"/>
              <a:t> </a:t>
            </a:r>
            <a:r>
              <a:rPr lang="en-US" smtClean="0"/>
              <a:t>distributed applications. However,…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A56E2-DE4A-43CC-87EF-3B052700748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 </a:t>
            </a:r>
            <a:r>
              <a:rPr lang="en-US" sz="1200" b="1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cumulative distribution function</a:t>
            </a:r>
            <a:r>
              <a:rPr lang="en-US" sz="1200" b="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(</a:t>
            </a:r>
            <a:r>
              <a:rPr lang="en-US" sz="1200" b="1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CDF</a:t>
            </a:r>
            <a:r>
              <a:rPr lang="en-US" sz="1200" b="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or just </a:t>
            </a:r>
            <a:r>
              <a:rPr lang="en-US" sz="1200" b="1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distribution function</a:t>
            </a:r>
            <a:r>
              <a:rPr lang="en-US" sz="1200" b="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describes the probability that a real-valued </a:t>
            </a:r>
            <a:r>
              <a:rPr lang="en-US" sz="1200" b="0" i="0" u="none" strike="noStrike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random variable</a:t>
            </a:r>
            <a:r>
              <a:rPr lang="en-US" sz="1200" b="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</a:t>
            </a:r>
            <a:r>
              <a:rPr lang="en-US" sz="1200" b="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with a given </a:t>
            </a:r>
            <a:r>
              <a:rPr lang="en-US" sz="1200" b="0" i="0" u="none" strike="noStrike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probability distribution</a:t>
            </a:r>
            <a:r>
              <a:rPr lang="en-US" sz="1200" b="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will be found at a value less than or equal to </a:t>
            </a:r>
            <a:r>
              <a:rPr lang="en-US" sz="12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A56E2-DE4A-43CC-87EF-3B052700748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A56E2-DE4A-43CC-87EF-3B052700748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A56E2-DE4A-43CC-87EF-3B052700748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57B0-5AF9-405C-BD95-6D305D598E76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60AB-0744-4F4E-A962-D002032AA1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57B0-5AF9-405C-BD95-6D305D598E76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60AB-0744-4F4E-A962-D002032AA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57B0-5AF9-405C-BD95-6D305D598E76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60AB-0744-4F4E-A962-D002032AA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57B0-5AF9-405C-BD95-6D305D598E76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60AB-0744-4F4E-A962-D002032AA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57B0-5AF9-405C-BD95-6D305D598E76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60AB-0744-4F4E-A962-D002032AA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57B0-5AF9-405C-BD95-6D305D598E76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60AB-0744-4F4E-A962-D002032AA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57B0-5AF9-405C-BD95-6D305D598E76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60AB-0744-4F4E-A962-D002032AA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57B0-5AF9-405C-BD95-6D305D598E76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60AB-0744-4F4E-A962-D002032AA1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55857B0-5AF9-405C-BD95-6D305D598E76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AB060AB-0744-4F4E-A962-D002032AA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57B0-5AF9-405C-BD95-6D305D598E76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60AB-0744-4F4E-A962-D002032AA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857B0-5AF9-405C-BD95-6D305D598E76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60AB-0744-4F4E-A962-D002032AA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55857B0-5AF9-405C-BD95-6D305D598E76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AB060AB-0744-4F4E-A962-D002032AA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8077200" cy="1673352"/>
          </a:xfrm>
        </p:spPr>
        <p:txBody>
          <a:bodyPr>
            <a:normAutofit fontScale="90000"/>
          </a:bodyPr>
          <a:lstStyle/>
          <a:p>
            <a:pPr algn="ctr"/>
            <a:r>
              <a:rPr lang="en-US" smtClean="0"/>
              <a:t>Nectar: Automatic Management of Data and Computation in Data Centers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81200"/>
            <a:ext cx="8077200" cy="1499616"/>
          </a:xfrm>
        </p:spPr>
        <p:txBody>
          <a:bodyPr/>
          <a:lstStyle/>
          <a:p>
            <a:pPr algn="ctr"/>
            <a:r>
              <a:rPr lang="en-US" smtClean="0"/>
              <a:t>Pradeep Kumar Gunda, Lenin Ravindranath, Chandramohan A. Thekkath, Yuan Yu, and Li Zhuang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72200" y="4648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Presented by: Hien Nguyen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mtClean="0"/>
              <a:t>Introduction</a:t>
            </a:r>
          </a:p>
          <a:p>
            <a:pPr>
              <a:lnSpc>
                <a:spcPct val="150000"/>
              </a:lnSpc>
            </a:pPr>
            <a:r>
              <a:rPr lang="en-US" smtClean="0"/>
              <a:t>Related work</a:t>
            </a:r>
          </a:p>
          <a:p>
            <a:pPr>
              <a:lnSpc>
                <a:spcPct val="150000"/>
              </a:lnSpc>
            </a:pPr>
            <a:r>
              <a:rPr lang="en-US" smtClean="0"/>
              <a:t>System design overview</a:t>
            </a:r>
          </a:p>
          <a:p>
            <a:pPr>
              <a:lnSpc>
                <a:spcPct val="150000"/>
              </a:lnSpc>
            </a:pPr>
            <a:r>
              <a:rPr lang="en-US" smtClean="0"/>
              <a:t>Implementation details</a:t>
            </a:r>
          </a:p>
          <a:p>
            <a:pPr>
              <a:lnSpc>
                <a:spcPct val="150000"/>
              </a:lnSpc>
            </a:pPr>
            <a:r>
              <a:rPr lang="en-US" smtClean="0"/>
              <a:t>Experimental evaluation</a:t>
            </a:r>
          </a:p>
          <a:p>
            <a:pPr>
              <a:lnSpc>
                <a:spcPct val="150000"/>
              </a:lnSpc>
            </a:pPr>
            <a:r>
              <a:rPr lang="en-US" smtClean="0"/>
              <a:t>Discussion and conclusions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Major challenges in realizing the full potential of data-intensive distributed computing within data centers:</a:t>
            </a:r>
          </a:p>
          <a:p>
            <a:pPr lvl="1" algn="just"/>
            <a:r>
              <a:rPr lang="en-US" smtClean="0"/>
              <a:t>a large fraction of computations in a data center are redundant</a:t>
            </a:r>
          </a:p>
          <a:p>
            <a:pPr lvl="1" algn="just"/>
            <a:r>
              <a:rPr lang="en-US" smtClean="0"/>
              <a:t>many </a:t>
            </a:r>
            <a:r>
              <a:rPr lang="en-US" smtClean="0"/>
              <a:t>datasets are obsolete or seldom used</a:t>
            </a:r>
          </a:p>
          <a:p>
            <a:pPr lvl="1" algn="just"/>
            <a:endParaRPr lang="en-US" smtClean="0"/>
          </a:p>
          <a:p>
            <a:pPr lvl="1" algn="just">
              <a:buNone/>
            </a:pPr>
            <a:r>
              <a:rPr lang="en-US" smtClean="0"/>
              <a:t> wasting vast amounts of resources in a data center.</a:t>
            </a:r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457200" y="5486400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907142"/>
            <a:ext cx="5410200" cy="425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81000" y="15240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smtClean="0"/>
              <a:t> wastage storage in 240-node experimental Dryad/DryadLINQ cluster</a:t>
            </a:r>
            <a:endParaRPr lang="en-US" sz="2400"/>
          </a:p>
        </p:txBody>
      </p:sp>
      <p:sp>
        <p:nvSpPr>
          <p:cNvPr id="8" name="Right Arrow 7"/>
          <p:cNvSpPr/>
          <p:nvPr/>
        </p:nvSpPr>
        <p:spPr>
          <a:xfrm>
            <a:off x="457200" y="6172200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90600" y="60960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around 50% of the files are not accessed in the last 250 days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Execution statistics of 25 production clusters running data-parallel apps: </a:t>
            </a:r>
          </a:p>
          <a:p>
            <a:pPr lvl="1"/>
            <a:r>
              <a:rPr lang="en-US" smtClean="0"/>
              <a:t>on one such cluster, over 7000 hours/day of redundant computation can be eliminated by caching intermediate results. </a:t>
            </a:r>
          </a:p>
          <a:p>
            <a:pPr lvl="1"/>
            <a:r>
              <a:rPr lang="en-US" smtClean="0"/>
              <a:t>equivalent to shutting off 300 machines daily.</a:t>
            </a:r>
          </a:p>
          <a:p>
            <a:pPr lvl="1"/>
            <a:r>
              <a:rPr lang="en-US" smtClean="0"/>
              <a:t>cumulatively, over all clusters, this figure is over 35,000 hours per day.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75191"/>
            <a:ext cx="8382000" cy="4625609"/>
          </a:xfrm>
        </p:spPr>
        <p:txBody>
          <a:bodyPr/>
          <a:lstStyle/>
          <a:p>
            <a:r>
              <a:rPr lang="en-US" smtClean="0"/>
              <a:t>Nectar:  a system that manages the execution environment of a data center and is designed to address these problems:</a:t>
            </a:r>
          </a:p>
          <a:p>
            <a:pPr lvl="1"/>
            <a:r>
              <a:rPr lang="en-US" smtClean="0"/>
              <a:t>Automatically caches computation results.</a:t>
            </a:r>
          </a:p>
          <a:p>
            <a:pPr lvl="1"/>
            <a:r>
              <a:rPr lang="en-US" smtClean="0"/>
              <a:t>Automatically manages data: storage, retrieval, garbage collection.</a:t>
            </a:r>
          </a:p>
          <a:p>
            <a:pPr lvl="1"/>
            <a:r>
              <a:rPr lang="en-US" smtClean="0"/>
              <a:t> Maintaining the dependency of data and programs.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Computations running on a Nectar-managed data center are LINQ programs: comprises a set of operators to manipulate datasets of .NET objects.</a:t>
            </a:r>
          </a:p>
          <a:p>
            <a:endParaRPr lang="en-US" smtClean="0"/>
          </a:p>
          <a:p>
            <a:r>
              <a:rPr lang="en-US" smtClean="0"/>
              <a:t> All of these operators are functional: they transform input datasets to new output datasets.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625609"/>
          </a:xfrm>
        </p:spPr>
        <p:txBody>
          <a:bodyPr/>
          <a:lstStyle/>
          <a:p>
            <a:r>
              <a:rPr lang="en-US" smtClean="0"/>
              <a:t>LINQ example</a:t>
            </a:r>
          </a:p>
          <a:p>
            <a:pPr lvl="1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9791" y="2133600"/>
            <a:ext cx="5788209" cy="4667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Data stored in a Nectar-managed data center: </a:t>
            </a:r>
          </a:p>
          <a:p>
            <a:pPr lvl="1"/>
            <a:r>
              <a:rPr lang="en-US" b="1" smtClean="0"/>
              <a:t>Primary</a:t>
            </a:r>
            <a:r>
              <a:rPr lang="en-US" smtClean="0"/>
              <a:t>: created once and accessed many times, referenced by conventional pathnames.</a:t>
            </a:r>
          </a:p>
          <a:p>
            <a:pPr lvl="1"/>
            <a:r>
              <a:rPr lang="en-US" b="1" smtClean="0"/>
              <a:t>Derived</a:t>
            </a:r>
            <a:r>
              <a:rPr lang="en-US" smtClean="0"/>
              <a:t>: results produced by computations running on primary and other derived datasets, all access mediated by Nectar, referred by simple pathnames containing a simple indirection (like UNIX symbolic link) to the actual LINQ programs that produce them.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854209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A Nectar-managed data center offers:</a:t>
            </a:r>
          </a:p>
          <a:p>
            <a:pPr lvl="1"/>
            <a:r>
              <a:rPr lang="en-US" smtClean="0"/>
              <a:t> </a:t>
            </a:r>
            <a:r>
              <a:rPr lang="en-US" b="1" smtClean="0"/>
              <a:t>Efficient space utilization</a:t>
            </a:r>
            <a:r>
              <a:rPr lang="en-US" smtClean="0"/>
              <a:t>: storage, retrieval, and eviction of the results of all computations.</a:t>
            </a:r>
          </a:p>
          <a:p>
            <a:pPr lvl="1"/>
            <a:r>
              <a:rPr lang="en-US" b="1" smtClean="0"/>
              <a:t>Reuse of shared sub-computations</a:t>
            </a:r>
            <a:r>
              <a:rPr lang="en-US" smtClean="0"/>
              <a:t>:  automatically caches the results of sub-computations.</a:t>
            </a:r>
          </a:p>
          <a:p>
            <a:pPr lvl="1"/>
            <a:r>
              <a:rPr lang="en-US" b="1" smtClean="0"/>
              <a:t>Incremental computations</a:t>
            </a:r>
            <a:r>
              <a:rPr lang="en-US" smtClean="0"/>
              <a:t>:  caching enables reusing results of old data, only compute incrementally for newly arriving data.</a:t>
            </a:r>
          </a:p>
          <a:p>
            <a:pPr lvl="1"/>
            <a:r>
              <a:rPr lang="en-US" b="1" smtClean="0"/>
              <a:t>Ease of content management</a:t>
            </a:r>
            <a:r>
              <a:rPr lang="en-US" smtClean="0"/>
              <a:t>: derived datasets uniquely named by LINQ expressions, and automatically managed by Nectar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Related work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Inspiration from the Vesta system: primary and derived data. But difference in app domains</a:t>
            </a:r>
          </a:p>
          <a:p>
            <a:r>
              <a:rPr lang="en-US" smtClean="0"/>
              <a:t>DryadInc: early attempt to eliminate redundant computations via caching. Caching approach is quite similar to Nectar.  However, too general and low-level for the system we wanted to build.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Related work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75191"/>
            <a:ext cx="8763000" cy="4625609"/>
          </a:xfrm>
        </p:spPr>
        <p:txBody>
          <a:bodyPr>
            <a:normAutofit/>
          </a:bodyPr>
          <a:lstStyle/>
          <a:p>
            <a:r>
              <a:rPr lang="en-US" smtClean="0"/>
              <a:t>Stateful bulk processing system and Comet : mainly focus on the same problem of  addressing incremental computation . However, Nectar:</a:t>
            </a:r>
          </a:p>
          <a:p>
            <a:pPr lvl="1"/>
            <a:r>
              <a:rPr lang="en-US" smtClean="0"/>
              <a:t> automatically manages data and computation </a:t>
            </a:r>
          </a:p>
          <a:p>
            <a:pPr lvl="1"/>
            <a:r>
              <a:rPr lang="en-US" smtClean="0"/>
              <a:t>transparent to users</a:t>
            </a:r>
          </a:p>
          <a:p>
            <a:pPr lvl="1"/>
            <a:r>
              <a:rPr lang="en-US" smtClean="0"/>
              <a:t>sharing sub-computation does not require submitting jobs at the same time.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design overview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775191"/>
            <a:ext cx="8610600" cy="4625609"/>
          </a:xfrm>
        </p:spPr>
        <p:txBody>
          <a:bodyPr>
            <a:normAutofit/>
          </a:bodyPr>
          <a:lstStyle/>
          <a:p>
            <a:r>
              <a:rPr lang="en-US" smtClean="0"/>
              <a:t>DryadLINQ: a simple, powerful, and elegant programming environment for writing large scale data parallel applications running on large PC clusters:</a:t>
            </a:r>
          </a:p>
          <a:p>
            <a:pPr lvl="1"/>
            <a:r>
              <a:rPr lang="en-US" smtClean="0"/>
              <a:t>Dryad provides reliable, distributed computing for large-scale data parallel applications. </a:t>
            </a:r>
          </a:p>
          <a:p>
            <a:pPr lvl="1"/>
            <a:r>
              <a:rPr lang="en-US" smtClean="0"/>
              <a:t>LINQ enables developers to write and debug apps in a SQL-like query language, relying on .NET library and using Visual Studio.  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design overview</a:t>
            </a:r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714764"/>
            <a:ext cx="7162800" cy="4906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design overview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DryadLINQ translates LINQ programs into distributed Dryad computations:</a:t>
            </a:r>
          </a:p>
          <a:p>
            <a:pPr lvl="1"/>
            <a:r>
              <a:rPr lang="en-US" smtClean="0"/>
              <a:t>C# and LINQ data objects become distributed partitioned files.</a:t>
            </a:r>
          </a:p>
          <a:p>
            <a:pPr lvl="1"/>
            <a:r>
              <a:rPr lang="en-US" smtClean="0"/>
              <a:t>LINQ queries become distributed Dryad jobs.</a:t>
            </a:r>
          </a:p>
          <a:p>
            <a:pPr lvl="1"/>
            <a:r>
              <a:rPr lang="en-US" smtClean="0"/>
              <a:t>C# methods become code running on the vertices of a Dryad job.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design overview</a:t>
            </a:r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600200"/>
            <a:ext cx="5624708" cy="4987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design overview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DryadLinQ program’s input and output are expected to be streams:</a:t>
            </a:r>
          </a:p>
          <a:p>
            <a:pPr lvl="1"/>
            <a:r>
              <a:rPr lang="en-US" smtClean="0"/>
              <a:t>consists of an ordered sequence of extents, each  each stores a sequence of object of some data type</a:t>
            </a:r>
          </a:p>
          <a:p>
            <a:pPr lvl="1"/>
            <a:r>
              <a:rPr lang="en-US" smtClean="0"/>
              <a:t>require that streams be append-only: new contents are added by either appending to the last extent or adding a new extent</a:t>
            </a: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design overview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 Nectar uses fault-tolerant, distributed file system called TidyFS which maintains two namespaces:</a:t>
            </a:r>
          </a:p>
          <a:p>
            <a:pPr lvl="1"/>
            <a:r>
              <a:rPr lang="en-US" smtClean="0"/>
              <a:t>Program store: keeps all DryadLINQ programs that have ever executed successfully.</a:t>
            </a:r>
          </a:p>
          <a:p>
            <a:pPr lvl="1"/>
            <a:r>
              <a:rPr lang="en-US" smtClean="0"/>
              <a:t>Data store is used to store all derived streams generated by DryadLINQ programs.</a:t>
            </a: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design overview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Nectar cache server provides cache hits to the program rewriter on the client side. </a:t>
            </a:r>
          </a:p>
          <a:p>
            <a:r>
              <a:rPr lang="en-US" smtClean="0"/>
              <a:t>Any stream in the data store that is not referenced by any cache entry is deleted permanently by the garbage collector.</a:t>
            </a:r>
          </a:p>
          <a:p>
            <a:r>
              <a:rPr lang="en-US" smtClean="0"/>
              <a:t>Programs in the program store are never deleted and are used to recreate a deleted derived stream if needed.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design overview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Client-side libarary: 3 main components</a:t>
            </a:r>
          </a:p>
          <a:p>
            <a:pPr lvl="1"/>
            <a:r>
              <a:rPr lang="en-US" smtClean="0"/>
              <a:t>Cache Key Calculation</a:t>
            </a:r>
          </a:p>
          <a:p>
            <a:pPr lvl="1"/>
            <a:r>
              <a:rPr lang="en-US" smtClean="0"/>
              <a:t>Rewriter</a:t>
            </a:r>
          </a:p>
          <a:p>
            <a:pPr lvl="1"/>
            <a:r>
              <a:rPr lang="en-US" smtClean="0"/>
              <a:t>Cost Estimator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design overview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458200" cy="4625609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Cache Key Calculation</a:t>
            </a:r>
          </a:p>
          <a:p>
            <a:pPr lvl="1"/>
            <a:r>
              <a:rPr lang="en-US" smtClean="0"/>
              <a:t>A computation is uniquely identified by its program and inputs.</a:t>
            </a:r>
          </a:p>
          <a:p>
            <a:pPr lvl="1"/>
            <a:r>
              <a:rPr lang="en-US" smtClean="0"/>
              <a:t>Use the Rabin fingerprint  of the program and the input datasets as the cache key for a computation.</a:t>
            </a:r>
          </a:p>
          <a:p>
            <a:pPr lvl="1"/>
            <a:r>
              <a:rPr lang="en-US" smtClean="0"/>
              <a:t>The fingerprint of a DryadLINQ program must be able to detect any changes to the code the program depends on:  </a:t>
            </a:r>
          </a:p>
          <a:p>
            <a:pPr lvl="2"/>
            <a:r>
              <a:rPr lang="en-US" smtClean="0"/>
              <a:t>implement a static dependency analyzer to compute the transitive closure of all the code that are reachable from the program.  </a:t>
            </a:r>
          </a:p>
          <a:p>
            <a:pPr lvl="2"/>
            <a:r>
              <a:rPr lang="en-US" smtClean="0"/>
              <a:t>fingerprint is then formed using all the reachable code.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design overview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Rewriter: support 3 rewriting scenarios</a:t>
            </a:r>
          </a:p>
          <a:p>
            <a:pPr lvl="1"/>
            <a:r>
              <a:rPr lang="en-US" smtClean="0"/>
              <a:t>Common sub-expressions</a:t>
            </a:r>
          </a:p>
          <a:p>
            <a:pPr lvl="1"/>
            <a:r>
              <a:rPr lang="en-US" smtClean="0"/>
              <a:t>Incremental query plans: have P(D1), now compute P(D1+D2): finds an operator C such that P (D1 + D2) = C(P (D1), D2)</a:t>
            </a:r>
          </a:p>
          <a:p>
            <a:pPr lvl="1"/>
            <a:r>
              <a:rPr lang="en-US" smtClean="0"/>
              <a:t>Incremental query plans for sliding windows:  same program is repeatedly run on the following sequence of inputs: </a:t>
            </a:r>
          </a:p>
          <a:p>
            <a:pPr lvl="2"/>
            <a:r>
              <a:rPr lang="pt-BR" smtClean="0"/>
              <a:t>D 1 = d 1 + d 2 + ... + d n ,</a:t>
            </a:r>
          </a:p>
          <a:p>
            <a:pPr lvl="2"/>
            <a:r>
              <a:rPr lang="pt-BR" smtClean="0"/>
              <a:t>D 2 = d 2 + d 3 + ... + d n+1 ,</a:t>
            </a:r>
          </a:p>
          <a:p>
            <a:pPr lvl="2"/>
            <a:r>
              <a:rPr lang="pt-BR" smtClean="0"/>
              <a:t>D 3 = d 3 + d 4 + ... + d n+2 ,</a:t>
            </a: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design overview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Cost Estimator:  </a:t>
            </a:r>
          </a:p>
          <a:p>
            <a:pPr lvl="1"/>
            <a:r>
              <a:rPr lang="en-US" smtClean="0"/>
              <a:t>choose an optimal cache hit to rewrite the program.</a:t>
            </a:r>
          </a:p>
          <a:p>
            <a:pPr lvl="1"/>
            <a:r>
              <a:rPr lang="en-US" smtClean="0"/>
              <a:t>using execution statistics collected and saved in the cache server from past executions.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design overview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94" y="1775191"/>
            <a:ext cx="8686800" cy="4625609"/>
          </a:xfrm>
        </p:spPr>
        <p:txBody>
          <a:bodyPr>
            <a:normAutofit/>
          </a:bodyPr>
          <a:lstStyle/>
          <a:p>
            <a:r>
              <a:rPr lang="en-US" smtClean="0"/>
              <a:t>Datacenter-Wide Service</a:t>
            </a:r>
          </a:p>
          <a:p>
            <a:pPr lvl="1"/>
            <a:r>
              <a:rPr lang="en-US" smtClean="0"/>
              <a:t>Cache Service:  bookkeeping information about DryadLINQ programs and the location of their results</a:t>
            </a:r>
          </a:p>
          <a:p>
            <a:pPr lvl="2"/>
            <a:r>
              <a:rPr lang="en-US" smtClean="0"/>
              <a:t>serving the cache lookup requests by the Nectar rewriter</a:t>
            </a:r>
          </a:p>
          <a:p>
            <a:pPr lvl="2"/>
            <a:r>
              <a:rPr lang="en-US" smtClean="0"/>
              <a:t>deleting the cache entries of the least value.</a:t>
            </a:r>
          </a:p>
          <a:p>
            <a:pPr lvl="1"/>
            <a:r>
              <a:rPr lang="en-US" smtClean="0"/>
              <a:t>Garbage collector: </a:t>
            </a:r>
          </a:p>
          <a:p>
            <a:pPr lvl="2"/>
            <a:r>
              <a:rPr lang="en-US" smtClean="0"/>
              <a:t>identify datasets unreachable from any cache entry and delete them.</a:t>
            </a:r>
          </a:p>
          <a:p>
            <a:pPr lvl="2"/>
            <a:r>
              <a:rPr lang="en-US" smtClean="0"/>
              <a:t>use a lease to protect newly created derived datasets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 details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Caching Computations</a:t>
            </a:r>
          </a:p>
          <a:p>
            <a:pPr lvl="1"/>
            <a:r>
              <a:rPr lang="en-US" smtClean="0"/>
              <a:t>Cache and Programs</a:t>
            </a:r>
          </a:p>
          <a:p>
            <a:pPr lvl="1"/>
            <a:r>
              <a:rPr lang="en-US" smtClean="0"/>
              <a:t>The Rewriting Algorithm</a:t>
            </a:r>
          </a:p>
          <a:p>
            <a:pPr lvl="1"/>
            <a:r>
              <a:rPr lang="en-US" smtClean="0"/>
              <a:t>Cache Insertion Policy</a:t>
            </a:r>
          </a:p>
          <a:p>
            <a:r>
              <a:rPr lang="en-US" smtClean="0"/>
              <a:t>Managing Derived Data</a:t>
            </a:r>
          </a:p>
          <a:p>
            <a:pPr lvl="1"/>
            <a:r>
              <a:rPr lang="en-US" smtClean="0"/>
              <a:t>Data Store for Derived Data</a:t>
            </a:r>
          </a:p>
          <a:p>
            <a:pPr lvl="1"/>
            <a:r>
              <a:rPr lang="en-US" smtClean="0"/>
              <a:t>Garbage Collection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 details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Cache and Programs</a:t>
            </a:r>
          </a:p>
          <a:p>
            <a:pPr lvl="1"/>
            <a:r>
              <a:rPr lang="en-US" smtClean="0"/>
              <a:t>Cache entry: </a:t>
            </a:r>
          </a:p>
          <a:p>
            <a:pPr lvl="1"/>
            <a:r>
              <a:rPr lang="en-US" smtClean="0"/>
              <a:t>            as the primary key: can uniquely determine the result of the computation</a:t>
            </a:r>
          </a:p>
          <a:p>
            <a:pPr lvl="1"/>
            <a:r>
              <a:rPr lang="en-US" smtClean="0"/>
              <a:t> Fingerprint of the inputs: based on the actual content of the datasets</a:t>
            </a:r>
          </a:p>
          <a:p>
            <a:pPr lvl="1"/>
            <a:r>
              <a:rPr lang="en-US" smtClean="0"/>
              <a:t>Fingerprintf of the program: static dependency analyzer to capture all the dependency of an expression. 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4384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024352"/>
            <a:ext cx="762000" cy="328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 details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Cache and Programs (cont.)</a:t>
            </a:r>
          </a:p>
          <a:p>
            <a:pPr lvl="1"/>
            <a:r>
              <a:rPr lang="en-US" smtClean="0"/>
              <a:t>Statistics information kept in the cache entry is used by the rewriter to find an optimal execution plan, contains information such as the cumulative execution time.</a:t>
            </a:r>
          </a:p>
          <a:p>
            <a:pPr lvl="1"/>
            <a:r>
              <a:rPr lang="en-US" smtClean="0"/>
              <a:t>Supporting operations:</a:t>
            </a:r>
          </a:p>
          <a:p>
            <a:pPr lvl="2"/>
            <a:r>
              <a:rPr lang="en-US" smtClean="0"/>
              <a:t>Lookup</a:t>
            </a:r>
          </a:p>
          <a:p>
            <a:pPr lvl="2"/>
            <a:r>
              <a:rPr lang="en-US" smtClean="0"/>
              <a:t>Inquire</a:t>
            </a:r>
          </a:p>
          <a:p>
            <a:pPr lvl="2"/>
            <a:r>
              <a:rPr lang="en-US" smtClean="0"/>
              <a:t>AddEntry</a:t>
            </a: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 details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75191"/>
            <a:ext cx="8610600" cy="4625609"/>
          </a:xfrm>
        </p:spPr>
        <p:txBody>
          <a:bodyPr>
            <a:normAutofit/>
          </a:bodyPr>
          <a:lstStyle/>
          <a:p>
            <a:r>
              <a:rPr lang="en-US" smtClean="0"/>
              <a:t>The Rewriting Algorithm</a:t>
            </a:r>
          </a:p>
          <a:p>
            <a:pPr lvl="1"/>
            <a:r>
              <a:rPr lang="en-US" smtClean="0"/>
              <a:t>For a given expression: may get cache hits on any  possible  sub-expression  and  subset  of  the  input dataset</a:t>
            </a:r>
          </a:p>
          <a:p>
            <a:pPr lvl="2"/>
            <a:r>
              <a:rPr lang="en-US" smtClean="0"/>
              <a:t>considering  all  of  them  in  the  rewriting is  not  tractable</a:t>
            </a:r>
          </a:p>
          <a:p>
            <a:pPr lvl="2"/>
            <a:r>
              <a:rPr lang="en-US" smtClean="0"/>
              <a:t>only  consider  cache hits on prefix sub-expression on segments of the input dataset</a:t>
            </a:r>
          </a:p>
          <a:p>
            <a:pPr lvl="2"/>
            <a:r>
              <a:rPr lang="en-US" smtClean="0"/>
              <a:t>i.e:  D.Where(P).Select(F): only consider cache hits for the sub-expressions S.Where(P) and S.Where(P).Select(F) for all subsequence of extents in D.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 details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458200" cy="4625609"/>
          </a:xfrm>
        </p:spPr>
        <p:txBody>
          <a:bodyPr/>
          <a:lstStyle/>
          <a:p>
            <a:r>
              <a:rPr lang="en-US" smtClean="0"/>
              <a:t>Rewriting algorithm: GroupBy-Select example</a:t>
            </a:r>
          </a:p>
          <a:p>
            <a:pPr lvl="1"/>
            <a:r>
              <a:rPr lang="en-US" smtClean="0"/>
              <a:t>var  groups  =  source.GroupBy(KeySelect);</a:t>
            </a:r>
          </a:p>
          <a:p>
            <a:pPr lvl="1"/>
            <a:r>
              <a:rPr lang="en-US" smtClean="0"/>
              <a:t>var  reduced  =  groups.Select(Reduce);</a:t>
            </a: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 details</a:t>
            </a:r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655302"/>
            <a:ext cx="6400800" cy="4751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 details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Rewriting algorithm: start from the largest prefix sub-expression (root of the expression)</a:t>
            </a:r>
          </a:p>
          <a:p>
            <a:pPr lvl="1"/>
            <a:r>
              <a:rPr lang="en-US" smtClean="0"/>
              <a:t>Step 1:  probe the cache server to obtain all the possible hits</a:t>
            </a:r>
          </a:p>
          <a:p>
            <a:pPr lvl="1"/>
            <a:r>
              <a:rPr lang="en-US" smtClean="0"/>
              <a:t>Step 2: find the best hits</a:t>
            </a:r>
          </a:p>
          <a:p>
            <a:pPr lvl="1"/>
            <a:r>
              <a:rPr lang="en-US" smtClean="0"/>
              <a:t>Step 2: choose a subset of hits.</a:t>
            </a:r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 details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Cache Insertion Policy:  consider every prefix sub-expression to be a candidate for caching</a:t>
            </a:r>
          </a:p>
          <a:p>
            <a:pPr lvl="1"/>
            <a:r>
              <a:rPr lang="en-US" smtClean="0"/>
              <a:t> always creates a cache entry for the final result of a computation as we get it for free</a:t>
            </a:r>
          </a:p>
          <a:p>
            <a:pPr lvl="1"/>
            <a:r>
              <a:rPr lang="en-US" smtClean="0"/>
              <a:t>For sub-expression candidates, cache only when predicted to be useful in the future:</a:t>
            </a:r>
          </a:p>
          <a:p>
            <a:pPr lvl="2"/>
            <a:r>
              <a:rPr lang="en-US" smtClean="0"/>
              <a:t>Based on previous statistics</a:t>
            </a:r>
          </a:p>
          <a:p>
            <a:pPr lvl="2"/>
            <a:r>
              <a:rPr lang="en-US" smtClean="0"/>
              <a:t>Based on runtime information</a:t>
            </a: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 details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Data Store for Derived Data: stores all derived datasets in a data store inside a distributed, fault-tolerand file system.</a:t>
            </a:r>
          </a:p>
          <a:p>
            <a:pPr lvl="1"/>
            <a:r>
              <a:rPr lang="en-US" smtClean="0"/>
              <a:t>actual location of a derived dataset is completely opaque to programmers</a:t>
            </a:r>
          </a:p>
          <a:p>
            <a:pPr lvl="1"/>
            <a:r>
              <a:rPr lang="en-US" smtClean="0"/>
              <a:t> Accessing an existing derived dataset must go through the cache server.</a:t>
            </a:r>
          </a:p>
          <a:p>
            <a:pPr lvl="1"/>
            <a:r>
              <a:rPr lang="en-US" smtClean="0"/>
              <a:t>New derived datasets can only be created as results of computations.</a:t>
            </a:r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 details</a:t>
            </a:r>
            <a:endParaRPr lang="en-US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1" y="1621882"/>
            <a:ext cx="5401028" cy="4855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 details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Garbage Collection: automatically deletes the derived datasets that are considered to be least useful in the future.</a:t>
            </a:r>
          </a:p>
          <a:p>
            <a:pPr lvl="1"/>
            <a:r>
              <a:rPr lang="en-US" smtClean="0"/>
              <a:t>cache server  deletes entries that determined to have the least value.</a:t>
            </a:r>
          </a:p>
          <a:p>
            <a:pPr lvl="1"/>
            <a:r>
              <a:rPr lang="en-US" smtClean="0"/>
              <a:t>The datasets referred to by these deleted cache entries will then be considered garbage.</a:t>
            </a:r>
          </a:p>
          <a:p>
            <a:pPr lvl="1"/>
            <a:r>
              <a:rPr lang="en-US" smtClean="0"/>
              <a:t>eviction policy is based on the cost-to-benefit ratio: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Give newly created cache entries  a chance to demonstrate their usefulness: use leases.</a:t>
            </a:r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5181600"/>
            <a:ext cx="3276600" cy="36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evaluation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Production Clusters: use logs from 25 different clusters to evaluate the usefulness of Nectar</a:t>
            </a:r>
          </a:p>
          <a:p>
            <a:pPr lvl="1"/>
            <a:r>
              <a:rPr lang="en-US" smtClean="0"/>
              <a:t>Benefits from Caching: 20% to 65% jobs in a cluster benefits from caching. 30%  jobs in 17 clusters had a cache hit, on an average more than 35%  jobs benefited from caching.</a:t>
            </a:r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evaluation</a:t>
            </a:r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541258"/>
            <a:ext cx="5464572" cy="493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evaluation</a:t>
            </a:r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3327" y="1905000"/>
            <a:ext cx="4343400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057399"/>
            <a:ext cx="4591050" cy="2557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evaluation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686800" cy="4625609"/>
          </a:xfrm>
        </p:spPr>
        <p:txBody>
          <a:bodyPr/>
          <a:lstStyle/>
          <a:p>
            <a:r>
              <a:rPr lang="en-US" smtClean="0"/>
              <a:t>Production Clusters (cont.)</a:t>
            </a:r>
          </a:p>
          <a:p>
            <a:pPr lvl="1"/>
            <a:r>
              <a:rPr lang="en-US" smtClean="0"/>
              <a:t>Ease of Program Development: </a:t>
            </a:r>
          </a:p>
          <a:p>
            <a:pPr lvl="2"/>
            <a:r>
              <a:rPr lang="en-US" smtClean="0"/>
              <a:t>automatically supports incremental computation and programmers do not need to code them explicitly</a:t>
            </a:r>
          </a:p>
          <a:p>
            <a:pPr lvl="2"/>
            <a:r>
              <a:rPr lang="en-US" smtClean="0"/>
              <a:t> debugging time significantly improved due to cache hits</a:t>
            </a:r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evaluation</a:t>
            </a:r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524000"/>
            <a:ext cx="5237436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399" y="4343400"/>
            <a:ext cx="5271951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evaluation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686800" cy="4930409"/>
          </a:xfrm>
        </p:spPr>
        <p:txBody>
          <a:bodyPr>
            <a:normAutofit fontScale="85000" lnSpcReduction="20000"/>
          </a:bodyPr>
          <a:lstStyle/>
          <a:p>
            <a:r>
              <a:rPr lang="en-US" smtClean="0"/>
              <a:t>Production Clusters (cont.)</a:t>
            </a:r>
          </a:p>
          <a:p>
            <a:pPr lvl="1"/>
            <a:r>
              <a:rPr lang="en-US" smtClean="0"/>
              <a:t>Managing Storage: 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pPr lvl="1">
              <a:buNone/>
            </a:pPr>
            <a:r>
              <a:rPr lang="en-US" smtClean="0"/>
              <a:t>      </a:t>
            </a:r>
          </a:p>
          <a:p>
            <a:pPr lvl="1">
              <a:buNone/>
            </a:pPr>
            <a:endParaRPr lang="en-US" smtClean="0"/>
          </a:p>
          <a:p>
            <a:pPr lvl="1">
              <a:buNone/>
            </a:pPr>
            <a:endParaRPr lang="en-US" smtClean="0"/>
          </a:p>
          <a:p>
            <a:pPr lvl="1">
              <a:buNone/>
            </a:pPr>
            <a:r>
              <a:rPr lang="en-US" smtClean="0"/>
              <a:t>       Production clusters create large amount of derived datasets and if not properly managed can create significant storage pressure.</a:t>
            </a:r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667000"/>
            <a:ext cx="300037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438400"/>
            <a:ext cx="36957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ight Arrow 7"/>
          <p:cNvSpPr/>
          <p:nvPr/>
        </p:nvSpPr>
        <p:spPr>
          <a:xfrm>
            <a:off x="990600" y="55626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evaluation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System Deployment Experience</a:t>
            </a:r>
          </a:p>
          <a:p>
            <a:pPr lvl="1"/>
            <a:r>
              <a:rPr lang="en-US" smtClean="0"/>
              <a:t>Each machine in our 240-node research cluster has two dual-core 2.6GHz AMD Opteron 2218 HE CPUs, 16GB RAM, four 750GB SATA drives, and runs Windows Server 2003 operating system.</a:t>
            </a:r>
          </a:p>
          <a:p>
            <a:pPr lvl="1"/>
            <a:r>
              <a:rPr lang="en-US" smtClean="0"/>
              <a:t>Datasets</a:t>
            </a:r>
          </a:p>
          <a:p>
            <a:pPr lvl="2"/>
            <a:r>
              <a:rPr lang="en-US" smtClean="0"/>
              <a:t>WordDoc Dataset</a:t>
            </a:r>
          </a:p>
          <a:p>
            <a:pPr lvl="2"/>
            <a:r>
              <a:rPr lang="en-US" smtClean="0"/>
              <a:t>ClickLog Dataset</a:t>
            </a:r>
          </a:p>
          <a:p>
            <a:pPr lvl="2"/>
            <a:r>
              <a:rPr lang="en-US" smtClean="0"/>
              <a:t>SkyServer Dataset</a:t>
            </a:r>
          </a:p>
          <a:p>
            <a:pPr lvl="2"/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evaluation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System Deployment Experience (cont.)</a:t>
            </a:r>
          </a:p>
          <a:p>
            <a:pPr lvl="1"/>
            <a:r>
              <a:rPr lang="en-US" smtClean="0"/>
              <a:t>Sub-computation Evaluation: 4 programs</a:t>
            </a:r>
          </a:p>
          <a:p>
            <a:pPr lvl="2"/>
            <a:r>
              <a:rPr lang="en-US" smtClean="0"/>
              <a:t>WordAnalysis  parses the dataset to generate the number of occurrences of each word and the number of documents that it appears in. </a:t>
            </a:r>
          </a:p>
          <a:p>
            <a:pPr lvl="2"/>
            <a:r>
              <a:rPr lang="en-US" smtClean="0"/>
              <a:t>TopWord looks for the top ten most commonly used words in all documents. </a:t>
            </a:r>
          </a:p>
          <a:p>
            <a:pPr lvl="2"/>
            <a:r>
              <a:rPr lang="en-US" smtClean="0"/>
              <a:t>MostDoc looks for the top ten words appearing in the largest number of documents. </a:t>
            </a:r>
          </a:p>
          <a:p>
            <a:pPr lvl="2"/>
            <a:r>
              <a:rPr lang="en-US" smtClean="0"/>
              <a:t>TopWordRatio finds the percentage of occurrences of the top ten mostly used word among allwords.</a:t>
            </a:r>
          </a:p>
          <a:p>
            <a:pPr lvl="2"/>
            <a:endParaRPr lang="en-US" smtClean="0"/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evaluation</a:t>
            </a:r>
            <a:endParaRPr lang="en-US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362200"/>
            <a:ext cx="6025683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evaluation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System Deployment Experience (cont.)</a:t>
            </a:r>
          </a:p>
          <a:p>
            <a:pPr lvl="1"/>
            <a:r>
              <a:rPr lang="en-US" smtClean="0"/>
              <a:t>Incremental Computation:</a:t>
            </a:r>
          </a:p>
          <a:p>
            <a:pPr lvl="1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3200400"/>
            <a:ext cx="570538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Experimental evaluation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System Deployment Experience (cont.)</a:t>
            </a:r>
          </a:p>
          <a:p>
            <a:pPr lvl="1"/>
            <a:r>
              <a:rPr lang="en-US" smtClean="0"/>
              <a:t>Debugging Experience: Sky Server</a:t>
            </a:r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124200"/>
            <a:ext cx="548216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Discussion and conclusions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854209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The most popular comment from our users is that the system makes program debugging much more interactive and fun.</a:t>
            </a:r>
          </a:p>
          <a:p>
            <a:r>
              <a:rPr lang="en-US" smtClean="0"/>
              <a:t> Most of the Nectar developers, use Nectar to develop Nectar on a daily basis, and found a big increase in productivity.</a:t>
            </a:r>
          </a:p>
          <a:p>
            <a:r>
              <a:rPr lang="en-US" smtClean="0"/>
              <a:t>Nectar is a complex distributed systems with multiple interacting policies.  Devising the right policies and fine-tuning their parameters to find the righ tradeoffs are essential to make the system work in practice.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637</TotalTime>
  <Words>1907</Words>
  <Application>Microsoft Office PowerPoint</Application>
  <PresentationFormat>On-screen Show (4:3)</PresentationFormat>
  <Paragraphs>218</Paragraphs>
  <Slides>47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Module</vt:lpstr>
      <vt:lpstr>Nectar: Automatic Management of Data and Computation in Data Centers</vt:lpstr>
      <vt:lpstr>Outline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Related work</vt:lpstr>
      <vt:lpstr>Related work</vt:lpstr>
      <vt:lpstr>System design overview</vt:lpstr>
      <vt:lpstr>System design overview</vt:lpstr>
      <vt:lpstr>System design overview</vt:lpstr>
      <vt:lpstr>System design overview</vt:lpstr>
      <vt:lpstr>System design overview</vt:lpstr>
      <vt:lpstr>System design overview</vt:lpstr>
      <vt:lpstr>System design overview</vt:lpstr>
      <vt:lpstr>System design overview</vt:lpstr>
      <vt:lpstr>System design overview</vt:lpstr>
      <vt:lpstr>System design overview</vt:lpstr>
      <vt:lpstr>System design overview</vt:lpstr>
      <vt:lpstr>System design overview</vt:lpstr>
      <vt:lpstr>Implementation details</vt:lpstr>
      <vt:lpstr>Implementation details</vt:lpstr>
      <vt:lpstr>Implementation details</vt:lpstr>
      <vt:lpstr>Implementation details</vt:lpstr>
      <vt:lpstr>Implementation details</vt:lpstr>
      <vt:lpstr>Implementation details</vt:lpstr>
      <vt:lpstr>Implementation details</vt:lpstr>
      <vt:lpstr>Implementation details</vt:lpstr>
      <vt:lpstr>Implementation details</vt:lpstr>
      <vt:lpstr>Implementation details</vt:lpstr>
      <vt:lpstr>Implementation details</vt:lpstr>
      <vt:lpstr>Experimental evaluation</vt:lpstr>
      <vt:lpstr>Experimental evaluation</vt:lpstr>
      <vt:lpstr>Experimental evaluation</vt:lpstr>
      <vt:lpstr>Experimental evaluation</vt:lpstr>
      <vt:lpstr>Experimental evaluation</vt:lpstr>
      <vt:lpstr>Experimental evaluation</vt:lpstr>
      <vt:lpstr>Experimental evaluation</vt:lpstr>
      <vt:lpstr>Experimental evaluation</vt:lpstr>
      <vt:lpstr>Experimental evaluation</vt:lpstr>
      <vt:lpstr>Experimental evaluation</vt:lpstr>
      <vt:lpstr>Experimental evaluation</vt:lpstr>
      <vt:lpstr>Discussion and 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Nectar: Automatic Management of Data and Computation in Data Centers</dc:title>
  <dc:creator>Thunder-GoD</dc:creator>
  <cp:lastModifiedBy>Thunder-GoD</cp:lastModifiedBy>
  <cp:revision>46</cp:revision>
  <dcterms:created xsi:type="dcterms:W3CDTF">2011-03-24T15:53:00Z</dcterms:created>
  <dcterms:modified xsi:type="dcterms:W3CDTF">2011-04-10T15:37:57Z</dcterms:modified>
</cp:coreProperties>
</file>