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Default Extension="jpeg" ContentType="image/jpeg"/>
  <Override PartName="/ppt/slideLayouts/slideLayout3.xml" ContentType="application/vnd.openxmlformats-officedocument.presentationml.slideLayout+xml"/>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notesSlides/notesSlide6.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15" r:id="rId1"/>
  </p:sldMasterIdLst>
  <p:notesMasterIdLst>
    <p:notesMasterId r:id="rId52"/>
  </p:notesMasterIdLst>
  <p:handoutMasterIdLst>
    <p:handoutMasterId r:id="rId53"/>
  </p:handoutMasterIdLst>
  <p:sldIdLst>
    <p:sldId id="256" r:id="rId2"/>
    <p:sldId id="257" r:id="rId3"/>
    <p:sldId id="337" r:id="rId4"/>
    <p:sldId id="264" r:id="rId5"/>
    <p:sldId id="258" r:id="rId6"/>
    <p:sldId id="259" r:id="rId7"/>
    <p:sldId id="260" r:id="rId8"/>
    <p:sldId id="261" r:id="rId9"/>
    <p:sldId id="262" r:id="rId10"/>
    <p:sldId id="265" r:id="rId11"/>
    <p:sldId id="267" r:id="rId12"/>
    <p:sldId id="340" r:id="rId13"/>
    <p:sldId id="330" r:id="rId14"/>
    <p:sldId id="331" r:id="rId15"/>
    <p:sldId id="332" r:id="rId16"/>
    <p:sldId id="333" r:id="rId17"/>
    <p:sldId id="334" r:id="rId18"/>
    <p:sldId id="268" r:id="rId19"/>
    <p:sldId id="269" r:id="rId20"/>
    <p:sldId id="270" r:id="rId21"/>
    <p:sldId id="329" r:id="rId22"/>
    <p:sldId id="275" r:id="rId23"/>
    <p:sldId id="279" r:id="rId24"/>
    <p:sldId id="280" r:id="rId25"/>
    <p:sldId id="281" r:id="rId26"/>
    <p:sldId id="282" r:id="rId27"/>
    <p:sldId id="283" r:id="rId28"/>
    <p:sldId id="284" r:id="rId29"/>
    <p:sldId id="285" r:id="rId30"/>
    <p:sldId id="327" r:id="rId31"/>
    <p:sldId id="292" r:id="rId32"/>
    <p:sldId id="293" r:id="rId33"/>
    <p:sldId id="294" r:id="rId34"/>
    <p:sldId id="295" r:id="rId35"/>
    <p:sldId id="296" r:id="rId36"/>
    <p:sldId id="297" r:id="rId37"/>
    <p:sldId id="309" r:id="rId38"/>
    <p:sldId id="315" r:id="rId39"/>
    <p:sldId id="335" r:id="rId40"/>
    <p:sldId id="336" r:id="rId41"/>
    <p:sldId id="339" r:id="rId42"/>
    <p:sldId id="338" r:id="rId43"/>
    <p:sldId id="341" r:id="rId44"/>
    <p:sldId id="342" r:id="rId45"/>
    <p:sldId id="343" r:id="rId46"/>
    <p:sldId id="344" r:id="rId47"/>
    <p:sldId id="345" r:id="rId48"/>
    <p:sldId id="346" r:id="rId49"/>
    <p:sldId id="347" r:id="rId50"/>
    <p:sldId id="348" r:id="rId5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69" d="100"/>
          <a:sy n="69" d="100"/>
        </p:scale>
        <p:origin x="-540" y="-10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486"/>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1.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C3FB88EB-FE70-D640-A27A-510AC1C19A6B}" type="datetimeFigureOut">
              <a:rPr lang="en-US" smtClean="0"/>
              <a:pPr/>
              <a:t>3/23/2011</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6C7D103-7DC9-F542-9CC9-D3DF5B80E3E0}" type="slidenum">
              <a:rPr lang="en-US" smtClean="0"/>
              <a:pPr/>
              <a:t>‹#›</a:t>
            </a:fld>
            <a:endParaRPr lang="en-US"/>
          </a:p>
        </p:txBody>
      </p:sp>
    </p:spTree>
    <p:extLst>
      <p:ext uri="{BB962C8B-B14F-4D97-AF65-F5344CB8AC3E}">
        <p14:creationId xmlns:p14="http://schemas.microsoft.com/office/powerpoint/2010/main" xmlns="" val="408515087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25EF0A8-0E06-A848-A364-29F858F931C2}" type="datetimeFigureOut">
              <a:rPr lang="en-US" smtClean="0"/>
              <a:pPr/>
              <a:t>3/23/2011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7E13275-1DB4-D944-9247-11BDEF07DFDC}" type="slidenum">
              <a:rPr lang="en-US" smtClean="0"/>
              <a:pPr/>
              <a:t>‹#›</a:t>
            </a:fld>
            <a:endParaRPr lang="en-US"/>
          </a:p>
        </p:txBody>
      </p:sp>
    </p:spTree>
    <p:extLst>
      <p:ext uri="{BB962C8B-B14F-4D97-AF65-F5344CB8AC3E}">
        <p14:creationId xmlns:p14="http://schemas.microsoft.com/office/powerpoint/2010/main" xmlns="" val="1651647150"/>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CDFFA70-1CA0-2F4E-A38D-6966218F9C58}" type="slidenum">
              <a:rPr lang="en-US"/>
              <a:pPr/>
              <a:t>17</a:t>
            </a:fld>
            <a:endParaRPr lang="en-US"/>
          </a:p>
        </p:txBody>
      </p:sp>
      <p:sp>
        <p:nvSpPr>
          <p:cNvPr id="1036290"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1036291" name="Rectangle 3"/>
          <p:cNvSpPr>
            <a:spLocks noGrp="1" noChangeArrowheads="1"/>
          </p:cNvSpPr>
          <p:nvPr>
            <p:ph type="body" idx="1"/>
          </p:nvPr>
        </p:nvSpPr>
        <p:spPr/>
        <p:txBody>
          <a:bodyPr/>
          <a:lstStyle/>
          <a:p>
            <a:r>
              <a:rPr lang="en-US"/>
              <a:t>Picture?</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2C6D6BC0-5EAE-1C4D-8C1F-48BF0A790685}" type="slidenum">
              <a:rPr lang="zh-CN" altLang="en-US">
                <a:latin typeface="Times New Roman" charset="0"/>
                <a:ea typeface="宋体" charset="0"/>
                <a:cs typeface="宋体" charset="0"/>
              </a:rPr>
              <a:pPr eaLnBrk="1" hangingPunct="1"/>
              <a:t>23</a:t>
            </a:fld>
            <a:endParaRPr lang="en-US" altLang="zh-CN">
              <a:latin typeface="Times New Roman" charset="0"/>
              <a:ea typeface="宋体" charset="0"/>
              <a:cs typeface="宋体" charset="0"/>
            </a:endParaRPr>
          </a:p>
        </p:txBody>
      </p:sp>
      <p:sp>
        <p:nvSpPr>
          <p:cNvPr id="80899" name="Rectangle 2"/>
          <p:cNvSpPr>
            <a:spLocks noGrp="1" noRot="1" noChangeAspect="1" noChangeArrowheads="1" noTextEdit="1"/>
          </p:cNvSpPr>
          <p:nvPr>
            <p:ph type="sldImg"/>
          </p:nvPr>
        </p:nvSpPr>
        <p:spPr>
          <a:ln/>
        </p:spPr>
      </p:sp>
      <p:sp>
        <p:nvSpPr>
          <p:cNvPr id="80900"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ltLang="zh-CN">
                <a:latin typeface="Times New Roman" charset="0"/>
                <a:ea typeface="宋体" charset="0"/>
                <a:cs typeface="宋体" charset="0"/>
              </a:rPr>
              <a:t>To address these problems, Machanavajjhala introduced the idea of l-Diversity</a:t>
            </a:r>
          </a:p>
          <a:p>
            <a:r>
              <a:rPr lang="en-US" altLang="zh-CN">
                <a:latin typeface="Times New Roman" charset="0"/>
                <a:ea typeface="宋体" charset="0"/>
                <a:cs typeface="宋体" charset="0"/>
              </a:rPr>
              <a:t>This lead to two stronger notion of l-diversity</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8077C406-702A-7646-9184-54474114893F}" type="slidenum">
              <a:rPr lang="zh-CN" altLang="en-US">
                <a:latin typeface="Times New Roman" charset="0"/>
                <a:ea typeface="宋体" charset="0"/>
                <a:cs typeface="宋体" charset="0"/>
              </a:rPr>
              <a:pPr eaLnBrk="1" hangingPunct="1"/>
              <a:t>24</a:t>
            </a:fld>
            <a:endParaRPr lang="en-US" altLang="zh-CN">
              <a:latin typeface="Times New Roman" charset="0"/>
              <a:ea typeface="宋体" charset="0"/>
              <a:cs typeface="宋体" charset="0"/>
            </a:endParaRPr>
          </a:p>
        </p:txBody>
      </p:sp>
      <p:sp>
        <p:nvSpPr>
          <p:cNvPr id="81923" name="Rectangle 2"/>
          <p:cNvSpPr>
            <a:spLocks noGrp="1" noRot="1" noChangeAspect="1" noChangeArrowheads="1" noTextEdit="1"/>
          </p:cNvSpPr>
          <p:nvPr>
            <p:ph type="sldImg"/>
          </p:nvPr>
        </p:nvSpPr>
        <p:spPr>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en-US" altLang="zh-CN">
              <a:latin typeface="Times New Roman" charset="0"/>
              <a:ea typeface="宋体" charset="0"/>
              <a:cs typeface="宋体"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17056CC2-0F79-644B-80D2-98A26710C1DA}" type="slidenum">
              <a:rPr lang="zh-CN" altLang="en-US">
                <a:latin typeface="Times New Roman" charset="0"/>
                <a:ea typeface="宋体" charset="0"/>
                <a:cs typeface="宋体" charset="0"/>
              </a:rPr>
              <a:pPr eaLnBrk="1" hangingPunct="1"/>
              <a:t>25</a:t>
            </a:fld>
            <a:endParaRPr lang="en-US" altLang="zh-CN">
              <a:latin typeface="Times New Roman" charset="0"/>
              <a:ea typeface="宋体" charset="0"/>
              <a:cs typeface="宋体" charset="0"/>
            </a:endParaRPr>
          </a:p>
        </p:txBody>
      </p:sp>
      <p:sp>
        <p:nvSpPr>
          <p:cNvPr id="82947" name="Rectangle 2"/>
          <p:cNvSpPr>
            <a:spLocks noGrp="1" noRot="1" noChangeAspect="1" noChangeArrowheads="1" noTextEdit="1"/>
          </p:cNvSpPr>
          <p:nvPr>
            <p:ph type="sldImg"/>
          </p:nvPr>
        </p:nvSpPr>
        <p:spPr>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en-US" altLang="zh-CN">
              <a:latin typeface="Times New Roman" charset="0"/>
              <a:ea typeface="宋体" charset="0"/>
              <a:cs typeface="宋体"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DFAECCAF-73C7-924D-97CD-1C9883789E25}" type="slidenum">
              <a:rPr lang="zh-CN" altLang="en-US">
                <a:latin typeface="Times New Roman" charset="0"/>
                <a:ea typeface="宋体" charset="0"/>
                <a:cs typeface="宋体" charset="0"/>
              </a:rPr>
              <a:pPr eaLnBrk="1" hangingPunct="1"/>
              <a:t>26</a:t>
            </a:fld>
            <a:endParaRPr lang="en-US" altLang="zh-CN">
              <a:latin typeface="Times New Roman" charset="0"/>
              <a:ea typeface="宋体" charset="0"/>
              <a:cs typeface="宋体" charset="0"/>
            </a:endParaRPr>
          </a:p>
        </p:txBody>
      </p:sp>
      <p:sp>
        <p:nvSpPr>
          <p:cNvPr id="83971" name="Rectangle 2"/>
          <p:cNvSpPr>
            <a:spLocks noGrp="1" noRot="1" noChangeAspect="1" noChangeArrowheads="1" noTextEdit="1"/>
          </p:cNvSpPr>
          <p:nvPr>
            <p:ph type="sldImg"/>
          </p:nvPr>
        </p:nvSpPr>
        <p:spPr>
          <a:ln/>
        </p:spPr>
      </p:sp>
      <p:sp>
        <p:nvSpPr>
          <p:cNvPr id="83972"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en-US" altLang="zh-CN">
              <a:latin typeface="Times New Roman" charset="0"/>
              <a:ea typeface="宋体" charset="0"/>
              <a:cs typeface="宋体"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5C9D15B2-818A-0F48-B436-BF291C25FCDA}" type="slidenum">
              <a:rPr lang="zh-CN" altLang="en-US">
                <a:latin typeface="Times New Roman" charset="0"/>
                <a:ea typeface="宋体" charset="0"/>
                <a:cs typeface="宋体" charset="0"/>
              </a:rPr>
              <a:pPr eaLnBrk="1" hangingPunct="1"/>
              <a:t>27</a:t>
            </a:fld>
            <a:endParaRPr lang="en-US" altLang="zh-CN">
              <a:latin typeface="Times New Roman" charset="0"/>
              <a:ea typeface="宋体" charset="0"/>
              <a:cs typeface="宋体" charset="0"/>
            </a:endParaRPr>
          </a:p>
        </p:txBody>
      </p:sp>
      <p:sp>
        <p:nvSpPr>
          <p:cNvPr id="84995" name="Rectangle 2"/>
          <p:cNvSpPr>
            <a:spLocks noGrp="1" noRot="1" noChangeAspect="1" noChangeArrowheads="1" noTextEdit="1"/>
          </p:cNvSpPr>
          <p:nvPr>
            <p:ph type="sldImg"/>
          </p:nvPr>
        </p:nvSpPr>
        <p:spPr>
          <a:ln/>
        </p:spPr>
      </p:sp>
      <p:sp>
        <p:nvSpPr>
          <p:cNvPr id="84996"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en-US" altLang="zh-CN">
              <a:latin typeface="Times New Roman" charset="0"/>
              <a:ea typeface="宋体" charset="0"/>
              <a:cs typeface="宋体"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1.xml"/><Relationship Id="rId5" Type="http://schemas.openxmlformats.org/officeDocument/2006/relationships/image" Target="../media/image7.png"/><Relationship Id="rId4" Type="http://schemas.openxmlformats.org/officeDocument/2006/relationships/image" Target="../media/image6.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1026" name="Picture 2" descr="C:\Users\jnsch\Desktop\O14ThemesHandoffs\WorkingFiles\FinalHanoff\Sketchbook\Cover.jpg"/>
          <p:cNvPicPr>
            <a:picLocks noChangeAspect="1" noChangeArrowheads="1"/>
          </p:cNvPicPr>
          <p:nvPr/>
        </p:nvPicPr>
        <p:blipFill>
          <a:blip r:embed="rId2">
            <a:duotone>
              <a:prstClr val="black"/>
              <a:schemeClr val="tx2">
                <a:tint val="45000"/>
                <a:satMod val="400000"/>
              </a:schemeClr>
            </a:duotone>
            <a:lum bright="2000"/>
          </a:blip>
          <a:srcRect/>
          <a:stretch>
            <a:fillRect/>
          </a:stretch>
        </p:blipFill>
        <p:spPr bwMode="auto">
          <a:xfrm>
            <a:off x="0" y="0"/>
            <a:ext cx="9144000" cy="6858000"/>
          </a:xfrm>
          <a:prstGeom prst="rect">
            <a:avLst/>
          </a:prstGeom>
          <a:noFill/>
        </p:spPr>
      </p:pic>
      <p:grpSp>
        <p:nvGrpSpPr>
          <p:cNvPr id="16" name="Group 15"/>
          <p:cNvGrpSpPr/>
          <p:nvPr/>
        </p:nvGrpSpPr>
        <p:grpSpPr>
          <a:xfrm rot="20533676">
            <a:off x="618027" y="3923015"/>
            <a:ext cx="2508736" cy="2527488"/>
            <a:chOff x="494947" y="417279"/>
            <a:chExt cx="2417578" cy="2421351"/>
          </a:xfrm>
        </p:grpSpPr>
        <p:sp>
          <p:nvSpPr>
            <p:cNvPr id="12" name="Freeform 11"/>
            <p:cNvSpPr/>
            <p:nvPr/>
          </p:nvSpPr>
          <p:spPr>
            <a:xfrm>
              <a:off x="494947" y="494484"/>
              <a:ext cx="2328384" cy="2344146"/>
            </a:xfrm>
            <a:custGeom>
              <a:avLst/>
              <a:gdLst>
                <a:gd name="connsiteX0" fmla="*/ 94077 w 2328384"/>
                <a:gd name="connsiteY0" fmla="*/ 0 h 2344146"/>
                <a:gd name="connsiteX1" fmla="*/ 0 w 2328384"/>
                <a:gd name="connsiteY1" fmla="*/ 2344146 h 2344146"/>
                <a:gd name="connsiteX2" fmla="*/ 2328384 w 2328384"/>
                <a:gd name="connsiteY2" fmla="*/ 2250067 h 2344146"/>
                <a:gd name="connsiteX3" fmla="*/ 94077 w 2328384"/>
                <a:gd name="connsiteY3" fmla="*/ 0 h 2344146"/>
              </a:gdLst>
              <a:ahLst/>
              <a:cxnLst>
                <a:cxn ang="0">
                  <a:pos x="connsiteX0" y="connsiteY0"/>
                </a:cxn>
                <a:cxn ang="0">
                  <a:pos x="connsiteX1" y="connsiteY1"/>
                </a:cxn>
                <a:cxn ang="0">
                  <a:pos x="connsiteX2" y="connsiteY2"/>
                </a:cxn>
                <a:cxn ang="0">
                  <a:pos x="connsiteX3" y="connsiteY3"/>
                </a:cxn>
              </a:cxnLst>
              <a:rect l="l" t="t" r="r" b="b"/>
              <a:pathLst>
                <a:path w="2328384" h="2344146">
                  <a:moveTo>
                    <a:pt x="94077" y="0"/>
                  </a:moveTo>
                  <a:lnTo>
                    <a:pt x="0" y="2344146"/>
                  </a:lnTo>
                  <a:lnTo>
                    <a:pt x="2328384" y="2250067"/>
                  </a:lnTo>
                  <a:lnTo>
                    <a:pt x="94077" y="0"/>
                  </a:lnTo>
                  <a:close/>
                </a:path>
              </a:pathLst>
            </a:custGeom>
            <a:gradFill flip="none" rotWithShape="1">
              <a:gsLst>
                <a:gs pos="0">
                  <a:srgbClr val="000100">
                    <a:alpha val="31000"/>
                  </a:srgbClr>
                </a:gs>
                <a:gs pos="49000">
                  <a:srgbClr val="FEFFFF">
                    <a:alpha val="0"/>
                  </a:srgbClr>
                </a:gs>
              </a:gsLst>
              <a:path path="circle">
                <a:fillToRect t="100000" r="100000"/>
              </a:path>
              <a:tileRect l="-100000" b="-100000"/>
            </a:gradFill>
            <a:ln>
              <a:noFill/>
            </a:ln>
            <a:effectLst>
              <a:outerShdw blurRad="50800" dist="12700" dir="5400000" rotWithShape="0">
                <a:srgbClr val="000000">
                  <a:alpha val="37000"/>
                </a:srgbClr>
              </a:outerShdw>
              <a:softEdge rad="38100"/>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ectangle 10"/>
            <p:cNvSpPr/>
            <p:nvPr/>
          </p:nvSpPr>
          <p:spPr>
            <a:xfrm>
              <a:off x="590935" y="417279"/>
              <a:ext cx="2321590" cy="2321590"/>
            </a:xfrm>
            <a:prstGeom prst="rect">
              <a:avLst/>
            </a:prstGeom>
            <a:gradFill flip="none" rotWithShape="1">
              <a:gsLst>
                <a:gs pos="0">
                  <a:srgbClr val="FAE148"/>
                </a:gs>
                <a:gs pos="100000">
                  <a:srgbClr val="FFEB63"/>
                </a:gs>
              </a:gsLst>
              <a:lin ang="162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4" name="Picture 13" descr="stickie-shadow.png"/>
            <p:cNvPicPr>
              <a:picLocks noChangeAspect="1"/>
            </p:cNvPicPr>
            <p:nvPr/>
          </p:nvPicPr>
          <p:blipFill>
            <a:blip r:embed="rId3"/>
            <a:stretch>
              <a:fillRect/>
            </a:stretch>
          </p:blipFill>
          <p:spPr>
            <a:xfrm>
              <a:off x="614456" y="436040"/>
              <a:ext cx="404704" cy="461174"/>
            </a:xfrm>
            <a:prstGeom prst="rect">
              <a:avLst/>
            </a:prstGeom>
          </p:spPr>
        </p:pic>
        <p:pic>
          <p:nvPicPr>
            <p:cNvPr id="15" name="Picture 14" descr="stickie-shadow.png"/>
            <p:cNvPicPr>
              <a:picLocks noChangeAspect="1"/>
            </p:cNvPicPr>
            <p:nvPr/>
          </p:nvPicPr>
          <p:blipFill>
            <a:blip r:embed="rId3"/>
            <a:stretch>
              <a:fillRect/>
            </a:stretch>
          </p:blipFill>
          <p:spPr>
            <a:xfrm rot="16200000">
              <a:off x="637932" y="2282410"/>
              <a:ext cx="404704" cy="461174"/>
            </a:xfrm>
            <a:prstGeom prst="rect">
              <a:avLst/>
            </a:prstGeom>
          </p:spPr>
        </p:pic>
      </p:grpSp>
      <p:pic>
        <p:nvPicPr>
          <p:cNvPr id="8" name="Picture 7" descr="TitleCard.png"/>
          <p:cNvPicPr>
            <a:picLocks noChangeAspect="1"/>
          </p:cNvPicPr>
          <p:nvPr/>
        </p:nvPicPr>
        <p:blipFill>
          <a:blip r:embed="rId4"/>
          <a:stretch>
            <a:fillRect/>
          </a:stretch>
        </p:blipFill>
        <p:spPr>
          <a:xfrm rot="343346">
            <a:off x="2856203" y="2587842"/>
            <a:ext cx="5773084" cy="3850817"/>
          </a:xfrm>
          <a:prstGeom prst="rect">
            <a:avLst/>
          </a:prstGeom>
        </p:spPr>
      </p:pic>
      <p:sp>
        <p:nvSpPr>
          <p:cNvPr id="2" name="Title 1"/>
          <p:cNvSpPr>
            <a:spLocks noGrp="1"/>
          </p:cNvSpPr>
          <p:nvPr>
            <p:ph type="ctrTitle"/>
          </p:nvPr>
        </p:nvSpPr>
        <p:spPr>
          <a:xfrm rot="360000">
            <a:off x="3339809" y="3015792"/>
            <a:ext cx="4847038" cy="1599722"/>
          </a:xfrm>
        </p:spPr>
        <p:txBody>
          <a:bodyPr anchor="b"/>
          <a:lstStyle>
            <a:lvl1pPr>
              <a:defRPr sz="4800">
                <a:solidFill>
                  <a:srgbClr val="000100"/>
                </a:solidFill>
                <a:effectLst>
                  <a:outerShdw blurRad="63500" sx="102000" sy="102000" algn="ctr" rotWithShape="0">
                    <a:srgbClr val="FFFFFF">
                      <a:alpha val="40000"/>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rot="360000">
            <a:off x="3200499" y="4766916"/>
            <a:ext cx="4836456" cy="1040845"/>
          </a:xfrm>
        </p:spPr>
        <p:txBody>
          <a:bodyPr>
            <a:normAutofit/>
          </a:bodyPr>
          <a:lstStyle>
            <a:lvl1pPr marL="0" indent="0" algn="ctr">
              <a:buNone/>
              <a:defRPr sz="1800">
                <a:solidFill>
                  <a:srgbClr val="000100"/>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rot="20520000">
            <a:off x="963292" y="5061539"/>
            <a:ext cx="1968535" cy="534991"/>
          </a:xfrm>
        </p:spPr>
        <p:txBody>
          <a:bodyPr anchor="t"/>
          <a:lstStyle>
            <a:lvl1pPr algn="ctr">
              <a:defRPr sz="2200">
                <a:solidFill>
                  <a:schemeClr val="accent1"/>
                </a:solidFill>
              </a:defRPr>
            </a:lvl1pPr>
          </a:lstStyle>
          <a:p>
            <a:fld id="{79921B97-BA8B-DB41-9B0E-D052355AF550}" type="datetime1">
              <a:rPr lang="en-US" smtClean="0"/>
              <a:pPr/>
              <a:t>3/23/2011</a:t>
            </a:fld>
            <a:endParaRPr lang="en-US" dirty="0"/>
          </a:p>
        </p:txBody>
      </p:sp>
      <p:sp>
        <p:nvSpPr>
          <p:cNvPr id="5" name="Footer Placeholder 4"/>
          <p:cNvSpPr>
            <a:spLocks noGrp="1"/>
          </p:cNvSpPr>
          <p:nvPr>
            <p:ph type="ftr" sz="quarter" idx="11"/>
          </p:nvPr>
        </p:nvSpPr>
        <p:spPr>
          <a:xfrm rot="20520000">
            <a:off x="647592" y="4135346"/>
            <a:ext cx="2085881" cy="835010"/>
          </a:xfrm>
        </p:spPr>
        <p:txBody>
          <a:bodyPr anchor="ctr"/>
          <a:lstStyle>
            <a:lvl1pPr algn="l">
              <a:defRPr sz="1600">
                <a:solidFill>
                  <a:schemeClr val="accent5">
                    <a:lumMod val="50000"/>
                  </a:schemeClr>
                </a:solidFill>
              </a:defRPr>
            </a:lvl1pPr>
          </a:lstStyle>
          <a:p>
            <a:r>
              <a:rPr lang="en-US" smtClean="0"/>
              <a:t>Traian Marius Truta – DIMACS Tutorial</a:t>
            </a:r>
            <a:endParaRPr lang="en-US" dirty="0"/>
          </a:p>
        </p:txBody>
      </p:sp>
      <p:sp>
        <p:nvSpPr>
          <p:cNvPr id="6" name="Slide Number Placeholder 5"/>
          <p:cNvSpPr>
            <a:spLocks noGrp="1"/>
          </p:cNvSpPr>
          <p:nvPr>
            <p:ph type="sldNum" sz="quarter" idx="12"/>
          </p:nvPr>
        </p:nvSpPr>
        <p:spPr>
          <a:xfrm rot="20520000">
            <a:off x="1981439" y="5509808"/>
            <a:ext cx="738180" cy="426607"/>
          </a:xfrm>
        </p:spPr>
        <p:txBody>
          <a:bodyPr/>
          <a:lstStyle>
            <a:lvl1pPr algn="r">
              <a:defRPr>
                <a:solidFill>
                  <a:schemeClr val="accent1">
                    <a:lumMod val="75000"/>
                  </a:schemeClr>
                </a:solidFill>
              </a:defRPr>
            </a:lvl1pPr>
          </a:lstStyle>
          <a:p>
            <a:fld id="{AC5B1FEA-406A-7749-A5C3-DDCB5F67A4CE}" type="slidenum">
              <a:rPr lang="en-US" smtClean="0"/>
              <a:pPr/>
              <a:t>‹#›</a:t>
            </a:fld>
            <a:endParaRPr lang="en-US" dirty="0"/>
          </a:p>
        </p:txBody>
      </p:sp>
      <p:pic>
        <p:nvPicPr>
          <p:cNvPr id="9" name="Picture 8" descr="coverBand.png"/>
          <p:cNvPicPr>
            <a:picLocks noChangeAspect="1"/>
          </p:cNvPicPr>
          <p:nvPr/>
        </p:nvPicPr>
        <p:blipFill>
          <a:blip r:embed="rId5"/>
          <a:stretch>
            <a:fillRect/>
          </a:stretch>
        </p:blipFill>
        <p:spPr>
          <a:xfrm>
            <a:off x="0" y="5880100"/>
            <a:ext cx="9144000" cy="330200"/>
          </a:xfrm>
          <a:prstGeom prst="rect">
            <a:avLst/>
          </a:prstGeom>
          <a:effectLst>
            <a:outerShdw blurRad="63500" dist="38100" dir="5400000" algn="t" rotWithShape="0">
              <a:prstClr val="black">
                <a:alpha val="59000"/>
              </a:prstClr>
            </a:outerShdw>
          </a:effectLst>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80A914A-F89E-4844-BA62-8357405605AD}" type="datetime1">
              <a:rPr lang="en-US" smtClean="0"/>
              <a:pPr/>
              <a:t>3/23/2011</a:t>
            </a:fld>
            <a:endParaRPr lang="en-US"/>
          </a:p>
        </p:txBody>
      </p:sp>
      <p:sp>
        <p:nvSpPr>
          <p:cNvPr id="5" name="Footer Placeholder 4"/>
          <p:cNvSpPr>
            <a:spLocks noGrp="1"/>
          </p:cNvSpPr>
          <p:nvPr>
            <p:ph type="ftr" sz="quarter" idx="11"/>
          </p:nvPr>
        </p:nvSpPr>
        <p:spPr/>
        <p:txBody>
          <a:bodyPr/>
          <a:lstStyle/>
          <a:p>
            <a:r>
              <a:rPr lang="en-US" smtClean="0"/>
              <a:t>Traian Marius Truta – DIMACS Tutorial</a:t>
            </a:r>
            <a:endParaRPr lang="en-US"/>
          </a:p>
        </p:txBody>
      </p:sp>
      <p:sp>
        <p:nvSpPr>
          <p:cNvPr id="6" name="Slide Number Placeholder 5"/>
          <p:cNvSpPr>
            <a:spLocks noGrp="1"/>
          </p:cNvSpPr>
          <p:nvPr>
            <p:ph type="sldNum" sz="quarter" idx="12"/>
          </p:nvPr>
        </p:nvSpPr>
        <p:spPr/>
        <p:txBody>
          <a:bodyPr/>
          <a:lstStyle/>
          <a:p>
            <a:fld id="{918826C9-53BA-CE48-B08A-F1FEA4A510E1}"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51280" y="1497993"/>
            <a:ext cx="8041439" cy="2097259"/>
          </a:xfrm>
        </p:spPr>
        <p:txBody>
          <a:bodyPr anchor="b"/>
          <a:lstStyle>
            <a:lvl1pPr algn="ctr">
              <a:defRPr sz="48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838199" y="3754402"/>
            <a:ext cx="7467601" cy="1500187"/>
          </a:xfrm>
        </p:spPr>
        <p:txBody>
          <a:bodyPr anchor="t"/>
          <a:lstStyle>
            <a:lvl1pPr marL="0" indent="0" algn="ctr">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D224543-93B7-4E41-AFBD-A2E752AAC3B8}" type="datetime1">
              <a:rPr lang="en-US" smtClean="0"/>
              <a:pPr/>
              <a:t>3/23/2011</a:t>
            </a:fld>
            <a:endParaRPr lang="en-US"/>
          </a:p>
        </p:txBody>
      </p:sp>
      <p:sp>
        <p:nvSpPr>
          <p:cNvPr id="5" name="Footer Placeholder 4"/>
          <p:cNvSpPr>
            <a:spLocks noGrp="1"/>
          </p:cNvSpPr>
          <p:nvPr>
            <p:ph type="ftr" sz="quarter" idx="11"/>
          </p:nvPr>
        </p:nvSpPr>
        <p:spPr/>
        <p:txBody>
          <a:bodyPr/>
          <a:lstStyle/>
          <a:p>
            <a:r>
              <a:rPr lang="en-US" smtClean="0"/>
              <a:t>Traian Marius Truta – DIMACS Tutorial</a:t>
            </a:r>
            <a:endParaRPr lang="en-US"/>
          </a:p>
        </p:txBody>
      </p:sp>
      <p:sp>
        <p:nvSpPr>
          <p:cNvPr id="6" name="Slide Number Placeholder 5"/>
          <p:cNvSpPr>
            <a:spLocks noGrp="1"/>
          </p:cNvSpPr>
          <p:nvPr>
            <p:ph type="sldNum" sz="quarter" idx="12"/>
          </p:nvPr>
        </p:nvSpPr>
        <p:spPr/>
        <p:txBody>
          <a:bodyPr/>
          <a:lstStyle/>
          <a:p>
            <a:fld id="{AC5B1FEA-406A-7749-A5C3-DDCB5F67A4CE}"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BEEA0CA9-8395-0543-BE38-995EB1FB9C39}" type="datetime1">
              <a:rPr lang="en-US" smtClean="0"/>
              <a:pPr/>
              <a:t>3/23/2011</a:t>
            </a:fld>
            <a:endParaRPr lang="en-US"/>
          </a:p>
        </p:txBody>
      </p:sp>
      <p:sp>
        <p:nvSpPr>
          <p:cNvPr id="6" name="Footer Placeholder 5"/>
          <p:cNvSpPr>
            <a:spLocks noGrp="1"/>
          </p:cNvSpPr>
          <p:nvPr>
            <p:ph type="ftr" sz="quarter" idx="11"/>
          </p:nvPr>
        </p:nvSpPr>
        <p:spPr/>
        <p:txBody>
          <a:bodyPr/>
          <a:lstStyle/>
          <a:p>
            <a:r>
              <a:rPr lang="en-US" smtClean="0"/>
              <a:t>Traian Marius Truta – DIMACS Tutorial</a:t>
            </a:r>
            <a:endParaRPr lang="en-US"/>
          </a:p>
        </p:txBody>
      </p:sp>
      <p:sp>
        <p:nvSpPr>
          <p:cNvPr id="7" name="Slide Number Placeholder 6"/>
          <p:cNvSpPr>
            <a:spLocks noGrp="1"/>
          </p:cNvSpPr>
          <p:nvPr>
            <p:ph type="sldNum" sz="quarter" idx="12"/>
          </p:nvPr>
        </p:nvSpPr>
        <p:spPr/>
        <p:txBody>
          <a:bodyPr/>
          <a:lstStyle/>
          <a:p>
            <a:fld id="{918826C9-53BA-CE48-B08A-F1FEA4A510E1}" type="slidenum">
              <a:rPr lang="en-US" smtClean="0"/>
              <a:pPr/>
              <a:t>‹#›</a:t>
            </a:fld>
            <a:endParaRPr lang="en-US"/>
          </a:p>
        </p:txBody>
      </p:sp>
      <p:sp>
        <p:nvSpPr>
          <p:cNvPr id="9" name="Content Placeholder 8"/>
          <p:cNvSpPr>
            <a:spLocks noGrp="1"/>
          </p:cNvSpPr>
          <p:nvPr>
            <p:ph sz="quarter" idx="13"/>
          </p:nvPr>
        </p:nvSpPr>
        <p:spPr>
          <a:xfrm>
            <a:off x="841248" y="2039112"/>
            <a:ext cx="3657600" cy="39502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14"/>
          </p:nvPr>
        </p:nvSpPr>
        <p:spPr>
          <a:xfrm>
            <a:off x="4645152" y="2039112"/>
            <a:ext cx="3657600" cy="39502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841248" y="2038388"/>
            <a:ext cx="3017520" cy="542395"/>
          </a:xfrm>
        </p:spPr>
        <p:txBody>
          <a:bodyPr anchor="b">
            <a:noAutofit/>
          </a:bodyPr>
          <a:lstStyle>
            <a:lvl1pPr marL="0" indent="0" algn="ctr">
              <a:buNone/>
              <a:defRPr sz="2400" b="0">
                <a:solidFill>
                  <a:schemeClr val="tx2"/>
                </a:solidFill>
                <a:latin typeface="+mn-lt"/>
                <a:cs typeface="Bradley Hand ITC TT-Bold"/>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5291091" y="2038387"/>
            <a:ext cx="3014708" cy="542394"/>
          </a:xfrm>
        </p:spPr>
        <p:txBody>
          <a:bodyPr anchor="b">
            <a:noAutofit/>
          </a:bodyPr>
          <a:lstStyle>
            <a:lvl1pPr marL="0" indent="0" algn="ctr">
              <a:buNone/>
              <a:defRPr sz="2400" b="0">
                <a:solidFill>
                  <a:schemeClr val="tx2"/>
                </a:solidFill>
                <a:latin typeface="+mn-lt"/>
                <a:cs typeface="Bradley Hand ITC TT-Bold"/>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7" name="Date Placeholder 6"/>
          <p:cNvSpPr>
            <a:spLocks noGrp="1"/>
          </p:cNvSpPr>
          <p:nvPr>
            <p:ph type="dt" sz="half" idx="10"/>
          </p:nvPr>
        </p:nvSpPr>
        <p:spPr/>
        <p:txBody>
          <a:bodyPr/>
          <a:lstStyle/>
          <a:p>
            <a:fld id="{FB8DEB66-E62F-F940-A545-528C56592E8C}" type="datetime1">
              <a:rPr lang="en-US" smtClean="0"/>
              <a:pPr/>
              <a:t>3/23/2011</a:t>
            </a:fld>
            <a:endParaRPr lang="en-US"/>
          </a:p>
        </p:txBody>
      </p:sp>
      <p:sp>
        <p:nvSpPr>
          <p:cNvPr id="8" name="Footer Placeholder 7"/>
          <p:cNvSpPr>
            <a:spLocks noGrp="1"/>
          </p:cNvSpPr>
          <p:nvPr>
            <p:ph type="ftr" sz="quarter" idx="11"/>
          </p:nvPr>
        </p:nvSpPr>
        <p:spPr/>
        <p:txBody>
          <a:bodyPr/>
          <a:lstStyle/>
          <a:p>
            <a:r>
              <a:rPr lang="en-US" smtClean="0"/>
              <a:t>Traian Marius Truta – DIMACS Tutorial</a:t>
            </a:r>
            <a:endParaRPr lang="en-US"/>
          </a:p>
        </p:txBody>
      </p:sp>
      <p:sp>
        <p:nvSpPr>
          <p:cNvPr id="9" name="Slide Number Placeholder 8"/>
          <p:cNvSpPr>
            <a:spLocks noGrp="1"/>
          </p:cNvSpPr>
          <p:nvPr>
            <p:ph type="sldNum" sz="quarter" idx="12"/>
          </p:nvPr>
        </p:nvSpPr>
        <p:spPr/>
        <p:txBody>
          <a:bodyPr/>
          <a:lstStyle/>
          <a:p>
            <a:fld id="{918826C9-53BA-CE48-B08A-F1FEA4A510E1}" type="slidenum">
              <a:rPr lang="en-US" smtClean="0"/>
              <a:pPr/>
              <a:t>‹#›</a:t>
            </a:fld>
            <a:endParaRPr lang="en-US"/>
          </a:p>
        </p:txBody>
      </p:sp>
      <p:sp>
        <p:nvSpPr>
          <p:cNvPr id="16" name="Freeform 22"/>
          <p:cNvSpPr>
            <a:spLocks/>
          </p:cNvSpPr>
          <p:nvPr/>
        </p:nvSpPr>
        <p:spPr bwMode="auto">
          <a:xfrm rot="20274567">
            <a:off x="3933637" y="4281002"/>
            <a:ext cx="1288495" cy="722529"/>
          </a:xfrm>
          <a:custGeom>
            <a:avLst/>
            <a:gdLst/>
            <a:ahLst/>
            <a:cxnLst/>
            <a:rect l="l" t="t" r="r" b="b"/>
            <a:pathLst>
              <a:path w="1288494" h="722529">
                <a:moveTo>
                  <a:pt x="548461" y="537763"/>
                </a:moveTo>
                <a:lnTo>
                  <a:pt x="548461" y="537763"/>
                </a:lnTo>
                <a:lnTo>
                  <a:pt x="548461" y="537763"/>
                </a:lnTo>
                <a:close/>
                <a:moveTo>
                  <a:pt x="547489" y="536791"/>
                </a:moveTo>
                <a:lnTo>
                  <a:pt x="548461" y="537763"/>
                </a:lnTo>
                <a:lnTo>
                  <a:pt x="546516" y="536791"/>
                </a:lnTo>
                <a:lnTo>
                  <a:pt x="544572" y="535818"/>
                </a:lnTo>
                <a:close/>
                <a:moveTo>
                  <a:pt x="338413" y="443436"/>
                </a:moveTo>
                <a:lnTo>
                  <a:pt x="340357" y="444408"/>
                </a:lnTo>
                <a:lnTo>
                  <a:pt x="339385" y="444408"/>
                </a:lnTo>
                <a:close/>
                <a:moveTo>
                  <a:pt x="337440" y="442463"/>
                </a:moveTo>
                <a:lnTo>
                  <a:pt x="338413" y="443436"/>
                </a:lnTo>
                <a:lnTo>
                  <a:pt x="338412" y="443436"/>
                </a:lnTo>
                <a:close/>
                <a:moveTo>
                  <a:pt x="334522" y="440518"/>
                </a:moveTo>
                <a:lnTo>
                  <a:pt x="334523" y="441491"/>
                </a:lnTo>
                <a:lnTo>
                  <a:pt x="333550" y="441491"/>
                </a:lnTo>
                <a:lnTo>
                  <a:pt x="331605" y="439546"/>
                </a:lnTo>
                <a:close/>
                <a:moveTo>
                  <a:pt x="644733" y="565964"/>
                </a:moveTo>
                <a:lnTo>
                  <a:pt x="642788" y="565964"/>
                </a:lnTo>
                <a:lnTo>
                  <a:pt x="641816" y="565964"/>
                </a:lnTo>
                <a:lnTo>
                  <a:pt x="641816" y="565964"/>
                </a:lnTo>
                <a:close/>
                <a:moveTo>
                  <a:pt x="457051" y="488168"/>
                </a:moveTo>
                <a:lnTo>
                  <a:pt x="458996" y="489140"/>
                </a:lnTo>
                <a:lnTo>
                  <a:pt x="458993" y="489139"/>
                </a:lnTo>
                <a:close/>
                <a:moveTo>
                  <a:pt x="243112" y="383144"/>
                </a:moveTo>
                <a:lnTo>
                  <a:pt x="244085" y="384117"/>
                </a:lnTo>
                <a:lnTo>
                  <a:pt x="244085" y="384117"/>
                </a:lnTo>
                <a:close/>
                <a:moveTo>
                  <a:pt x="781848" y="599027"/>
                </a:moveTo>
                <a:lnTo>
                  <a:pt x="781848" y="599027"/>
                </a:lnTo>
                <a:lnTo>
                  <a:pt x="780876" y="599027"/>
                </a:lnTo>
                <a:close/>
                <a:moveTo>
                  <a:pt x="242140" y="366612"/>
                </a:moveTo>
                <a:lnTo>
                  <a:pt x="244085" y="368557"/>
                </a:lnTo>
                <a:lnTo>
                  <a:pt x="241797" y="366956"/>
                </a:lnTo>
                <a:close/>
                <a:moveTo>
                  <a:pt x="141978" y="301458"/>
                </a:moveTo>
                <a:lnTo>
                  <a:pt x="141978" y="301459"/>
                </a:lnTo>
                <a:lnTo>
                  <a:pt x="141977" y="301459"/>
                </a:lnTo>
                <a:close/>
                <a:moveTo>
                  <a:pt x="142950" y="301458"/>
                </a:moveTo>
                <a:lnTo>
                  <a:pt x="142950" y="302430"/>
                </a:lnTo>
                <a:lnTo>
                  <a:pt x="141978" y="301459"/>
                </a:lnTo>
                <a:close/>
                <a:moveTo>
                  <a:pt x="979256" y="620421"/>
                </a:moveTo>
                <a:lnTo>
                  <a:pt x="979165" y="620512"/>
                </a:lnTo>
                <a:lnTo>
                  <a:pt x="978283" y="620421"/>
                </a:lnTo>
                <a:close/>
                <a:moveTo>
                  <a:pt x="93355" y="247974"/>
                </a:moveTo>
                <a:lnTo>
                  <a:pt x="94328" y="248946"/>
                </a:lnTo>
                <a:lnTo>
                  <a:pt x="94328" y="249919"/>
                </a:lnTo>
                <a:close/>
                <a:moveTo>
                  <a:pt x="1075528" y="637925"/>
                </a:moveTo>
                <a:lnTo>
                  <a:pt x="1075528" y="637925"/>
                </a:lnTo>
                <a:lnTo>
                  <a:pt x="1074555" y="637925"/>
                </a:lnTo>
                <a:close/>
                <a:moveTo>
                  <a:pt x="47650" y="177958"/>
                </a:moveTo>
                <a:lnTo>
                  <a:pt x="49595" y="178930"/>
                </a:lnTo>
                <a:lnTo>
                  <a:pt x="49595" y="180875"/>
                </a:lnTo>
                <a:lnTo>
                  <a:pt x="51540" y="183792"/>
                </a:lnTo>
                <a:lnTo>
                  <a:pt x="50568" y="184764"/>
                </a:lnTo>
                <a:lnTo>
                  <a:pt x="49595" y="184765"/>
                </a:lnTo>
                <a:lnTo>
                  <a:pt x="48623" y="183792"/>
                </a:lnTo>
                <a:lnTo>
                  <a:pt x="46678" y="182820"/>
                </a:lnTo>
                <a:lnTo>
                  <a:pt x="45705" y="179903"/>
                </a:lnTo>
                <a:lnTo>
                  <a:pt x="46678" y="179902"/>
                </a:lnTo>
                <a:lnTo>
                  <a:pt x="46678" y="178930"/>
                </a:lnTo>
                <a:close/>
                <a:moveTo>
                  <a:pt x="35008" y="156564"/>
                </a:moveTo>
                <a:lnTo>
                  <a:pt x="36953" y="159157"/>
                </a:lnTo>
                <a:lnTo>
                  <a:pt x="36953" y="159481"/>
                </a:lnTo>
                <a:close/>
                <a:moveTo>
                  <a:pt x="25284" y="133225"/>
                </a:moveTo>
                <a:lnTo>
                  <a:pt x="28201" y="141005"/>
                </a:lnTo>
                <a:lnTo>
                  <a:pt x="30146" y="144894"/>
                </a:lnTo>
                <a:lnTo>
                  <a:pt x="33063" y="147811"/>
                </a:lnTo>
                <a:lnTo>
                  <a:pt x="33063" y="146839"/>
                </a:lnTo>
                <a:lnTo>
                  <a:pt x="34036" y="148784"/>
                </a:lnTo>
                <a:lnTo>
                  <a:pt x="35008" y="151701"/>
                </a:lnTo>
                <a:lnTo>
                  <a:pt x="34036" y="149756"/>
                </a:lnTo>
                <a:lnTo>
                  <a:pt x="33064" y="148784"/>
                </a:lnTo>
                <a:lnTo>
                  <a:pt x="32091" y="149756"/>
                </a:lnTo>
                <a:lnTo>
                  <a:pt x="25284" y="137114"/>
                </a:lnTo>
                <a:lnTo>
                  <a:pt x="26256" y="137115"/>
                </a:lnTo>
                <a:lnTo>
                  <a:pt x="25284" y="136142"/>
                </a:lnTo>
                <a:close/>
                <a:moveTo>
                  <a:pt x="1277796" y="622366"/>
                </a:moveTo>
                <a:lnTo>
                  <a:pt x="1283631" y="625284"/>
                </a:lnTo>
                <a:lnTo>
                  <a:pt x="1285576" y="628201"/>
                </a:lnTo>
                <a:lnTo>
                  <a:pt x="1287521" y="630146"/>
                </a:lnTo>
                <a:lnTo>
                  <a:pt x="1288494" y="634036"/>
                </a:lnTo>
                <a:lnTo>
                  <a:pt x="1287521" y="637926"/>
                </a:lnTo>
                <a:lnTo>
                  <a:pt x="1285576" y="642788"/>
                </a:lnTo>
                <a:lnTo>
                  <a:pt x="1282659" y="646677"/>
                </a:lnTo>
                <a:lnTo>
                  <a:pt x="1277797" y="650567"/>
                </a:lnTo>
                <a:lnTo>
                  <a:pt x="1271962" y="654457"/>
                </a:lnTo>
                <a:lnTo>
                  <a:pt x="1264183" y="658347"/>
                </a:lnTo>
                <a:lnTo>
                  <a:pt x="1255431" y="662237"/>
                </a:lnTo>
                <a:lnTo>
                  <a:pt x="1235982" y="670016"/>
                </a:lnTo>
                <a:lnTo>
                  <a:pt x="1215560" y="676824"/>
                </a:lnTo>
                <a:lnTo>
                  <a:pt x="1207780" y="680713"/>
                </a:lnTo>
                <a:lnTo>
                  <a:pt x="1199028" y="685575"/>
                </a:lnTo>
                <a:lnTo>
                  <a:pt x="1179579" y="698217"/>
                </a:lnTo>
                <a:lnTo>
                  <a:pt x="1146516" y="722528"/>
                </a:lnTo>
                <a:lnTo>
                  <a:pt x="1140681" y="722529"/>
                </a:lnTo>
                <a:lnTo>
                  <a:pt x="1137764" y="721556"/>
                </a:lnTo>
                <a:lnTo>
                  <a:pt x="1129985" y="714748"/>
                </a:lnTo>
                <a:lnTo>
                  <a:pt x="1137764" y="708914"/>
                </a:lnTo>
                <a:lnTo>
                  <a:pt x="1146516" y="703079"/>
                </a:lnTo>
                <a:lnTo>
                  <a:pt x="1156241" y="696273"/>
                </a:lnTo>
                <a:lnTo>
                  <a:pt x="1168883" y="690437"/>
                </a:lnTo>
                <a:lnTo>
                  <a:pt x="1209726" y="669044"/>
                </a:lnTo>
                <a:lnTo>
                  <a:pt x="1220422" y="662237"/>
                </a:lnTo>
                <a:lnTo>
                  <a:pt x="1229174" y="655429"/>
                </a:lnTo>
                <a:lnTo>
                  <a:pt x="1237926" y="647649"/>
                </a:lnTo>
                <a:lnTo>
                  <a:pt x="1243761" y="639870"/>
                </a:lnTo>
                <a:lnTo>
                  <a:pt x="1243761" y="639870"/>
                </a:lnTo>
                <a:lnTo>
                  <a:pt x="1245706" y="638898"/>
                </a:lnTo>
                <a:lnTo>
                  <a:pt x="1243275" y="638898"/>
                </a:lnTo>
                <a:lnTo>
                  <a:pt x="1242789" y="637925"/>
                </a:lnTo>
                <a:lnTo>
                  <a:pt x="1240844" y="635981"/>
                </a:lnTo>
                <a:lnTo>
                  <a:pt x="1237926" y="634036"/>
                </a:lnTo>
                <a:lnTo>
                  <a:pt x="1226257" y="630145"/>
                </a:lnTo>
                <a:lnTo>
                  <a:pt x="1207780" y="625284"/>
                </a:lnTo>
                <a:lnTo>
                  <a:pt x="1182496" y="620421"/>
                </a:lnTo>
                <a:lnTo>
                  <a:pt x="1113453" y="607780"/>
                </a:lnTo>
                <a:lnTo>
                  <a:pt x="1074555" y="600000"/>
                </a:lnTo>
                <a:lnTo>
                  <a:pt x="1060940" y="596110"/>
                </a:lnTo>
                <a:lnTo>
                  <a:pt x="1048299" y="592221"/>
                </a:lnTo>
                <a:lnTo>
                  <a:pt x="1036630" y="587358"/>
                </a:lnTo>
                <a:lnTo>
                  <a:pt x="1027877" y="583469"/>
                </a:lnTo>
                <a:lnTo>
                  <a:pt x="1020098" y="579579"/>
                </a:lnTo>
                <a:lnTo>
                  <a:pt x="1014263" y="574716"/>
                </a:lnTo>
                <a:lnTo>
                  <a:pt x="1009401" y="569854"/>
                </a:lnTo>
                <a:lnTo>
                  <a:pt x="1006483" y="564992"/>
                </a:lnTo>
                <a:lnTo>
                  <a:pt x="1002594" y="554295"/>
                </a:lnTo>
                <a:lnTo>
                  <a:pt x="1030795" y="566937"/>
                </a:lnTo>
                <a:lnTo>
                  <a:pt x="1058996" y="577634"/>
                </a:lnTo>
                <a:lnTo>
                  <a:pt x="1087197" y="587358"/>
                </a:lnTo>
                <a:lnTo>
                  <a:pt x="1116371" y="596110"/>
                </a:lnTo>
                <a:lnTo>
                  <a:pt x="1145544" y="602917"/>
                </a:lnTo>
                <a:lnTo>
                  <a:pt x="1174717" y="609725"/>
                </a:lnTo>
                <a:lnTo>
                  <a:pt x="1204863" y="614587"/>
                </a:lnTo>
                <a:lnTo>
                  <a:pt x="1234036" y="618476"/>
                </a:lnTo>
                <a:lnTo>
                  <a:pt x="1248623" y="618476"/>
                </a:lnTo>
                <a:lnTo>
                  <a:pt x="1260293" y="619449"/>
                </a:lnTo>
                <a:lnTo>
                  <a:pt x="1270017" y="620422"/>
                </a:lnTo>
                <a:close/>
                <a:moveTo>
                  <a:pt x="13614" y="101134"/>
                </a:moveTo>
                <a:lnTo>
                  <a:pt x="15560" y="104051"/>
                </a:lnTo>
                <a:lnTo>
                  <a:pt x="16532" y="104052"/>
                </a:lnTo>
                <a:lnTo>
                  <a:pt x="15559" y="105024"/>
                </a:lnTo>
                <a:lnTo>
                  <a:pt x="16532" y="109886"/>
                </a:lnTo>
                <a:lnTo>
                  <a:pt x="16532" y="110859"/>
                </a:lnTo>
                <a:lnTo>
                  <a:pt x="15559" y="110858"/>
                </a:lnTo>
                <a:lnTo>
                  <a:pt x="14587" y="108913"/>
                </a:lnTo>
                <a:lnTo>
                  <a:pt x="15559" y="108913"/>
                </a:lnTo>
                <a:lnTo>
                  <a:pt x="15559" y="106969"/>
                </a:lnTo>
                <a:lnTo>
                  <a:pt x="14587" y="105024"/>
                </a:lnTo>
                <a:lnTo>
                  <a:pt x="14587" y="103079"/>
                </a:lnTo>
                <a:close/>
                <a:moveTo>
                  <a:pt x="5835" y="22366"/>
                </a:moveTo>
                <a:lnTo>
                  <a:pt x="5835" y="23338"/>
                </a:lnTo>
                <a:lnTo>
                  <a:pt x="5658" y="22542"/>
                </a:lnTo>
                <a:close/>
                <a:moveTo>
                  <a:pt x="3890" y="14586"/>
                </a:moveTo>
                <a:lnTo>
                  <a:pt x="4862" y="15559"/>
                </a:lnTo>
                <a:lnTo>
                  <a:pt x="4862" y="18476"/>
                </a:lnTo>
                <a:lnTo>
                  <a:pt x="4668" y="18087"/>
                </a:lnTo>
                <a:close/>
                <a:moveTo>
                  <a:pt x="1884" y="3039"/>
                </a:moveTo>
                <a:lnTo>
                  <a:pt x="3890" y="9724"/>
                </a:lnTo>
                <a:lnTo>
                  <a:pt x="3890" y="10697"/>
                </a:lnTo>
                <a:lnTo>
                  <a:pt x="2917" y="9724"/>
                </a:lnTo>
                <a:lnTo>
                  <a:pt x="2917" y="8752"/>
                </a:lnTo>
                <a:lnTo>
                  <a:pt x="1945" y="8751"/>
                </a:lnTo>
                <a:lnTo>
                  <a:pt x="1945" y="13613"/>
                </a:lnTo>
                <a:lnTo>
                  <a:pt x="2917" y="13613"/>
                </a:lnTo>
                <a:lnTo>
                  <a:pt x="2917" y="14586"/>
                </a:lnTo>
                <a:lnTo>
                  <a:pt x="4668" y="18087"/>
                </a:lnTo>
                <a:lnTo>
                  <a:pt x="5658" y="22542"/>
                </a:lnTo>
                <a:lnTo>
                  <a:pt x="4862" y="23338"/>
                </a:lnTo>
                <a:lnTo>
                  <a:pt x="4862" y="24310"/>
                </a:lnTo>
                <a:lnTo>
                  <a:pt x="5835" y="25283"/>
                </a:lnTo>
                <a:lnTo>
                  <a:pt x="6807" y="27228"/>
                </a:lnTo>
                <a:lnTo>
                  <a:pt x="7780" y="34035"/>
                </a:lnTo>
                <a:lnTo>
                  <a:pt x="7780" y="36952"/>
                </a:lnTo>
                <a:lnTo>
                  <a:pt x="8752" y="40842"/>
                </a:lnTo>
                <a:lnTo>
                  <a:pt x="9725" y="44732"/>
                </a:lnTo>
                <a:lnTo>
                  <a:pt x="9724" y="48622"/>
                </a:lnTo>
                <a:lnTo>
                  <a:pt x="7780" y="44732"/>
                </a:lnTo>
                <a:lnTo>
                  <a:pt x="5835" y="40842"/>
                </a:lnTo>
                <a:lnTo>
                  <a:pt x="6807" y="48622"/>
                </a:lnTo>
                <a:lnTo>
                  <a:pt x="8752" y="50567"/>
                </a:lnTo>
                <a:lnTo>
                  <a:pt x="10697" y="55429"/>
                </a:lnTo>
                <a:lnTo>
                  <a:pt x="10697" y="56401"/>
                </a:lnTo>
                <a:lnTo>
                  <a:pt x="12642" y="60291"/>
                </a:lnTo>
                <a:lnTo>
                  <a:pt x="13614" y="62236"/>
                </a:lnTo>
                <a:lnTo>
                  <a:pt x="14587" y="65153"/>
                </a:lnTo>
                <a:lnTo>
                  <a:pt x="17504" y="79740"/>
                </a:lnTo>
                <a:lnTo>
                  <a:pt x="20422" y="91410"/>
                </a:lnTo>
                <a:lnTo>
                  <a:pt x="19449" y="92382"/>
                </a:lnTo>
                <a:lnTo>
                  <a:pt x="22367" y="96271"/>
                </a:lnTo>
                <a:lnTo>
                  <a:pt x="23339" y="100162"/>
                </a:lnTo>
                <a:lnTo>
                  <a:pt x="27229" y="109886"/>
                </a:lnTo>
                <a:lnTo>
                  <a:pt x="29174" y="116693"/>
                </a:lnTo>
                <a:lnTo>
                  <a:pt x="32091" y="123501"/>
                </a:lnTo>
                <a:lnTo>
                  <a:pt x="35008" y="129335"/>
                </a:lnTo>
                <a:lnTo>
                  <a:pt x="35981" y="133225"/>
                </a:lnTo>
                <a:lnTo>
                  <a:pt x="41816" y="144894"/>
                </a:lnTo>
                <a:lnTo>
                  <a:pt x="47650" y="154619"/>
                </a:lnTo>
                <a:lnTo>
                  <a:pt x="58347" y="176013"/>
                </a:lnTo>
                <a:lnTo>
                  <a:pt x="56402" y="174068"/>
                </a:lnTo>
                <a:lnTo>
                  <a:pt x="57375" y="176012"/>
                </a:lnTo>
                <a:lnTo>
                  <a:pt x="57375" y="176985"/>
                </a:lnTo>
                <a:lnTo>
                  <a:pt x="57374" y="177957"/>
                </a:lnTo>
                <a:lnTo>
                  <a:pt x="58347" y="178930"/>
                </a:lnTo>
                <a:lnTo>
                  <a:pt x="58347" y="177957"/>
                </a:lnTo>
                <a:lnTo>
                  <a:pt x="59319" y="179902"/>
                </a:lnTo>
                <a:lnTo>
                  <a:pt x="63209" y="183792"/>
                </a:lnTo>
                <a:lnTo>
                  <a:pt x="66127" y="188654"/>
                </a:lnTo>
                <a:lnTo>
                  <a:pt x="70017" y="194489"/>
                </a:lnTo>
                <a:lnTo>
                  <a:pt x="76824" y="203241"/>
                </a:lnTo>
                <a:lnTo>
                  <a:pt x="76823" y="204213"/>
                </a:lnTo>
                <a:lnTo>
                  <a:pt x="79741" y="208103"/>
                </a:lnTo>
                <a:lnTo>
                  <a:pt x="83631" y="212966"/>
                </a:lnTo>
                <a:lnTo>
                  <a:pt x="90438" y="223662"/>
                </a:lnTo>
                <a:lnTo>
                  <a:pt x="90438" y="225607"/>
                </a:lnTo>
                <a:lnTo>
                  <a:pt x="92383" y="228525"/>
                </a:lnTo>
                <a:lnTo>
                  <a:pt x="97245" y="232415"/>
                </a:lnTo>
                <a:lnTo>
                  <a:pt x="102107" y="238249"/>
                </a:lnTo>
                <a:lnTo>
                  <a:pt x="113776" y="251863"/>
                </a:lnTo>
                <a:lnTo>
                  <a:pt x="133226" y="272285"/>
                </a:lnTo>
                <a:lnTo>
                  <a:pt x="142950" y="282982"/>
                </a:lnTo>
                <a:lnTo>
                  <a:pt x="153647" y="292707"/>
                </a:lnTo>
                <a:lnTo>
                  <a:pt x="153647" y="294651"/>
                </a:lnTo>
                <a:lnTo>
                  <a:pt x="165316" y="303403"/>
                </a:lnTo>
                <a:lnTo>
                  <a:pt x="176013" y="314100"/>
                </a:lnTo>
                <a:lnTo>
                  <a:pt x="187683" y="323824"/>
                </a:lnTo>
                <a:lnTo>
                  <a:pt x="197407" y="332577"/>
                </a:lnTo>
                <a:lnTo>
                  <a:pt x="195462" y="332576"/>
                </a:lnTo>
                <a:lnTo>
                  <a:pt x="201297" y="337439"/>
                </a:lnTo>
                <a:lnTo>
                  <a:pt x="203242" y="338411"/>
                </a:lnTo>
                <a:lnTo>
                  <a:pt x="204214" y="338411"/>
                </a:lnTo>
                <a:lnTo>
                  <a:pt x="204214" y="337439"/>
                </a:lnTo>
                <a:lnTo>
                  <a:pt x="211021" y="343273"/>
                </a:lnTo>
                <a:lnTo>
                  <a:pt x="213939" y="346191"/>
                </a:lnTo>
                <a:lnTo>
                  <a:pt x="215883" y="348136"/>
                </a:lnTo>
                <a:lnTo>
                  <a:pt x="220746" y="352026"/>
                </a:lnTo>
                <a:lnTo>
                  <a:pt x="225608" y="353970"/>
                </a:lnTo>
                <a:lnTo>
                  <a:pt x="234360" y="361750"/>
                </a:lnTo>
                <a:lnTo>
                  <a:pt x="241797" y="366956"/>
                </a:lnTo>
                <a:lnTo>
                  <a:pt x="241167" y="367584"/>
                </a:lnTo>
                <a:lnTo>
                  <a:pt x="243112" y="368557"/>
                </a:lnTo>
                <a:lnTo>
                  <a:pt x="248947" y="373420"/>
                </a:lnTo>
                <a:lnTo>
                  <a:pt x="250892" y="374392"/>
                </a:lnTo>
                <a:lnTo>
                  <a:pt x="251864" y="374392"/>
                </a:lnTo>
                <a:lnTo>
                  <a:pt x="251864" y="373419"/>
                </a:lnTo>
                <a:lnTo>
                  <a:pt x="257699" y="378282"/>
                </a:lnTo>
                <a:lnTo>
                  <a:pt x="265479" y="383144"/>
                </a:lnTo>
                <a:lnTo>
                  <a:pt x="273258" y="388006"/>
                </a:lnTo>
                <a:lnTo>
                  <a:pt x="279093" y="392869"/>
                </a:lnTo>
                <a:lnTo>
                  <a:pt x="280065" y="392868"/>
                </a:lnTo>
                <a:lnTo>
                  <a:pt x="282010" y="393841"/>
                </a:lnTo>
                <a:lnTo>
                  <a:pt x="293679" y="401621"/>
                </a:lnTo>
                <a:lnTo>
                  <a:pt x="299514" y="404538"/>
                </a:lnTo>
                <a:lnTo>
                  <a:pt x="304376" y="407455"/>
                </a:lnTo>
                <a:lnTo>
                  <a:pt x="304377" y="408428"/>
                </a:lnTo>
                <a:lnTo>
                  <a:pt x="303404" y="408427"/>
                </a:lnTo>
                <a:lnTo>
                  <a:pt x="305349" y="409400"/>
                </a:lnTo>
                <a:lnTo>
                  <a:pt x="306321" y="409400"/>
                </a:lnTo>
                <a:lnTo>
                  <a:pt x="308266" y="409400"/>
                </a:lnTo>
                <a:lnTo>
                  <a:pt x="317991" y="415235"/>
                </a:lnTo>
                <a:lnTo>
                  <a:pt x="326743" y="421069"/>
                </a:lnTo>
                <a:lnTo>
                  <a:pt x="335495" y="427876"/>
                </a:lnTo>
                <a:lnTo>
                  <a:pt x="345219" y="432738"/>
                </a:lnTo>
                <a:lnTo>
                  <a:pt x="408428" y="464829"/>
                </a:lnTo>
                <a:lnTo>
                  <a:pt x="408429" y="465802"/>
                </a:lnTo>
                <a:lnTo>
                  <a:pt x="414263" y="467747"/>
                </a:lnTo>
                <a:lnTo>
                  <a:pt x="420098" y="470664"/>
                </a:lnTo>
                <a:lnTo>
                  <a:pt x="424960" y="473582"/>
                </a:lnTo>
                <a:lnTo>
                  <a:pt x="430795" y="475527"/>
                </a:lnTo>
                <a:lnTo>
                  <a:pt x="433712" y="477472"/>
                </a:lnTo>
                <a:lnTo>
                  <a:pt x="435657" y="477471"/>
                </a:lnTo>
                <a:lnTo>
                  <a:pt x="435657" y="478444"/>
                </a:lnTo>
                <a:lnTo>
                  <a:pt x="440519" y="480389"/>
                </a:lnTo>
                <a:lnTo>
                  <a:pt x="446354" y="483306"/>
                </a:lnTo>
                <a:lnTo>
                  <a:pt x="452189" y="486223"/>
                </a:lnTo>
                <a:lnTo>
                  <a:pt x="458993" y="489139"/>
                </a:lnTo>
                <a:lnTo>
                  <a:pt x="462885" y="491085"/>
                </a:lnTo>
                <a:lnTo>
                  <a:pt x="468720" y="493031"/>
                </a:lnTo>
                <a:lnTo>
                  <a:pt x="481362" y="498865"/>
                </a:lnTo>
                <a:lnTo>
                  <a:pt x="477472" y="497893"/>
                </a:lnTo>
                <a:lnTo>
                  <a:pt x="480389" y="499838"/>
                </a:lnTo>
                <a:lnTo>
                  <a:pt x="483307" y="499837"/>
                </a:lnTo>
                <a:lnTo>
                  <a:pt x="486225" y="500810"/>
                </a:lnTo>
                <a:lnTo>
                  <a:pt x="487197" y="502755"/>
                </a:lnTo>
                <a:lnTo>
                  <a:pt x="489142" y="502755"/>
                </a:lnTo>
                <a:lnTo>
                  <a:pt x="488169" y="501782"/>
                </a:lnTo>
                <a:lnTo>
                  <a:pt x="502756" y="508590"/>
                </a:lnTo>
                <a:lnTo>
                  <a:pt x="517343" y="513452"/>
                </a:lnTo>
                <a:lnTo>
                  <a:pt x="548461" y="524149"/>
                </a:lnTo>
                <a:lnTo>
                  <a:pt x="554296" y="527066"/>
                </a:lnTo>
                <a:lnTo>
                  <a:pt x="555268" y="528039"/>
                </a:lnTo>
                <a:lnTo>
                  <a:pt x="555268" y="529011"/>
                </a:lnTo>
                <a:lnTo>
                  <a:pt x="560130" y="529984"/>
                </a:lnTo>
                <a:lnTo>
                  <a:pt x="561103" y="529984"/>
                </a:lnTo>
                <a:lnTo>
                  <a:pt x="564020" y="530956"/>
                </a:lnTo>
                <a:lnTo>
                  <a:pt x="565965" y="532901"/>
                </a:lnTo>
                <a:lnTo>
                  <a:pt x="567910" y="533873"/>
                </a:lnTo>
                <a:lnTo>
                  <a:pt x="570827" y="534846"/>
                </a:lnTo>
                <a:lnTo>
                  <a:pt x="570827" y="533873"/>
                </a:lnTo>
                <a:lnTo>
                  <a:pt x="571800" y="533873"/>
                </a:lnTo>
                <a:lnTo>
                  <a:pt x="573745" y="533873"/>
                </a:lnTo>
                <a:lnTo>
                  <a:pt x="582497" y="538735"/>
                </a:lnTo>
                <a:lnTo>
                  <a:pt x="586386" y="539708"/>
                </a:lnTo>
                <a:lnTo>
                  <a:pt x="591248" y="541653"/>
                </a:lnTo>
                <a:lnTo>
                  <a:pt x="590276" y="541653"/>
                </a:lnTo>
                <a:lnTo>
                  <a:pt x="597084" y="542625"/>
                </a:lnTo>
                <a:lnTo>
                  <a:pt x="603891" y="544570"/>
                </a:lnTo>
                <a:lnTo>
                  <a:pt x="609725" y="546515"/>
                </a:lnTo>
                <a:lnTo>
                  <a:pt x="615560" y="546515"/>
                </a:lnTo>
                <a:lnTo>
                  <a:pt x="650568" y="556239"/>
                </a:lnTo>
                <a:lnTo>
                  <a:pt x="684604" y="565964"/>
                </a:lnTo>
                <a:lnTo>
                  <a:pt x="752675" y="581523"/>
                </a:lnTo>
                <a:lnTo>
                  <a:pt x="786711" y="589303"/>
                </a:lnTo>
                <a:lnTo>
                  <a:pt x="819774" y="596110"/>
                </a:lnTo>
                <a:lnTo>
                  <a:pt x="888818" y="608752"/>
                </a:lnTo>
                <a:lnTo>
                  <a:pt x="899515" y="611669"/>
                </a:lnTo>
                <a:lnTo>
                  <a:pt x="912157" y="613614"/>
                </a:lnTo>
                <a:lnTo>
                  <a:pt x="911184" y="613614"/>
                </a:lnTo>
                <a:lnTo>
                  <a:pt x="913129" y="613614"/>
                </a:lnTo>
                <a:lnTo>
                  <a:pt x="916046" y="613614"/>
                </a:lnTo>
                <a:lnTo>
                  <a:pt x="918964" y="613614"/>
                </a:lnTo>
                <a:lnTo>
                  <a:pt x="921881" y="613614"/>
                </a:lnTo>
                <a:lnTo>
                  <a:pt x="946193" y="617504"/>
                </a:lnTo>
                <a:lnTo>
                  <a:pt x="972448" y="620421"/>
                </a:lnTo>
                <a:lnTo>
                  <a:pt x="969531" y="620421"/>
                </a:lnTo>
                <a:lnTo>
                  <a:pt x="969531" y="621394"/>
                </a:lnTo>
                <a:lnTo>
                  <a:pt x="971476" y="621394"/>
                </a:lnTo>
                <a:lnTo>
                  <a:pt x="975366" y="620421"/>
                </a:lnTo>
                <a:lnTo>
                  <a:pt x="975366" y="621393"/>
                </a:lnTo>
                <a:lnTo>
                  <a:pt x="978283" y="621394"/>
                </a:lnTo>
                <a:lnTo>
                  <a:pt x="979165" y="620512"/>
                </a:lnTo>
                <a:lnTo>
                  <a:pt x="1044409" y="627228"/>
                </a:lnTo>
                <a:lnTo>
                  <a:pt x="1077472" y="631118"/>
                </a:lnTo>
                <a:lnTo>
                  <a:pt x="1110536" y="633063"/>
                </a:lnTo>
                <a:lnTo>
                  <a:pt x="1119288" y="634036"/>
                </a:lnTo>
                <a:lnTo>
                  <a:pt x="1129013" y="634035"/>
                </a:lnTo>
                <a:lnTo>
                  <a:pt x="1147489" y="635008"/>
                </a:lnTo>
                <a:lnTo>
                  <a:pt x="1171801" y="636953"/>
                </a:lnTo>
                <a:lnTo>
                  <a:pt x="1196111" y="638897"/>
                </a:lnTo>
                <a:lnTo>
                  <a:pt x="1220423" y="638898"/>
                </a:lnTo>
                <a:lnTo>
                  <a:pt x="1243275" y="638898"/>
                </a:lnTo>
                <a:lnTo>
                  <a:pt x="1243761" y="639870"/>
                </a:lnTo>
                <a:lnTo>
                  <a:pt x="1241817" y="640842"/>
                </a:lnTo>
                <a:lnTo>
                  <a:pt x="1235982" y="642788"/>
                </a:lnTo>
                <a:lnTo>
                  <a:pt x="1227230" y="643760"/>
                </a:lnTo>
                <a:lnTo>
                  <a:pt x="1212643" y="644732"/>
                </a:lnTo>
                <a:lnTo>
                  <a:pt x="1197084" y="644732"/>
                </a:lnTo>
                <a:lnTo>
                  <a:pt x="1180552" y="644732"/>
                </a:lnTo>
                <a:lnTo>
                  <a:pt x="1164993" y="644732"/>
                </a:lnTo>
                <a:lnTo>
                  <a:pt x="1164021" y="644732"/>
                </a:lnTo>
                <a:lnTo>
                  <a:pt x="1164021" y="643760"/>
                </a:lnTo>
                <a:lnTo>
                  <a:pt x="1163048" y="642788"/>
                </a:lnTo>
                <a:lnTo>
                  <a:pt x="1161103" y="642788"/>
                </a:lnTo>
                <a:lnTo>
                  <a:pt x="1144571" y="643760"/>
                </a:lnTo>
                <a:lnTo>
                  <a:pt x="1126095" y="642788"/>
                </a:lnTo>
                <a:lnTo>
                  <a:pt x="1106646" y="640843"/>
                </a:lnTo>
                <a:lnTo>
                  <a:pt x="1088170" y="637926"/>
                </a:lnTo>
                <a:lnTo>
                  <a:pt x="1089142" y="637925"/>
                </a:lnTo>
                <a:lnTo>
                  <a:pt x="1082335" y="637926"/>
                </a:lnTo>
                <a:lnTo>
                  <a:pt x="1075528" y="637925"/>
                </a:lnTo>
                <a:lnTo>
                  <a:pt x="1075528" y="636953"/>
                </a:lnTo>
                <a:lnTo>
                  <a:pt x="1073583" y="636953"/>
                </a:lnTo>
                <a:lnTo>
                  <a:pt x="1069693" y="636953"/>
                </a:lnTo>
                <a:lnTo>
                  <a:pt x="1064831" y="637926"/>
                </a:lnTo>
                <a:lnTo>
                  <a:pt x="1062886" y="636953"/>
                </a:lnTo>
                <a:lnTo>
                  <a:pt x="1060942" y="635981"/>
                </a:lnTo>
                <a:lnTo>
                  <a:pt x="1058024" y="636953"/>
                </a:lnTo>
                <a:lnTo>
                  <a:pt x="1051217" y="636953"/>
                </a:lnTo>
                <a:lnTo>
                  <a:pt x="1044409" y="636953"/>
                </a:lnTo>
                <a:lnTo>
                  <a:pt x="1036630" y="635980"/>
                </a:lnTo>
                <a:lnTo>
                  <a:pt x="1028850" y="635008"/>
                </a:lnTo>
                <a:lnTo>
                  <a:pt x="1029823" y="635008"/>
                </a:lnTo>
                <a:lnTo>
                  <a:pt x="1017181" y="634036"/>
                </a:lnTo>
                <a:lnTo>
                  <a:pt x="1002594" y="633063"/>
                </a:lnTo>
                <a:lnTo>
                  <a:pt x="974393" y="631118"/>
                </a:lnTo>
                <a:lnTo>
                  <a:pt x="975366" y="630146"/>
                </a:lnTo>
                <a:lnTo>
                  <a:pt x="975365" y="629173"/>
                </a:lnTo>
                <a:lnTo>
                  <a:pt x="973421" y="630146"/>
                </a:lnTo>
                <a:lnTo>
                  <a:pt x="970504" y="630146"/>
                </a:lnTo>
                <a:lnTo>
                  <a:pt x="963696" y="630145"/>
                </a:lnTo>
                <a:lnTo>
                  <a:pt x="960779" y="629173"/>
                </a:lnTo>
                <a:lnTo>
                  <a:pt x="957862" y="629173"/>
                </a:lnTo>
                <a:lnTo>
                  <a:pt x="953972" y="629173"/>
                </a:lnTo>
                <a:lnTo>
                  <a:pt x="949111" y="628201"/>
                </a:lnTo>
                <a:lnTo>
                  <a:pt x="950082" y="628201"/>
                </a:lnTo>
                <a:lnTo>
                  <a:pt x="949110" y="628201"/>
                </a:lnTo>
                <a:lnTo>
                  <a:pt x="949111" y="628201"/>
                </a:lnTo>
                <a:lnTo>
                  <a:pt x="947165" y="628201"/>
                </a:lnTo>
                <a:lnTo>
                  <a:pt x="944247" y="628201"/>
                </a:lnTo>
                <a:lnTo>
                  <a:pt x="942303" y="627228"/>
                </a:lnTo>
                <a:lnTo>
                  <a:pt x="940358" y="628201"/>
                </a:lnTo>
                <a:lnTo>
                  <a:pt x="937441" y="626256"/>
                </a:lnTo>
                <a:lnTo>
                  <a:pt x="935496" y="627228"/>
                </a:lnTo>
                <a:lnTo>
                  <a:pt x="933550" y="626256"/>
                </a:lnTo>
                <a:lnTo>
                  <a:pt x="930633" y="625283"/>
                </a:lnTo>
                <a:lnTo>
                  <a:pt x="927716" y="625283"/>
                </a:lnTo>
                <a:lnTo>
                  <a:pt x="923826" y="625283"/>
                </a:lnTo>
                <a:lnTo>
                  <a:pt x="919936" y="624311"/>
                </a:lnTo>
                <a:lnTo>
                  <a:pt x="911184" y="622366"/>
                </a:lnTo>
                <a:lnTo>
                  <a:pt x="909239" y="622366"/>
                </a:lnTo>
                <a:lnTo>
                  <a:pt x="908267" y="623339"/>
                </a:lnTo>
                <a:lnTo>
                  <a:pt x="908267" y="622366"/>
                </a:lnTo>
                <a:lnTo>
                  <a:pt x="910212" y="622366"/>
                </a:lnTo>
                <a:lnTo>
                  <a:pt x="912157" y="622366"/>
                </a:lnTo>
                <a:lnTo>
                  <a:pt x="911184" y="621394"/>
                </a:lnTo>
                <a:lnTo>
                  <a:pt x="893680" y="619449"/>
                </a:lnTo>
                <a:lnTo>
                  <a:pt x="875204" y="617504"/>
                </a:lnTo>
                <a:lnTo>
                  <a:pt x="840196" y="610697"/>
                </a:lnTo>
                <a:lnTo>
                  <a:pt x="836306" y="609725"/>
                </a:lnTo>
                <a:lnTo>
                  <a:pt x="835333" y="608752"/>
                </a:lnTo>
                <a:lnTo>
                  <a:pt x="829499" y="607779"/>
                </a:lnTo>
                <a:lnTo>
                  <a:pt x="823664" y="607779"/>
                </a:lnTo>
                <a:lnTo>
                  <a:pt x="821719" y="605834"/>
                </a:lnTo>
                <a:lnTo>
                  <a:pt x="818802" y="605834"/>
                </a:lnTo>
                <a:lnTo>
                  <a:pt x="816856" y="605835"/>
                </a:lnTo>
                <a:lnTo>
                  <a:pt x="814912" y="605834"/>
                </a:lnTo>
                <a:lnTo>
                  <a:pt x="811994" y="605835"/>
                </a:lnTo>
                <a:lnTo>
                  <a:pt x="813939" y="604862"/>
                </a:lnTo>
                <a:lnTo>
                  <a:pt x="813939" y="603889"/>
                </a:lnTo>
                <a:lnTo>
                  <a:pt x="807132" y="603890"/>
                </a:lnTo>
                <a:lnTo>
                  <a:pt x="799352" y="602917"/>
                </a:lnTo>
                <a:lnTo>
                  <a:pt x="801298" y="602917"/>
                </a:lnTo>
                <a:lnTo>
                  <a:pt x="801297" y="601945"/>
                </a:lnTo>
                <a:lnTo>
                  <a:pt x="797407" y="601944"/>
                </a:lnTo>
                <a:lnTo>
                  <a:pt x="794490" y="600972"/>
                </a:lnTo>
                <a:lnTo>
                  <a:pt x="787683" y="600000"/>
                </a:lnTo>
                <a:lnTo>
                  <a:pt x="789628" y="599027"/>
                </a:lnTo>
                <a:lnTo>
                  <a:pt x="785738" y="598055"/>
                </a:lnTo>
                <a:lnTo>
                  <a:pt x="784765" y="599027"/>
                </a:lnTo>
                <a:lnTo>
                  <a:pt x="783793" y="599027"/>
                </a:lnTo>
                <a:lnTo>
                  <a:pt x="781848" y="599027"/>
                </a:lnTo>
                <a:lnTo>
                  <a:pt x="781849" y="598055"/>
                </a:lnTo>
                <a:lnTo>
                  <a:pt x="776986" y="598055"/>
                </a:lnTo>
                <a:lnTo>
                  <a:pt x="771152" y="597082"/>
                </a:lnTo>
                <a:lnTo>
                  <a:pt x="760455" y="595137"/>
                </a:lnTo>
                <a:lnTo>
                  <a:pt x="750730" y="592220"/>
                </a:lnTo>
                <a:lnTo>
                  <a:pt x="741006" y="590275"/>
                </a:lnTo>
                <a:lnTo>
                  <a:pt x="740034" y="589303"/>
                </a:lnTo>
                <a:lnTo>
                  <a:pt x="739061" y="589303"/>
                </a:lnTo>
                <a:lnTo>
                  <a:pt x="738088" y="588330"/>
                </a:lnTo>
                <a:lnTo>
                  <a:pt x="735171" y="587358"/>
                </a:lnTo>
                <a:lnTo>
                  <a:pt x="734199" y="587358"/>
                </a:lnTo>
                <a:lnTo>
                  <a:pt x="733226" y="587358"/>
                </a:lnTo>
                <a:lnTo>
                  <a:pt x="729336" y="587358"/>
                </a:lnTo>
                <a:lnTo>
                  <a:pt x="726419" y="587358"/>
                </a:lnTo>
                <a:lnTo>
                  <a:pt x="727392" y="588331"/>
                </a:lnTo>
                <a:lnTo>
                  <a:pt x="716694" y="585413"/>
                </a:lnTo>
                <a:lnTo>
                  <a:pt x="707942" y="583468"/>
                </a:lnTo>
                <a:lnTo>
                  <a:pt x="708915" y="582496"/>
                </a:lnTo>
                <a:lnTo>
                  <a:pt x="708915" y="581523"/>
                </a:lnTo>
                <a:lnTo>
                  <a:pt x="710860" y="581523"/>
                </a:lnTo>
                <a:lnTo>
                  <a:pt x="707942" y="579578"/>
                </a:lnTo>
                <a:lnTo>
                  <a:pt x="709888" y="579578"/>
                </a:lnTo>
                <a:lnTo>
                  <a:pt x="704052" y="578606"/>
                </a:lnTo>
                <a:lnTo>
                  <a:pt x="699190" y="577634"/>
                </a:lnTo>
                <a:lnTo>
                  <a:pt x="691411" y="577633"/>
                </a:lnTo>
                <a:lnTo>
                  <a:pt x="687521" y="576661"/>
                </a:lnTo>
                <a:lnTo>
                  <a:pt x="682659" y="575689"/>
                </a:lnTo>
                <a:lnTo>
                  <a:pt x="683631" y="575688"/>
                </a:lnTo>
                <a:lnTo>
                  <a:pt x="683631" y="574716"/>
                </a:lnTo>
                <a:lnTo>
                  <a:pt x="682659" y="574716"/>
                </a:lnTo>
                <a:lnTo>
                  <a:pt x="683632" y="573744"/>
                </a:lnTo>
                <a:lnTo>
                  <a:pt x="672934" y="574716"/>
                </a:lnTo>
                <a:lnTo>
                  <a:pt x="670990" y="573744"/>
                </a:lnTo>
                <a:lnTo>
                  <a:pt x="670990" y="572771"/>
                </a:lnTo>
                <a:lnTo>
                  <a:pt x="669045" y="572771"/>
                </a:lnTo>
                <a:lnTo>
                  <a:pt x="668072" y="572771"/>
                </a:lnTo>
                <a:lnTo>
                  <a:pt x="666127" y="572771"/>
                </a:lnTo>
                <a:lnTo>
                  <a:pt x="660292" y="571799"/>
                </a:lnTo>
                <a:lnTo>
                  <a:pt x="657375" y="569854"/>
                </a:lnTo>
                <a:lnTo>
                  <a:pt x="655430" y="568882"/>
                </a:lnTo>
                <a:lnTo>
                  <a:pt x="657375" y="568881"/>
                </a:lnTo>
                <a:lnTo>
                  <a:pt x="657375" y="567909"/>
                </a:lnTo>
                <a:lnTo>
                  <a:pt x="647651" y="565964"/>
                </a:lnTo>
                <a:lnTo>
                  <a:pt x="642788" y="564992"/>
                </a:lnTo>
                <a:lnTo>
                  <a:pt x="641816" y="564992"/>
                </a:lnTo>
                <a:lnTo>
                  <a:pt x="641816" y="565964"/>
                </a:lnTo>
                <a:lnTo>
                  <a:pt x="638899" y="565964"/>
                </a:lnTo>
                <a:lnTo>
                  <a:pt x="633064" y="564020"/>
                </a:lnTo>
                <a:lnTo>
                  <a:pt x="634036" y="564019"/>
                </a:lnTo>
                <a:lnTo>
                  <a:pt x="635009" y="563047"/>
                </a:lnTo>
                <a:lnTo>
                  <a:pt x="625284" y="562075"/>
                </a:lnTo>
                <a:lnTo>
                  <a:pt x="615560" y="560129"/>
                </a:lnTo>
                <a:lnTo>
                  <a:pt x="617505" y="560130"/>
                </a:lnTo>
                <a:lnTo>
                  <a:pt x="619450" y="560129"/>
                </a:lnTo>
                <a:lnTo>
                  <a:pt x="613615" y="558185"/>
                </a:lnTo>
                <a:lnTo>
                  <a:pt x="606808" y="556240"/>
                </a:lnTo>
                <a:lnTo>
                  <a:pt x="600973" y="554295"/>
                </a:lnTo>
                <a:lnTo>
                  <a:pt x="595138" y="552350"/>
                </a:lnTo>
                <a:lnTo>
                  <a:pt x="596111" y="553322"/>
                </a:lnTo>
                <a:lnTo>
                  <a:pt x="595139" y="553323"/>
                </a:lnTo>
                <a:lnTo>
                  <a:pt x="592221" y="551377"/>
                </a:lnTo>
                <a:lnTo>
                  <a:pt x="589304" y="550405"/>
                </a:lnTo>
                <a:lnTo>
                  <a:pt x="587359" y="549432"/>
                </a:lnTo>
                <a:lnTo>
                  <a:pt x="583469" y="548460"/>
                </a:lnTo>
                <a:lnTo>
                  <a:pt x="582497" y="548460"/>
                </a:lnTo>
                <a:lnTo>
                  <a:pt x="585414" y="549432"/>
                </a:lnTo>
                <a:lnTo>
                  <a:pt x="572772" y="545542"/>
                </a:lnTo>
                <a:lnTo>
                  <a:pt x="564993" y="543597"/>
                </a:lnTo>
                <a:lnTo>
                  <a:pt x="557213" y="540680"/>
                </a:lnTo>
                <a:lnTo>
                  <a:pt x="554295" y="540680"/>
                </a:lnTo>
                <a:lnTo>
                  <a:pt x="549433" y="539708"/>
                </a:lnTo>
                <a:lnTo>
                  <a:pt x="550406" y="538735"/>
                </a:lnTo>
                <a:lnTo>
                  <a:pt x="548461" y="537763"/>
                </a:lnTo>
                <a:lnTo>
                  <a:pt x="550406" y="537763"/>
                </a:lnTo>
                <a:lnTo>
                  <a:pt x="554296" y="538735"/>
                </a:lnTo>
                <a:lnTo>
                  <a:pt x="553323" y="537763"/>
                </a:lnTo>
                <a:lnTo>
                  <a:pt x="550406" y="537763"/>
                </a:lnTo>
                <a:lnTo>
                  <a:pt x="544572" y="535818"/>
                </a:lnTo>
                <a:lnTo>
                  <a:pt x="544572" y="535818"/>
                </a:lnTo>
                <a:lnTo>
                  <a:pt x="544572" y="535818"/>
                </a:lnTo>
                <a:lnTo>
                  <a:pt x="541654" y="534845"/>
                </a:lnTo>
                <a:lnTo>
                  <a:pt x="538736" y="533873"/>
                </a:lnTo>
                <a:lnTo>
                  <a:pt x="536792" y="532901"/>
                </a:lnTo>
                <a:lnTo>
                  <a:pt x="537764" y="532901"/>
                </a:lnTo>
                <a:lnTo>
                  <a:pt x="538737" y="531928"/>
                </a:lnTo>
                <a:lnTo>
                  <a:pt x="536792" y="531928"/>
                </a:lnTo>
                <a:lnTo>
                  <a:pt x="532902" y="530956"/>
                </a:lnTo>
                <a:lnTo>
                  <a:pt x="529985" y="529983"/>
                </a:lnTo>
                <a:lnTo>
                  <a:pt x="527067" y="529011"/>
                </a:lnTo>
                <a:lnTo>
                  <a:pt x="526095" y="529011"/>
                </a:lnTo>
                <a:lnTo>
                  <a:pt x="525122" y="529011"/>
                </a:lnTo>
                <a:lnTo>
                  <a:pt x="524150" y="529011"/>
                </a:lnTo>
                <a:lnTo>
                  <a:pt x="523178" y="528039"/>
                </a:lnTo>
                <a:lnTo>
                  <a:pt x="520260" y="527066"/>
                </a:lnTo>
                <a:lnTo>
                  <a:pt x="517342" y="526094"/>
                </a:lnTo>
                <a:lnTo>
                  <a:pt x="517343" y="525122"/>
                </a:lnTo>
                <a:lnTo>
                  <a:pt x="518315" y="524149"/>
                </a:lnTo>
                <a:lnTo>
                  <a:pt x="514425" y="524149"/>
                </a:lnTo>
                <a:lnTo>
                  <a:pt x="511508" y="524149"/>
                </a:lnTo>
                <a:lnTo>
                  <a:pt x="511508" y="523176"/>
                </a:lnTo>
                <a:lnTo>
                  <a:pt x="509563" y="523177"/>
                </a:lnTo>
                <a:lnTo>
                  <a:pt x="507619" y="522204"/>
                </a:lnTo>
                <a:lnTo>
                  <a:pt x="504701" y="521232"/>
                </a:lnTo>
                <a:lnTo>
                  <a:pt x="501783" y="521232"/>
                </a:lnTo>
                <a:lnTo>
                  <a:pt x="494004" y="517342"/>
                </a:lnTo>
                <a:lnTo>
                  <a:pt x="490114" y="515396"/>
                </a:lnTo>
                <a:lnTo>
                  <a:pt x="487197" y="513452"/>
                </a:lnTo>
                <a:lnTo>
                  <a:pt x="481362" y="512480"/>
                </a:lnTo>
                <a:lnTo>
                  <a:pt x="475527" y="509562"/>
                </a:lnTo>
                <a:lnTo>
                  <a:pt x="477472" y="509562"/>
                </a:lnTo>
                <a:lnTo>
                  <a:pt x="474555" y="508590"/>
                </a:lnTo>
                <a:lnTo>
                  <a:pt x="471638" y="507617"/>
                </a:lnTo>
                <a:lnTo>
                  <a:pt x="468720" y="505672"/>
                </a:lnTo>
                <a:lnTo>
                  <a:pt x="463858" y="502755"/>
                </a:lnTo>
                <a:lnTo>
                  <a:pt x="461913" y="501783"/>
                </a:lnTo>
                <a:lnTo>
                  <a:pt x="460941" y="502755"/>
                </a:lnTo>
                <a:lnTo>
                  <a:pt x="459968" y="503727"/>
                </a:lnTo>
                <a:lnTo>
                  <a:pt x="457051" y="501783"/>
                </a:lnTo>
                <a:lnTo>
                  <a:pt x="453161" y="499838"/>
                </a:lnTo>
                <a:lnTo>
                  <a:pt x="448299" y="498865"/>
                </a:lnTo>
                <a:lnTo>
                  <a:pt x="445381" y="495948"/>
                </a:lnTo>
                <a:lnTo>
                  <a:pt x="448299" y="496920"/>
                </a:lnTo>
                <a:lnTo>
                  <a:pt x="449271" y="496921"/>
                </a:lnTo>
                <a:lnTo>
                  <a:pt x="448299" y="495948"/>
                </a:lnTo>
                <a:lnTo>
                  <a:pt x="445381" y="494003"/>
                </a:lnTo>
                <a:lnTo>
                  <a:pt x="442464" y="493031"/>
                </a:lnTo>
                <a:lnTo>
                  <a:pt x="439547" y="492058"/>
                </a:lnTo>
                <a:lnTo>
                  <a:pt x="435657" y="491086"/>
                </a:lnTo>
                <a:lnTo>
                  <a:pt x="436630" y="493030"/>
                </a:lnTo>
                <a:lnTo>
                  <a:pt x="433712" y="491086"/>
                </a:lnTo>
                <a:lnTo>
                  <a:pt x="431767" y="490113"/>
                </a:lnTo>
                <a:lnTo>
                  <a:pt x="428850" y="490113"/>
                </a:lnTo>
                <a:lnTo>
                  <a:pt x="428850" y="489141"/>
                </a:lnTo>
                <a:lnTo>
                  <a:pt x="424960" y="487196"/>
                </a:lnTo>
                <a:lnTo>
                  <a:pt x="423015" y="486223"/>
                </a:lnTo>
                <a:lnTo>
                  <a:pt x="422043" y="487196"/>
                </a:lnTo>
                <a:lnTo>
                  <a:pt x="415236" y="483306"/>
                </a:lnTo>
                <a:lnTo>
                  <a:pt x="407456" y="479416"/>
                </a:lnTo>
                <a:lnTo>
                  <a:pt x="400649" y="475527"/>
                </a:lnTo>
                <a:lnTo>
                  <a:pt x="397732" y="473582"/>
                </a:lnTo>
                <a:lnTo>
                  <a:pt x="395787" y="471637"/>
                </a:lnTo>
                <a:lnTo>
                  <a:pt x="392869" y="470664"/>
                </a:lnTo>
                <a:lnTo>
                  <a:pt x="391897" y="470664"/>
                </a:lnTo>
                <a:lnTo>
                  <a:pt x="392869" y="471637"/>
                </a:lnTo>
                <a:lnTo>
                  <a:pt x="393842" y="471636"/>
                </a:lnTo>
                <a:lnTo>
                  <a:pt x="395787" y="472609"/>
                </a:lnTo>
                <a:lnTo>
                  <a:pt x="393842" y="472609"/>
                </a:lnTo>
                <a:lnTo>
                  <a:pt x="390925" y="470664"/>
                </a:lnTo>
                <a:lnTo>
                  <a:pt x="390924" y="469691"/>
                </a:lnTo>
                <a:lnTo>
                  <a:pt x="391897" y="469692"/>
                </a:lnTo>
                <a:lnTo>
                  <a:pt x="388007" y="467747"/>
                </a:lnTo>
                <a:lnTo>
                  <a:pt x="385090" y="466774"/>
                </a:lnTo>
                <a:lnTo>
                  <a:pt x="381200" y="466774"/>
                </a:lnTo>
                <a:lnTo>
                  <a:pt x="377310" y="463857"/>
                </a:lnTo>
                <a:lnTo>
                  <a:pt x="374393" y="461913"/>
                </a:lnTo>
                <a:lnTo>
                  <a:pt x="369531" y="460940"/>
                </a:lnTo>
                <a:lnTo>
                  <a:pt x="367586" y="458995"/>
                </a:lnTo>
                <a:lnTo>
                  <a:pt x="366613" y="458994"/>
                </a:lnTo>
                <a:lnTo>
                  <a:pt x="367586" y="457050"/>
                </a:lnTo>
                <a:lnTo>
                  <a:pt x="363696" y="455105"/>
                </a:lnTo>
                <a:lnTo>
                  <a:pt x="360779" y="454133"/>
                </a:lnTo>
                <a:lnTo>
                  <a:pt x="357861" y="451215"/>
                </a:lnTo>
                <a:lnTo>
                  <a:pt x="357861" y="452187"/>
                </a:lnTo>
                <a:lnTo>
                  <a:pt x="356889" y="451216"/>
                </a:lnTo>
                <a:lnTo>
                  <a:pt x="353971" y="450243"/>
                </a:lnTo>
                <a:lnTo>
                  <a:pt x="354944" y="450243"/>
                </a:lnTo>
                <a:lnTo>
                  <a:pt x="352999" y="449270"/>
                </a:lnTo>
                <a:lnTo>
                  <a:pt x="350081" y="447325"/>
                </a:lnTo>
                <a:lnTo>
                  <a:pt x="352026" y="449270"/>
                </a:lnTo>
                <a:lnTo>
                  <a:pt x="354944" y="451215"/>
                </a:lnTo>
                <a:lnTo>
                  <a:pt x="349109" y="449271"/>
                </a:lnTo>
                <a:lnTo>
                  <a:pt x="347164" y="447325"/>
                </a:lnTo>
                <a:lnTo>
                  <a:pt x="343274" y="445381"/>
                </a:lnTo>
                <a:lnTo>
                  <a:pt x="340357" y="444408"/>
                </a:lnTo>
                <a:lnTo>
                  <a:pt x="339385" y="442463"/>
                </a:lnTo>
                <a:lnTo>
                  <a:pt x="336468" y="440518"/>
                </a:lnTo>
                <a:lnTo>
                  <a:pt x="334522" y="440518"/>
                </a:lnTo>
                <a:lnTo>
                  <a:pt x="330633" y="437601"/>
                </a:lnTo>
                <a:lnTo>
                  <a:pt x="329660" y="437601"/>
                </a:lnTo>
                <a:lnTo>
                  <a:pt x="327715" y="436628"/>
                </a:lnTo>
                <a:lnTo>
                  <a:pt x="324798" y="435656"/>
                </a:lnTo>
                <a:lnTo>
                  <a:pt x="322853" y="434683"/>
                </a:lnTo>
                <a:lnTo>
                  <a:pt x="320908" y="434683"/>
                </a:lnTo>
                <a:lnTo>
                  <a:pt x="314101" y="429822"/>
                </a:lnTo>
                <a:lnTo>
                  <a:pt x="315073" y="429821"/>
                </a:lnTo>
                <a:lnTo>
                  <a:pt x="311184" y="426904"/>
                </a:lnTo>
                <a:lnTo>
                  <a:pt x="306322" y="424959"/>
                </a:lnTo>
                <a:lnTo>
                  <a:pt x="307294" y="424959"/>
                </a:lnTo>
                <a:lnTo>
                  <a:pt x="303404" y="423014"/>
                </a:lnTo>
                <a:lnTo>
                  <a:pt x="300487" y="421069"/>
                </a:lnTo>
                <a:lnTo>
                  <a:pt x="298542" y="420097"/>
                </a:lnTo>
                <a:lnTo>
                  <a:pt x="298542" y="418152"/>
                </a:lnTo>
                <a:lnTo>
                  <a:pt x="298542" y="417180"/>
                </a:lnTo>
                <a:lnTo>
                  <a:pt x="296597" y="416207"/>
                </a:lnTo>
                <a:lnTo>
                  <a:pt x="293679" y="415235"/>
                </a:lnTo>
                <a:lnTo>
                  <a:pt x="291735" y="414262"/>
                </a:lnTo>
                <a:lnTo>
                  <a:pt x="290762" y="415235"/>
                </a:lnTo>
                <a:lnTo>
                  <a:pt x="290762" y="416207"/>
                </a:lnTo>
                <a:lnTo>
                  <a:pt x="281038" y="409400"/>
                </a:lnTo>
                <a:lnTo>
                  <a:pt x="276175" y="406483"/>
                </a:lnTo>
                <a:lnTo>
                  <a:pt x="271313" y="402592"/>
                </a:lnTo>
                <a:lnTo>
                  <a:pt x="270341" y="402593"/>
                </a:lnTo>
                <a:lnTo>
                  <a:pt x="269368" y="401620"/>
                </a:lnTo>
                <a:lnTo>
                  <a:pt x="254782" y="392868"/>
                </a:lnTo>
                <a:lnTo>
                  <a:pt x="247975" y="388006"/>
                </a:lnTo>
                <a:lnTo>
                  <a:pt x="244085" y="384117"/>
                </a:lnTo>
                <a:lnTo>
                  <a:pt x="244085" y="383144"/>
                </a:lnTo>
                <a:lnTo>
                  <a:pt x="244085" y="382172"/>
                </a:lnTo>
                <a:lnTo>
                  <a:pt x="242140" y="381199"/>
                </a:lnTo>
                <a:lnTo>
                  <a:pt x="241167" y="380227"/>
                </a:lnTo>
                <a:lnTo>
                  <a:pt x="240195" y="380226"/>
                </a:lnTo>
                <a:lnTo>
                  <a:pt x="240195" y="381199"/>
                </a:lnTo>
                <a:lnTo>
                  <a:pt x="241167" y="383144"/>
                </a:lnTo>
                <a:lnTo>
                  <a:pt x="232415" y="376337"/>
                </a:lnTo>
                <a:lnTo>
                  <a:pt x="225608" y="370502"/>
                </a:lnTo>
                <a:lnTo>
                  <a:pt x="225608" y="371474"/>
                </a:lnTo>
                <a:lnTo>
                  <a:pt x="223663" y="370502"/>
                </a:lnTo>
                <a:lnTo>
                  <a:pt x="223663" y="369530"/>
                </a:lnTo>
                <a:lnTo>
                  <a:pt x="222691" y="368557"/>
                </a:lnTo>
                <a:lnTo>
                  <a:pt x="217829" y="364668"/>
                </a:lnTo>
                <a:lnTo>
                  <a:pt x="216856" y="365640"/>
                </a:lnTo>
                <a:lnTo>
                  <a:pt x="215883" y="363695"/>
                </a:lnTo>
                <a:lnTo>
                  <a:pt x="213939" y="362722"/>
                </a:lnTo>
                <a:lnTo>
                  <a:pt x="212966" y="362723"/>
                </a:lnTo>
                <a:lnTo>
                  <a:pt x="211021" y="360777"/>
                </a:lnTo>
                <a:lnTo>
                  <a:pt x="211022" y="359805"/>
                </a:lnTo>
                <a:lnTo>
                  <a:pt x="205187" y="356888"/>
                </a:lnTo>
                <a:lnTo>
                  <a:pt x="199352" y="352025"/>
                </a:lnTo>
                <a:lnTo>
                  <a:pt x="198380" y="349108"/>
                </a:lnTo>
                <a:lnTo>
                  <a:pt x="195462" y="348136"/>
                </a:lnTo>
                <a:lnTo>
                  <a:pt x="195462" y="349108"/>
                </a:lnTo>
                <a:lnTo>
                  <a:pt x="189628" y="342301"/>
                </a:lnTo>
                <a:lnTo>
                  <a:pt x="186710" y="338411"/>
                </a:lnTo>
                <a:lnTo>
                  <a:pt x="177958" y="333549"/>
                </a:lnTo>
                <a:lnTo>
                  <a:pt x="169206" y="326742"/>
                </a:lnTo>
                <a:lnTo>
                  <a:pt x="151702" y="311183"/>
                </a:lnTo>
                <a:lnTo>
                  <a:pt x="152674" y="311182"/>
                </a:lnTo>
                <a:lnTo>
                  <a:pt x="150730" y="309238"/>
                </a:lnTo>
                <a:lnTo>
                  <a:pt x="149757" y="309238"/>
                </a:lnTo>
                <a:lnTo>
                  <a:pt x="148785" y="308265"/>
                </a:lnTo>
                <a:lnTo>
                  <a:pt x="148785" y="307293"/>
                </a:lnTo>
                <a:lnTo>
                  <a:pt x="148785" y="306320"/>
                </a:lnTo>
                <a:lnTo>
                  <a:pt x="150730" y="306320"/>
                </a:lnTo>
                <a:lnTo>
                  <a:pt x="147812" y="304375"/>
                </a:lnTo>
                <a:lnTo>
                  <a:pt x="145867" y="302431"/>
                </a:lnTo>
                <a:lnTo>
                  <a:pt x="141978" y="300486"/>
                </a:lnTo>
                <a:lnTo>
                  <a:pt x="141978" y="301458"/>
                </a:lnTo>
                <a:lnTo>
                  <a:pt x="140033" y="299513"/>
                </a:lnTo>
                <a:lnTo>
                  <a:pt x="138088" y="297569"/>
                </a:lnTo>
                <a:lnTo>
                  <a:pt x="136143" y="296596"/>
                </a:lnTo>
                <a:lnTo>
                  <a:pt x="136143" y="295623"/>
                </a:lnTo>
                <a:lnTo>
                  <a:pt x="137115" y="295624"/>
                </a:lnTo>
                <a:lnTo>
                  <a:pt x="138088" y="295624"/>
                </a:lnTo>
                <a:lnTo>
                  <a:pt x="135171" y="293679"/>
                </a:lnTo>
                <a:lnTo>
                  <a:pt x="135170" y="292706"/>
                </a:lnTo>
                <a:lnTo>
                  <a:pt x="136143" y="292706"/>
                </a:lnTo>
                <a:lnTo>
                  <a:pt x="139060" y="293679"/>
                </a:lnTo>
                <a:lnTo>
                  <a:pt x="141977" y="294651"/>
                </a:lnTo>
                <a:lnTo>
                  <a:pt x="141978" y="293679"/>
                </a:lnTo>
                <a:lnTo>
                  <a:pt x="140033" y="291734"/>
                </a:lnTo>
                <a:lnTo>
                  <a:pt x="140033" y="290761"/>
                </a:lnTo>
                <a:lnTo>
                  <a:pt x="141005" y="290761"/>
                </a:lnTo>
                <a:lnTo>
                  <a:pt x="141978" y="291734"/>
                </a:lnTo>
                <a:lnTo>
                  <a:pt x="143922" y="292707"/>
                </a:lnTo>
                <a:lnTo>
                  <a:pt x="141978" y="290761"/>
                </a:lnTo>
                <a:lnTo>
                  <a:pt x="138088" y="288817"/>
                </a:lnTo>
                <a:lnTo>
                  <a:pt x="137115" y="288816"/>
                </a:lnTo>
                <a:lnTo>
                  <a:pt x="137116" y="290761"/>
                </a:lnTo>
                <a:lnTo>
                  <a:pt x="134198" y="287844"/>
                </a:lnTo>
                <a:lnTo>
                  <a:pt x="132253" y="287844"/>
                </a:lnTo>
                <a:lnTo>
                  <a:pt x="131281" y="287358"/>
                </a:lnTo>
                <a:lnTo>
                  <a:pt x="130308" y="286872"/>
                </a:lnTo>
                <a:lnTo>
                  <a:pt x="127391" y="284927"/>
                </a:lnTo>
                <a:lnTo>
                  <a:pt x="127391" y="283954"/>
                </a:lnTo>
                <a:lnTo>
                  <a:pt x="128363" y="284926"/>
                </a:lnTo>
                <a:lnTo>
                  <a:pt x="129336" y="285899"/>
                </a:lnTo>
                <a:lnTo>
                  <a:pt x="131281" y="286871"/>
                </a:lnTo>
                <a:lnTo>
                  <a:pt x="130308" y="284927"/>
                </a:lnTo>
                <a:lnTo>
                  <a:pt x="128363" y="282981"/>
                </a:lnTo>
                <a:lnTo>
                  <a:pt x="124473" y="280065"/>
                </a:lnTo>
                <a:lnTo>
                  <a:pt x="125446" y="281037"/>
                </a:lnTo>
                <a:lnTo>
                  <a:pt x="124474" y="282009"/>
                </a:lnTo>
                <a:lnTo>
                  <a:pt x="121556" y="280064"/>
                </a:lnTo>
                <a:lnTo>
                  <a:pt x="121556" y="279092"/>
                </a:lnTo>
                <a:lnTo>
                  <a:pt x="122529" y="279092"/>
                </a:lnTo>
                <a:lnTo>
                  <a:pt x="120584" y="277147"/>
                </a:lnTo>
                <a:lnTo>
                  <a:pt x="117666" y="276175"/>
                </a:lnTo>
                <a:lnTo>
                  <a:pt x="118639" y="277147"/>
                </a:lnTo>
                <a:lnTo>
                  <a:pt x="116694" y="276174"/>
                </a:lnTo>
                <a:lnTo>
                  <a:pt x="114749" y="275202"/>
                </a:lnTo>
                <a:lnTo>
                  <a:pt x="113777" y="273257"/>
                </a:lnTo>
                <a:lnTo>
                  <a:pt x="111832" y="271312"/>
                </a:lnTo>
                <a:lnTo>
                  <a:pt x="112804" y="270340"/>
                </a:lnTo>
                <a:lnTo>
                  <a:pt x="114749" y="271312"/>
                </a:lnTo>
                <a:lnTo>
                  <a:pt x="115721" y="271312"/>
                </a:lnTo>
                <a:lnTo>
                  <a:pt x="114749" y="268395"/>
                </a:lnTo>
                <a:lnTo>
                  <a:pt x="113777" y="268395"/>
                </a:lnTo>
                <a:lnTo>
                  <a:pt x="110859" y="267423"/>
                </a:lnTo>
                <a:lnTo>
                  <a:pt x="109887" y="266450"/>
                </a:lnTo>
                <a:lnTo>
                  <a:pt x="108914" y="266451"/>
                </a:lnTo>
                <a:lnTo>
                  <a:pt x="108914" y="267423"/>
                </a:lnTo>
                <a:lnTo>
                  <a:pt x="108915" y="265478"/>
                </a:lnTo>
                <a:lnTo>
                  <a:pt x="109887" y="265478"/>
                </a:lnTo>
                <a:lnTo>
                  <a:pt x="107942" y="263533"/>
                </a:lnTo>
                <a:lnTo>
                  <a:pt x="105997" y="261588"/>
                </a:lnTo>
                <a:lnTo>
                  <a:pt x="104052" y="260616"/>
                </a:lnTo>
                <a:lnTo>
                  <a:pt x="104052" y="258671"/>
                </a:lnTo>
                <a:lnTo>
                  <a:pt x="102107" y="258670"/>
                </a:lnTo>
                <a:lnTo>
                  <a:pt x="101135" y="254781"/>
                </a:lnTo>
                <a:lnTo>
                  <a:pt x="96273" y="250891"/>
                </a:lnTo>
                <a:lnTo>
                  <a:pt x="95300" y="248946"/>
                </a:lnTo>
                <a:lnTo>
                  <a:pt x="94328" y="247974"/>
                </a:lnTo>
                <a:lnTo>
                  <a:pt x="95300" y="247001"/>
                </a:lnTo>
                <a:lnTo>
                  <a:pt x="92383" y="244084"/>
                </a:lnTo>
                <a:lnTo>
                  <a:pt x="91410" y="243111"/>
                </a:lnTo>
                <a:lnTo>
                  <a:pt x="90438" y="244084"/>
                </a:lnTo>
                <a:lnTo>
                  <a:pt x="92383" y="246029"/>
                </a:lnTo>
                <a:lnTo>
                  <a:pt x="93355" y="247974"/>
                </a:lnTo>
                <a:lnTo>
                  <a:pt x="92383" y="247001"/>
                </a:lnTo>
                <a:lnTo>
                  <a:pt x="88493" y="244084"/>
                </a:lnTo>
                <a:lnTo>
                  <a:pt x="89465" y="243111"/>
                </a:lnTo>
                <a:lnTo>
                  <a:pt x="87520" y="241167"/>
                </a:lnTo>
                <a:lnTo>
                  <a:pt x="85576" y="239221"/>
                </a:lnTo>
                <a:lnTo>
                  <a:pt x="85576" y="238249"/>
                </a:lnTo>
                <a:lnTo>
                  <a:pt x="83631" y="237277"/>
                </a:lnTo>
                <a:lnTo>
                  <a:pt x="82658" y="235332"/>
                </a:lnTo>
                <a:lnTo>
                  <a:pt x="82658" y="234360"/>
                </a:lnTo>
                <a:lnTo>
                  <a:pt x="82658" y="233387"/>
                </a:lnTo>
                <a:lnTo>
                  <a:pt x="80713" y="231442"/>
                </a:lnTo>
                <a:lnTo>
                  <a:pt x="84603" y="234359"/>
                </a:lnTo>
                <a:lnTo>
                  <a:pt x="82658" y="232415"/>
                </a:lnTo>
                <a:lnTo>
                  <a:pt x="81686" y="229497"/>
                </a:lnTo>
                <a:lnTo>
                  <a:pt x="76824" y="227552"/>
                </a:lnTo>
                <a:lnTo>
                  <a:pt x="75851" y="226580"/>
                </a:lnTo>
                <a:lnTo>
                  <a:pt x="74879" y="225607"/>
                </a:lnTo>
                <a:lnTo>
                  <a:pt x="74879" y="224635"/>
                </a:lnTo>
                <a:lnTo>
                  <a:pt x="73906" y="223663"/>
                </a:lnTo>
                <a:lnTo>
                  <a:pt x="76824" y="226580"/>
                </a:lnTo>
                <a:lnTo>
                  <a:pt x="76823" y="224635"/>
                </a:lnTo>
                <a:lnTo>
                  <a:pt x="73906" y="219773"/>
                </a:lnTo>
                <a:lnTo>
                  <a:pt x="70989" y="217828"/>
                </a:lnTo>
                <a:lnTo>
                  <a:pt x="70017" y="217827"/>
                </a:lnTo>
                <a:lnTo>
                  <a:pt x="69044" y="216855"/>
                </a:lnTo>
                <a:lnTo>
                  <a:pt x="69044" y="215882"/>
                </a:lnTo>
                <a:lnTo>
                  <a:pt x="70016" y="215883"/>
                </a:lnTo>
                <a:lnTo>
                  <a:pt x="69044" y="213938"/>
                </a:lnTo>
                <a:lnTo>
                  <a:pt x="68072" y="213938"/>
                </a:lnTo>
                <a:lnTo>
                  <a:pt x="68071" y="214911"/>
                </a:lnTo>
                <a:lnTo>
                  <a:pt x="67099" y="213938"/>
                </a:lnTo>
                <a:lnTo>
                  <a:pt x="63209" y="203241"/>
                </a:lnTo>
                <a:lnTo>
                  <a:pt x="67099" y="206158"/>
                </a:lnTo>
                <a:lnTo>
                  <a:pt x="65154" y="204214"/>
                </a:lnTo>
                <a:lnTo>
                  <a:pt x="67099" y="204213"/>
                </a:lnTo>
                <a:lnTo>
                  <a:pt x="67099" y="203241"/>
                </a:lnTo>
                <a:lnTo>
                  <a:pt x="67099" y="202269"/>
                </a:lnTo>
                <a:lnTo>
                  <a:pt x="68072" y="202269"/>
                </a:lnTo>
                <a:lnTo>
                  <a:pt x="66127" y="200324"/>
                </a:lnTo>
                <a:lnTo>
                  <a:pt x="64182" y="197406"/>
                </a:lnTo>
                <a:lnTo>
                  <a:pt x="64182" y="199351"/>
                </a:lnTo>
                <a:lnTo>
                  <a:pt x="63209" y="199351"/>
                </a:lnTo>
                <a:lnTo>
                  <a:pt x="61264" y="198379"/>
                </a:lnTo>
                <a:lnTo>
                  <a:pt x="58347" y="196434"/>
                </a:lnTo>
                <a:lnTo>
                  <a:pt x="57374" y="195461"/>
                </a:lnTo>
                <a:lnTo>
                  <a:pt x="56402" y="196434"/>
                </a:lnTo>
                <a:lnTo>
                  <a:pt x="54457" y="192544"/>
                </a:lnTo>
                <a:lnTo>
                  <a:pt x="54457" y="189627"/>
                </a:lnTo>
                <a:lnTo>
                  <a:pt x="54457" y="187682"/>
                </a:lnTo>
                <a:lnTo>
                  <a:pt x="51540" y="183792"/>
                </a:lnTo>
                <a:lnTo>
                  <a:pt x="51540" y="181847"/>
                </a:lnTo>
                <a:lnTo>
                  <a:pt x="51540" y="180875"/>
                </a:lnTo>
                <a:lnTo>
                  <a:pt x="50567" y="177958"/>
                </a:lnTo>
                <a:lnTo>
                  <a:pt x="48623" y="174067"/>
                </a:lnTo>
                <a:lnTo>
                  <a:pt x="46678" y="173095"/>
                </a:lnTo>
                <a:lnTo>
                  <a:pt x="46678" y="174068"/>
                </a:lnTo>
                <a:lnTo>
                  <a:pt x="46678" y="175040"/>
                </a:lnTo>
                <a:lnTo>
                  <a:pt x="47650" y="176013"/>
                </a:lnTo>
                <a:lnTo>
                  <a:pt x="46678" y="176012"/>
                </a:lnTo>
                <a:lnTo>
                  <a:pt x="43760" y="170178"/>
                </a:lnTo>
                <a:lnTo>
                  <a:pt x="42788" y="169206"/>
                </a:lnTo>
                <a:lnTo>
                  <a:pt x="41815" y="167261"/>
                </a:lnTo>
                <a:lnTo>
                  <a:pt x="42788" y="171150"/>
                </a:lnTo>
                <a:lnTo>
                  <a:pt x="41815" y="173095"/>
                </a:lnTo>
                <a:lnTo>
                  <a:pt x="39870" y="169205"/>
                </a:lnTo>
                <a:lnTo>
                  <a:pt x="40843" y="169205"/>
                </a:lnTo>
                <a:lnTo>
                  <a:pt x="38898" y="166288"/>
                </a:lnTo>
                <a:lnTo>
                  <a:pt x="37926" y="165315"/>
                </a:lnTo>
                <a:lnTo>
                  <a:pt x="36953" y="164343"/>
                </a:lnTo>
                <a:lnTo>
                  <a:pt x="35008" y="161426"/>
                </a:lnTo>
                <a:lnTo>
                  <a:pt x="35008" y="158508"/>
                </a:lnTo>
                <a:lnTo>
                  <a:pt x="36953" y="160453"/>
                </a:lnTo>
                <a:lnTo>
                  <a:pt x="37926" y="163371"/>
                </a:lnTo>
                <a:lnTo>
                  <a:pt x="39871" y="165316"/>
                </a:lnTo>
                <a:lnTo>
                  <a:pt x="40843" y="165316"/>
                </a:lnTo>
                <a:lnTo>
                  <a:pt x="37926" y="160453"/>
                </a:lnTo>
                <a:lnTo>
                  <a:pt x="36953" y="159157"/>
                </a:lnTo>
                <a:lnTo>
                  <a:pt x="36953" y="155591"/>
                </a:lnTo>
                <a:lnTo>
                  <a:pt x="35981" y="153647"/>
                </a:lnTo>
                <a:lnTo>
                  <a:pt x="35008" y="151701"/>
                </a:lnTo>
                <a:lnTo>
                  <a:pt x="36953" y="153646"/>
                </a:lnTo>
                <a:lnTo>
                  <a:pt x="35981" y="149756"/>
                </a:lnTo>
                <a:lnTo>
                  <a:pt x="35981" y="147811"/>
                </a:lnTo>
                <a:lnTo>
                  <a:pt x="36953" y="145867"/>
                </a:lnTo>
                <a:lnTo>
                  <a:pt x="35008" y="142949"/>
                </a:lnTo>
                <a:lnTo>
                  <a:pt x="34036" y="142949"/>
                </a:lnTo>
                <a:lnTo>
                  <a:pt x="34036" y="143921"/>
                </a:lnTo>
                <a:lnTo>
                  <a:pt x="33063" y="144894"/>
                </a:lnTo>
                <a:lnTo>
                  <a:pt x="29174" y="136142"/>
                </a:lnTo>
                <a:lnTo>
                  <a:pt x="25284" y="130307"/>
                </a:lnTo>
                <a:lnTo>
                  <a:pt x="25284" y="129335"/>
                </a:lnTo>
                <a:lnTo>
                  <a:pt x="26256" y="128362"/>
                </a:lnTo>
                <a:lnTo>
                  <a:pt x="28201" y="130307"/>
                </a:lnTo>
                <a:lnTo>
                  <a:pt x="23339" y="119611"/>
                </a:lnTo>
                <a:lnTo>
                  <a:pt x="19449" y="108913"/>
                </a:lnTo>
                <a:lnTo>
                  <a:pt x="19449" y="109886"/>
                </a:lnTo>
                <a:lnTo>
                  <a:pt x="18477" y="109886"/>
                </a:lnTo>
                <a:lnTo>
                  <a:pt x="17504" y="106969"/>
                </a:lnTo>
                <a:lnTo>
                  <a:pt x="16532" y="104052"/>
                </a:lnTo>
                <a:lnTo>
                  <a:pt x="16532" y="103079"/>
                </a:lnTo>
                <a:lnTo>
                  <a:pt x="17504" y="103079"/>
                </a:lnTo>
                <a:lnTo>
                  <a:pt x="16532" y="101134"/>
                </a:lnTo>
                <a:lnTo>
                  <a:pt x="17504" y="100161"/>
                </a:lnTo>
                <a:lnTo>
                  <a:pt x="17504" y="98217"/>
                </a:lnTo>
                <a:lnTo>
                  <a:pt x="13614" y="90438"/>
                </a:lnTo>
                <a:lnTo>
                  <a:pt x="10697" y="82658"/>
                </a:lnTo>
                <a:lnTo>
                  <a:pt x="9725" y="75850"/>
                </a:lnTo>
                <a:lnTo>
                  <a:pt x="7780" y="70016"/>
                </a:lnTo>
                <a:lnTo>
                  <a:pt x="4862" y="58346"/>
                </a:lnTo>
                <a:lnTo>
                  <a:pt x="4862" y="56402"/>
                </a:lnTo>
                <a:lnTo>
                  <a:pt x="5835" y="55429"/>
                </a:lnTo>
                <a:lnTo>
                  <a:pt x="6807" y="55429"/>
                </a:lnTo>
                <a:lnTo>
                  <a:pt x="6807" y="53484"/>
                </a:lnTo>
                <a:lnTo>
                  <a:pt x="5835" y="51539"/>
                </a:lnTo>
                <a:lnTo>
                  <a:pt x="5835" y="52511"/>
                </a:lnTo>
                <a:lnTo>
                  <a:pt x="4862" y="52512"/>
                </a:lnTo>
                <a:lnTo>
                  <a:pt x="4863" y="50566"/>
                </a:lnTo>
                <a:lnTo>
                  <a:pt x="4862" y="44732"/>
                </a:lnTo>
                <a:lnTo>
                  <a:pt x="3890" y="39870"/>
                </a:lnTo>
                <a:lnTo>
                  <a:pt x="2918" y="35980"/>
                </a:lnTo>
                <a:lnTo>
                  <a:pt x="3890" y="35980"/>
                </a:lnTo>
                <a:lnTo>
                  <a:pt x="4862" y="36952"/>
                </a:lnTo>
                <a:lnTo>
                  <a:pt x="4863" y="34035"/>
                </a:lnTo>
                <a:lnTo>
                  <a:pt x="3890" y="31118"/>
                </a:lnTo>
                <a:lnTo>
                  <a:pt x="2918" y="24311"/>
                </a:lnTo>
                <a:lnTo>
                  <a:pt x="1945" y="27228"/>
                </a:lnTo>
                <a:lnTo>
                  <a:pt x="973" y="22365"/>
                </a:lnTo>
                <a:lnTo>
                  <a:pt x="972" y="17504"/>
                </a:lnTo>
                <a:lnTo>
                  <a:pt x="0" y="8751"/>
                </a:lnTo>
                <a:lnTo>
                  <a:pt x="972" y="8751"/>
                </a:lnTo>
                <a:lnTo>
                  <a:pt x="973" y="4861"/>
                </a:lnTo>
                <a:close/>
                <a:moveTo>
                  <a:pt x="972" y="0"/>
                </a:moveTo>
                <a:lnTo>
                  <a:pt x="1945" y="2917"/>
                </a:lnTo>
                <a:lnTo>
                  <a:pt x="1884" y="3039"/>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33"/>
          <p:cNvSpPr>
            <a:spLocks/>
          </p:cNvSpPr>
          <p:nvPr/>
        </p:nvSpPr>
        <p:spPr bwMode="auto">
          <a:xfrm rot="9377604">
            <a:off x="3925861" y="3316840"/>
            <a:ext cx="1288495" cy="722529"/>
          </a:xfrm>
          <a:custGeom>
            <a:avLst/>
            <a:gdLst/>
            <a:ahLst/>
            <a:cxnLst/>
            <a:rect l="l" t="t" r="r" b="b"/>
            <a:pathLst>
              <a:path w="1288494" h="722529">
                <a:moveTo>
                  <a:pt x="1884" y="3038"/>
                </a:moveTo>
                <a:lnTo>
                  <a:pt x="972" y="0"/>
                </a:lnTo>
                <a:lnTo>
                  <a:pt x="1944" y="2917"/>
                </a:lnTo>
                <a:close/>
                <a:moveTo>
                  <a:pt x="4861" y="18476"/>
                </a:moveTo>
                <a:lnTo>
                  <a:pt x="4667" y="18087"/>
                </a:lnTo>
                <a:lnTo>
                  <a:pt x="3889" y="14587"/>
                </a:lnTo>
                <a:lnTo>
                  <a:pt x="4861" y="15559"/>
                </a:lnTo>
                <a:close/>
                <a:moveTo>
                  <a:pt x="5834" y="23339"/>
                </a:moveTo>
                <a:lnTo>
                  <a:pt x="5658" y="22543"/>
                </a:lnTo>
                <a:lnTo>
                  <a:pt x="5834" y="22366"/>
                </a:lnTo>
                <a:close/>
                <a:moveTo>
                  <a:pt x="15559" y="110859"/>
                </a:moveTo>
                <a:lnTo>
                  <a:pt x="14586" y="108914"/>
                </a:lnTo>
                <a:lnTo>
                  <a:pt x="15559" y="108914"/>
                </a:lnTo>
                <a:lnTo>
                  <a:pt x="15558" y="106969"/>
                </a:lnTo>
                <a:lnTo>
                  <a:pt x="14586" y="105024"/>
                </a:lnTo>
                <a:lnTo>
                  <a:pt x="14586" y="103079"/>
                </a:lnTo>
                <a:lnTo>
                  <a:pt x="13614" y="101134"/>
                </a:lnTo>
                <a:lnTo>
                  <a:pt x="15558" y="104052"/>
                </a:lnTo>
                <a:lnTo>
                  <a:pt x="16531" y="104052"/>
                </a:lnTo>
                <a:lnTo>
                  <a:pt x="15558" y="105024"/>
                </a:lnTo>
                <a:lnTo>
                  <a:pt x="16531" y="109887"/>
                </a:lnTo>
                <a:lnTo>
                  <a:pt x="16531" y="110859"/>
                </a:lnTo>
                <a:close/>
                <a:moveTo>
                  <a:pt x="35007" y="151701"/>
                </a:moveTo>
                <a:lnTo>
                  <a:pt x="34035" y="149757"/>
                </a:lnTo>
                <a:lnTo>
                  <a:pt x="33063" y="148784"/>
                </a:lnTo>
                <a:lnTo>
                  <a:pt x="32090" y="149757"/>
                </a:lnTo>
                <a:lnTo>
                  <a:pt x="25283" y="137115"/>
                </a:lnTo>
                <a:lnTo>
                  <a:pt x="26256" y="137115"/>
                </a:lnTo>
                <a:lnTo>
                  <a:pt x="25283" y="136142"/>
                </a:lnTo>
                <a:lnTo>
                  <a:pt x="25283" y="133225"/>
                </a:lnTo>
                <a:lnTo>
                  <a:pt x="28201" y="141005"/>
                </a:lnTo>
                <a:lnTo>
                  <a:pt x="30146" y="144895"/>
                </a:lnTo>
                <a:lnTo>
                  <a:pt x="33063" y="147812"/>
                </a:lnTo>
                <a:lnTo>
                  <a:pt x="33063" y="146839"/>
                </a:lnTo>
                <a:lnTo>
                  <a:pt x="34035" y="148785"/>
                </a:lnTo>
                <a:close/>
                <a:moveTo>
                  <a:pt x="35007" y="151702"/>
                </a:moveTo>
                <a:lnTo>
                  <a:pt x="35007" y="151702"/>
                </a:lnTo>
                <a:lnTo>
                  <a:pt x="35007" y="151701"/>
                </a:lnTo>
                <a:close/>
                <a:moveTo>
                  <a:pt x="36953" y="159481"/>
                </a:moveTo>
                <a:lnTo>
                  <a:pt x="35007" y="156564"/>
                </a:lnTo>
                <a:lnTo>
                  <a:pt x="36953" y="159158"/>
                </a:lnTo>
                <a:close/>
                <a:moveTo>
                  <a:pt x="49595" y="184765"/>
                </a:moveTo>
                <a:lnTo>
                  <a:pt x="48622" y="183793"/>
                </a:lnTo>
                <a:lnTo>
                  <a:pt x="46677" y="182820"/>
                </a:lnTo>
                <a:lnTo>
                  <a:pt x="45705" y="179903"/>
                </a:lnTo>
                <a:lnTo>
                  <a:pt x="46677" y="179903"/>
                </a:lnTo>
                <a:lnTo>
                  <a:pt x="46677" y="178930"/>
                </a:lnTo>
                <a:lnTo>
                  <a:pt x="47649" y="177958"/>
                </a:lnTo>
                <a:lnTo>
                  <a:pt x="49594" y="178930"/>
                </a:lnTo>
                <a:lnTo>
                  <a:pt x="49595" y="180875"/>
                </a:lnTo>
                <a:lnTo>
                  <a:pt x="51539" y="183792"/>
                </a:lnTo>
                <a:lnTo>
                  <a:pt x="50567" y="184765"/>
                </a:lnTo>
                <a:close/>
                <a:moveTo>
                  <a:pt x="70988" y="218801"/>
                </a:moveTo>
                <a:lnTo>
                  <a:pt x="70016" y="217828"/>
                </a:lnTo>
                <a:lnTo>
                  <a:pt x="70016" y="217828"/>
                </a:lnTo>
                <a:close/>
                <a:moveTo>
                  <a:pt x="978282" y="620422"/>
                </a:moveTo>
                <a:lnTo>
                  <a:pt x="979254" y="620422"/>
                </a:lnTo>
                <a:lnTo>
                  <a:pt x="979164" y="620513"/>
                </a:lnTo>
                <a:close/>
                <a:moveTo>
                  <a:pt x="94327" y="249919"/>
                </a:moveTo>
                <a:lnTo>
                  <a:pt x="93354" y="247974"/>
                </a:lnTo>
                <a:lnTo>
                  <a:pt x="94327" y="248946"/>
                </a:lnTo>
                <a:close/>
                <a:moveTo>
                  <a:pt x="1137764" y="721557"/>
                </a:moveTo>
                <a:lnTo>
                  <a:pt x="1129985" y="714750"/>
                </a:lnTo>
                <a:lnTo>
                  <a:pt x="1137764" y="708915"/>
                </a:lnTo>
                <a:lnTo>
                  <a:pt x="1146516" y="703081"/>
                </a:lnTo>
                <a:lnTo>
                  <a:pt x="1156241" y="696273"/>
                </a:lnTo>
                <a:lnTo>
                  <a:pt x="1168883" y="690439"/>
                </a:lnTo>
                <a:lnTo>
                  <a:pt x="1209725" y="669045"/>
                </a:lnTo>
                <a:lnTo>
                  <a:pt x="1220422" y="662238"/>
                </a:lnTo>
                <a:lnTo>
                  <a:pt x="1229175" y="655431"/>
                </a:lnTo>
                <a:lnTo>
                  <a:pt x="1237927" y="647651"/>
                </a:lnTo>
                <a:lnTo>
                  <a:pt x="1243761" y="639872"/>
                </a:lnTo>
                <a:lnTo>
                  <a:pt x="1243761" y="639871"/>
                </a:lnTo>
                <a:lnTo>
                  <a:pt x="1245706" y="638899"/>
                </a:lnTo>
                <a:lnTo>
                  <a:pt x="1243275" y="638899"/>
                </a:lnTo>
                <a:lnTo>
                  <a:pt x="1242789" y="637927"/>
                </a:lnTo>
                <a:lnTo>
                  <a:pt x="1240844" y="635982"/>
                </a:lnTo>
                <a:lnTo>
                  <a:pt x="1237926" y="634037"/>
                </a:lnTo>
                <a:lnTo>
                  <a:pt x="1226257" y="630147"/>
                </a:lnTo>
                <a:lnTo>
                  <a:pt x="1207781" y="625285"/>
                </a:lnTo>
                <a:lnTo>
                  <a:pt x="1182497" y="620423"/>
                </a:lnTo>
                <a:lnTo>
                  <a:pt x="1113453" y="607781"/>
                </a:lnTo>
                <a:lnTo>
                  <a:pt x="1074555" y="600001"/>
                </a:lnTo>
                <a:lnTo>
                  <a:pt x="1060941" y="596111"/>
                </a:lnTo>
                <a:lnTo>
                  <a:pt x="1048299" y="592222"/>
                </a:lnTo>
                <a:lnTo>
                  <a:pt x="1036630" y="587359"/>
                </a:lnTo>
                <a:lnTo>
                  <a:pt x="1027878" y="583470"/>
                </a:lnTo>
                <a:lnTo>
                  <a:pt x="1020098" y="579580"/>
                </a:lnTo>
                <a:lnTo>
                  <a:pt x="1014263" y="574718"/>
                </a:lnTo>
                <a:lnTo>
                  <a:pt x="1009401" y="569855"/>
                </a:lnTo>
                <a:lnTo>
                  <a:pt x="1006484" y="564993"/>
                </a:lnTo>
                <a:lnTo>
                  <a:pt x="1002594" y="554296"/>
                </a:lnTo>
                <a:lnTo>
                  <a:pt x="1030795" y="566938"/>
                </a:lnTo>
                <a:lnTo>
                  <a:pt x="1058996" y="577635"/>
                </a:lnTo>
                <a:lnTo>
                  <a:pt x="1087197" y="587360"/>
                </a:lnTo>
                <a:lnTo>
                  <a:pt x="1116370" y="596112"/>
                </a:lnTo>
                <a:lnTo>
                  <a:pt x="1145544" y="602918"/>
                </a:lnTo>
                <a:lnTo>
                  <a:pt x="1174717" y="609726"/>
                </a:lnTo>
                <a:lnTo>
                  <a:pt x="1204863" y="614588"/>
                </a:lnTo>
                <a:lnTo>
                  <a:pt x="1234037" y="618478"/>
                </a:lnTo>
                <a:lnTo>
                  <a:pt x="1248623" y="618478"/>
                </a:lnTo>
                <a:lnTo>
                  <a:pt x="1260293" y="619450"/>
                </a:lnTo>
                <a:lnTo>
                  <a:pt x="1270017" y="620422"/>
                </a:lnTo>
                <a:lnTo>
                  <a:pt x="1277797" y="622368"/>
                </a:lnTo>
                <a:lnTo>
                  <a:pt x="1283632" y="625285"/>
                </a:lnTo>
                <a:lnTo>
                  <a:pt x="1285577" y="628202"/>
                </a:lnTo>
                <a:lnTo>
                  <a:pt x="1287521" y="630147"/>
                </a:lnTo>
                <a:lnTo>
                  <a:pt x="1288494" y="634037"/>
                </a:lnTo>
                <a:lnTo>
                  <a:pt x="1287522" y="637927"/>
                </a:lnTo>
                <a:lnTo>
                  <a:pt x="1285577" y="642789"/>
                </a:lnTo>
                <a:lnTo>
                  <a:pt x="1282659" y="646679"/>
                </a:lnTo>
                <a:lnTo>
                  <a:pt x="1277797" y="650569"/>
                </a:lnTo>
                <a:lnTo>
                  <a:pt x="1271962" y="654458"/>
                </a:lnTo>
                <a:lnTo>
                  <a:pt x="1264183" y="658348"/>
                </a:lnTo>
                <a:lnTo>
                  <a:pt x="1255431" y="662238"/>
                </a:lnTo>
                <a:lnTo>
                  <a:pt x="1235982" y="670017"/>
                </a:lnTo>
                <a:lnTo>
                  <a:pt x="1215560" y="676825"/>
                </a:lnTo>
                <a:lnTo>
                  <a:pt x="1207781" y="680714"/>
                </a:lnTo>
                <a:lnTo>
                  <a:pt x="1199029" y="685576"/>
                </a:lnTo>
                <a:lnTo>
                  <a:pt x="1179580" y="698218"/>
                </a:lnTo>
                <a:lnTo>
                  <a:pt x="1146516" y="722529"/>
                </a:lnTo>
                <a:lnTo>
                  <a:pt x="1140682" y="722529"/>
                </a:lnTo>
                <a:close/>
                <a:moveTo>
                  <a:pt x="909238" y="622367"/>
                </a:moveTo>
                <a:lnTo>
                  <a:pt x="909238" y="622367"/>
                </a:lnTo>
                <a:lnTo>
                  <a:pt x="909463" y="622367"/>
                </a:lnTo>
                <a:close/>
                <a:moveTo>
                  <a:pt x="908266" y="623340"/>
                </a:moveTo>
                <a:lnTo>
                  <a:pt x="908266" y="622367"/>
                </a:lnTo>
                <a:lnTo>
                  <a:pt x="909238" y="622367"/>
                </a:lnTo>
                <a:close/>
                <a:moveTo>
                  <a:pt x="141977" y="301459"/>
                </a:moveTo>
                <a:lnTo>
                  <a:pt x="141977" y="301459"/>
                </a:lnTo>
                <a:lnTo>
                  <a:pt x="141977" y="301459"/>
                </a:lnTo>
                <a:close/>
                <a:moveTo>
                  <a:pt x="142949" y="302431"/>
                </a:moveTo>
                <a:lnTo>
                  <a:pt x="141977" y="301459"/>
                </a:lnTo>
                <a:lnTo>
                  <a:pt x="142949" y="301459"/>
                </a:lnTo>
                <a:close/>
                <a:moveTo>
                  <a:pt x="244084" y="368557"/>
                </a:moveTo>
                <a:lnTo>
                  <a:pt x="241795" y="366956"/>
                </a:lnTo>
                <a:lnTo>
                  <a:pt x="242139" y="366613"/>
                </a:lnTo>
                <a:close/>
                <a:moveTo>
                  <a:pt x="641815" y="565965"/>
                </a:moveTo>
                <a:lnTo>
                  <a:pt x="641815" y="565965"/>
                </a:lnTo>
                <a:lnTo>
                  <a:pt x="644732" y="565965"/>
                </a:lnTo>
                <a:lnTo>
                  <a:pt x="642787" y="565965"/>
                </a:lnTo>
                <a:close/>
                <a:moveTo>
                  <a:pt x="458992" y="489140"/>
                </a:moveTo>
                <a:lnTo>
                  <a:pt x="457050" y="488169"/>
                </a:lnTo>
                <a:lnTo>
                  <a:pt x="458995" y="489141"/>
                </a:lnTo>
                <a:close/>
                <a:moveTo>
                  <a:pt x="333549" y="441491"/>
                </a:moveTo>
                <a:lnTo>
                  <a:pt x="331604" y="439546"/>
                </a:lnTo>
                <a:lnTo>
                  <a:pt x="334521" y="440519"/>
                </a:lnTo>
                <a:lnTo>
                  <a:pt x="334521" y="441491"/>
                </a:lnTo>
                <a:close/>
                <a:moveTo>
                  <a:pt x="339384" y="444409"/>
                </a:moveTo>
                <a:lnTo>
                  <a:pt x="337439" y="442464"/>
                </a:lnTo>
                <a:lnTo>
                  <a:pt x="338411" y="443436"/>
                </a:lnTo>
                <a:lnTo>
                  <a:pt x="340356" y="444408"/>
                </a:lnTo>
                <a:close/>
                <a:moveTo>
                  <a:pt x="448298" y="498866"/>
                </a:moveTo>
                <a:lnTo>
                  <a:pt x="445381" y="495948"/>
                </a:lnTo>
                <a:lnTo>
                  <a:pt x="448298" y="496921"/>
                </a:lnTo>
                <a:lnTo>
                  <a:pt x="449271" y="496921"/>
                </a:lnTo>
                <a:lnTo>
                  <a:pt x="448298" y="495948"/>
                </a:lnTo>
                <a:lnTo>
                  <a:pt x="445381" y="494003"/>
                </a:lnTo>
                <a:lnTo>
                  <a:pt x="442463" y="493031"/>
                </a:lnTo>
                <a:lnTo>
                  <a:pt x="439546" y="492059"/>
                </a:lnTo>
                <a:lnTo>
                  <a:pt x="435656" y="491086"/>
                </a:lnTo>
                <a:lnTo>
                  <a:pt x="436629" y="493031"/>
                </a:lnTo>
                <a:lnTo>
                  <a:pt x="433711" y="491086"/>
                </a:lnTo>
                <a:lnTo>
                  <a:pt x="431766" y="490113"/>
                </a:lnTo>
                <a:lnTo>
                  <a:pt x="428849" y="490114"/>
                </a:lnTo>
                <a:lnTo>
                  <a:pt x="428849" y="489141"/>
                </a:lnTo>
                <a:lnTo>
                  <a:pt x="424959" y="487196"/>
                </a:lnTo>
                <a:lnTo>
                  <a:pt x="423014" y="486224"/>
                </a:lnTo>
                <a:lnTo>
                  <a:pt x="422042" y="487196"/>
                </a:lnTo>
                <a:lnTo>
                  <a:pt x="415235" y="483306"/>
                </a:lnTo>
                <a:lnTo>
                  <a:pt x="407455" y="479417"/>
                </a:lnTo>
                <a:lnTo>
                  <a:pt x="400648" y="475527"/>
                </a:lnTo>
                <a:lnTo>
                  <a:pt x="397730" y="473582"/>
                </a:lnTo>
                <a:lnTo>
                  <a:pt x="395786" y="471637"/>
                </a:lnTo>
                <a:lnTo>
                  <a:pt x="392869" y="470665"/>
                </a:lnTo>
                <a:lnTo>
                  <a:pt x="391896" y="470664"/>
                </a:lnTo>
                <a:lnTo>
                  <a:pt x="392868" y="471637"/>
                </a:lnTo>
                <a:lnTo>
                  <a:pt x="393841" y="471637"/>
                </a:lnTo>
                <a:lnTo>
                  <a:pt x="395786" y="472610"/>
                </a:lnTo>
                <a:lnTo>
                  <a:pt x="393841" y="472610"/>
                </a:lnTo>
                <a:lnTo>
                  <a:pt x="390924" y="470665"/>
                </a:lnTo>
                <a:lnTo>
                  <a:pt x="390924" y="469692"/>
                </a:lnTo>
                <a:lnTo>
                  <a:pt x="391896" y="469692"/>
                </a:lnTo>
                <a:lnTo>
                  <a:pt x="388006" y="467747"/>
                </a:lnTo>
                <a:lnTo>
                  <a:pt x="385089" y="466775"/>
                </a:lnTo>
                <a:lnTo>
                  <a:pt x="381199" y="466775"/>
                </a:lnTo>
                <a:lnTo>
                  <a:pt x="377309" y="463857"/>
                </a:lnTo>
                <a:lnTo>
                  <a:pt x="374392" y="461913"/>
                </a:lnTo>
                <a:lnTo>
                  <a:pt x="369530" y="460940"/>
                </a:lnTo>
                <a:lnTo>
                  <a:pt x="367585" y="458995"/>
                </a:lnTo>
                <a:lnTo>
                  <a:pt x="366613" y="458995"/>
                </a:lnTo>
                <a:lnTo>
                  <a:pt x="367585" y="457050"/>
                </a:lnTo>
                <a:lnTo>
                  <a:pt x="363695" y="455105"/>
                </a:lnTo>
                <a:lnTo>
                  <a:pt x="360777" y="454133"/>
                </a:lnTo>
                <a:lnTo>
                  <a:pt x="357860" y="451216"/>
                </a:lnTo>
                <a:lnTo>
                  <a:pt x="357860" y="452188"/>
                </a:lnTo>
                <a:lnTo>
                  <a:pt x="356887" y="451216"/>
                </a:lnTo>
                <a:lnTo>
                  <a:pt x="353970" y="450243"/>
                </a:lnTo>
                <a:lnTo>
                  <a:pt x="354943" y="450243"/>
                </a:lnTo>
                <a:lnTo>
                  <a:pt x="352998" y="449271"/>
                </a:lnTo>
                <a:lnTo>
                  <a:pt x="350081" y="447326"/>
                </a:lnTo>
                <a:lnTo>
                  <a:pt x="352026" y="449271"/>
                </a:lnTo>
                <a:lnTo>
                  <a:pt x="354943" y="451216"/>
                </a:lnTo>
                <a:lnTo>
                  <a:pt x="349108" y="449271"/>
                </a:lnTo>
                <a:lnTo>
                  <a:pt x="347164" y="447326"/>
                </a:lnTo>
                <a:lnTo>
                  <a:pt x="343274" y="445381"/>
                </a:lnTo>
                <a:lnTo>
                  <a:pt x="340356" y="444408"/>
                </a:lnTo>
                <a:lnTo>
                  <a:pt x="339384" y="442464"/>
                </a:lnTo>
                <a:lnTo>
                  <a:pt x="336467" y="440519"/>
                </a:lnTo>
                <a:lnTo>
                  <a:pt x="334521" y="440519"/>
                </a:lnTo>
                <a:lnTo>
                  <a:pt x="330632" y="437601"/>
                </a:lnTo>
                <a:lnTo>
                  <a:pt x="329659" y="437601"/>
                </a:lnTo>
                <a:lnTo>
                  <a:pt x="327715" y="436629"/>
                </a:lnTo>
                <a:lnTo>
                  <a:pt x="324797" y="435657"/>
                </a:lnTo>
                <a:lnTo>
                  <a:pt x="322852" y="434684"/>
                </a:lnTo>
                <a:lnTo>
                  <a:pt x="320907" y="434684"/>
                </a:lnTo>
                <a:lnTo>
                  <a:pt x="314100" y="429822"/>
                </a:lnTo>
                <a:lnTo>
                  <a:pt x="315072" y="429822"/>
                </a:lnTo>
                <a:lnTo>
                  <a:pt x="311183" y="426904"/>
                </a:lnTo>
                <a:lnTo>
                  <a:pt x="306320" y="424960"/>
                </a:lnTo>
                <a:lnTo>
                  <a:pt x="307293" y="424960"/>
                </a:lnTo>
                <a:lnTo>
                  <a:pt x="303403" y="423015"/>
                </a:lnTo>
                <a:lnTo>
                  <a:pt x="300486" y="421070"/>
                </a:lnTo>
                <a:lnTo>
                  <a:pt x="298541" y="420097"/>
                </a:lnTo>
                <a:lnTo>
                  <a:pt x="298541" y="418152"/>
                </a:lnTo>
                <a:lnTo>
                  <a:pt x="298541" y="417180"/>
                </a:lnTo>
                <a:lnTo>
                  <a:pt x="296596" y="416208"/>
                </a:lnTo>
                <a:lnTo>
                  <a:pt x="293678" y="415235"/>
                </a:lnTo>
                <a:lnTo>
                  <a:pt x="291734" y="414263"/>
                </a:lnTo>
                <a:lnTo>
                  <a:pt x="290761" y="415235"/>
                </a:lnTo>
                <a:lnTo>
                  <a:pt x="290761" y="416208"/>
                </a:lnTo>
                <a:lnTo>
                  <a:pt x="281037" y="409401"/>
                </a:lnTo>
                <a:lnTo>
                  <a:pt x="276175" y="406483"/>
                </a:lnTo>
                <a:lnTo>
                  <a:pt x="271312" y="402593"/>
                </a:lnTo>
                <a:lnTo>
                  <a:pt x="270340" y="402593"/>
                </a:lnTo>
                <a:lnTo>
                  <a:pt x="269368" y="401621"/>
                </a:lnTo>
                <a:lnTo>
                  <a:pt x="254781" y="392869"/>
                </a:lnTo>
                <a:lnTo>
                  <a:pt x="247973" y="388007"/>
                </a:lnTo>
                <a:lnTo>
                  <a:pt x="243112" y="383144"/>
                </a:lnTo>
                <a:lnTo>
                  <a:pt x="244084" y="384117"/>
                </a:lnTo>
                <a:lnTo>
                  <a:pt x="244083" y="383144"/>
                </a:lnTo>
                <a:lnTo>
                  <a:pt x="244083" y="382172"/>
                </a:lnTo>
                <a:lnTo>
                  <a:pt x="242139" y="381200"/>
                </a:lnTo>
                <a:lnTo>
                  <a:pt x="241166" y="380227"/>
                </a:lnTo>
                <a:lnTo>
                  <a:pt x="240194" y="380227"/>
                </a:lnTo>
                <a:lnTo>
                  <a:pt x="240194" y="381199"/>
                </a:lnTo>
                <a:lnTo>
                  <a:pt x="241166" y="383144"/>
                </a:lnTo>
                <a:lnTo>
                  <a:pt x="232414" y="376337"/>
                </a:lnTo>
                <a:lnTo>
                  <a:pt x="225607" y="370502"/>
                </a:lnTo>
                <a:lnTo>
                  <a:pt x="225607" y="371475"/>
                </a:lnTo>
                <a:lnTo>
                  <a:pt x="223663" y="370503"/>
                </a:lnTo>
                <a:lnTo>
                  <a:pt x="223663" y="369530"/>
                </a:lnTo>
                <a:lnTo>
                  <a:pt x="222690" y="368558"/>
                </a:lnTo>
                <a:lnTo>
                  <a:pt x="217827" y="364668"/>
                </a:lnTo>
                <a:lnTo>
                  <a:pt x="216856" y="365640"/>
                </a:lnTo>
                <a:lnTo>
                  <a:pt x="215883" y="363696"/>
                </a:lnTo>
                <a:lnTo>
                  <a:pt x="213938" y="362723"/>
                </a:lnTo>
                <a:lnTo>
                  <a:pt x="212965" y="362723"/>
                </a:lnTo>
                <a:lnTo>
                  <a:pt x="211021" y="360778"/>
                </a:lnTo>
                <a:lnTo>
                  <a:pt x="211021" y="359806"/>
                </a:lnTo>
                <a:lnTo>
                  <a:pt x="205186" y="356888"/>
                </a:lnTo>
                <a:lnTo>
                  <a:pt x="199351" y="352026"/>
                </a:lnTo>
                <a:lnTo>
                  <a:pt x="198379" y="349109"/>
                </a:lnTo>
                <a:lnTo>
                  <a:pt x="195461" y="348136"/>
                </a:lnTo>
                <a:lnTo>
                  <a:pt x="195461" y="349109"/>
                </a:lnTo>
                <a:lnTo>
                  <a:pt x="189627" y="342302"/>
                </a:lnTo>
                <a:lnTo>
                  <a:pt x="186709" y="338412"/>
                </a:lnTo>
                <a:lnTo>
                  <a:pt x="177957" y="333550"/>
                </a:lnTo>
                <a:lnTo>
                  <a:pt x="169205" y="326742"/>
                </a:lnTo>
                <a:lnTo>
                  <a:pt x="151701" y="311183"/>
                </a:lnTo>
                <a:lnTo>
                  <a:pt x="152674" y="311183"/>
                </a:lnTo>
                <a:lnTo>
                  <a:pt x="150729" y="309238"/>
                </a:lnTo>
                <a:lnTo>
                  <a:pt x="149757" y="309238"/>
                </a:lnTo>
                <a:lnTo>
                  <a:pt x="148784" y="308266"/>
                </a:lnTo>
                <a:lnTo>
                  <a:pt x="148784" y="307293"/>
                </a:lnTo>
                <a:lnTo>
                  <a:pt x="148784" y="306321"/>
                </a:lnTo>
                <a:lnTo>
                  <a:pt x="150729" y="306321"/>
                </a:lnTo>
                <a:lnTo>
                  <a:pt x="147812" y="304376"/>
                </a:lnTo>
                <a:lnTo>
                  <a:pt x="145867" y="302431"/>
                </a:lnTo>
                <a:lnTo>
                  <a:pt x="141977" y="300486"/>
                </a:lnTo>
                <a:lnTo>
                  <a:pt x="141977" y="301459"/>
                </a:lnTo>
                <a:lnTo>
                  <a:pt x="140032" y="299514"/>
                </a:lnTo>
                <a:lnTo>
                  <a:pt x="138087" y="297569"/>
                </a:lnTo>
                <a:lnTo>
                  <a:pt x="136142" y="296596"/>
                </a:lnTo>
                <a:lnTo>
                  <a:pt x="136142" y="295624"/>
                </a:lnTo>
                <a:lnTo>
                  <a:pt x="137114" y="295624"/>
                </a:lnTo>
                <a:lnTo>
                  <a:pt x="138087" y="295624"/>
                </a:lnTo>
                <a:lnTo>
                  <a:pt x="135170" y="293679"/>
                </a:lnTo>
                <a:lnTo>
                  <a:pt x="135170" y="292707"/>
                </a:lnTo>
                <a:lnTo>
                  <a:pt x="136142" y="292707"/>
                </a:lnTo>
                <a:lnTo>
                  <a:pt x="139060" y="293679"/>
                </a:lnTo>
                <a:lnTo>
                  <a:pt x="141977" y="294652"/>
                </a:lnTo>
                <a:lnTo>
                  <a:pt x="141977" y="293679"/>
                </a:lnTo>
                <a:lnTo>
                  <a:pt x="140032" y="291734"/>
                </a:lnTo>
                <a:lnTo>
                  <a:pt x="140032" y="290762"/>
                </a:lnTo>
                <a:lnTo>
                  <a:pt x="141004" y="290762"/>
                </a:lnTo>
                <a:lnTo>
                  <a:pt x="141977" y="291734"/>
                </a:lnTo>
                <a:lnTo>
                  <a:pt x="143922" y="292707"/>
                </a:lnTo>
                <a:lnTo>
                  <a:pt x="141977" y="290762"/>
                </a:lnTo>
                <a:lnTo>
                  <a:pt x="138087" y="288817"/>
                </a:lnTo>
                <a:lnTo>
                  <a:pt x="137114" y="288817"/>
                </a:lnTo>
                <a:lnTo>
                  <a:pt x="137114" y="290762"/>
                </a:lnTo>
                <a:lnTo>
                  <a:pt x="134197" y="287844"/>
                </a:lnTo>
                <a:lnTo>
                  <a:pt x="132253" y="287845"/>
                </a:lnTo>
                <a:lnTo>
                  <a:pt x="131280" y="287358"/>
                </a:lnTo>
                <a:lnTo>
                  <a:pt x="130307" y="286872"/>
                </a:lnTo>
                <a:lnTo>
                  <a:pt x="127390" y="284927"/>
                </a:lnTo>
                <a:lnTo>
                  <a:pt x="127390" y="283955"/>
                </a:lnTo>
                <a:lnTo>
                  <a:pt x="128363" y="284927"/>
                </a:lnTo>
                <a:lnTo>
                  <a:pt x="129335" y="285899"/>
                </a:lnTo>
                <a:lnTo>
                  <a:pt x="131280" y="286872"/>
                </a:lnTo>
                <a:lnTo>
                  <a:pt x="130307" y="284927"/>
                </a:lnTo>
                <a:lnTo>
                  <a:pt x="128363" y="282982"/>
                </a:lnTo>
                <a:lnTo>
                  <a:pt x="124473" y="280065"/>
                </a:lnTo>
                <a:lnTo>
                  <a:pt x="125445" y="281037"/>
                </a:lnTo>
                <a:lnTo>
                  <a:pt x="124473" y="282010"/>
                </a:lnTo>
                <a:lnTo>
                  <a:pt x="121555" y="280065"/>
                </a:lnTo>
                <a:lnTo>
                  <a:pt x="121555" y="279092"/>
                </a:lnTo>
                <a:lnTo>
                  <a:pt x="122528" y="279092"/>
                </a:lnTo>
                <a:lnTo>
                  <a:pt x="120583" y="277148"/>
                </a:lnTo>
                <a:lnTo>
                  <a:pt x="117666" y="276175"/>
                </a:lnTo>
                <a:lnTo>
                  <a:pt x="118638" y="277147"/>
                </a:lnTo>
                <a:lnTo>
                  <a:pt x="116693" y="276175"/>
                </a:lnTo>
                <a:lnTo>
                  <a:pt x="114748" y="275203"/>
                </a:lnTo>
                <a:lnTo>
                  <a:pt x="113776" y="273258"/>
                </a:lnTo>
                <a:lnTo>
                  <a:pt x="111831" y="271313"/>
                </a:lnTo>
                <a:lnTo>
                  <a:pt x="112804" y="270340"/>
                </a:lnTo>
                <a:lnTo>
                  <a:pt x="114748" y="271313"/>
                </a:lnTo>
                <a:lnTo>
                  <a:pt x="115721" y="271313"/>
                </a:lnTo>
                <a:lnTo>
                  <a:pt x="114748" y="268395"/>
                </a:lnTo>
                <a:lnTo>
                  <a:pt x="113776" y="268396"/>
                </a:lnTo>
                <a:lnTo>
                  <a:pt x="110858" y="267423"/>
                </a:lnTo>
                <a:lnTo>
                  <a:pt x="109886" y="266450"/>
                </a:lnTo>
                <a:lnTo>
                  <a:pt x="108914" y="266450"/>
                </a:lnTo>
                <a:lnTo>
                  <a:pt x="108914" y="267423"/>
                </a:lnTo>
                <a:lnTo>
                  <a:pt x="108914" y="265478"/>
                </a:lnTo>
                <a:lnTo>
                  <a:pt x="109886" y="265478"/>
                </a:lnTo>
                <a:lnTo>
                  <a:pt x="107941" y="263533"/>
                </a:lnTo>
                <a:lnTo>
                  <a:pt x="105997" y="261588"/>
                </a:lnTo>
                <a:lnTo>
                  <a:pt x="104051" y="260616"/>
                </a:lnTo>
                <a:lnTo>
                  <a:pt x="104051" y="258671"/>
                </a:lnTo>
                <a:lnTo>
                  <a:pt x="102107" y="258671"/>
                </a:lnTo>
                <a:lnTo>
                  <a:pt x="101134" y="254781"/>
                </a:lnTo>
                <a:lnTo>
                  <a:pt x="96272" y="250891"/>
                </a:lnTo>
                <a:lnTo>
                  <a:pt x="95299" y="248946"/>
                </a:lnTo>
                <a:lnTo>
                  <a:pt x="94327" y="247974"/>
                </a:lnTo>
                <a:lnTo>
                  <a:pt x="95299" y="247002"/>
                </a:lnTo>
                <a:lnTo>
                  <a:pt x="92382" y="244084"/>
                </a:lnTo>
                <a:lnTo>
                  <a:pt x="91409" y="243112"/>
                </a:lnTo>
                <a:lnTo>
                  <a:pt x="90437" y="244084"/>
                </a:lnTo>
                <a:lnTo>
                  <a:pt x="92382" y="246029"/>
                </a:lnTo>
                <a:lnTo>
                  <a:pt x="93354" y="247974"/>
                </a:lnTo>
                <a:lnTo>
                  <a:pt x="92382" y="247002"/>
                </a:lnTo>
                <a:lnTo>
                  <a:pt x="88492" y="244084"/>
                </a:lnTo>
                <a:lnTo>
                  <a:pt x="89465" y="243112"/>
                </a:lnTo>
                <a:lnTo>
                  <a:pt x="87520" y="241167"/>
                </a:lnTo>
                <a:lnTo>
                  <a:pt x="85575" y="239222"/>
                </a:lnTo>
                <a:lnTo>
                  <a:pt x="85575" y="238250"/>
                </a:lnTo>
                <a:lnTo>
                  <a:pt x="83630" y="237277"/>
                </a:lnTo>
                <a:lnTo>
                  <a:pt x="82657" y="235332"/>
                </a:lnTo>
                <a:lnTo>
                  <a:pt x="82657" y="234360"/>
                </a:lnTo>
                <a:lnTo>
                  <a:pt x="82657" y="233387"/>
                </a:lnTo>
                <a:lnTo>
                  <a:pt x="80713" y="231442"/>
                </a:lnTo>
                <a:lnTo>
                  <a:pt x="84602" y="234360"/>
                </a:lnTo>
                <a:lnTo>
                  <a:pt x="82657" y="232415"/>
                </a:lnTo>
                <a:lnTo>
                  <a:pt x="81685" y="229498"/>
                </a:lnTo>
                <a:lnTo>
                  <a:pt x="76823" y="227553"/>
                </a:lnTo>
                <a:lnTo>
                  <a:pt x="75850" y="226580"/>
                </a:lnTo>
                <a:lnTo>
                  <a:pt x="74878" y="225608"/>
                </a:lnTo>
                <a:lnTo>
                  <a:pt x="74878" y="224635"/>
                </a:lnTo>
                <a:lnTo>
                  <a:pt x="73906" y="223663"/>
                </a:lnTo>
                <a:lnTo>
                  <a:pt x="76823" y="226580"/>
                </a:lnTo>
                <a:lnTo>
                  <a:pt x="76823" y="224635"/>
                </a:lnTo>
                <a:lnTo>
                  <a:pt x="73905" y="219773"/>
                </a:lnTo>
                <a:lnTo>
                  <a:pt x="70988" y="217828"/>
                </a:lnTo>
                <a:lnTo>
                  <a:pt x="70016" y="217828"/>
                </a:lnTo>
                <a:lnTo>
                  <a:pt x="69043" y="216856"/>
                </a:lnTo>
                <a:lnTo>
                  <a:pt x="69043" y="215883"/>
                </a:lnTo>
                <a:lnTo>
                  <a:pt x="70016" y="215883"/>
                </a:lnTo>
                <a:lnTo>
                  <a:pt x="69043" y="213938"/>
                </a:lnTo>
                <a:lnTo>
                  <a:pt x="68071" y="213938"/>
                </a:lnTo>
                <a:lnTo>
                  <a:pt x="68071" y="214911"/>
                </a:lnTo>
                <a:lnTo>
                  <a:pt x="67098" y="213938"/>
                </a:lnTo>
                <a:lnTo>
                  <a:pt x="63208" y="203242"/>
                </a:lnTo>
                <a:lnTo>
                  <a:pt x="67098" y="206159"/>
                </a:lnTo>
                <a:lnTo>
                  <a:pt x="65154" y="204214"/>
                </a:lnTo>
                <a:lnTo>
                  <a:pt x="67098" y="204214"/>
                </a:lnTo>
                <a:lnTo>
                  <a:pt x="67098" y="203242"/>
                </a:lnTo>
                <a:lnTo>
                  <a:pt x="67098" y="202269"/>
                </a:lnTo>
                <a:lnTo>
                  <a:pt x="68070" y="202269"/>
                </a:lnTo>
                <a:lnTo>
                  <a:pt x="66126" y="200324"/>
                </a:lnTo>
                <a:lnTo>
                  <a:pt x="64181" y="197407"/>
                </a:lnTo>
                <a:lnTo>
                  <a:pt x="64181" y="199352"/>
                </a:lnTo>
                <a:lnTo>
                  <a:pt x="63209" y="199352"/>
                </a:lnTo>
                <a:lnTo>
                  <a:pt x="61264" y="198379"/>
                </a:lnTo>
                <a:lnTo>
                  <a:pt x="58347" y="196434"/>
                </a:lnTo>
                <a:lnTo>
                  <a:pt x="57374" y="195462"/>
                </a:lnTo>
                <a:lnTo>
                  <a:pt x="56401" y="196434"/>
                </a:lnTo>
                <a:lnTo>
                  <a:pt x="54457" y="192545"/>
                </a:lnTo>
                <a:lnTo>
                  <a:pt x="54457" y="189627"/>
                </a:lnTo>
                <a:lnTo>
                  <a:pt x="54457" y="187682"/>
                </a:lnTo>
                <a:lnTo>
                  <a:pt x="51539" y="183792"/>
                </a:lnTo>
                <a:lnTo>
                  <a:pt x="51539" y="181848"/>
                </a:lnTo>
                <a:lnTo>
                  <a:pt x="51539" y="180875"/>
                </a:lnTo>
                <a:lnTo>
                  <a:pt x="50567" y="177958"/>
                </a:lnTo>
                <a:lnTo>
                  <a:pt x="48622" y="174068"/>
                </a:lnTo>
                <a:lnTo>
                  <a:pt x="46677" y="173096"/>
                </a:lnTo>
                <a:lnTo>
                  <a:pt x="46677" y="174068"/>
                </a:lnTo>
                <a:lnTo>
                  <a:pt x="46677" y="175041"/>
                </a:lnTo>
                <a:lnTo>
                  <a:pt x="47649" y="176013"/>
                </a:lnTo>
                <a:lnTo>
                  <a:pt x="46677" y="176013"/>
                </a:lnTo>
                <a:lnTo>
                  <a:pt x="43760" y="170178"/>
                </a:lnTo>
                <a:lnTo>
                  <a:pt x="42787" y="169206"/>
                </a:lnTo>
                <a:lnTo>
                  <a:pt x="41815" y="167261"/>
                </a:lnTo>
                <a:lnTo>
                  <a:pt x="42787" y="171151"/>
                </a:lnTo>
                <a:lnTo>
                  <a:pt x="41815" y="173096"/>
                </a:lnTo>
                <a:lnTo>
                  <a:pt x="39870" y="169206"/>
                </a:lnTo>
                <a:lnTo>
                  <a:pt x="40842" y="169206"/>
                </a:lnTo>
                <a:lnTo>
                  <a:pt x="38897" y="166288"/>
                </a:lnTo>
                <a:lnTo>
                  <a:pt x="37925" y="165316"/>
                </a:lnTo>
                <a:lnTo>
                  <a:pt x="36952" y="164344"/>
                </a:lnTo>
                <a:lnTo>
                  <a:pt x="35007" y="161426"/>
                </a:lnTo>
                <a:lnTo>
                  <a:pt x="35007" y="158509"/>
                </a:lnTo>
                <a:lnTo>
                  <a:pt x="36953" y="160454"/>
                </a:lnTo>
                <a:lnTo>
                  <a:pt x="37925" y="163371"/>
                </a:lnTo>
                <a:lnTo>
                  <a:pt x="39870" y="165316"/>
                </a:lnTo>
                <a:lnTo>
                  <a:pt x="40842" y="165316"/>
                </a:lnTo>
                <a:lnTo>
                  <a:pt x="37925" y="160454"/>
                </a:lnTo>
                <a:lnTo>
                  <a:pt x="36953" y="159158"/>
                </a:lnTo>
                <a:lnTo>
                  <a:pt x="36953" y="155592"/>
                </a:lnTo>
                <a:lnTo>
                  <a:pt x="35980" y="153647"/>
                </a:lnTo>
                <a:lnTo>
                  <a:pt x="35007" y="151702"/>
                </a:lnTo>
                <a:lnTo>
                  <a:pt x="36952" y="153647"/>
                </a:lnTo>
                <a:lnTo>
                  <a:pt x="35980" y="149757"/>
                </a:lnTo>
                <a:lnTo>
                  <a:pt x="35980" y="147812"/>
                </a:lnTo>
                <a:lnTo>
                  <a:pt x="36952" y="145867"/>
                </a:lnTo>
                <a:lnTo>
                  <a:pt x="35007" y="142950"/>
                </a:lnTo>
                <a:lnTo>
                  <a:pt x="34035" y="142950"/>
                </a:lnTo>
                <a:lnTo>
                  <a:pt x="34035" y="143922"/>
                </a:lnTo>
                <a:lnTo>
                  <a:pt x="33063" y="144894"/>
                </a:lnTo>
                <a:lnTo>
                  <a:pt x="29173" y="136143"/>
                </a:lnTo>
                <a:lnTo>
                  <a:pt x="25283" y="130308"/>
                </a:lnTo>
                <a:lnTo>
                  <a:pt x="25283" y="129336"/>
                </a:lnTo>
                <a:lnTo>
                  <a:pt x="26255" y="128363"/>
                </a:lnTo>
                <a:lnTo>
                  <a:pt x="28200" y="130308"/>
                </a:lnTo>
                <a:lnTo>
                  <a:pt x="23338" y="119611"/>
                </a:lnTo>
                <a:lnTo>
                  <a:pt x="19448" y="108914"/>
                </a:lnTo>
                <a:lnTo>
                  <a:pt x="19448" y="109886"/>
                </a:lnTo>
                <a:lnTo>
                  <a:pt x="18476" y="109886"/>
                </a:lnTo>
                <a:lnTo>
                  <a:pt x="17503" y="106969"/>
                </a:lnTo>
                <a:lnTo>
                  <a:pt x="16531" y="104052"/>
                </a:lnTo>
                <a:lnTo>
                  <a:pt x="16531" y="103079"/>
                </a:lnTo>
                <a:lnTo>
                  <a:pt x="17503" y="103079"/>
                </a:lnTo>
                <a:lnTo>
                  <a:pt x="16531" y="101135"/>
                </a:lnTo>
                <a:lnTo>
                  <a:pt x="17503" y="100162"/>
                </a:lnTo>
                <a:lnTo>
                  <a:pt x="17503" y="98217"/>
                </a:lnTo>
                <a:lnTo>
                  <a:pt x="13613" y="90437"/>
                </a:lnTo>
                <a:lnTo>
                  <a:pt x="10696" y="82658"/>
                </a:lnTo>
                <a:lnTo>
                  <a:pt x="9724" y="75851"/>
                </a:lnTo>
                <a:lnTo>
                  <a:pt x="7779" y="70016"/>
                </a:lnTo>
                <a:lnTo>
                  <a:pt x="4862" y="58347"/>
                </a:lnTo>
                <a:lnTo>
                  <a:pt x="4862" y="56402"/>
                </a:lnTo>
                <a:lnTo>
                  <a:pt x="5834" y="55429"/>
                </a:lnTo>
                <a:lnTo>
                  <a:pt x="6807" y="55429"/>
                </a:lnTo>
                <a:lnTo>
                  <a:pt x="6806" y="53484"/>
                </a:lnTo>
                <a:lnTo>
                  <a:pt x="5834" y="51539"/>
                </a:lnTo>
                <a:lnTo>
                  <a:pt x="5834" y="52512"/>
                </a:lnTo>
                <a:lnTo>
                  <a:pt x="4861" y="52512"/>
                </a:lnTo>
                <a:lnTo>
                  <a:pt x="4861" y="50567"/>
                </a:lnTo>
                <a:lnTo>
                  <a:pt x="4862" y="44732"/>
                </a:lnTo>
                <a:lnTo>
                  <a:pt x="3889" y="39870"/>
                </a:lnTo>
                <a:lnTo>
                  <a:pt x="2917" y="35980"/>
                </a:lnTo>
                <a:lnTo>
                  <a:pt x="3889" y="35980"/>
                </a:lnTo>
                <a:lnTo>
                  <a:pt x="4862" y="36953"/>
                </a:lnTo>
                <a:lnTo>
                  <a:pt x="4862" y="34035"/>
                </a:lnTo>
                <a:lnTo>
                  <a:pt x="3889" y="31118"/>
                </a:lnTo>
                <a:lnTo>
                  <a:pt x="2917" y="24311"/>
                </a:lnTo>
                <a:lnTo>
                  <a:pt x="1944" y="27228"/>
                </a:lnTo>
                <a:lnTo>
                  <a:pt x="972" y="22366"/>
                </a:lnTo>
                <a:lnTo>
                  <a:pt x="972" y="17504"/>
                </a:lnTo>
                <a:lnTo>
                  <a:pt x="0" y="8752"/>
                </a:lnTo>
                <a:lnTo>
                  <a:pt x="971" y="8752"/>
                </a:lnTo>
                <a:lnTo>
                  <a:pt x="972" y="4862"/>
                </a:lnTo>
                <a:lnTo>
                  <a:pt x="1884" y="3038"/>
                </a:lnTo>
                <a:lnTo>
                  <a:pt x="3890" y="9724"/>
                </a:lnTo>
                <a:lnTo>
                  <a:pt x="3890" y="10697"/>
                </a:lnTo>
                <a:lnTo>
                  <a:pt x="2917" y="9724"/>
                </a:lnTo>
                <a:lnTo>
                  <a:pt x="2917" y="8752"/>
                </a:lnTo>
                <a:lnTo>
                  <a:pt x="1944" y="8752"/>
                </a:lnTo>
                <a:lnTo>
                  <a:pt x="1944" y="13614"/>
                </a:lnTo>
                <a:lnTo>
                  <a:pt x="2917" y="13614"/>
                </a:lnTo>
                <a:lnTo>
                  <a:pt x="2917" y="14587"/>
                </a:lnTo>
                <a:lnTo>
                  <a:pt x="4667" y="18087"/>
                </a:lnTo>
                <a:lnTo>
                  <a:pt x="5658" y="22543"/>
                </a:lnTo>
                <a:lnTo>
                  <a:pt x="4862" y="23339"/>
                </a:lnTo>
                <a:lnTo>
                  <a:pt x="4862" y="24311"/>
                </a:lnTo>
                <a:lnTo>
                  <a:pt x="5834" y="25283"/>
                </a:lnTo>
                <a:lnTo>
                  <a:pt x="6806" y="27228"/>
                </a:lnTo>
                <a:lnTo>
                  <a:pt x="7779" y="34035"/>
                </a:lnTo>
                <a:lnTo>
                  <a:pt x="7779" y="36953"/>
                </a:lnTo>
                <a:lnTo>
                  <a:pt x="8752" y="40842"/>
                </a:lnTo>
                <a:lnTo>
                  <a:pt x="9724" y="44733"/>
                </a:lnTo>
                <a:lnTo>
                  <a:pt x="9724" y="48622"/>
                </a:lnTo>
                <a:lnTo>
                  <a:pt x="7779" y="44732"/>
                </a:lnTo>
                <a:lnTo>
                  <a:pt x="5834" y="40843"/>
                </a:lnTo>
                <a:lnTo>
                  <a:pt x="6806" y="48622"/>
                </a:lnTo>
                <a:lnTo>
                  <a:pt x="8751" y="50567"/>
                </a:lnTo>
                <a:lnTo>
                  <a:pt x="10696" y="55429"/>
                </a:lnTo>
                <a:lnTo>
                  <a:pt x="10696" y="56402"/>
                </a:lnTo>
                <a:lnTo>
                  <a:pt x="12641" y="60292"/>
                </a:lnTo>
                <a:lnTo>
                  <a:pt x="13614" y="62236"/>
                </a:lnTo>
                <a:lnTo>
                  <a:pt x="14586" y="65154"/>
                </a:lnTo>
                <a:lnTo>
                  <a:pt x="17503" y="79741"/>
                </a:lnTo>
                <a:lnTo>
                  <a:pt x="20421" y="91410"/>
                </a:lnTo>
                <a:lnTo>
                  <a:pt x="19449" y="92382"/>
                </a:lnTo>
                <a:lnTo>
                  <a:pt x="22366" y="96272"/>
                </a:lnTo>
                <a:lnTo>
                  <a:pt x="23338" y="100162"/>
                </a:lnTo>
                <a:lnTo>
                  <a:pt x="27228" y="109886"/>
                </a:lnTo>
                <a:lnTo>
                  <a:pt x="29173" y="116694"/>
                </a:lnTo>
                <a:lnTo>
                  <a:pt x="32091" y="123501"/>
                </a:lnTo>
                <a:lnTo>
                  <a:pt x="35008" y="129335"/>
                </a:lnTo>
                <a:lnTo>
                  <a:pt x="35980" y="133225"/>
                </a:lnTo>
                <a:lnTo>
                  <a:pt x="41814" y="144895"/>
                </a:lnTo>
                <a:lnTo>
                  <a:pt x="47649" y="154619"/>
                </a:lnTo>
                <a:lnTo>
                  <a:pt x="58346" y="176013"/>
                </a:lnTo>
                <a:lnTo>
                  <a:pt x="56402" y="174068"/>
                </a:lnTo>
                <a:lnTo>
                  <a:pt x="57374" y="176013"/>
                </a:lnTo>
                <a:lnTo>
                  <a:pt x="57374" y="176985"/>
                </a:lnTo>
                <a:lnTo>
                  <a:pt x="57374" y="177958"/>
                </a:lnTo>
                <a:lnTo>
                  <a:pt x="58346" y="178930"/>
                </a:lnTo>
                <a:lnTo>
                  <a:pt x="58346" y="177958"/>
                </a:lnTo>
                <a:lnTo>
                  <a:pt x="59319" y="179903"/>
                </a:lnTo>
                <a:lnTo>
                  <a:pt x="63208" y="183792"/>
                </a:lnTo>
                <a:lnTo>
                  <a:pt x="66126" y="188655"/>
                </a:lnTo>
                <a:lnTo>
                  <a:pt x="70015" y="194489"/>
                </a:lnTo>
                <a:lnTo>
                  <a:pt x="76823" y="203241"/>
                </a:lnTo>
                <a:lnTo>
                  <a:pt x="76823" y="204214"/>
                </a:lnTo>
                <a:lnTo>
                  <a:pt x="79740" y="208104"/>
                </a:lnTo>
                <a:lnTo>
                  <a:pt x="83630" y="212966"/>
                </a:lnTo>
                <a:lnTo>
                  <a:pt x="90437" y="223663"/>
                </a:lnTo>
                <a:lnTo>
                  <a:pt x="90437" y="225608"/>
                </a:lnTo>
                <a:lnTo>
                  <a:pt x="92382" y="228525"/>
                </a:lnTo>
                <a:lnTo>
                  <a:pt x="97244" y="232415"/>
                </a:lnTo>
                <a:lnTo>
                  <a:pt x="102106" y="238250"/>
                </a:lnTo>
                <a:lnTo>
                  <a:pt x="113776" y="251864"/>
                </a:lnTo>
                <a:lnTo>
                  <a:pt x="133225" y="272285"/>
                </a:lnTo>
                <a:lnTo>
                  <a:pt x="142949" y="282982"/>
                </a:lnTo>
                <a:lnTo>
                  <a:pt x="153646" y="292707"/>
                </a:lnTo>
                <a:lnTo>
                  <a:pt x="153646" y="294651"/>
                </a:lnTo>
                <a:lnTo>
                  <a:pt x="165316" y="303404"/>
                </a:lnTo>
                <a:lnTo>
                  <a:pt x="176012" y="314100"/>
                </a:lnTo>
                <a:lnTo>
                  <a:pt x="187682" y="323825"/>
                </a:lnTo>
                <a:lnTo>
                  <a:pt x="197406" y="332577"/>
                </a:lnTo>
                <a:lnTo>
                  <a:pt x="195461" y="332577"/>
                </a:lnTo>
                <a:lnTo>
                  <a:pt x="201296" y="337439"/>
                </a:lnTo>
                <a:lnTo>
                  <a:pt x="203241" y="338412"/>
                </a:lnTo>
                <a:lnTo>
                  <a:pt x="204214" y="338412"/>
                </a:lnTo>
                <a:lnTo>
                  <a:pt x="204214" y="337439"/>
                </a:lnTo>
                <a:lnTo>
                  <a:pt x="211021" y="343274"/>
                </a:lnTo>
                <a:lnTo>
                  <a:pt x="213938" y="346191"/>
                </a:lnTo>
                <a:lnTo>
                  <a:pt x="215883" y="348136"/>
                </a:lnTo>
                <a:lnTo>
                  <a:pt x="220745" y="352026"/>
                </a:lnTo>
                <a:lnTo>
                  <a:pt x="225607" y="353971"/>
                </a:lnTo>
                <a:lnTo>
                  <a:pt x="234360" y="361751"/>
                </a:lnTo>
                <a:lnTo>
                  <a:pt x="241795" y="366956"/>
                </a:lnTo>
                <a:lnTo>
                  <a:pt x="241167" y="367585"/>
                </a:lnTo>
                <a:lnTo>
                  <a:pt x="243111" y="368557"/>
                </a:lnTo>
                <a:lnTo>
                  <a:pt x="248946" y="373420"/>
                </a:lnTo>
                <a:lnTo>
                  <a:pt x="250891" y="374392"/>
                </a:lnTo>
                <a:lnTo>
                  <a:pt x="251863" y="374392"/>
                </a:lnTo>
                <a:lnTo>
                  <a:pt x="251863" y="373420"/>
                </a:lnTo>
                <a:lnTo>
                  <a:pt x="257698" y="378282"/>
                </a:lnTo>
                <a:lnTo>
                  <a:pt x="265478" y="383145"/>
                </a:lnTo>
                <a:lnTo>
                  <a:pt x="273257" y="388007"/>
                </a:lnTo>
                <a:lnTo>
                  <a:pt x="279092" y="392869"/>
                </a:lnTo>
                <a:lnTo>
                  <a:pt x="280065" y="392869"/>
                </a:lnTo>
                <a:lnTo>
                  <a:pt x="282009" y="393841"/>
                </a:lnTo>
                <a:lnTo>
                  <a:pt x="293679" y="401621"/>
                </a:lnTo>
                <a:lnTo>
                  <a:pt x="299513" y="404538"/>
                </a:lnTo>
                <a:lnTo>
                  <a:pt x="304375" y="407455"/>
                </a:lnTo>
                <a:lnTo>
                  <a:pt x="304375" y="408428"/>
                </a:lnTo>
                <a:lnTo>
                  <a:pt x="303403" y="408428"/>
                </a:lnTo>
                <a:lnTo>
                  <a:pt x="305348" y="409401"/>
                </a:lnTo>
                <a:lnTo>
                  <a:pt x="306321" y="409401"/>
                </a:lnTo>
                <a:lnTo>
                  <a:pt x="308265" y="409400"/>
                </a:lnTo>
                <a:lnTo>
                  <a:pt x="317990" y="415235"/>
                </a:lnTo>
                <a:lnTo>
                  <a:pt x="326742" y="421070"/>
                </a:lnTo>
                <a:lnTo>
                  <a:pt x="335494" y="427877"/>
                </a:lnTo>
                <a:lnTo>
                  <a:pt x="345218" y="432739"/>
                </a:lnTo>
                <a:lnTo>
                  <a:pt x="408427" y="464830"/>
                </a:lnTo>
                <a:lnTo>
                  <a:pt x="408428" y="465802"/>
                </a:lnTo>
                <a:lnTo>
                  <a:pt x="414262" y="467747"/>
                </a:lnTo>
                <a:lnTo>
                  <a:pt x="420097" y="470665"/>
                </a:lnTo>
                <a:lnTo>
                  <a:pt x="424959" y="473582"/>
                </a:lnTo>
                <a:lnTo>
                  <a:pt x="430794" y="475527"/>
                </a:lnTo>
                <a:lnTo>
                  <a:pt x="433711" y="477472"/>
                </a:lnTo>
                <a:lnTo>
                  <a:pt x="435656" y="477472"/>
                </a:lnTo>
                <a:lnTo>
                  <a:pt x="435656" y="478444"/>
                </a:lnTo>
                <a:lnTo>
                  <a:pt x="440519" y="480389"/>
                </a:lnTo>
                <a:lnTo>
                  <a:pt x="446353" y="483306"/>
                </a:lnTo>
                <a:lnTo>
                  <a:pt x="452188" y="486224"/>
                </a:lnTo>
                <a:lnTo>
                  <a:pt x="458992" y="489140"/>
                </a:lnTo>
                <a:lnTo>
                  <a:pt x="462885" y="491086"/>
                </a:lnTo>
                <a:lnTo>
                  <a:pt x="468719" y="493031"/>
                </a:lnTo>
                <a:lnTo>
                  <a:pt x="481362" y="498866"/>
                </a:lnTo>
                <a:lnTo>
                  <a:pt x="477472" y="497893"/>
                </a:lnTo>
                <a:lnTo>
                  <a:pt x="480389" y="499838"/>
                </a:lnTo>
                <a:lnTo>
                  <a:pt x="483306" y="499838"/>
                </a:lnTo>
                <a:lnTo>
                  <a:pt x="486223" y="500810"/>
                </a:lnTo>
                <a:lnTo>
                  <a:pt x="487196" y="502755"/>
                </a:lnTo>
                <a:lnTo>
                  <a:pt x="489141" y="502755"/>
                </a:lnTo>
                <a:lnTo>
                  <a:pt x="488168" y="501783"/>
                </a:lnTo>
                <a:lnTo>
                  <a:pt x="502755" y="508590"/>
                </a:lnTo>
                <a:lnTo>
                  <a:pt x="517342" y="513452"/>
                </a:lnTo>
                <a:lnTo>
                  <a:pt x="548460" y="524149"/>
                </a:lnTo>
                <a:lnTo>
                  <a:pt x="554295" y="527067"/>
                </a:lnTo>
                <a:lnTo>
                  <a:pt x="555267" y="528039"/>
                </a:lnTo>
                <a:lnTo>
                  <a:pt x="555267" y="529012"/>
                </a:lnTo>
                <a:lnTo>
                  <a:pt x="560129" y="529984"/>
                </a:lnTo>
                <a:lnTo>
                  <a:pt x="561102" y="529984"/>
                </a:lnTo>
                <a:lnTo>
                  <a:pt x="564019" y="530956"/>
                </a:lnTo>
                <a:lnTo>
                  <a:pt x="565964" y="532901"/>
                </a:lnTo>
                <a:lnTo>
                  <a:pt x="567909" y="533874"/>
                </a:lnTo>
                <a:lnTo>
                  <a:pt x="570826" y="534846"/>
                </a:lnTo>
                <a:lnTo>
                  <a:pt x="570826" y="533874"/>
                </a:lnTo>
                <a:lnTo>
                  <a:pt x="571799" y="533874"/>
                </a:lnTo>
                <a:lnTo>
                  <a:pt x="573744" y="533874"/>
                </a:lnTo>
                <a:lnTo>
                  <a:pt x="582496" y="538736"/>
                </a:lnTo>
                <a:lnTo>
                  <a:pt x="586386" y="539709"/>
                </a:lnTo>
                <a:lnTo>
                  <a:pt x="591248" y="541653"/>
                </a:lnTo>
                <a:lnTo>
                  <a:pt x="590276" y="541653"/>
                </a:lnTo>
                <a:lnTo>
                  <a:pt x="597082" y="542626"/>
                </a:lnTo>
                <a:lnTo>
                  <a:pt x="603889" y="544571"/>
                </a:lnTo>
                <a:lnTo>
                  <a:pt x="609724" y="546516"/>
                </a:lnTo>
                <a:lnTo>
                  <a:pt x="615559" y="546516"/>
                </a:lnTo>
                <a:lnTo>
                  <a:pt x="650567" y="556241"/>
                </a:lnTo>
                <a:lnTo>
                  <a:pt x="684603" y="565965"/>
                </a:lnTo>
                <a:lnTo>
                  <a:pt x="752674" y="581525"/>
                </a:lnTo>
                <a:lnTo>
                  <a:pt x="786710" y="589304"/>
                </a:lnTo>
                <a:lnTo>
                  <a:pt x="819773" y="596111"/>
                </a:lnTo>
                <a:lnTo>
                  <a:pt x="888817" y="608753"/>
                </a:lnTo>
                <a:lnTo>
                  <a:pt x="899514" y="611670"/>
                </a:lnTo>
                <a:lnTo>
                  <a:pt x="912155" y="613615"/>
                </a:lnTo>
                <a:lnTo>
                  <a:pt x="911183" y="613615"/>
                </a:lnTo>
                <a:lnTo>
                  <a:pt x="912156" y="613615"/>
                </a:lnTo>
                <a:lnTo>
                  <a:pt x="912155" y="613615"/>
                </a:lnTo>
                <a:lnTo>
                  <a:pt x="913128" y="613615"/>
                </a:lnTo>
                <a:lnTo>
                  <a:pt x="916046" y="613615"/>
                </a:lnTo>
                <a:lnTo>
                  <a:pt x="918963" y="613615"/>
                </a:lnTo>
                <a:lnTo>
                  <a:pt x="921880" y="613615"/>
                </a:lnTo>
                <a:lnTo>
                  <a:pt x="946191" y="617505"/>
                </a:lnTo>
                <a:lnTo>
                  <a:pt x="972448" y="620422"/>
                </a:lnTo>
                <a:lnTo>
                  <a:pt x="969530" y="620422"/>
                </a:lnTo>
                <a:lnTo>
                  <a:pt x="969530" y="621395"/>
                </a:lnTo>
                <a:lnTo>
                  <a:pt x="971475" y="621395"/>
                </a:lnTo>
                <a:lnTo>
                  <a:pt x="975365" y="620422"/>
                </a:lnTo>
                <a:lnTo>
                  <a:pt x="975365" y="621395"/>
                </a:lnTo>
                <a:lnTo>
                  <a:pt x="978282" y="621395"/>
                </a:lnTo>
                <a:lnTo>
                  <a:pt x="979164" y="620513"/>
                </a:lnTo>
                <a:lnTo>
                  <a:pt x="1044409" y="627229"/>
                </a:lnTo>
                <a:lnTo>
                  <a:pt x="1077472" y="631119"/>
                </a:lnTo>
                <a:lnTo>
                  <a:pt x="1110535" y="633064"/>
                </a:lnTo>
                <a:lnTo>
                  <a:pt x="1119287" y="634037"/>
                </a:lnTo>
                <a:lnTo>
                  <a:pt x="1129012" y="634037"/>
                </a:lnTo>
                <a:lnTo>
                  <a:pt x="1147488" y="635009"/>
                </a:lnTo>
                <a:lnTo>
                  <a:pt x="1171799" y="636954"/>
                </a:lnTo>
                <a:lnTo>
                  <a:pt x="1196111" y="638899"/>
                </a:lnTo>
                <a:lnTo>
                  <a:pt x="1220422" y="638899"/>
                </a:lnTo>
                <a:lnTo>
                  <a:pt x="1243275" y="638899"/>
                </a:lnTo>
                <a:lnTo>
                  <a:pt x="1243761" y="639871"/>
                </a:lnTo>
                <a:lnTo>
                  <a:pt x="1241816" y="640844"/>
                </a:lnTo>
                <a:lnTo>
                  <a:pt x="1235981" y="642788"/>
                </a:lnTo>
                <a:lnTo>
                  <a:pt x="1227229" y="643761"/>
                </a:lnTo>
                <a:lnTo>
                  <a:pt x="1212642" y="644733"/>
                </a:lnTo>
                <a:lnTo>
                  <a:pt x="1197083" y="644733"/>
                </a:lnTo>
                <a:lnTo>
                  <a:pt x="1180551" y="644733"/>
                </a:lnTo>
                <a:lnTo>
                  <a:pt x="1164992" y="644733"/>
                </a:lnTo>
                <a:lnTo>
                  <a:pt x="1164020" y="644733"/>
                </a:lnTo>
                <a:lnTo>
                  <a:pt x="1164020" y="643761"/>
                </a:lnTo>
                <a:lnTo>
                  <a:pt x="1163047" y="642789"/>
                </a:lnTo>
                <a:lnTo>
                  <a:pt x="1161102" y="642789"/>
                </a:lnTo>
                <a:lnTo>
                  <a:pt x="1144571" y="643761"/>
                </a:lnTo>
                <a:lnTo>
                  <a:pt x="1126095" y="642789"/>
                </a:lnTo>
                <a:lnTo>
                  <a:pt x="1106645" y="640844"/>
                </a:lnTo>
                <a:lnTo>
                  <a:pt x="1088169" y="637926"/>
                </a:lnTo>
                <a:lnTo>
                  <a:pt x="1089141" y="637926"/>
                </a:lnTo>
                <a:lnTo>
                  <a:pt x="1082334" y="637926"/>
                </a:lnTo>
                <a:lnTo>
                  <a:pt x="1074555" y="637926"/>
                </a:lnTo>
                <a:lnTo>
                  <a:pt x="1075527" y="637926"/>
                </a:lnTo>
                <a:lnTo>
                  <a:pt x="1075527" y="636954"/>
                </a:lnTo>
                <a:lnTo>
                  <a:pt x="1073582" y="636954"/>
                </a:lnTo>
                <a:lnTo>
                  <a:pt x="1069693" y="636954"/>
                </a:lnTo>
                <a:lnTo>
                  <a:pt x="1064830" y="637927"/>
                </a:lnTo>
                <a:lnTo>
                  <a:pt x="1062885" y="636954"/>
                </a:lnTo>
                <a:lnTo>
                  <a:pt x="1060941" y="635981"/>
                </a:lnTo>
                <a:lnTo>
                  <a:pt x="1058023" y="636954"/>
                </a:lnTo>
                <a:lnTo>
                  <a:pt x="1051216" y="636954"/>
                </a:lnTo>
                <a:lnTo>
                  <a:pt x="1044409" y="636954"/>
                </a:lnTo>
                <a:lnTo>
                  <a:pt x="1036629" y="635982"/>
                </a:lnTo>
                <a:lnTo>
                  <a:pt x="1028849" y="635009"/>
                </a:lnTo>
                <a:lnTo>
                  <a:pt x="1029822" y="635009"/>
                </a:lnTo>
                <a:lnTo>
                  <a:pt x="1017180" y="634037"/>
                </a:lnTo>
                <a:lnTo>
                  <a:pt x="1002593" y="633064"/>
                </a:lnTo>
                <a:lnTo>
                  <a:pt x="974392" y="631119"/>
                </a:lnTo>
                <a:lnTo>
                  <a:pt x="975365" y="630147"/>
                </a:lnTo>
                <a:lnTo>
                  <a:pt x="975365" y="629174"/>
                </a:lnTo>
                <a:lnTo>
                  <a:pt x="973420" y="630147"/>
                </a:lnTo>
                <a:lnTo>
                  <a:pt x="970503" y="630147"/>
                </a:lnTo>
                <a:lnTo>
                  <a:pt x="963695" y="630147"/>
                </a:lnTo>
                <a:lnTo>
                  <a:pt x="960778" y="629174"/>
                </a:lnTo>
                <a:lnTo>
                  <a:pt x="957861" y="629174"/>
                </a:lnTo>
                <a:lnTo>
                  <a:pt x="953971" y="629174"/>
                </a:lnTo>
                <a:lnTo>
                  <a:pt x="949109" y="628202"/>
                </a:lnTo>
                <a:lnTo>
                  <a:pt x="950081" y="628202"/>
                </a:lnTo>
                <a:lnTo>
                  <a:pt x="947164" y="628202"/>
                </a:lnTo>
                <a:lnTo>
                  <a:pt x="944247" y="628202"/>
                </a:lnTo>
                <a:lnTo>
                  <a:pt x="942301" y="627229"/>
                </a:lnTo>
                <a:lnTo>
                  <a:pt x="940357" y="628202"/>
                </a:lnTo>
                <a:lnTo>
                  <a:pt x="937439" y="626257"/>
                </a:lnTo>
                <a:lnTo>
                  <a:pt x="935495" y="627230"/>
                </a:lnTo>
                <a:lnTo>
                  <a:pt x="933549" y="626257"/>
                </a:lnTo>
                <a:lnTo>
                  <a:pt x="930632" y="625284"/>
                </a:lnTo>
                <a:lnTo>
                  <a:pt x="927715" y="625285"/>
                </a:lnTo>
                <a:lnTo>
                  <a:pt x="923825" y="625284"/>
                </a:lnTo>
                <a:lnTo>
                  <a:pt x="919936" y="624312"/>
                </a:lnTo>
                <a:lnTo>
                  <a:pt x="911183" y="622367"/>
                </a:lnTo>
                <a:lnTo>
                  <a:pt x="909463" y="622367"/>
                </a:lnTo>
                <a:lnTo>
                  <a:pt x="910211" y="622367"/>
                </a:lnTo>
                <a:lnTo>
                  <a:pt x="912155" y="622367"/>
                </a:lnTo>
                <a:lnTo>
                  <a:pt x="911183" y="621395"/>
                </a:lnTo>
                <a:lnTo>
                  <a:pt x="893679" y="619450"/>
                </a:lnTo>
                <a:lnTo>
                  <a:pt x="875203" y="617505"/>
                </a:lnTo>
                <a:lnTo>
                  <a:pt x="840194" y="610698"/>
                </a:lnTo>
                <a:lnTo>
                  <a:pt x="836305" y="609725"/>
                </a:lnTo>
                <a:lnTo>
                  <a:pt x="835332" y="608753"/>
                </a:lnTo>
                <a:lnTo>
                  <a:pt x="829498" y="607780"/>
                </a:lnTo>
                <a:lnTo>
                  <a:pt x="823663" y="607780"/>
                </a:lnTo>
                <a:lnTo>
                  <a:pt x="821718" y="605835"/>
                </a:lnTo>
                <a:lnTo>
                  <a:pt x="818800" y="605835"/>
                </a:lnTo>
                <a:lnTo>
                  <a:pt x="816856" y="605835"/>
                </a:lnTo>
                <a:lnTo>
                  <a:pt x="814911" y="605835"/>
                </a:lnTo>
                <a:lnTo>
                  <a:pt x="811993" y="605836"/>
                </a:lnTo>
                <a:lnTo>
                  <a:pt x="813939" y="604863"/>
                </a:lnTo>
                <a:lnTo>
                  <a:pt x="813939" y="603891"/>
                </a:lnTo>
                <a:lnTo>
                  <a:pt x="807131" y="603891"/>
                </a:lnTo>
                <a:lnTo>
                  <a:pt x="799352" y="602918"/>
                </a:lnTo>
                <a:lnTo>
                  <a:pt x="801297" y="602918"/>
                </a:lnTo>
                <a:lnTo>
                  <a:pt x="801297" y="601946"/>
                </a:lnTo>
                <a:lnTo>
                  <a:pt x="797407" y="601945"/>
                </a:lnTo>
                <a:lnTo>
                  <a:pt x="794489" y="600973"/>
                </a:lnTo>
                <a:lnTo>
                  <a:pt x="787682" y="600001"/>
                </a:lnTo>
                <a:lnTo>
                  <a:pt x="789627" y="599028"/>
                </a:lnTo>
                <a:lnTo>
                  <a:pt x="785738" y="598056"/>
                </a:lnTo>
                <a:lnTo>
                  <a:pt x="784765" y="599028"/>
                </a:lnTo>
                <a:lnTo>
                  <a:pt x="783792" y="599028"/>
                </a:lnTo>
                <a:lnTo>
                  <a:pt x="780875" y="599028"/>
                </a:lnTo>
                <a:lnTo>
                  <a:pt x="781848" y="599028"/>
                </a:lnTo>
                <a:lnTo>
                  <a:pt x="781848" y="598056"/>
                </a:lnTo>
                <a:lnTo>
                  <a:pt x="776985" y="598056"/>
                </a:lnTo>
                <a:lnTo>
                  <a:pt x="771151" y="597084"/>
                </a:lnTo>
                <a:lnTo>
                  <a:pt x="760454" y="595138"/>
                </a:lnTo>
                <a:lnTo>
                  <a:pt x="750730" y="592221"/>
                </a:lnTo>
                <a:lnTo>
                  <a:pt x="741005" y="590276"/>
                </a:lnTo>
                <a:lnTo>
                  <a:pt x="740032" y="589304"/>
                </a:lnTo>
                <a:lnTo>
                  <a:pt x="739060" y="589304"/>
                </a:lnTo>
                <a:lnTo>
                  <a:pt x="738087" y="588332"/>
                </a:lnTo>
                <a:lnTo>
                  <a:pt x="735170" y="587359"/>
                </a:lnTo>
                <a:lnTo>
                  <a:pt x="734198" y="587359"/>
                </a:lnTo>
                <a:lnTo>
                  <a:pt x="733225" y="587359"/>
                </a:lnTo>
                <a:lnTo>
                  <a:pt x="729336" y="587359"/>
                </a:lnTo>
                <a:lnTo>
                  <a:pt x="726418" y="587359"/>
                </a:lnTo>
                <a:lnTo>
                  <a:pt x="727390" y="588331"/>
                </a:lnTo>
                <a:lnTo>
                  <a:pt x="716694" y="585414"/>
                </a:lnTo>
                <a:lnTo>
                  <a:pt x="707942" y="583469"/>
                </a:lnTo>
                <a:lnTo>
                  <a:pt x="708914" y="582497"/>
                </a:lnTo>
                <a:lnTo>
                  <a:pt x="708914" y="581524"/>
                </a:lnTo>
                <a:lnTo>
                  <a:pt x="710859" y="581524"/>
                </a:lnTo>
                <a:lnTo>
                  <a:pt x="707942" y="579580"/>
                </a:lnTo>
                <a:lnTo>
                  <a:pt x="709887" y="579580"/>
                </a:lnTo>
                <a:lnTo>
                  <a:pt x="704052" y="578607"/>
                </a:lnTo>
                <a:lnTo>
                  <a:pt x="699190" y="577635"/>
                </a:lnTo>
                <a:lnTo>
                  <a:pt x="691410" y="577634"/>
                </a:lnTo>
                <a:lnTo>
                  <a:pt x="687520" y="576662"/>
                </a:lnTo>
                <a:lnTo>
                  <a:pt x="682658" y="575690"/>
                </a:lnTo>
                <a:lnTo>
                  <a:pt x="683631" y="575690"/>
                </a:lnTo>
                <a:lnTo>
                  <a:pt x="683630" y="574717"/>
                </a:lnTo>
                <a:lnTo>
                  <a:pt x="682658" y="574717"/>
                </a:lnTo>
                <a:lnTo>
                  <a:pt x="683630" y="573745"/>
                </a:lnTo>
                <a:lnTo>
                  <a:pt x="672933" y="574717"/>
                </a:lnTo>
                <a:lnTo>
                  <a:pt x="670989" y="573745"/>
                </a:lnTo>
                <a:lnTo>
                  <a:pt x="670989" y="572772"/>
                </a:lnTo>
                <a:lnTo>
                  <a:pt x="669044" y="572772"/>
                </a:lnTo>
                <a:lnTo>
                  <a:pt x="668071" y="572772"/>
                </a:lnTo>
                <a:lnTo>
                  <a:pt x="666126" y="572772"/>
                </a:lnTo>
                <a:lnTo>
                  <a:pt x="660292" y="571800"/>
                </a:lnTo>
                <a:lnTo>
                  <a:pt x="657374" y="569855"/>
                </a:lnTo>
                <a:lnTo>
                  <a:pt x="655429" y="568882"/>
                </a:lnTo>
                <a:lnTo>
                  <a:pt x="657374" y="568883"/>
                </a:lnTo>
                <a:lnTo>
                  <a:pt x="657374" y="567910"/>
                </a:lnTo>
                <a:lnTo>
                  <a:pt x="647650" y="565965"/>
                </a:lnTo>
                <a:lnTo>
                  <a:pt x="642787" y="564993"/>
                </a:lnTo>
                <a:lnTo>
                  <a:pt x="641815" y="564993"/>
                </a:lnTo>
                <a:lnTo>
                  <a:pt x="641815" y="565965"/>
                </a:lnTo>
                <a:lnTo>
                  <a:pt x="638898" y="565965"/>
                </a:lnTo>
                <a:lnTo>
                  <a:pt x="633063" y="564021"/>
                </a:lnTo>
                <a:lnTo>
                  <a:pt x="634036" y="564021"/>
                </a:lnTo>
                <a:lnTo>
                  <a:pt x="635008" y="563048"/>
                </a:lnTo>
                <a:lnTo>
                  <a:pt x="625284" y="562076"/>
                </a:lnTo>
                <a:lnTo>
                  <a:pt x="615559" y="560130"/>
                </a:lnTo>
                <a:lnTo>
                  <a:pt x="617504" y="560130"/>
                </a:lnTo>
                <a:lnTo>
                  <a:pt x="619449" y="560130"/>
                </a:lnTo>
                <a:lnTo>
                  <a:pt x="613614" y="558186"/>
                </a:lnTo>
                <a:lnTo>
                  <a:pt x="606807" y="556241"/>
                </a:lnTo>
                <a:lnTo>
                  <a:pt x="600972" y="554295"/>
                </a:lnTo>
                <a:lnTo>
                  <a:pt x="595138" y="552350"/>
                </a:lnTo>
                <a:lnTo>
                  <a:pt x="596110" y="553323"/>
                </a:lnTo>
                <a:lnTo>
                  <a:pt x="595138" y="553323"/>
                </a:lnTo>
                <a:lnTo>
                  <a:pt x="592220" y="551378"/>
                </a:lnTo>
                <a:lnTo>
                  <a:pt x="589303" y="550406"/>
                </a:lnTo>
                <a:lnTo>
                  <a:pt x="587358" y="549433"/>
                </a:lnTo>
                <a:lnTo>
                  <a:pt x="583468" y="548461"/>
                </a:lnTo>
                <a:lnTo>
                  <a:pt x="582496" y="548461"/>
                </a:lnTo>
                <a:lnTo>
                  <a:pt x="585413" y="549433"/>
                </a:lnTo>
                <a:lnTo>
                  <a:pt x="572771" y="545543"/>
                </a:lnTo>
                <a:lnTo>
                  <a:pt x="564992" y="543598"/>
                </a:lnTo>
                <a:lnTo>
                  <a:pt x="557212" y="540681"/>
                </a:lnTo>
                <a:lnTo>
                  <a:pt x="554295" y="540681"/>
                </a:lnTo>
                <a:lnTo>
                  <a:pt x="549433" y="539708"/>
                </a:lnTo>
                <a:lnTo>
                  <a:pt x="550405" y="538736"/>
                </a:lnTo>
                <a:lnTo>
                  <a:pt x="546515" y="536791"/>
                </a:lnTo>
                <a:lnTo>
                  <a:pt x="544570" y="535819"/>
                </a:lnTo>
                <a:lnTo>
                  <a:pt x="547488" y="536791"/>
                </a:lnTo>
                <a:lnTo>
                  <a:pt x="548460" y="537763"/>
                </a:lnTo>
                <a:lnTo>
                  <a:pt x="550405" y="537764"/>
                </a:lnTo>
                <a:lnTo>
                  <a:pt x="554295" y="538736"/>
                </a:lnTo>
                <a:lnTo>
                  <a:pt x="553322" y="537764"/>
                </a:lnTo>
                <a:lnTo>
                  <a:pt x="550405" y="537764"/>
                </a:lnTo>
                <a:lnTo>
                  <a:pt x="544570" y="535819"/>
                </a:lnTo>
                <a:lnTo>
                  <a:pt x="544570" y="535819"/>
                </a:lnTo>
                <a:lnTo>
                  <a:pt x="544570" y="535819"/>
                </a:lnTo>
                <a:lnTo>
                  <a:pt x="541653" y="534846"/>
                </a:lnTo>
                <a:lnTo>
                  <a:pt x="538736" y="533874"/>
                </a:lnTo>
                <a:lnTo>
                  <a:pt x="536791" y="532901"/>
                </a:lnTo>
                <a:lnTo>
                  <a:pt x="537763" y="532901"/>
                </a:lnTo>
                <a:lnTo>
                  <a:pt x="538735" y="531929"/>
                </a:lnTo>
                <a:lnTo>
                  <a:pt x="536791" y="531929"/>
                </a:lnTo>
                <a:lnTo>
                  <a:pt x="532901" y="530956"/>
                </a:lnTo>
                <a:lnTo>
                  <a:pt x="529984" y="529984"/>
                </a:lnTo>
                <a:lnTo>
                  <a:pt x="527067" y="529011"/>
                </a:lnTo>
                <a:lnTo>
                  <a:pt x="526094" y="529011"/>
                </a:lnTo>
                <a:lnTo>
                  <a:pt x="525121" y="529012"/>
                </a:lnTo>
                <a:lnTo>
                  <a:pt x="524149" y="529012"/>
                </a:lnTo>
                <a:lnTo>
                  <a:pt x="523177" y="528039"/>
                </a:lnTo>
                <a:lnTo>
                  <a:pt x="520259" y="527067"/>
                </a:lnTo>
                <a:lnTo>
                  <a:pt x="517342" y="526094"/>
                </a:lnTo>
                <a:lnTo>
                  <a:pt x="517342" y="525122"/>
                </a:lnTo>
                <a:lnTo>
                  <a:pt x="518314" y="524149"/>
                </a:lnTo>
                <a:lnTo>
                  <a:pt x="514425" y="524149"/>
                </a:lnTo>
                <a:lnTo>
                  <a:pt x="511507" y="524150"/>
                </a:lnTo>
                <a:lnTo>
                  <a:pt x="511507" y="523177"/>
                </a:lnTo>
                <a:lnTo>
                  <a:pt x="509562" y="523177"/>
                </a:lnTo>
                <a:lnTo>
                  <a:pt x="507617" y="522204"/>
                </a:lnTo>
                <a:lnTo>
                  <a:pt x="504700" y="521232"/>
                </a:lnTo>
                <a:lnTo>
                  <a:pt x="501782" y="521232"/>
                </a:lnTo>
                <a:lnTo>
                  <a:pt x="494003" y="517342"/>
                </a:lnTo>
                <a:lnTo>
                  <a:pt x="490114" y="515397"/>
                </a:lnTo>
                <a:lnTo>
                  <a:pt x="487195" y="513452"/>
                </a:lnTo>
                <a:lnTo>
                  <a:pt x="481361" y="512480"/>
                </a:lnTo>
                <a:lnTo>
                  <a:pt x="475527" y="509563"/>
                </a:lnTo>
                <a:lnTo>
                  <a:pt x="477471" y="509563"/>
                </a:lnTo>
                <a:lnTo>
                  <a:pt x="474554" y="508590"/>
                </a:lnTo>
                <a:lnTo>
                  <a:pt x="471637" y="507617"/>
                </a:lnTo>
                <a:lnTo>
                  <a:pt x="468719" y="505673"/>
                </a:lnTo>
                <a:lnTo>
                  <a:pt x="463857" y="502755"/>
                </a:lnTo>
                <a:lnTo>
                  <a:pt x="461912" y="501783"/>
                </a:lnTo>
                <a:lnTo>
                  <a:pt x="460939" y="502756"/>
                </a:lnTo>
                <a:lnTo>
                  <a:pt x="459967" y="503728"/>
                </a:lnTo>
                <a:lnTo>
                  <a:pt x="457050" y="501783"/>
                </a:lnTo>
                <a:lnTo>
                  <a:pt x="453160" y="499838"/>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Content Placeholder 12"/>
          <p:cNvSpPr>
            <a:spLocks noGrp="1"/>
          </p:cNvSpPr>
          <p:nvPr>
            <p:ph sz="quarter" idx="13"/>
          </p:nvPr>
        </p:nvSpPr>
        <p:spPr>
          <a:xfrm>
            <a:off x="841248" y="2743199"/>
            <a:ext cx="3017520" cy="324612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5" name="Content Placeholder 14"/>
          <p:cNvSpPr>
            <a:spLocks noGrp="1"/>
          </p:cNvSpPr>
          <p:nvPr>
            <p:ph sz="quarter" idx="14"/>
          </p:nvPr>
        </p:nvSpPr>
        <p:spPr>
          <a:xfrm>
            <a:off x="5294376" y="2743200"/>
            <a:ext cx="3017520" cy="324612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B77EBD7-38C5-9948-9B08-788F3A36FB69}" type="datetime1">
              <a:rPr lang="en-US" smtClean="0"/>
              <a:pPr/>
              <a:t>3/23/2011</a:t>
            </a:fld>
            <a:endParaRPr lang="en-US"/>
          </a:p>
        </p:txBody>
      </p:sp>
      <p:sp>
        <p:nvSpPr>
          <p:cNvPr id="4" name="Footer Placeholder 3"/>
          <p:cNvSpPr>
            <a:spLocks noGrp="1"/>
          </p:cNvSpPr>
          <p:nvPr>
            <p:ph type="ftr" sz="quarter" idx="11"/>
          </p:nvPr>
        </p:nvSpPr>
        <p:spPr/>
        <p:txBody>
          <a:bodyPr/>
          <a:lstStyle/>
          <a:p>
            <a:r>
              <a:rPr lang="en-US" smtClean="0"/>
              <a:t>Traian Marius Truta – DIMACS Tutorial</a:t>
            </a:r>
            <a:endParaRPr lang="en-US"/>
          </a:p>
        </p:txBody>
      </p:sp>
      <p:sp>
        <p:nvSpPr>
          <p:cNvPr id="5" name="Slide Number Placeholder 4"/>
          <p:cNvSpPr>
            <a:spLocks noGrp="1"/>
          </p:cNvSpPr>
          <p:nvPr>
            <p:ph type="sldNum" sz="quarter" idx="12"/>
          </p:nvPr>
        </p:nvSpPr>
        <p:spPr/>
        <p:txBody>
          <a:bodyPr/>
          <a:lstStyle/>
          <a:p>
            <a:fld id="{918826C9-53BA-CE48-B08A-F1FEA4A510E1}"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3693DEF-029E-664E-B62E-5DCCF71A6D40}" type="datetime1">
              <a:rPr lang="en-US" smtClean="0"/>
              <a:pPr/>
              <a:t>3/23/2011</a:t>
            </a:fld>
            <a:endParaRPr lang="en-US"/>
          </a:p>
        </p:txBody>
      </p:sp>
      <p:sp>
        <p:nvSpPr>
          <p:cNvPr id="3" name="Footer Placeholder 2"/>
          <p:cNvSpPr>
            <a:spLocks noGrp="1"/>
          </p:cNvSpPr>
          <p:nvPr>
            <p:ph type="ftr" sz="quarter" idx="11"/>
          </p:nvPr>
        </p:nvSpPr>
        <p:spPr/>
        <p:txBody>
          <a:bodyPr/>
          <a:lstStyle/>
          <a:p>
            <a:r>
              <a:rPr lang="en-US" smtClean="0"/>
              <a:t>Traian Marius Truta – DIMACS Tutorial</a:t>
            </a:r>
            <a:endParaRPr lang="en-US"/>
          </a:p>
        </p:txBody>
      </p:sp>
      <p:sp>
        <p:nvSpPr>
          <p:cNvPr id="4" name="Slide Number Placeholder 3"/>
          <p:cNvSpPr>
            <a:spLocks noGrp="1"/>
          </p:cNvSpPr>
          <p:nvPr>
            <p:ph type="sldNum" sz="quarter" idx="12"/>
          </p:nvPr>
        </p:nvSpPr>
        <p:spPr/>
        <p:txBody>
          <a:bodyPr/>
          <a:lstStyle/>
          <a:p>
            <a:fld id="{918826C9-53BA-CE48-B08A-F1FEA4A510E1}"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51280" y="1487081"/>
            <a:ext cx="3008313" cy="1921339"/>
          </a:xfrm>
        </p:spPr>
        <p:txBody>
          <a:bodyPr anchor="b"/>
          <a:lstStyle>
            <a:lvl1pPr algn="l">
              <a:defRPr sz="2400" b="0"/>
            </a:lvl1pPr>
          </a:lstStyle>
          <a:p>
            <a:r>
              <a:rPr lang="en-US" smtClean="0"/>
              <a:t>Click to edit Master title style</a:t>
            </a:r>
            <a:endParaRPr lang="en-US"/>
          </a:p>
        </p:txBody>
      </p:sp>
      <p:sp>
        <p:nvSpPr>
          <p:cNvPr id="3" name="Content Placeholder 2"/>
          <p:cNvSpPr>
            <a:spLocks noGrp="1"/>
          </p:cNvSpPr>
          <p:nvPr>
            <p:ph idx="1"/>
          </p:nvPr>
        </p:nvSpPr>
        <p:spPr>
          <a:xfrm>
            <a:off x="3893350" y="835428"/>
            <a:ext cx="4699370" cy="5151526"/>
          </a:xfrm>
        </p:spPr>
        <p:txBody>
          <a:bodyPr anchor="ct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51280" y="3408420"/>
            <a:ext cx="3008313" cy="191909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CE5014E-4BDC-A44E-BC2B-BD16804C6E9B}" type="datetime1">
              <a:rPr lang="en-US" smtClean="0"/>
              <a:pPr/>
              <a:t>3/23/2011</a:t>
            </a:fld>
            <a:endParaRPr lang="en-US"/>
          </a:p>
        </p:txBody>
      </p:sp>
      <p:sp>
        <p:nvSpPr>
          <p:cNvPr id="6" name="Footer Placeholder 5"/>
          <p:cNvSpPr>
            <a:spLocks noGrp="1"/>
          </p:cNvSpPr>
          <p:nvPr>
            <p:ph type="ftr" sz="quarter" idx="11"/>
          </p:nvPr>
        </p:nvSpPr>
        <p:spPr/>
        <p:txBody>
          <a:bodyPr/>
          <a:lstStyle/>
          <a:p>
            <a:r>
              <a:rPr lang="en-US" smtClean="0"/>
              <a:t>Traian Marius Truta – DIMACS Tutorial</a:t>
            </a:r>
            <a:endParaRPr lang="en-US"/>
          </a:p>
        </p:txBody>
      </p:sp>
      <p:sp>
        <p:nvSpPr>
          <p:cNvPr id="7" name="Slide Number Placeholder 6"/>
          <p:cNvSpPr>
            <a:spLocks noGrp="1"/>
          </p:cNvSpPr>
          <p:nvPr>
            <p:ph type="sldNum" sz="quarter" idx="12"/>
          </p:nvPr>
        </p:nvSpPr>
        <p:spPr/>
        <p:txBody>
          <a:bodyPr/>
          <a:lstStyle/>
          <a:p>
            <a:fld id="{918826C9-53BA-CE48-B08A-F1FEA4A510E1}"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tape.png"/>
          <p:cNvPicPr>
            <a:picLocks noChangeAspect="1"/>
          </p:cNvPicPr>
          <p:nvPr/>
        </p:nvPicPr>
        <p:blipFill>
          <a:blip r:embed="rId2"/>
          <a:stretch>
            <a:fillRect/>
          </a:stretch>
        </p:blipFill>
        <p:spPr>
          <a:xfrm>
            <a:off x="3124200" y="191206"/>
            <a:ext cx="2781300" cy="819150"/>
          </a:xfrm>
          <a:prstGeom prst="rect">
            <a:avLst/>
          </a:prstGeom>
        </p:spPr>
      </p:pic>
      <p:sp>
        <p:nvSpPr>
          <p:cNvPr id="2" name="Title 1"/>
          <p:cNvSpPr>
            <a:spLocks noGrp="1"/>
          </p:cNvSpPr>
          <p:nvPr>
            <p:ph type="title"/>
          </p:nvPr>
        </p:nvSpPr>
        <p:spPr>
          <a:xfrm>
            <a:off x="551280" y="4669654"/>
            <a:ext cx="8041440" cy="719865"/>
          </a:xfrm>
        </p:spPr>
        <p:txBody>
          <a:bodyPr anchor="b"/>
          <a:lstStyle>
            <a:lvl1pPr algn="ctr">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rot="-60000">
            <a:off x="2130552" y="594360"/>
            <a:ext cx="4873752" cy="3657600"/>
          </a:xfrm>
          <a:solidFill>
            <a:srgbClr val="FFFFFF">
              <a:shade val="85000"/>
            </a:srgbClr>
          </a:solid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a:p>
        </p:txBody>
      </p:sp>
      <p:sp>
        <p:nvSpPr>
          <p:cNvPr id="4" name="Text Placeholder 3"/>
          <p:cNvSpPr>
            <a:spLocks noGrp="1"/>
          </p:cNvSpPr>
          <p:nvPr>
            <p:ph type="body" sz="half" idx="2"/>
          </p:nvPr>
        </p:nvSpPr>
        <p:spPr>
          <a:xfrm>
            <a:off x="1219200" y="5416153"/>
            <a:ext cx="6705600" cy="603126"/>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2B5BD48-3EC9-8343-A781-43019768AAAB}" type="datetime1">
              <a:rPr lang="en-US" smtClean="0"/>
              <a:pPr/>
              <a:t>3/23/2011</a:t>
            </a:fld>
            <a:endParaRPr lang="en-US"/>
          </a:p>
        </p:txBody>
      </p:sp>
      <p:sp>
        <p:nvSpPr>
          <p:cNvPr id="6" name="Footer Placeholder 5"/>
          <p:cNvSpPr>
            <a:spLocks noGrp="1"/>
          </p:cNvSpPr>
          <p:nvPr>
            <p:ph type="ftr" sz="quarter" idx="11"/>
          </p:nvPr>
        </p:nvSpPr>
        <p:spPr/>
        <p:txBody>
          <a:bodyPr/>
          <a:lstStyle/>
          <a:p>
            <a:r>
              <a:rPr lang="en-US" smtClean="0"/>
              <a:t>Traian Marius Truta – DIMACS Tutorial</a:t>
            </a:r>
            <a:endParaRPr lang="en-US"/>
          </a:p>
        </p:txBody>
      </p:sp>
      <p:sp>
        <p:nvSpPr>
          <p:cNvPr id="7" name="Slide Number Placeholder 6"/>
          <p:cNvSpPr>
            <a:spLocks noGrp="1"/>
          </p:cNvSpPr>
          <p:nvPr>
            <p:ph type="sldNum" sz="quarter" idx="12"/>
          </p:nvPr>
        </p:nvSpPr>
        <p:spPr/>
        <p:txBody>
          <a:bodyPr/>
          <a:lstStyle/>
          <a:p>
            <a:fld id="{918826C9-53BA-CE48-B08A-F1FEA4A510E1}"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FA084E7-BC58-AD49-88C0-462FD5918835}" type="datetime1">
              <a:rPr lang="en-US" smtClean="0"/>
              <a:pPr/>
              <a:t>3/23/2011</a:t>
            </a:fld>
            <a:endParaRPr lang="en-US"/>
          </a:p>
        </p:txBody>
      </p:sp>
      <p:sp>
        <p:nvSpPr>
          <p:cNvPr id="5" name="Footer Placeholder 4"/>
          <p:cNvSpPr>
            <a:spLocks noGrp="1"/>
          </p:cNvSpPr>
          <p:nvPr>
            <p:ph type="ftr" sz="quarter" idx="11"/>
          </p:nvPr>
        </p:nvSpPr>
        <p:spPr/>
        <p:txBody>
          <a:bodyPr/>
          <a:lstStyle/>
          <a:p>
            <a:r>
              <a:rPr lang="en-US" smtClean="0"/>
              <a:t>Traian Marius Truta – DIMACS Tutorial</a:t>
            </a:r>
            <a:endParaRPr lang="en-US"/>
          </a:p>
        </p:txBody>
      </p:sp>
      <p:sp>
        <p:nvSpPr>
          <p:cNvPr id="6" name="Slide Number Placeholder 5"/>
          <p:cNvSpPr>
            <a:spLocks noGrp="1"/>
          </p:cNvSpPr>
          <p:nvPr>
            <p:ph type="sldNum" sz="quarter" idx="12"/>
          </p:nvPr>
        </p:nvSpPr>
        <p:spPr/>
        <p:txBody>
          <a:bodyPr/>
          <a:lstStyle/>
          <a:p>
            <a:fld id="{918826C9-53BA-CE48-B08A-F1FEA4A510E1}"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550278"/>
            <a:ext cx="1963320" cy="546952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51280" y="838199"/>
            <a:ext cx="5907840" cy="518160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AAB4DB1-26ED-2147-B04F-F2B738E20A39}" type="datetime1">
              <a:rPr lang="en-US" smtClean="0"/>
              <a:pPr/>
              <a:t>3/23/2011</a:t>
            </a:fld>
            <a:endParaRPr lang="en-US"/>
          </a:p>
        </p:txBody>
      </p:sp>
      <p:sp>
        <p:nvSpPr>
          <p:cNvPr id="5" name="Footer Placeholder 4"/>
          <p:cNvSpPr>
            <a:spLocks noGrp="1"/>
          </p:cNvSpPr>
          <p:nvPr>
            <p:ph type="ftr" sz="quarter" idx="11"/>
          </p:nvPr>
        </p:nvSpPr>
        <p:spPr/>
        <p:txBody>
          <a:bodyPr/>
          <a:lstStyle/>
          <a:p>
            <a:r>
              <a:rPr lang="en-US" smtClean="0"/>
              <a:t>Traian Marius Truta – DIMACS Tutorial</a:t>
            </a:r>
            <a:endParaRPr lang="en-US"/>
          </a:p>
        </p:txBody>
      </p:sp>
      <p:sp>
        <p:nvSpPr>
          <p:cNvPr id="6" name="Slide Number Placeholder 5"/>
          <p:cNvSpPr>
            <a:spLocks noGrp="1"/>
          </p:cNvSpPr>
          <p:nvPr>
            <p:ph type="sldNum" sz="quarter" idx="12"/>
          </p:nvPr>
        </p:nvSpPr>
        <p:spPr/>
        <p:txBody>
          <a:bodyPr/>
          <a:lstStyle/>
          <a:p>
            <a:fld id="{918826C9-53BA-CE48-B08A-F1FEA4A510E1}"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574675" y="304800"/>
            <a:ext cx="8001000" cy="1216025"/>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566738" y="1752600"/>
            <a:ext cx="3924300" cy="4267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3438" y="1752600"/>
            <a:ext cx="3924300" cy="2057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3438" y="3962400"/>
            <a:ext cx="3924300" cy="2057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5"/>
          <p:cNvSpPr>
            <a:spLocks noGrp="1"/>
          </p:cNvSpPr>
          <p:nvPr>
            <p:ph type="dt" sz="half" idx="10"/>
          </p:nvPr>
        </p:nvSpPr>
        <p:spPr>
          <a:xfrm>
            <a:off x="609600" y="6245225"/>
            <a:ext cx="1981200" cy="476250"/>
          </a:xfrm>
        </p:spPr>
        <p:txBody>
          <a:bodyPr/>
          <a:lstStyle>
            <a:lvl1pPr>
              <a:defRPr>
                <a:latin typeface="+mj-lt"/>
                <a:ea typeface="宋体" pitchFamily="2" charset="-122"/>
              </a:defRPr>
            </a:lvl1pPr>
          </a:lstStyle>
          <a:p>
            <a:pPr>
              <a:defRPr/>
            </a:pPr>
            <a:fld id="{6DACD10C-D180-0343-BE34-B6114B1487F7}" type="datetime1">
              <a:rPr lang="en-US" altLang="zh-CN" smtClean="0"/>
              <a:pPr>
                <a:defRPr/>
              </a:pPr>
              <a:t>3/23/2011</a:t>
            </a:fld>
            <a:endParaRPr lang="en-US" altLang="zh-CN"/>
          </a:p>
        </p:txBody>
      </p:sp>
      <p:sp>
        <p:nvSpPr>
          <p:cNvPr id="7" name="Footer Placeholder 6"/>
          <p:cNvSpPr>
            <a:spLocks noGrp="1"/>
          </p:cNvSpPr>
          <p:nvPr>
            <p:ph type="ftr" sz="quarter" idx="11"/>
          </p:nvPr>
        </p:nvSpPr>
        <p:spPr>
          <a:xfrm>
            <a:off x="3124200" y="6245225"/>
            <a:ext cx="2895600" cy="476250"/>
          </a:xfrm>
        </p:spPr>
        <p:txBody>
          <a:bodyPr/>
          <a:lstStyle>
            <a:lvl1pPr>
              <a:defRPr>
                <a:ea typeface="宋体" charset="0"/>
                <a:cs typeface="宋体" charset="0"/>
              </a:defRPr>
            </a:lvl1pPr>
          </a:lstStyle>
          <a:p>
            <a:r>
              <a:rPr lang="en-US" altLang="zh-CN"/>
              <a:t>Traian Marius Truta – DIMACS Tutorial</a:t>
            </a:r>
          </a:p>
        </p:txBody>
      </p:sp>
      <p:sp>
        <p:nvSpPr>
          <p:cNvPr id="8" name="Slide Number Placeholder 7"/>
          <p:cNvSpPr>
            <a:spLocks noGrp="1"/>
          </p:cNvSpPr>
          <p:nvPr>
            <p:ph type="sldNum" sz="quarter" idx="12"/>
          </p:nvPr>
        </p:nvSpPr>
        <p:spPr>
          <a:xfrm>
            <a:off x="6553200" y="6245225"/>
            <a:ext cx="1981200" cy="476250"/>
          </a:xfrm>
        </p:spPr>
        <p:txBody>
          <a:bodyPr/>
          <a:lstStyle>
            <a:lvl1pPr>
              <a:defRPr>
                <a:ea typeface="宋体" charset="0"/>
                <a:cs typeface="宋体" charset="0"/>
              </a:defRPr>
            </a:lvl1pPr>
          </a:lstStyle>
          <a:p>
            <a:endParaRPr lang="zh-CN" altLang="en-US"/>
          </a:p>
        </p:txBody>
      </p:sp>
    </p:spTree>
    <p:extLst>
      <p:ext uri="{BB962C8B-B14F-4D97-AF65-F5344CB8AC3E}">
        <p14:creationId xmlns:p14="http://schemas.microsoft.com/office/powerpoint/2010/main" xmlns="" val="32109148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7" name="Picture 6" descr="Interior-Overlay.png"/>
          <p:cNvPicPr>
            <a:picLocks noChangeAspect="1"/>
          </p:cNvPicPr>
          <p:nvPr/>
        </p:nvPicPr>
        <p:blipFill>
          <a:blip r:embed="rId14">
            <a:lum bright="-10000"/>
          </a:blip>
          <a:stretch>
            <a:fillRect/>
          </a:stretch>
        </p:blipFill>
        <p:spPr>
          <a:xfrm>
            <a:off x="0" y="0"/>
            <a:ext cx="9144000" cy="6858000"/>
          </a:xfrm>
          <a:prstGeom prst="rect">
            <a:avLst/>
          </a:prstGeom>
        </p:spPr>
      </p:pic>
      <p:sp>
        <p:nvSpPr>
          <p:cNvPr id="2" name="Title Placeholder 1"/>
          <p:cNvSpPr>
            <a:spLocks noGrp="1"/>
          </p:cNvSpPr>
          <p:nvPr>
            <p:ph type="title"/>
          </p:nvPr>
        </p:nvSpPr>
        <p:spPr>
          <a:xfrm>
            <a:off x="551280" y="436563"/>
            <a:ext cx="8041440" cy="1442674"/>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838200" y="2038388"/>
            <a:ext cx="7467600" cy="395133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551280" y="6148875"/>
            <a:ext cx="2133600" cy="365125"/>
          </a:xfrm>
          <a:prstGeom prst="rect">
            <a:avLst/>
          </a:prstGeom>
        </p:spPr>
        <p:txBody>
          <a:bodyPr vert="horz" lIns="91440" tIns="45720" rIns="91440" bIns="45720" rtlCol="0" anchor="ctr"/>
          <a:lstStyle>
            <a:lvl1pPr algn="l">
              <a:defRPr sz="1400" b="0">
                <a:solidFill>
                  <a:schemeClr val="tx1">
                    <a:lumMod val="50000"/>
                    <a:lumOff val="50000"/>
                  </a:schemeClr>
                </a:solidFill>
                <a:latin typeface="Rage Italic" pitchFamily="66" charset="0"/>
                <a:cs typeface="Rage Italic" pitchFamily="66" charset="0"/>
              </a:defRPr>
            </a:lvl1pPr>
          </a:lstStyle>
          <a:p>
            <a:fld id="{BEA2E284-493B-D84A-B108-8636244682FE}" type="datetime1">
              <a:rPr lang="en-US" smtClean="0"/>
              <a:pPr/>
              <a:t>3/23/2011</a:t>
            </a:fld>
            <a:endParaRPr lang="en-US"/>
          </a:p>
        </p:txBody>
      </p:sp>
      <p:sp>
        <p:nvSpPr>
          <p:cNvPr id="5" name="Footer Placeholder 4"/>
          <p:cNvSpPr>
            <a:spLocks noGrp="1"/>
          </p:cNvSpPr>
          <p:nvPr>
            <p:ph type="ftr" sz="quarter" idx="3"/>
          </p:nvPr>
        </p:nvSpPr>
        <p:spPr>
          <a:xfrm>
            <a:off x="3124200" y="6148875"/>
            <a:ext cx="2895600" cy="365125"/>
          </a:xfrm>
          <a:prstGeom prst="rect">
            <a:avLst/>
          </a:prstGeom>
        </p:spPr>
        <p:txBody>
          <a:bodyPr vert="horz" lIns="91440" tIns="45720" rIns="91440" bIns="45720" rtlCol="0" anchor="ctr"/>
          <a:lstStyle>
            <a:lvl1pPr algn="ctr">
              <a:defRPr sz="1400" b="0">
                <a:solidFill>
                  <a:schemeClr val="tx1">
                    <a:lumMod val="50000"/>
                    <a:lumOff val="50000"/>
                  </a:schemeClr>
                </a:solidFill>
                <a:latin typeface="Rage Italic" pitchFamily="66" charset="0"/>
                <a:cs typeface="Rage Italic" pitchFamily="66" charset="0"/>
              </a:defRPr>
            </a:lvl1pPr>
          </a:lstStyle>
          <a:p>
            <a:r>
              <a:rPr lang="en-US" smtClean="0"/>
              <a:t>Traian Marius Truta – DIMACS Tutorial</a:t>
            </a:r>
            <a:endParaRPr lang="en-US"/>
          </a:p>
        </p:txBody>
      </p:sp>
      <p:sp>
        <p:nvSpPr>
          <p:cNvPr id="6" name="Slide Number Placeholder 5"/>
          <p:cNvSpPr>
            <a:spLocks noGrp="1"/>
          </p:cNvSpPr>
          <p:nvPr>
            <p:ph type="sldNum" sz="quarter" idx="4"/>
          </p:nvPr>
        </p:nvSpPr>
        <p:spPr>
          <a:xfrm>
            <a:off x="6459120" y="6148875"/>
            <a:ext cx="2133600" cy="365125"/>
          </a:xfrm>
          <a:prstGeom prst="rect">
            <a:avLst/>
          </a:prstGeom>
        </p:spPr>
        <p:txBody>
          <a:bodyPr vert="horz" lIns="91440" tIns="45720" rIns="91440" bIns="45720" rtlCol="0" anchor="ctr"/>
          <a:lstStyle>
            <a:lvl1pPr algn="r">
              <a:defRPr sz="1400" b="0">
                <a:solidFill>
                  <a:schemeClr val="tx1">
                    <a:lumMod val="50000"/>
                    <a:lumOff val="50000"/>
                  </a:schemeClr>
                </a:solidFill>
                <a:latin typeface="Rage Italic" pitchFamily="66" charset="0"/>
                <a:cs typeface="Rage Italic" pitchFamily="66" charset="0"/>
              </a:defRPr>
            </a:lvl1pPr>
          </a:lstStyle>
          <a:p>
            <a:fld id="{918826C9-53BA-CE48-B08A-F1FEA4A510E1}"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716" r:id="rId1"/>
    <p:sldLayoutId id="2147483717" r:id="rId2"/>
    <p:sldLayoutId id="2147483718" r:id="rId3"/>
    <p:sldLayoutId id="2147483719" r:id="rId4"/>
    <p:sldLayoutId id="2147483720" r:id="rId5"/>
    <p:sldLayoutId id="2147483721" r:id="rId6"/>
    <p:sldLayoutId id="2147483722" r:id="rId7"/>
    <p:sldLayoutId id="2147483723" r:id="rId8"/>
    <p:sldLayoutId id="2147483724" r:id="rId9"/>
    <p:sldLayoutId id="2147483725" r:id="rId10"/>
    <p:sldLayoutId id="2147483726" r:id="rId11"/>
    <p:sldLayoutId id="2147483728" r:id="rId12"/>
  </p:sldLayoutIdLst>
  <p:hf hdr="0" ftr="0"/>
  <p:txStyles>
    <p:titleStyle>
      <a:lvl1pPr algn="ctr" defTabSz="457200" rtl="0" eaLnBrk="1" latinLnBrk="0" hangingPunct="1">
        <a:spcBef>
          <a:spcPct val="0"/>
        </a:spcBef>
        <a:buNone/>
        <a:defRPr sz="48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228600" algn="l" defTabSz="457200" rtl="0" eaLnBrk="1" latinLnBrk="0" hangingPunct="1">
        <a:spcBef>
          <a:spcPct val="20000"/>
        </a:spcBef>
        <a:buClr>
          <a:schemeClr val="accent1"/>
        </a:buClr>
        <a:buSzPct val="95000"/>
        <a:buFont typeface="Rage Italic" pitchFamily="66" charset="0"/>
        <a:buChar char="0"/>
        <a:defRPr sz="2400" kern="1200">
          <a:solidFill>
            <a:schemeClr val="tx1">
              <a:lumMod val="75000"/>
              <a:lumOff val="25000"/>
            </a:schemeClr>
          </a:solidFill>
          <a:latin typeface="+mn-lt"/>
          <a:ea typeface="+mn-ea"/>
          <a:cs typeface="+mn-cs"/>
        </a:defRPr>
      </a:lvl1pPr>
      <a:lvl2pPr marL="557784" indent="-228600" algn="l" defTabSz="457200" rtl="0" eaLnBrk="1" latinLnBrk="0" hangingPunct="1">
        <a:spcBef>
          <a:spcPct val="20000"/>
        </a:spcBef>
        <a:buClr>
          <a:schemeClr val="accent1"/>
        </a:buClr>
        <a:buSzPct val="95000"/>
        <a:buFont typeface="Rage Italic" pitchFamily="66" charset="0"/>
        <a:buChar char="0"/>
        <a:defRPr sz="2200" kern="1200">
          <a:solidFill>
            <a:schemeClr val="tx1">
              <a:lumMod val="75000"/>
              <a:lumOff val="25000"/>
            </a:schemeClr>
          </a:solidFill>
          <a:latin typeface="+mn-lt"/>
          <a:ea typeface="+mn-ea"/>
          <a:cs typeface="+mn-cs"/>
        </a:defRPr>
      </a:lvl2pPr>
      <a:lvl3pPr marL="822960" indent="-182880" algn="l" defTabSz="457200" rtl="0" eaLnBrk="1" latinLnBrk="0" hangingPunct="1">
        <a:spcBef>
          <a:spcPct val="20000"/>
        </a:spcBef>
        <a:buClr>
          <a:schemeClr val="accent1"/>
        </a:buClr>
        <a:buSzPct val="95000"/>
        <a:buFont typeface="Rage Italic" pitchFamily="66" charset="0"/>
        <a:buChar char="0"/>
        <a:defRPr sz="2000" kern="1200">
          <a:solidFill>
            <a:schemeClr val="tx1">
              <a:lumMod val="75000"/>
              <a:lumOff val="25000"/>
            </a:schemeClr>
          </a:solidFill>
          <a:latin typeface="+mn-lt"/>
          <a:ea typeface="+mn-ea"/>
          <a:cs typeface="+mn-cs"/>
        </a:defRPr>
      </a:lvl3pPr>
      <a:lvl4pPr marL="1097280" indent="-182880" algn="l" defTabSz="457200" rtl="0" eaLnBrk="1" latinLnBrk="0" hangingPunct="1">
        <a:spcBef>
          <a:spcPct val="20000"/>
        </a:spcBef>
        <a:buClr>
          <a:schemeClr val="accent1"/>
        </a:buClr>
        <a:buSzPct val="95000"/>
        <a:buFont typeface="Rage Italic" pitchFamily="66" charset="0"/>
        <a:buChar char="0"/>
        <a:defRPr sz="1600" kern="1200">
          <a:solidFill>
            <a:schemeClr val="tx1">
              <a:lumMod val="75000"/>
              <a:lumOff val="25000"/>
            </a:schemeClr>
          </a:solidFill>
          <a:latin typeface="+mn-lt"/>
          <a:ea typeface="+mn-ea"/>
          <a:cs typeface="+mn-cs"/>
        </a:defRPr>
      </a:lvl4pPr>
      <a:lvl5pPr marL="1417320" indent="-182880" algn="l" defTabSz="457200" rtl="0" eaLnBrk="1" latinLnBrk="0" hangingPunct="1">
        <a:spcBef>
          <a:spcPct val="20000"/>
        </a:spcBef>
        <a:buClr>
          <a:schemeClr val="accent1"/>
        </a:buClr>
        <a:buSzPct val="95000"/>
        <a:buFont typeface="Rage Italic" pitchFamily="66" charset="0"/>
        <a:buChar char="0"/>
        <a:defRPr sz="1400" kern="1200" baseline="0">
          <a:solidFill>
            <a:schemeClr val="tx1">
              <a:lumMod val="75000"/>
              <a:lumOff val="25000"/>
            </a:schemeClr>
          </a:solidFill>
          <a:latin typeface="+mn-lt"/>
          <a:ea typeface="+mn-ea"/>
          <a:cs typeface="+mn-cs"/>
        </a:defRPr>
      </a:lvl5pPr>
      <a:lvl6pPr marL="164592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6pPr>
      <a:lvl7pPr marL="192024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7pPr>
      <a:lvl8pPr marL="219456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8pPr>
      <a:lvl9pPr marL="246888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www.cc.gatech.edu/~lingliu/tutorials/VLDB07tutorial-LingLiu.pdf"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2.xml"/><Relationship Id="rId1" Type="http://schemas.openxmlformats.org/officeDocument/2006/relationships/vmlDrawing" Target="../drawings/vmlDrawing1.vml"/><Relationship Id="rId5" Type="http://schemas.openxmlformats.org/officeDocument/2006/relationships/image" Target="../media/image12.wmf"/><Relationship Id="rId4" Type="http://schemas.openxmlformats.org/officeDocument/2006/relationships/oleObject" Target="../embeddings/oleObject1.bin"/></Relationships>
</file>

<file path=ppt/slides/_rels/slide28.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12.xml"/><Relationship Id="rId1" Type="http://schemas.openxmlformats.org/officeDocument/2006/relationships/vmlDrawing" Target="../drawings/vmlDrawing2.vml"/><Relationship Id="rId4" Type="http://schemas.openxmlformats.org/officeDocument/2006/relationships/image" Target="../media/image12.wmf"/></Relationships>
</file>

<file path=ppt/slides/_rels/slide29.xml.rels><?xml version="1.0" encoding="UTF-8" standalone="yes"?>
<Relationships xmlns="http://schemas.openxmlformats.org/package/2006/relationships"><Relationship Id="rId2" Type="http://schemas.openxmlformats.org/officeDocument/2006/relationships/image" Target="../media/image12.wmf"/><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4400" dirty="0" smtClean="0"/>
              <a:t>Security and Privacy in Mobile Computing</a:t>
            </a:r>
            <a:endParaRPr lang="en-US" sz="4400" dirty="0"/>
          </a:p>
        </p:txBody>
      </p:sp>
      <p:sp>
        <p:nvSpPr>
          <p:cNvPr id="3" name="Subtitle 2"/>
          <p:cNvSpPr>
            <a:spLocks noGrp="1"/>
          </p:cNvSpPr>
          <p:nvPr>
            <p:ph type="subTitle" idx="1"/>
          </p:nvPr>
        </p:nvSpPr>
        <p:spPr/>
        <p:txBody>
          <a:bodyPr>
            <a:normAutofit fontScale="62500" lnSpcReduction="20000"/>
          </a:bodyPr>
          <a:lstStyle/>
          <a:p>
            <a:pPr algn="l"/>
            <a:r>
              <a:rPr lang="en-US" dirty="0" smtClean="0"/>
              <a:t>Heavily borrowed from: </a:t>
            </a:r>
          </a:p>
          <a:p>
            <a:pPr marL="285750" indent="-285750" algn="l">
              <a:buFont typeface="Arial"/>
              <a:buChar char="•"/>
            </a:pPr>
            <a:r>
              <a:rPr lang="en-US" dirty="0" err="1" smtClean="0"/>
              <a:t>Traian</a:t>
            </a:r>
            <a:r>
              <a:rPr lang="en-US" dirty="0" smtClean="0"/>
              <a:t> Marius </a:t>
            </a:r>
            <a:r>
              <a:rPr lang="en-US" dirty="0" err="1" smtClean="0"/>
              <a:t>Truta</a:t>
            </a:r>
            <a:r>
              <a:rPr lang="en-US" dirty="0" smtClean="0"/>
              <a:t>, </a:t>
            </a:r>
            <a:r>
              <a:rPr lang="en-US" dirty="0"/>
              <a:t>Overview of Statistical Disclosure Control and Privacy Preserving Data </a:t>
            </a:r>
            <a:r>
              <a:rPr lang="en-US" dirty="0" smtClean="0"/>
              <a:t>Mining</a:t>
            </a:r>
          </a:p>
          <a:p>
            <a:pPr marL="285750" indent="-285750" algn="l">
              <a:buFont typeface="Arial"/>
              <a:buChar char="•"/>
            </a:pPr>
            <a:r>
              <a:rPr lang="en-US" dirty="0" smtClean="0"/>
              <a:t>Ling Liu, </a:t>
            </a:r>
            <a:r>
              <a:rPr lang="en-US" dirty="0" smtClean="0">
                <a:hlinkClick r:id="rId2"/>
              </a:rPr>
              <a:t>From Data Privacy to Location Privacy: Models and Algorithms</a:t>
            </a:r>
            <a:endParaRPr lang="en-US" dirty="0" smtClean="0"/>
          </a:p>
          <a:p>
            <a:pPr marL="285750" indent="-285750" algn="l">
              <a:buFont typeface="Arial"/>
              <a:buChar char="•"/>
            </a:pPr>
            <a:r>
              <a:rPr lang="en-US" dirty="0" smtClean="0"/>
              <a:t>Adam Smith, </a:t>
            </a:r>
            <a:r>
              <a:rPr lang="en-US" dirty="0" smtClean="0"/>
              <a:t>Pinning </a:t>
            </a:r>
            <a:r>
              <a:rPr lang="en-US" dirty="0" smtClean="0"/>
              <a:t>Down Privacy --</a:t>
            </a:r>
            <a:r>
              <a:rPr lang="en-US" dirty="0"/>
              <a:t> </a:t>
            </a:r>
            <a:r>
              <a:rPr lang="en-US" dirty="0" smtClean="0"/>
              <a:t>Defining Privacy in Statistical Databases</a:t>
            </a:r>
          </a:p>
          <a:p>
            <a:pPr algn="l"/>
            <a:endParaRPr lang="en-US" dirty="0" smtClean="0"/>
          </a:p>
          <a:p>
            <a:pPr algn="l"/>
            <a:endParaRPr lang="en-US" dirty="0"/>
          </a:p>
        </p:txBody>
      </p:sp>
      <p:sp>
        <p:nvSpPr>
          <p:cNvPr id="4" name="Date Placeholder 3"/>
          <p:cNvSpPr>
            <a:spLocks noGrp="1"/>
          </p:cNvSpPr>
          <p:nvPr>
            <p:ph type="dt" sz="half" idx="10"/>
          </p:nvPr>
        </p:nvSpPr>
        <p:spPr/>
        <p:txBody>
          <a:bodyPr/>
          <a:lstStyle/>
          <a:p>
            <a:fld id="{85B3A679-34D2-104D-8EDE-9A36864A5967}" type="datetime1">
              <a:rPr lang="en-US" smtClean="0"/>
              <a:pPr/>
              <a:t>3/23/2011</a:t>
            </a:fld>
            <a:endParaRPr lang="en-US" dirty="0"/>
          </a:p>
        </p:txBody>
      </p:sp>
      <p:sp>
        <p:nvSpPr>
          <p:cNvPr id="5" name="Slide Number Placeholder 4"/>
          <p:cNvSpPr>
            <a:spLocks noGrp="1"/>
          </p:cNvSpPr>
          <p:nvPr>
            <p:ph type="sldNum" sz="quarter" idx="12"/>
          </p:nvPr>
        </p:nvSpPr>
        <p:spPr/>
        <p:txBody>
          <a:bodyPr/>
          <a:lstStyle/>
          <a:p>
            <a:fld id="{AC5B1FEA-406A-7749-A5C3-DDCB5F67A4CE}" type="slidenum">
              <a:rPr lang="en-US" smtClean="0"/>
              <a:pPr/>
              <a:t>1</a:t>
            </a:fld>
            <a:endParaRPr lang="en-US" dirty="0"/>
          </a:p>
        </p:txBody>
      </p:sp>
    </p:spTree>
    <p:extLst>
      <p:ext uri="{BB962C8B-B14F-4D97-AF65-F5344CB8AC3E}">
        <p14:creationId xmlns:p14="http://schemas.microsoft.com/office/powerpoint/2010/main" xmlns="" val="282590622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3" name="Content Placeholder 2"/>
          <p:cNvSpPr>
            <a:spLocks noGrp="1"/>
          </p:cNvSpPr>
          <p:nvPr>
            <p:ph idx="1"/>
          </p:nvPr>
        </p:nvSpPr>
        <p:spPr/>
        <p:txBody>
          <a:bodyPr>
            <a:normAutofit/>
          </a:bodyPr>
          <a:lstStyle/>
          <a:p>
            <a:r>
              <a:rPr lang="en-US" dirty="0" smtClean="0"/>
              <a:t>Security issues in mobile computing</a:t>
            </a:r>
          </a:p>
          <a:p>
            <a:r>
              <a:rPr lang="en-US" dirty="0" smtClean="0"/>
              <a:t>Basic concepts in data privacy</a:t>
            </a:r>
          </a:p>
          <a:p>
            <a:pPr lvl="1"/>
            <a:r>
              <a:rPr lang="en-US" dirty="0" smtClean="0"/>
              <a:t>K-anonymity</a:t>
            </a:r>
          </a:p>
          <a:p>
            <a:pPr lvl="1"/>
            <a:r>
              <a:rPr lang="en-US" dirty="0" smtClean="0"/>
              <a:t>I-diversity</a:t>
            </a:r>
          </a:p>
          <a:p>
            <a:pPr lvl="1"/>
            <a:r>
              <a:rPr lang="en-US" dirty="0" smtClean="0"/>
              <a:t>t-Closeness</a:t>
            </a:r>
          </a:p>
          <a:p>
            <a:pPr lvl="1"/>
            <a:r>
              <a:rPr lang="en-US" dirty="0" smtClean="0"/>
              <a:t>Differential Privacy</a:t>
            </a:r>
          </a:p>
          <a:p>
            <a:r>
              <a:rPr lang="en-US" dirty="0" smtClean="0"/>
              <a:t>Location privacy</a:t>
            </a:r>
          </a:p>
        </p:txBody>
      </p:sp>
      <p:sp>
        <p:nvSpPr>
          <p:cNvPr id="4" name="Date Placeholder 3"/>
          <p:cNvSpPr>
            <a:spLocks noGrp="1"/>
          </p:cNvSpPr>
          <p:nvPr>
            <p:ph type="dt" sz="half" idx="10"/>
          </p:nvPr>
        </p:nvSpPr>
        <p:spPr/>
        <p:txBody>
          <a:bodyPr/>
          <a:lstStyle/>
          <a:p>
            <a:fld id="{1FE5DDEE-91F3-9646-830E-066DB7EE81C8}" type="datetime1">
              <a:rPr lang="en-US" smtClean="0"/>
              <a:pPr/>
              <a:t>3/23/2011</a:t>
            </a:fld>
            <a:endParaRPr lang="en-US"/>
          </a:p>
        </p:txBody>
      </p:sp>
      <p:sp>
        <p:nvSpPr>
          <p:cNvPr id="5" name="Slide Number Placeholder 4"/>
          <p:cNvSpPr>
            <a:spLocks noGrp="1"/>
          </p:cNvSpPr>
          <p:nvPr>
            <p:ph type="sldNum" sz="quarter" idx="12"/>
          </p:nvPr>
        </p:nvSpPr>
        <p:spPr/>
        <p:txBody>
          <a:bodyPr/>
          <a:lstStyle/>
          <a:p>
            <a:fld id="{918826C9-53BA-CE48-B08A-F1FEA4A510E1}" type="slidenum">
              <a:rPr lang="en-US" smtClean="0"/>
              <a:pPr/>
              <a:t>2</a:t>
            </a:fld>
            <a:endParaRPr lang="en-US"/>
          </a:p>
        </p:txBody>
      </p:sp>
    </p:spTree>
    <p:extLst>
      <p:ext uri="{BB962C8B-B14F-4D97-AF65-F5344CB8AC3E}">
        <p14:creationId xmlns:p14="http://schemas.microsoft.com/office/powerpoint/2010/main" xmlns="" val="148688781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1280" y="436563"/>
            <a:ext cx="8041440" cy="845086"/>
          </a:xfrm>
        </p:spPr>
        <p:txBody>
          <a:bodyPr/>
          <a:lstStyle/>
          <a:p>
            <a:r>
              <a:rPr lang="en-US" sz="3200" dirty="0" smtClean="0"/>
              <a:t>Security Challenges in Mobile Computing</a:t>
            </a:r>
            <a:endParaRPr lang="en-US" sz="3200" dirty="0"/>
          </a:p>
        </p:txBody>
      </p:sp>
      <p:sp>
        <p:nvSpPr>
          <p:cNvPr id="3" name="Content Placeholder 2"/>
          <p:cNvSpPr>
            <a:spLocks noGrp="1"/>
          </p:cNvSpPr>
          <p:nvPr>
            <p:ph idx="1"/>
          </p:nvPr>
        </p:nvSpPr>
        <p:spPr>
          <a:xfrm>
            <a:off x="838200" y="1281650"/>
            <a:ext cx="7467600" cy="4708076"/>
          </a:xfrm>
        </p:spPr>
        <p:txBody>
          <a:bodyPr>
            <a:noAutofit/>
          </a:bodyPr>
          <a:lstStyle/>
          <a:p>
            <a:r>
              <a:rPr lang="en-US" sz="1600" dirty="0" smtClean="0">
                <a:solidFill>
                  <a:srgbClr val="FF0000"/>
                </a:solidFill>
              </a:rPr>
              <a:t>Mobile computing spans: host, networking, data</a:t>
            </a:r>
          </a:p>
          <a:p>
            <a:r>
              <a:rPr lang="en-US" sz="1600" dirty="0" smtClean="0">
                <a:solidFill>
                  <a:srgbClr val="FF0000"/>
                </a:solidFill>
              </a:rPr>
              <a:t>Host security</a:t>
            </a:r>
          </a:p>
          <a:p>
            <a:pPr lvl="1"/>
            <a:r>
              <a:rPr lang="en-US" sz="1600" dirty="0" smtClean="0">
                <a:solidFill>
                  <a:srgbClr val="FF0000"/>
                </a:solidFill>
              </a:rPr>
              <a:t>Virus, malware, spyware</a:t>
            </a:r>
          </a:p>
          <a:p>
            <a:pPr lvl="1"/>
            <a:r>
              <a:rPr lang="en-US" sz="1600" dirty="0" smtClean="0"/>
              <a:t>Bose et al, </a:t>
            </a:r>
            <a:r>
              <a:rPr lang="en-US" sz="1600" i="1" dirty="0"/>
              <a:t>Behavioral detection of malware on mobile </a:t>
            </a:r>
            <a:r>
              <a:rPr lang="en-US" sz="1600" i="1" dirty="0" smtClean="0"/>
              <a:t>handsets</a:t>
            </a:r>
          </a:p>
          <a:p>
            <a:pPr lvl="1"/>
            <a:r>
              <a:rPr lang="en-US" sz="1600" dirty="0" err="1" smtClean="0"/>
              <a:t>Enck</a:t>
            </a:r>
            <a:r>
              <a:rPr lang="en-US" sz="1600" dirty="0" smtClean="0"/>
              <a:t> et al</a:t>
            </a:r>
            <a:r>
              <a:rPr lang="en-US" sz="1600" i="1" dirty="0" smtClean="0"/>
              <a:t>, </a:t>
            </a:r>
            <a:r>
              <a:rPr lang="en-US" sz="1600" i="1" dirty="0" err="1"/>
              <a:t>TaintDroid</a:t>
            </a:r>
            <a:r>
              <a:rPr lang="en-US" sz="1600" i="1" dirty="0"/>
              <a:t>: An Information-Flow Tracking System for </a:t>
            </a:r>
            <a:r>
              <a:rPr lang="en-US" sz="1600" i="1" dirty="0" err="1"/>
              <a:t>Realtime</a:t>
            </a:r>
            <a:r>
              <a:rPr lang="en-US" sz="1600" i="1" dirty="0"/>
              <a:t> Privacy Monitoring on </a:t>
            </a:r>
            <a:r>
              <a:rPr lang="en-US" sz="1600" i="1" dirty="0" smtClean="0"/>
              <a:t>Smartphones</a:t>
            </a:r>
          </a:p>
          <a:p>
            <a:pPr lvl="1"/>
            <a:r>
              <a:rPr lang="en-US" sz="1600" dirty="0" err="1" smtClean="0"/>
              <a:t>Portokalidis</a:t>
            </a:r>
            <a:r>
              <a:rPr lang="en-US" sz="1600" dirty="0" smtClean="0"/>
              <a:t> et al, </a:t>
            </a:r>
            <a:r>
              <a:rPr lang="en-US" sz="1600" i="1" dirty="0"/>
              <a:t>Paranoid Android: versatile protection for </a:t>
            </a:r>
            <a:r>
              <a:rPr lang="en-US" sz="1600" i="1" dirty="0" smtClean="0"/>
              <a:t>smartphones</a:t>
            </a:r>
          </a:p>
          <a:p>
            <a:r>
              <a:rPr lang="en-US" sz="1600" dirty="0" smtClean="0">
                <a:solidFill>
                  <a:srgbClr val="FF0000"/>
                </a:solidFill>
              </a:rPr>
              <a:t>Infrastructure security</a:t>
            </a:r>
          </a:p>
          <a:p>
            <a:pPr lvl="1"/>
            <a:r>
              <a:rPr lang="en-US" sz="1600" dirty="0" smtClean="0">
                <a:solidFill>
                  <a:srgbClr val="FF0000"/>
                </a:solidFill>
              </a:rPr>
              <a:t>Authentication, encryption</a:t>
            </a:r>
          </a:p>
          <a:p>
            <a:pPr lvl="1"/>
            <a:r>
              <a:rPr lang="en-US" sz="1600" dirty="0" err="1" smtClean="0"/>
              <a:t>Tippenhauer</a:t>
            </a:r>
            <a:r>
              <a:rPr lang="en-US" sz="1600" dirty="0" smtClean="0"/>
              <a:t> et al, </a:t>
            </a:r>
            <a:r>
              <a:rPr lang="en-US" sz="1600" i="1" dirty="0"/>
              <a:t>Attacks on public WLAN-based positioning </a:t>
            </a:r>
            <a:r>
              <a:rPr lang="en-US" sz="1600" i="1" dirty="0" smtClean="0"/>
              <a:t>systems</a:t>
            </a:r>
          </a:p>
          <a:p>
            <a:pPr lvl="1"/>
            <a:r>
              <a:rPr lang="nl-NL" sz="1600" dirty="0" err="1" smtClean="0"/>
              <a:t>Kalamandeen</a:t>
            </a:r>
            <a:r>
              <a:rPr lang="nl-NL" sz="1600" dirty="0"/>
              <a:t> </a:t>
            </a:r>
            <a:r>
              <a:rPr lang="nl-NL" sz="1600" dirty="0" smtClean="0"/>
              <a:t>et al,</a:t>
            </a:r>
            <a:r>
              <a:rPr lang="nl-NL" sz="1600" i="1" dirty="0" smtClean="0"/>
              <a:t> </a:t>
            </a:r>
            <a:r>
              <a:rPr lang="en-US" sz="1600" i="1" dirty="0"/>
              <a:t>Ensemble: Cooperative Proximity-Based Authentication</a:t>
            </a:r>
            <a:endParaRPr lang="en-US" sz="1600" i="1" dirty="0" smtClean="0"/>
          </a:p>
          <a:p>
            <a:r>
              <a:rPr lang="en-US" sz="1600" dirty="0" smtClean="0">
                <a:solidFill>
                  <a:srgbClr val="FF0000"/>
                </a:solidFill>
              </a:rPr>
              <a:t>Data privacy</a:t>
            </a:r>
          </a:p>
          <a:p>
            <a:pPr lvl="1"/>
            <a:r>
              <a:rPr lang="en-US" sz="1600" dirty="0" smtClean="0"/>
              <a:t>In addition to leakage of user sensitive data at </a:t>
            </a:r>
            <a:r>
              <a:rPr lang="en-US" sz="1600" dirty="0" smtClean="0"/>
              <a:t>the device </a:t>
            </a:r>
            <a:r>
              <a:rPr lang="en-US" sz="1600" dirty="0" smtClean="0"/>
              <a:t>level, unique  issues related to participatory sensing and location services</a:t>
            </a:r>
          </a:p>
          <a:p>
            <a:pPr lvl="1"/>
            <a:r>
              <a:rPr lang="en-US" sz="1600" dirty="0" err="1" smtClean="0"/>
              <a:t>Ahmadi</a:t>
            </a:r>
            <a:r>
              <a:rPr lang="en-US" sz="1600" dirty="0" smtClean="0"/>
              <a:t>, </a:t>
            </a:r>
            <a:r>
              <a:rPr lang="en-US" sz="1600" i="1" dirty="0" smtClean="0"/>
              <a:t>Privacy</a:t>
            </a:r>
            <a:r>
              <a:rPr lang="en-US" sz="1600" i="1" dirty="0"/>
              <a:t>-aware Regression Modeling of </a:t>
            </a:r>
            <a:r>
              <a:rPr lang="en-US" sz="1600" i="1" dirty="0" err="1"/>
              <a:t>Participaory</a:t>
            </a:r>
            <a:r>
              <a:rPr lang="en-US" sz="1600" i="1" dirty="0"/>
              <a:t> Sensing Data</a:t>
            </a:r>
            <a:endParaRPr lang="en-US" sz="1600" i="1" dirty="0" smtClean="0"/>
          </a:p>
          <a:p>
            <a:pPr lvl="1"/>
            <a:endParaRPr lang="en-US" sz="1600" dirty="0"/>
          </a:p>
        </p:txBody>
      </p:sp>
      <p:sp>
        <p:nvSpPr>
          <p:cNvPr id="4" name="Date Placeholder 3"/>
          <p:cNvSpPr>
            <a:spLocks noGrp="1"/>
          </p:cNvSpPr>
          <p:nvPr>
            <p:ph type="dt" sz="half" idx="10"/>
          </p:nvPr>
        </p:nvSpPr>
        <p:spPr/>
        <p:txBody>
          <a:bodyPr/>
          <a:lstStyle/>
          <a:p>
            <a:fld id="{980A914A-F89E-4844-BA62-8357405605AD}" type="datetime1">
              <a:rPr lang="en-US" smtClean="0"/>
              <a:pPr/>
              <a:t>3/23/2011</a:t>
            </a:fld>
            <a:endParaRPr lang="en-US" dirty="0"/>
          </a:p>
        </p:txBody>
      </p:sp>
      <p:sp>
        <p:nvSpPr>
          <p:cNvPr id="5" name="Slide Number Placeholder 4"/>
          <p:cNvSpPr>
            <a:spLocks noGrp="1"/>
          </p:cNvSpPr>
          <p:nvPr>
            <p:ph type="sldNum" sz="quarter" idx="12"/>
          </p:nvPr>
        </p:nvSpPr>
        <p:spPr/>
        <p:txBody>
          <a:bodyPr/>
          <a:lstStyle/>
          <a:p>
            <a:fld id="{918826C9-53BA-CE48-B08A-F1FEA4A510E1}" type="slidenum">
              <a:rPr lang="en-US" smtClean="0"/>
              <a:pPr/>
              <a:t>3</a:t>
            </a:fld>
            <a:endParaRPr lang="en-US"/>
          </a:p>
        </p:txBody>
      </p:sp>
    </p:spTree>
    <p:extLst>
      <p:ext uri="{BB962C8B-B14F-4D97-AF65-F5344CB8AC3E}">
        <p14:creationId xmlns:p14="http://schemas.microsoft.com/office/powerpoint/2010/main" xmlns="" val="219484342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Rectangle 3"/>
          <p:cNvSpPr>
            <a:spLocks noGrp="1" noChangeArrowheads="1"/>
          </p:cNvSpPr>
          <p:nvPr>
            <p:ph type="title"/>
          </p:nvPr>
        </p:nvSpPr>
        <p:spPr/>
        <p:txBody>
          <a:bodyPr/>
          <a:lstStyle/>
          <a:p>
            <a:r>
              <a:rPr lang="en-US" dirty="0" smtClean="0">
                <a:latin typeface="Tahoma" charset="0"/>
              </a:rPr>
              <a:t>Pervasive Data</a:t>
            </a:r>
            <a:endParaRPr lang="en-US" dirty="0">
              <a:latin typeface="Tahoma" charset="0"/>
            </a:endParaRPr>
          </a:p>
        </p:txBody>
      </p:sp>
      <p:sp>
        <p:nvSpPr>
          <p:cNvPr id="9219" name="Rectangle 2"/>
          <p:cNvSpPr>
            <a:spLocks noGrp="1" noChangeArrowheads="1"/>
          </p:cNvSpPr>
          <p:nvPr>
            <p:ph idx="1"/>
          </p:nvPr>
        </p:nvSpPr>
        <p:spPr/>
        <p:txBody>
          <a:bodyPr>
            <a:normAutofit fontScale="85000" lnSpcReduction="20000"/>
          </a:bodyPr>
          <a:lstStyle/>
          <a:p>
            <a:r>
              <a:rPr lang="en-US" dirty="0" smtClean="0">
                <a:latin typeface="Tahoma" charset="0"/>
              </a:rPr>
              <a:t>Public domain data</a:t>
            </a:r>
          </a:p>
          <a:p>
            <a:pPr lvl="1"/>
            <a:r>
              <a:rPr lang="en-US" dirty="0" smtClean="0">
                <a:latin typeface="Tahoma" charset="0"/>
              </a:rPr>
              <a:t>Health</a:t>
            </a:r>
            <a:r>
              <a:rPr lang="en-US" dirty="0">
                <a:latin typeface="Tahoma" charset="0"/>
              </a:rPr>
              <a:t>-care datasets</a:t>
            </a:r>
          </a:p>
          <a:p>
            <a:pPr lvl="2"/>
            <a:r>
              <a:rPr lang="en-US" dirty="0">
                <a:latin typeface="Tahoma" charset="0"/>
              </a:rPr>
              <a:t>Clinical studies, hospital discharge databases …</a:t>
            </a:r>
          </a:p>
          <a:p>
            <a:pPr lvl="1"/>
            <a:r>
              <a:rPr lang="en-US" dirty="0">
                <a:latin typeface="Tahoma" charset="0"/>
              </a:rPr>
              <a:t>Genetic datasets</a:t>
            </a:r>
          </a:p>
          <a:p>
            <a:pPr lvl="2"/>
            <a:r>
              <a:rPr lang="en-US" dirty="0">
                <a:latin typeface="Tahoma" charset="0"/>
              </a:rPr>
              <a:t>$1000 genome, </a:t>
            </a:r>
            <a:r>
              <a:rPr lang="en-US" dirty="0" err="1">
                <a:latin typeface="Tahoma" charset="0"/>
              </a:rPr>
              <a:t>HapMap</a:t>
            </a:r>
            <a:r>
              <a:rPr lang="en-US" dirty="0">
                <a:latin typeface="Tahoma" charset="0"/>
              </a:rPr>
              <a:t>, </a:t>
            </a:r>
            <a:r>
              <a:rPr lang="en-US" dirty="0" err="1">
                <a:latin typeface="Tahoma" charset="0"/>
              </a:rPr>
              <a:t>deCode</a:t>
            </a:r>
            <a:r>
              <a:rPr lang="en-US" dirty="0">
                <a:latin typeface="Tahoma" charset="0"/>
              </a:rPr>
              <a:t> …</a:t>
            </a:r>
          </a:p>
          <a:p>
            <a:pPr lvl="1"/>
            <a:r>
              <a:rPr lang="en-US" dirty="0">
                <a:latin typeface="Tahoma" charset="0"/>
              </a:rPr>
              <a:t>Demographic datasets</a:t>
            </a:r>
          </a:p>
          <a:p>
            <a:pPr lvl="2"/>
            <a:r>
              <a:rPr lang="en-US" dirty="0">
                <a:latin typeface="Tahoma" charset="0"/>
              </a:rPr>
              <a:t>U.S. Census Bureau, sociology studies …</a:t>
            </a:r>
          </a:p>
          <a:p>
            <a:pPr lvl="1"/>
            <a:r>
              <a:rPr lang="en-US" dirty="0">
                <a:latin typeface="Tahoma" charset="0"/>
              </a:rPr>
              <a:t>Search logs, recommender systems, social networks, blogs …</a:t>
            </a:r>
          </a:p>
          <a:p>
            <a:pPr lvl="2"/>
            <a:r>
              <a:rPr lang="en-US" dirty="0">
                <a:latin typeface="Tahoma" charset="0"/>
              </a:rPr>
              <a:t>AOL search data, social networks of blogging sites, Netflix movie ratings, Amazon </a:t>
            </a:r>
            <a:r>
              <a:rPr lang="en-US" dirty="0" smtClean="0">
                <a:latin typeface="Tahoma" charset="0"/>
              </a:rPr>
              <a:t>…</a:t>
            </a:r>
          </a:p>
          <a:p>
            <a:r>
              <a:rPr lang="en-US" dirty="0" smtClean="0">
                <a:latin typeface="Tahoma" charset="0"/>
              </a:rPr>
              <a:t>Personal data</a:t>
            </a:r>
          </a:p>
          <a:p>
            <a:pPr lvl="1"/>
            <a:r>
              <a:rPr lang="en-US" dirty="0" smtClean="0">
                <a:latin typeface="Tahoma" charset="0"/>
              </a:rPr>
              <a:t>Location </a:t>
            </a:r>
            <a:endParaRPr lang="en-US" dirty="0" smtClean="0">
              <a:latin typeface="Tahoma" charset="0"/>
            </a:endParaRPr>
          </a:p>
          <a:p>
            <a:pPr lvl="1"/>
            <a:r>
              <a:rPr lang="en-US" dirty="0" smtClean="0">
                <a:latin typeface="Tahoma" charset="0"/>
              </a:rPr>
              <a:t>…</a:t>
            </a:r>
            <a:endParaRPr lang="en-US" dirty="0">
              <a:latin typeface="Tahoma" charset="0"/>
            </a:endParaRPr>
          </a:p>
        </p:txBody>
      </p:sp>
      <p:sp>
        <p:nvSpPr>
          <p:cNvPr id="9218" name="Slide Number Placeholder 5"/>
          <p:cNvSpPr>
            <a:spLocks noGrp="1"/>
          </p:cNvSpPr>
          <p:nvPr>
            <p:ph type="sldNum" sz="quarter" idx="12"/>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bg2"/>
                </a:solidFill>
                <a:latin typeface="Tahoma" charset="0"/>
                <a:ea typeface="ＭＳ Ｐゴシック" charset="0"/>
              </a:defRPr>
            </a:lvl1pPr>
            <a:lvl2pPr marL="742950" indent="-285750">
              <a:defRPr sz="2400">
                <a:solidFill>
                  <a:schemeClr val="bg2"/>
                </a:solidFill>
                <a:latin typeface="Tahoma" charset="0"/>
                <a:ea typeface="ＭＳ Ｐゴシック" charset="0"/>
              </a:defRPr>
            </a:lvl2pPr>
            <a:lvl3pPr marL="1143000" indent="-228600">
              <a:defRPr sz="2400">
                <a:solidFill>
                  <a:schemeClr val="bg2"/>
                </a:solidFill>
                <a:latin typeface="Tahoma" charset="0"/>
                <a:ea typeface="ＭＳ Ｐゴシック" charset="0"/>
              </a:defRPr>
            </a:lvl3pPr>
            <a:lvl4pPr marL="1600200" indent="-228600">
              <a:defRPr sz="2400">
                <a:solidFill>
                  <a:schemeClr val="bg2"/>
                </a:solidFill>
                <a:latin typeface="Tahoma" charset="0"/>
                <a:ea typeface="ＭＳ Ｐゴシック" charset="0"/>
              </a:defRPr>
            </a:lvl4pPr>
            <a:lvl5pPr marL="2057400" indent="-228600">
              <a:defRPr sz="2400">
                <a:solidFill>
                  <a:schemeClr val="bg2"/>
                </a:solidFill>
                <a:latin typeface="Tahoma" charset="0"/>
                <a:ea typeface="ＭＳ Ｐゴシック" charset="0"/>
              </a:defRPr>
            </a:lvl5pPr>
            <a:lvl6pPr marL="2514600" indent="-228600" eaLnBrk="0" fontAlgn="base" hangingPunct="0">
              <a:spcBef>
                <a:spcPct val="20000"/>
              </a:spcBef>
              <a:spcAft>
                <a:spcPct val="0"/>
              </a:spcAft>
              <a:buClr>
                <a:schemeClr val="accent2"/>
              </a:buClr>
              <a:buChar char="•"/>
              <a:defRPr sz="2400">
                <a:solidFill>
                  <a:schemeClr val="bg2"/>
                </a:solidFill>
                <a:latin typeface="Tahoma" charset="0"/>
                <a:ea typeface="ＭＳ Ｐゴシック" charset="0"/>
              </a:defRPr>
            </a:lvl6pPr>
            <a:lvl7pPr marL="2971800" indent="-228600" eaLnBrk="0" fontAlgn="base" hangingPunct="0">
              <a:spcBef>
                <a:spcPct val="20000"/>
              </a:spcBef>
              <a:spcAft>
                <a:spcPct val="0"/>
              </a:spcAft>
              <a:buClr>
                <a:schemeClr val="accent2"/>
              </a:buClr>
              <a:buChar char="•"/>
              <a:defRPr sz="2400">
                <a:solidFill>
                  <a:schemeClr val="bg2"/>
                </a:solidFill>
                <a:latin typeface="Tahoma" charset="0"/>
                <a:ea typeface="ＭＳ Ｐゴシック" charset="0"/>
              </a:defRPr>
            </a:lvl7pPr>
            <a:lvl8pPr marL="3429000" indent="-228600" eaLnBrk="0" fontAlgn="base" hangingPunct="0">
              <a:spcBef>
                <a:spcPct val="20000"/>
              </a:spcBef>
              <a:spcAft>
                <a:spcPct val="0"/>
              </a:spcAft>
              <a:buClr>
                <a:schemeClr val="accent2"/>
              </a:buClr>
              <a:buChar char="•"/>
              <a:defRPr sz="2400">
                <a:solidFill>
                  <a:schemeClr val="bg2"/>
                </a:solidFill>
                <a:latin typeface="Tahoma" charset="0"/>
                <a:ea typeface="ＭＳ Ｐゴシック" charset="0"/>
              </a:defRPr>
            </a:lvl8pPr>
            <a:lvl9pPr marL="3886200" indent="-228600" eaLnBrk="0" fontAlgn="base" hangingPunct="0">
              <a:spcBef>
                <a:spcPct val="20000"/>
              </a:spcBef>
              <a:spcAft>
                <a:spcPct val="0"/>
              </a:spcAft>
              <a:buClr>
                <a:schemeClr val="accent2"/>
              </a:buClr>
              <a:buChar char="•"/>
              <a:defRPr sz="2400">
                <a:solidFill>
                  <a:schemeClr val="bg2"/>
                </a:solidFill>
                <a:latin typeface="Tahoma" charset="0"/>
                <a:ea typeface="ＭＳ Ｐゴシック" charset="0"/>
              </a:defRPr>
            </a:lvl9pPr>
          </a:lstStyle>
          <a:p>
            <a:r>
              <a:rPr lang="en-US" sz="1200">
                <a:latin typeface="Arial" charset="0"/>
              </a:rPr>
              <a:t>slide </a:t>
            </a:r>
            <a:fld id="{9ADC6E33-4CD5-A146-B36A-A12F3FD3304D}" type="slidenum">
              <a:rPr lang="en-US" sz="1200">
                <a:latin typeface="Arial" charset="0"/>
              </a:rPr>
              <a:pPr/>
              <a:t>4</a:t>
            </a:fld>
            <a:endParaRPr lang="en-US" sz="1200">
              <a:latin typeface="Arial" charset="0"/>
            </a:endParaRPr>
          </a:p>
        </p:txBody>
      </p:sp>
      <p:sp>
        <p:nvSpPr>
          <p:cNvPr id="2" name="Date Placeholder 1"/>
          <p:cNvSpPr>
            <a:spLocks noGrp="1"/>
          </p:cNvSpPr>
          <p:nvPr>
            <p:ph type="dt" sz="half" idx="10"/>
          </p:nvPr>
        </p:nvSpPr>
        <p:spPr/>
        <p:txBody>
          <a:bodyPr/>
          <a:lstStyle/>
          <a:p>
            <a:fld id="{506C5DD3-4F36-B046-845C-B849B18F7D67}" type="datetime1">
              <a:rPr lang="en-US" smtClean="0"/>
              <a:pPr/>
              <a:t>3/23/2011</a:t>
            </a:fld>
            <a:endParaRPr lang="en-US"/>
          </a:p>
        </p:txBody>
      </p:sp>
    </p:spTree>
    <p:extLst>
      <p:ext uri="{BB962C8B-B14F-4D97-AF65-F5344CB8AC3E}">
        <p14:creationId xmlns:p14="http://schemas.microsoft.com/office/powerpoint/2010/main" xmlns="" val="909130310"/>
      </p:ext>
    </p:extLst>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1280" y="436563"/>
            <a:ext cx="8041440" cy="950911"/>
          </a:xfrm>
        </p:spPr>
        <p:txBody>
          <a:bodyPr/>
          <a:lstStyle/>
          <a:p>
            <a:r>
              <a:rPr lang="en-US" dirty="0" smtClean="0"/>
              <a:t>Overview of Data Privacy</a:t>
            </a:r>
            <a:endParaRPr lang="en-US" dirty="0"/>
          </a:p>
        </p:txBody>
      </p:sp>
      <p:sp>
        <p:nvSpPr>
          <p:cNvPr id="4" name="AutoShape 3"/>
          <p:cNvSpPr>
            <a:spLocks noChangeArrowheads="1"/>
          </p:cNvSpPr>
          <p:nvPr/>
        </p:nvSpPr>
        <p:spPr bwMode="auto">
          <a:xfrm>
            <a:off x="762000" y="1524000"/>
            <a:ext cx="1828800" cy="609600"/>
          </a:xfrm>
          <a:prstGeom prst="flowChartAlternateProcess">
            <a:avLst/>
          </a:prstGeom>
          <a:solidFill>
            <a:srgbClr val="FFFF99">
              <a:alpha val="50195"/>
            </a:srgbClr>
          </a:solidFill>
          <a:ln w="9525">
            <a:solidFill>
              <a:schemeClr val="tx1"/>
            </a:solidFill>
            <a:miter lim="800000"/>
            <a:headEnd/>
            <a:tailEnd/>
          </a:ln>
        </p:spPr>
        <p:txBody>
          <a:bodyPr wrap="none" anchor="ctr"/>
          <a:lstStyle/>
          <a:p>
            <a:pPr algn="ctr"/>
            <a:r>
              <a:rPr lang="en-US">
                <a:solidFill>
                  <a:srgbClr val="6600FF"/>
                </a:solidFill>
              </a:rPr>
              <a:t>Individuals</a:t>
            </a:r>
          </a:p>
        </p:txBody>
      </p:sp>
      <p:sp>
        <p:nvSpPr>
          <p:cNvPr id="5" name="AutoShape 4"/>
          <p:cNvSpPr>
            <a:spLocks noChangeArrowheads="1"/>
          </p:cNvSpPr>
          <p:nvPr/>
        </p:nvSpPr>
        <p:spPr bwMode="auto">
          <a:xfrm>
            <a:off x="762000" y="4267200"/>
            <a:ext cx="1828800" cy="838200"/>
          </a:xfrm>
          <a:prstGeom prst="flowChartAlternateProcess">
            <a:avLst/>
          </a:prstGeom>
          <a:gradFill rotWithShape="0">
            <a:gsLst>
              <a:gs pos="0">
                <a:srgbClr val="00FF00"/>
              </a:gs>
              <a:gs pos="100000">
                <a:srgbClr val="FF3300"/>
              </a:gs>
            </a:gsLst>
            <a:lin ang="5400000" scaled="1"/>
          </a:gradFill>
          <a:ln w="9525">
            <a:solidFill>
              <a:schemeClr val="tx1"/>
            </a:solidFill>
            <a:miter lim="800000"/>
            <a:headEnd/>
            <a:tailEnd/>
          </a:ln>
        </p:spPr>
        <p:txBody>
          <a:bodyPr wrap="none" anchor="ctr"/>
          <a:lstStyle/>
          <a:p>
            <a:pPr algn="ctr"/>
            <a:r>
              <a:rPr lang="en-US"/>
              <a:t>Researcher</a:t>
            </a:r>
          </a:p>
          <a:p>
            <a:pPr algn="ctr"/>
            <a:endParaRPr lang="en-US" sz="1000"/>
          </a:p>
          <a:p>
            <a:pPr algn="ctr"/>
            <a:r>
              <a:rPr lang="en-US"/>
              <a:t>Intruder</a:t>
            </a:r>
          </a:p>
        </p:txBody>
      </p:sp>
      <p:sp>
        <p:nvSpPr>
          <p:cNvPr id="6" name="AutoShape 5"/>
          <p:cNvSpPr>
            <a:spLocks noChangeArrowheads="1"/>
          </p:cNvSpPr>
          <p:nvPr/>
        </p:nvSpPr>
        <p:spPr bwMode="auto">
          <a:xfrm>
            <a:off x="762000" y="2819400"/>
            <a:ext cx="1828800" cy="609600"/>
          </a:xfrm>
          <a:prstGeom prst="flowChartAlternateProcess">
            <a:avLst/>
          </a:prstGeom>
          <a:solidFill>
            <a:srgbClr val="FFFF99">
              <a:alpha val="50195"/>
            </a:srgbClr>
          </a:solidFill>
          <a:ln w="9525">
            <a:solidFill>
              <a:schemeClr val="tx1"/>
            </a:solidFill>
            <a:miter lim="800000"/>
            <a:headEnd/>
            <a:tailEnd/>
          </a:ln>
        </p:spPr>
        <p:txBody>
          <a:bodyPr wrap="none" anchor="ctr"/>
          <a:lstStyle/>
          <a:p>
            <a:pPr algn="ctr"/>
            <a:r>
              <a:rPr lang="en-US">
                <a:solidFill>
                  <a:srgbClr val="993300"/>
                </a:solidFill>
              </a:rPr>
              <a:t>Data Owner</a:t>
            </a:r>
          </a:p>
        </p:txBody>
      </p:sp>
      <p:sp>
        <p:nvSpPr>
          <p:cNvPr id="7" name="AutoShape 6"/>
          <p:cNvSpPr>
            <a:spLocks noChangeArrowheads="1"/>
          </p:cNvSpPr>
          <p:nvPr/>
        </p:nvSpPr>
        <p:spPr bwMode="auto">
          <a:xfrm>
            <a:off x="2667000" y="2133600"/>
            <a:ext cx="1524000" cy="609600"/>
          </a:xfrm>
          <a:prstGeom prst="can">
            <a:avLst>
              <a:gd name="adj" fmla="val 25000"/>
            </a:avLst>
          </a:prstGeom>
          <a:solidFill>
            <a:srgbClr val="FFFF99">
              <a:alpha val="50195"/>
            </a:srgbClr>
          </a:solidFill>
          <a:ln w="9525">
            <a:solidFill>
              <a:schemeClr val="tx1"/>
            </a:solidFill>
            <a:round/>
            <a:headEnd/>
            <a:tailEnd/>
          </a:ln>
        </p:spPr>
        <p:txBody>
          <a:bodyPr wrap="none" anchor="ctr"/>
          <a:lstStyle/>
          <a:p>
            <a:pPr algn="ctr"/>
            <a:r>
              <a:rPr lang="en-US">
                <a:solidFill>
                  <a:srgbClr val="993300"/>
                </a:solidFill>
              </a:rPr>
              <a:t>Data</a:t>
            </a:r>
          </a:p>
        </p:txBody>
      </p:sp>
      <p:sp>
        <p:nvSpPr>
          <p:cNvPr id="8" name="AutoShape 7"/>
          <p:cNvSpPr>
            <a:spLocks noChangeArrowheads="1"/>
          </p:cNvSpPr>
          <p:nvPr/>
        </p:nvSpPr>
        <p:spPr bwMode="auto">
          <a:xfrm>
            <a:off x="2667000" y="3429000"/>
            <a:ext cx="1524000" cy="685800"/>
          </a:xfrm>
          <a:prstGeom prst="can">
            <a:avLst>
              <a:gd name="adj" fmla="val 25000"/>
            </a:avLst>
          </a:prstGeom>
          <a:solidFill>
            <a:srgbClr val="FFFF99">
              <a:alpha val="50195"/>
            </a:srgbClr>
          </a:solidFill>
          <a:ln w="9525">
            <a:solidFill>
              <a:schemeClr val="tx1"/>
            </a:solidFill>
            <a:round/>
            <a:headEnd/>
            <a:tailEnd/>
          </a:ln>
        </p:spPr>
        <p:txBody>
          <a:bodyPr wrap="none" anchor="ctr"/>
          <a:lstStyle/>
          <a:p>
            <a:pPr algn="ctr"/>
            <a:r>
              <a:rPr lang="en-US" dirty="0" smtClean="0"/>
              <a:t>Sanitized Data</a:t>
            </a:r>
            <a:endParaRPr lang="en-US" dirty="0"/>
          </a:p>
        </p:txBody>
      </p:sp>
      <p:sp>
        <p:nvSpPr>
          <p:cNvPr id="9" name="AutoShape 8"/>
          <p:cNvSpPr>
            <a:spLocks noChangeArrowheads="1"/>
          </p:cNvSpPr>
          <p:nvPr/>
        </p:nvSpPr>
        <p:spPr bwMode="auto">
          <a:xfrm>
            <a:off x="990600" y="2133600"/>
            <a:ext cx="1524000" cy="685800"/>
          </a:xfrm>
          <a:prstGeom prst="downArrow">
            <a:avLst>
              <a:gd name="adj1" fmla="val 50000"/>
              <a:gd name="adj2" fmla="val 25000"/>
            </a:avLst>
          </a:prstGeom>
          <a:noFill/>
          <a:ln w="9525">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algn="ctr"/>
            <a:r>
              <a:rPr lang="en-US">
                <a:solidFill>
                  <a:srgbClr val="6600FF"/>
                </a:solidFill>
              </a:rPr>
              <a:t>Submit</a:t>
            </a:r>
          </a:p>
          <a:p>
            <a:pPr algn="ctr"/>
            <a:r>
              <a:rPr lang="en-US">
                <a:solidFill>
                  <a:srgbClr val="993300"/>
                </a:solidFill>
              </a:rPr>
              <a:t>Collect</a:t>
            </a:r>
          </a:p>
        </p:txBody>
      </p:sp>
      <p:sp>
        <p:nvSpPr>
          <p:cNvPr id="10" name="AutoShape 9"/>
          <p:cNvSpPr>
            <a:spLocks noChangeArrowheads="1"/>
          </p:cNvSpPr>
          <p:nvPr/>
        </p:nvSpPr>
        <p:spPr bwMode="auto">
          <a:xfrm>
            <a:off x="762000" y="3429000"/>
            <a:ext cx="1828800" cy="838200"/>
          </a:xfrm>
          <a:prstGeom prst="downArrow">
            <a:avLst>
              <a:gd name="adj1" fmla="val 50000"/>
              <a:gd name="adj2" fmla="val 25000"/>
            </a:avLst>
          </a:prstGeom>
          <a:noFill/>
          <a:ln w="9525">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algn="ctr"/>
            <a:r>
              <a:rPr lang="en-US">
                <a:solidFill>
                  <a:srgbClr val="993300"/>
                </a:solidFill>
              </a:rPr>
              <a:t>Release</a:t>
            </a:r>
          </a:p>
          <a:p>
            <a:pPr algn="ctr"/>
            <a:r>
              <a:rPr lang="en-US"/>
              <a:t>Receive</a:t>
            </a:r>
          </a:p>
        </p:txBody>
      </p:sp>
      <p:sp>
        <p:nvSpPr>
          <p:cNvPr id="11" name="AutoShape 10"/>
          <p:cNvSpPr>
            <a:spLocks noChangeArrowheads="1"/>
          </p:cNvSpPr>
          <p:nvPr/>
        </p:nvSpPr>
        <p:spPr bwMode="auto">
          <a:xfrm>
            <a:off x="2743200" y="2743200"/>
            <a:ext cx="1447800" cy="762000"/>
          </a:xfrm>
          <a:prstGeom prst="downArrow">
            <a:avLst>
              <a:gd name="adj1" fmla="val 50000"/>
              <a:gd name="adj2" fmla="val 25000"/>
            </a:avLst>
          </a:prstGeom>
          <a:noFill/>
          <a:ln w="9525">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algn="ctr"/>
            <a:r>
              <a:rPr lang="en-US" sz="1400" b="1" dirty="0" smtClean="0">
                <a:solidFill>
                  <a:srgbClr val="993300"/>
                </a:solidFill>
              </a:rPr>
              <a:t>Sanitizing</a:t>
            </a:r>
            <a:endParaRPr lang="en-US" sz="1400" b="1" dirty="0">
              <a:solidFill>
                <a:srgbClr val="993300"/>
              </a:solidFill>
            </a:endParaRPr>
          </a:p>
          <a:p>
            <a:pPr algn="ctr"/>
            <a:r>
              <a:rPr lang="en-US" sz="1400" b="1" dirty="0">
                <a:solidFill>
                  <a:srgbClr val="993300"/>
                </a:solidFill>
              </a:rPr>
              <a:t>Process</a:t>
            </a:r>
          </a:p>
        </p:txBody>
      </p:sp>
      <p:sp>
        <p:nvSpPr>
          <p:cNvPr id="12" name="Line 11"/>
          <p:cNvSpPr>
            <a:spLocks noChangeShapeType="1"/>
          </p:cNvSpPr>
          <p:nvPr/>
        </p:nvSpPr>
        <p:spPr bwMode="auto">
          <a:xfrm>
            <a:off x="2590800" y="3124200"/>
            <a:ext cx="533400" cy="0"/>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en-US"/>
          </a:p>
        </p:txBody>
      </p:sp>
      <p:sp>
        <p:nvSpPr>
          <p:cNvPr id="13" name="Rectangle 12"/>
          <p:cNvSpPr>
            <a:spLocks noChangeArrowheads="1"/>
          </p:cNvSpPr>
          <p:nvPr/>
        </p:nvSpPr>
        <p:spPr bwMode="auto">
          <a:xfrm>
            <a:off x="4724400" y="2286000"/>
            <a:ext cx="1600200" cy="685800"/>
          </a:xfrm>
          <a:prstGeom prst="rect">
            <a:avLst/>
          </a:prstGeom>
          <a:solidFill>
            <a:srgbClr val="FF3300">
              <a:alpha val="50195"/>
            </a:srgbClr>
          </a:solidFill>
          <a:ln w="9525">
            <a:solidFill>
              <a:schemeClr val="tx1"/>
            </a:solidFill>
            <a:miter lim="800000"/>
            <a:headEnd/>
            <a:tailEnd/>
          </a:ln>
        </p:spPr>
        <p:txBody>
          <a:bodyPr wrap="none" anchor="ctr"/>
          <a:lstStyle/>
          <a:p>
            <a:pPr algn="ctr"/>
            <a:r>
              <a:rPr lang="en-US">
                <a:solidFill>
                  <a:srgbClr val="993300"/>
                </a:solidFill>
              </a:rPr>
              <a:t>Confidentiality </a:t>
            </a:r>
          </a:p>
          <a:p>
            <a:pPr algn="ctr"/>
            <a:r>
              <a:rPr lang="en-US">
                <a:solidFill>
                  <a:srgbClr val="993300"/>
                </a:solidFill>
              </a:rPr>
              <a:t>of Individuals</a:t>
            </a:r>
          </a:p>
        </p:txBody>
      </p:sp>
      <p:sp>
        <p:nvSpPr>
          <p:cNvPr id="14" name="Rectangle 13"/>
          <p:cNvSpPr>
            <a:spLocks noChangeArrowheads="1"/>
          </p:cNvSpPr>
          <p:nvPr/>
        </p:nvSpPr>
        <p:spPr bwMode="auto">
          <a:xfrm>
            <a:off x="4724400" y="3200400"/>
            <a:ext cx="1600200" cy="685800"/>
          </a:xfrm>
          <a:prstGeom prst="rect">
            <a:avLst/>
          </a:prstGeom>
          <a:solidFill>
            <a:srgbClr val="33CC33">
              <a:alpha val="50195"/>
            </a:srgbClr>
          </a:solidFill>
          <a:ln w="9525">
            <a:solidFill>
              <a:schemeClr val="tx1"/>
            </a:solidFill>
            <a:miter lim="800000"/>
            <a:headEnd/>
            <a:tailEnd/>
          </a:ln>
        </p:spPr>
        <p:txBody>
          <a:bodyPr wrap="none" anchor="ctr"/>
          <a:lstStyle/>
          <a:p>
            <a:pPr algn="ctr"/>
            <a:r>
              <a:rPr lang="en-US">
                <a:solidFill>
                  <a:srgbClr val="993300"/>
                </a:solidFill>
              </a:rPr>
              <a:t>Preserve</a:t>
            </a:r>
          </a:p>
          <a:p>
            <a:pPr algn="ctr"/>
            <a:r>
              <a:rPr lang="en-US">
                <a:solidFill>
                  <a:srgbClr val="993300"/>
                </a:solidFill>
              </a:rPr>
              <a:t>Data Utility</a:t>
            </a:r>
          </a:p>
        </p:txBody>
      </p:sp>
      <p:sp>
        <p:nvSpPr>
          <p:cNvPr id="15" name="Line 14"/>
          <p:cNvSpPr>
            <a:spLocks noChangeShapeType="1"/>
          </p:cNvSpPr>
          <p:nvPr/>
        </p:nvSpPr>
        <p:spPr bwMode="auto">
          <a:xfrm flipV="1">
            <a:off x="3810000" y="2590800"/>
            <a:ext cx="914400" cy="457200"/>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en-US"/>
          </a:p>
        </p:txBody>
      </p:sp>
      <p:sp>
        <p:nvSpPr>
          <p:cNvPr id="16" name="Line 15"/>
          <p:cNvSpPr>
            <a:spLocks noChangeShapeType="1"/>
          </p:cNvSpPr>
          <p:nvPr/>
        </p:nvSpPr>
        <p:spPr bwMode="auto">
          <a:xfrm>
            <a:off x="3810000" y="3048000"/>
            <a:ext cx="914400" cy="457200"/>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en-US"/>
          </a:p>
        </p:txBody>
      </p:sp>
      <p:sp>
        <p:nvSpPr>
          <p:cNvPr id="17" name="Rectangle 16"/>
          <p:cNvSpPr>
            <a:spLocks noChangeArrowheads="1"/>
          </p:cNvSpPr>
          <p:nvPr/>
        </p:nvSpPr>
        <p:spPr bwMode="auto">
          <a:xfrm>
            <a:off x="6705600" y="2286000"/>
            <a:ext cx="2209800" cy="685800"/>
          </a:xfrm>
          <a:prstGeom prst="rect">
            <a:avLst/>
          </a:prstGeom>
          <a:solidFill>
            <a:srgbClr val="FF3300">
              <a:alpha val="50195"/>
            </a:srgbClr>
          </a:solidFill>
          <a:ln w="9525">
            <a:solidFill>
              <a:schemeClr val="tx1"/>
            </a:solidFill>
            <a:miter lim="800000"/>
            <a:headEnd/>
            <a:tailEnd/>
          </a:ln>
        </p:spPr>
        <p:txBody>
          <a:bodyPr wrap="none" anchor="ctr"/>
          <a:lstStyle/>
          <a:p>
            <a:pPr algn="ctr"/>
            <a:r>
              <a:rPr lang="en-US">
                <a:solidFill>
                  <a:srgbClr val="993300"/>
                </a:solidFill>
              </a:rPr>
              <a:t>Disclosure Risk /</a:t>
            </a:r>
          </a:p>
          <a:p>
            <a:pPr algn="ctr"/>
            <a:r>
              <a:rPr lang="en-US">
                <a:solidFill>
                  <a:srgbClr val="993300"/>
                </a:solidFill>
              </a:rPr>
              <a:t>Anonymity Properties</a:t>
            </a:r>
          </a:p>
        </p:txBody>
      </p:sp>
      <p:sp>
        <p:nvSpPr>
          <p:cNvPr id="18" name="Rectangle 17"/>
          <p:cNvSpPr>
            <a:spLocks noChangeArrowheads="1"/>
          </p:cNvSpPr>
          <p:nvPr/>
        </p:nvSpPr>
        <p:spPr bwMode="auto">
          <a:xfrm>
            <a:off x="6705600" y="3200400"/>
            <a:ext cx="1828800" cy="685800"/>
          </a:xfrm>
          <a:prstGeom prst="rect">
            <a:avLst/>
          </a:prstGeom>
          <a:solidFill>
            <a:srgbClr val="33CC33">
              <a:alpha val="50195"/>
            </a:srgbClr>
          </a:solidFill>
          <a:ln w="9525">
            <a:solidFill>
              <a:schemeClr val="tx1"/>
            </a:solidFill>
            <a:miter lim="800000"/>
            <a:headEnd/>
            <a:tailEnd/>
          </a:ln>
        </p:spPr>
        <p:txBody>
          <a:bodyPr wrap="none" anchor="ctr"/>
          <a:lstStyle/>
          <a:p>
            <a:pPr algn="ctr"/>
            <a:r>
              <a:rPr lang="en-US">
                <a:solidFill>
                  <a:srgbClr val="993300"/>
                </a:solidFill>
              </a:rPr>
              <a:t>Information Loss</a:t>
            </a:r>
          </a:p>
        </p:txBody>
      </p:sp>
      <p:cxnSp>
        <p:nvCxnSpPr>
          <p:cNvPr id="19" name="AutoShape 18"/>
          <p:cNvCxnSpPr>
            <a:cxnSpLocks noChangeShapeType="1"/>
            <a:stCxn id="13" idx="3"/>
            <a:endCxn id="17" idx="1"/>
          </p:cNvCxnSpPr>
          <p:nvPr/>
        </p:nvCxnSpPr>
        <p:spPr bwMode="auto">
          <a:xfrm>
            <a:off x="6324600" y="2628900"/>
            <a:ext cx="381000" cy="0"/>
          </a:xfrm>
          <a:prstGeom prst="straightConnector1">
            <a:avLst/>
          </a:prstGeom>
          <a:noFill/>
          <a:ln w="9525">
            <a:solidFill>
              <a:schemeClr val="tx1"/>
            </a:solidFill>
            <a:round/>
            <a:headEnd type="triangle" w="med" len="med"/>
            <a:tailEnd type="triangle" w="med" len="med"/>
          </a:ln>
          <a:extLst>
            <a:ext uri="{909E8E84-426E-40dd-AFC4-6F175D3DCCD1}">
              <a14:hiddenFill xmlns:a14="http://schemas.microsoft.com/office/drawing/2010/main" xmlns="">
                <a:noFill/>
              </a14:hiddenFill>
            </a:ext>
          </a:extLst>
        </p:spPr>
      </p:cxnSp>
      <p:cxnSp>
        <p:nvCxnSpPr>
          <p:cNvPr id="20" name="AutoShape 19"/>
          <p:cNvCxnSpPr>
            <a:cxnSpLocks noChangeShapeType="1"/>
            <a:stCxn id="14" idx="3"/>
            <a:endCxn id="18" idx="1"/>
          </p:cNvCxnSpPr>
          <p:nvPr/>
        </p:nvCxnSpPr>
        <p:spPr bwMode="auto">
          <a:xfrm>
            <a:off x="6324600" y="3543300"/>
            <a:ext cx="381000" cy="0"/>
          </a:xfrm>
          <a:prstGeom prst="straightConnector1">
            <a:avLst/>
          </a:prstGeom>
          <a:noFill/>
          <a:ln w="9525">
            <a:solidFill>
              <a:schemeClr val="tx1"/>
            </a:solidFill>
            <a:round/>
            <a:headEnd type="triangle" w="med" len="med"/>
            <a:tailEnd type="triangle" w="med" len="med"/>
          </a:ln>
          <a:extLst>
            <a:ext uri="{909E8E84-426E-40dd-AFC4-6F175D3DCCD1}">
              <a14:hiddenFill xmlns:a14="http://schemas.microsoft.com/office/drawing/2010/main" xmlns="">
                <a:noFill/>
              </a14:hiddenFill>
            </a:ext>
          </a:extLst>
        </p:spPr>
      </p:cxnSp>
      <p:sp>
        <p:nvSpPr>
          <p:cNvPr id="21" name="Date Placeholder 20"/>
          <p:cNvSpPr>
            <a:spLocks noGrp="1"/>
          </p:cNvSpPr>
          <p:nvPr>
            <p:ph type="dt" sz="half" idx="10"/>
          </p:nvPr>
        </p:nvSpPr>
        <p:spPr/>
        <p:txBody>
          <a:bodyPr/>
          <a:lstStyle/>
          <a:p>
            <a:fld id="{E7D00321-8BD1-384D-B763-21615EFB57BE}" type="datetime1">
              <a:rPr lang="en-US" smtClean="0"/>
              <a:pPr/>
              <a:t>3/23/2011</a:t>
            </a:fld>
            <a:endParaRPr lang="en-US"/>
          </a:p>
        </p:txBody>
      </p:sp>
      <p:sp>
        <p:nvSpPr>
          <p:cNvPr id="22" name="Slide Number Placeholder 21"/>
          <p:cNvSpPr>
            <a:spLocks noGrp="1"/>
          </p:cNvSpPr>
          <p:nvPr>
            <p:ph type="sldNum" sz="quarter" idx="12"/>
          </p:nvPr>
        </p:nvSpPr>
        <p:spPr/>
        <p:txBody>
          <a:bodyPr/>
          <a:lstStyle/>
          <a:p>
            <a:fld id="{918826C9-53BA-CE48-B08A-F1FEA4A510E1}" type="slidenum">
              <a:rPr lang="en-US" smtClean="0"/>
              <a:pPr/>
              <a:t>5</a:t>
            </a:fld>
            <a:endParaRPr lang="en-US"/>
          </a:p>
        </p:txBody>
      </p:sp>
    </p:spTree>
    <p:extLst>
      <p:ext uri="{BB962C8B-B14F-4D97-AF65-F5344CB8AC3E}">
        <p14:creationId xmlns:p14="http://schemas.microsoft.com/office/powerpoint/2010/main" xmlns="" val="263364334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90" name="Rectangle 3"/>
          <p:cNvSpPr>
            <a:spLocks noGrp="1" noChangeArrowheads="1"/>
          </p:cNvSpPr>
          <p:nvPr>
            <p:ph type="title"/>
          </p:nvPr>
        </p:nvSpPr>
        <p:spPr/>
        <p:txBody>
          <a:bodyPr/>
          <a:lstStyle/>
          <a:p>
            <a:pPr eaLnBrk="1" hangingPunct="1"/>
            <a:r>
              <a:rPr lang="en-US">
                <a:latin typeface="Garamond" charset="0"/>
              </a:rPr>
              <a:t>Types of Disclosure</a:t>
            </a:r>
          </a:p>
        </p:txBody>
      </p:sp>
      <p:sp>
        <p:nvSpPr>
          <p:cNvPr id="95" name="Date Placeholder 3"/>
          <p:cNvSpPr>
            <a:spLocks noGrp="1"/>
          </p:cNvSpPr>
          <p:nvPr>
            <p:ph type="dt" sz="half" idx="10"/>
          </p:nvPr>
        </p:nvSpPr>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A8337169-8042-C245-9453-A15842145081}" type="datetime1">
              <a:rPr lang="en-US" smtClean="0">
                <a:latin typeface="Garamond" charset="0"/>
              </a:rPr>
              <a:pPr eaLnBrk="1" hangingPunct="1"/>
              <a:t>3/23/2011</a:t>
            </a:fld>
            <a:endParaRPr lang="en-US">
              <a:latin typeface="Garamond" charset="0"/>
            </a:endParaRPr>
          </a:p>
        </p:txBody>
      </p:sp>
      <p:sp>
        <p:nvSpPr>
          <p:cNvPr id="97" name="Slide Number Placeholder 5"/>
          <p:cNvSpPr>
            <a:spLocks noGrp="1"/>
          </p:cNvSpPr>
          <p:nvPr>
            <p:ph type="sldNum" sz="quarter" idx="12"/>
          </p:nvPr>
        </p:nvSpPr>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DEE617EA-D1C6-F747-B5AA-E829547654F4}" type="slidenum">
              <a:rPr lang="en-US">
                <a:latin typeface="Garamond" charset="0"/>
              </a:rPr>
              <a:pPr eaLnBrk="1" hangingPunct="1"/>
              <a:t>6</a:t>
            </a:fld>
            <a:endParaRPr lang="en-US">
              <a:latin typeface="Garamond" charset="0"/>
            </a:endParaRPr>
          </a:p>
        </p:txBody>
      </p:sp>
      <p:sp>
        <p:nvSpPr>
          <p:cNvPr id="16389" name="Rectangle 2"/>
          <p:cNvSpPr>
            <a:spLocks noChangeArrowheads="1"/>
          </p:cNvSpPr>
          <p:nvPr/>
        </p:nvSpPr>
        <p:spPr bwMode="auto">
          <a:xfrm>
            <a:off x="838200" y="1600200"/>
            <a:ext cx="7924800" cy="2362200"/>
          </a:xfrm>
          <a:prstGeom prst="rect">
            <a:avLst/>
          </a:prstGeom>
          <a:solidFill>
            <a:srgbClr val="CCFFCC">
              <a:alpha val="50195"/>
            </a:srgbClr>
          </a:solidFill>
          <a:ln w="9525">
            <a:solidFill>
              <a:schemeClr val="tx1"/>
            </a:solidFill>
            <a:miter lim="800000"/>
            <a:headEnd/>
            <a:tailEnd/>
          </a:ln>
        </p:spPr>
        <p:txBody>
          <a:bodyPr wrap="none" anchor="ctr"/>
          <a:lstStyle/>
          <a:p>
            <a:pPr algn="ctr"/>
            <a:endParaRPr lang="en-US"/>
          </a:p>
        </p:txBody>
      </p:sp>
      <p:graphicFrame>
        <p:nvGraphicFramePr>
          <p:cNvPr id="222212" name="Group 4"/>
          <p:cNvGraphicFramePr>
            <a:graphicFrameLocks noGrp="1"/>
          </p:cNvGraphicFramePr>
          <p:nvPr/>
        </p:nvGraphicFramePr>
        <p:xfrm>
          <a:off x="990600" y="2057400"/>
          <a:ext cx="4114800" cy="1463676"/>
        </p:xfrm>
        <a:graphic>
          <a:graphicData uri="http://schemas.openxmlformats.org/drawingml/2006/table">
            <a:tbl>
              <a:tblPr/>
              <a:tblGrid>
                <a:gridCol w="685800"/>
                <a:gridCol w="823913"/>
                <a:gridCol w="476250"/>
                <a:gridCol w="568325"/>
                <a:gridCol w="850900"/>
                <a:gridCol w="709612"/>
              </a:tblGrid>
              <a:tr h="243946">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1" i="0" u="none" strike="noStrike" cap="none" normalizeH="0" baseline="0" dirty="0" smtClean="0">
                          <a:ln>
                            <a:noFill/>
                          </a:ln>
                          <a:solidFill>
                            <a:srgbClr val="993300"/>
                          </a:solidFill>
                          <a:effectLst/>
                          <a:latin typeface="Arial" charset="0"/>
                          <a:cs typeface="Times New Roman" pitchFamily="18" charset="0"/>
                        </a:rPr>
                        <a:t>Name</a:t>
                      </a:r>
                    </a:p>
                  </a:txBody>
                  <a:tcPr marT="45740" marB="4574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1" i="0" u="none" strike="noStrike" cap="none" normalizeH="0" baseline="0" dirty="0" smtClean="0">
                          <a:ln>
                            <a:noFill/>
                          </a:ln>
                          <a:solidFill>
                            <a:srgbClr val="993300"/>
                          </a:solidFill>
                          <a:effectLst/>
                          <a:latin typeface="Arial" charset="0"/>
                          <a:cs typeface="Times New Roman" pitchFamily="18" charset="0"/>
                        </a:rPr>
                        <a:t>SSN</a:t>
                      </a:r>
                    </a:p>
                  </a:txBody>
                  <a:tcPr marT="45740" marB="4574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1" i="0" u="none" strike="noStrike" cap="none" normalizeH="0" baseline="0" dirty="0" smtClean="0">
                          <a:ln>
                            <a:noFill/>
                          </a:ln>
                          <a:solidFill>
                            <a:srgbClr val="993300"/>
                          </a:solidFill>
                          <a:effectLst/>
                          <a:latin typeface="Arial" charset="0"/>
                          <a:cs typeface="Times New Roman" pitchFamily="18" charset="0"/>
                        </a:rPr>
                        <a:t>Age</a:t>
                      </a:r>
                    </a:p>
                  </a:txBody>
                  <a:tcPr marT="45740" marB="4574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1" i="0" u="none" strike="noStrike" cap="none" normalizeH="0" baseline="0" dirty="0" smtClean="0">
                          <a:ln>
                            <a:noFill/>
                          </a:ln>
                          <a:solidFill>
                            <a:srgbClr val="993300"/>
                          </a:solidFill>
                          <a:effectLst/>
                          <a:latin typeface="Arial" charset="0"/>
                          <a:cs typeface="Times New Roman" pitchFamily="18" charset="0"/>
                        </a:rPr>
                        <a:t>Zip</a:t>
                      </a:r>
                    </a:p>
                  </a:txBody>
                  <a:tcPr marT="45740" marB="4574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1" i="0" u="none" strike="noStrike" cap="none" normalizeH="0" baseline="0" dirty="0" smtClean="0">
                          <a:ln>
                            <a:noFill/>
                          </a:ln>
                          <a:solidFill>
                            <a:srgbClr val="993300"/>
                          </a:solidFill>
                          <a:effectLst/>
                          <a:latin typeface="Arial" charset="0"/>
                          <a:cs typeface="Times New Roman" pitchFamily="18" charset="0"/>
                        </a:rPr>
                        <a:t>Diagnosis</a:t>
                      </a:r>
                    </a:p>
                  </a:txBody>
                  <a:tcPr marT="45740" marB="4574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1" i="0" u="none" strike="noStrike" cap="none" normalizeH="0" baseline="0" dirty="0" smtClean="0">
                          <a:ln>
                            <a:noFill/>
                          </a:ln>
                          <a:solidFill>
                            <a:srgbClr val="993300"/>
                          </a:solidFill>
                          <a:effectLst/>
                          <a:latin typeface="Arial" charset="0"/>
                          <a:cs typeface="Times New Roman" pitchFamily="18" charset="0"/>
                        </a:rPr>
                        <a:t>Income</a:t>
                      </a:r>
                    </a:p>
                  </a:txBody>
                  <a:tcPr marT="45740" marB="4574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r>
              <a:tr h="243946">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0" i="0" u="none" strike="noStrike" cap="none" normalizeH="0" baseline="0" dirty="0" smtClean="0">
                          <a:ln>
                            <a:noFill/>
                          </a:ln>
                          <a:solidFill>
                            <a:schemeClr val="tx1"/>
                          </a:solidFill>
                          <a:effectLst/>
                          <a:latin typeface="Arial" charset="0"/>
                          <a:cs typeface="Times New Roman" pitchFamily="18" charset="0"/>
                        </a:rPr>
                        <a:t>Alice</a:t>
                      </a:r>
                    </a:p>
                  </a:txBody>
                  <a:tcPr marT="45740" marB="4574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0" i="0" u="none" strike="noStrike" cap="none" normalizeH="0" baseline="0" dirty="0" smtClean="0">
                          <a:ln>
                            <a:noFill/>
                          </a:ln>
                          <a:solidFill>
                            <a:schemeClr val="tx1"/>
                          </a:solidFill>
                          <a:effectLst/>
                          <a:latin typeface="Arial" charset="0"/>
                          <a:cs typeface="Times New Roman" pitchFamily="18" charset="0"/>
                        </a:rPr>
                        <a:t>123456789</a:t>
                      </a:r>
                    </a:p>
                  </a:txBody>
                  <a:tcPr marT="45740" marB="4574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0" i="0" u="none" strike="noStrike" cap="none" normalizeH="0" baseline="0" dirty="0" smtClean="0">
                          <a:ln>
                            <a:noFill/>
                          </a:ln>
                          <a:solidFill>
                            <a:schemeClr val="tx1"/>
                          </a:solidFill>
                          <a:effectLst/>
                          <a:latin typeface="Arial" charset="0"/>
                          <a:cs typeface="Times New Roman" pitchFamily="18" charset="0"/>
                        </a:rPr>
                        <a:t>44</a:t>
                      </a:r>
                    </a:p>
                  </a:txBody>
                  <a:tcPr marT="45740" marB="4574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0" i="0" u="none" strike="noStrike" cap="none" normalizeH="0" baseline="0" dirty="0" smtClean="0">
                          <a:ln>
                            <a:noFill/>
                          </a:ln>
                          <a:solidFill>
                            <a:schemeClr val="tx1"/>
                          </a:solidFill>
                          <a:effectLst/>
                          <a:latin typeface="Arial" charset="0"/>
                          <a:cs typeface="Times New Roman" pitchFamily="18" charset="0"/>
                        </a:rPr>
                        <a:t>48202</a:t>
                      </a:r>
                    </a:p>
                  </a:txBody>
                  <a:tcPr marT="45740" marB="4574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0" i="0" u="none" strike="noStrike" cap="none" normalizeH="0" baseline="0" dirty="0" smtClean="0">
                          <a:ln>
                            <a:noFill/>
                          </a:ln>
                          <a:solidFill>
                            <a:schemeClr val="tx1"/>
                          </a:solidFill>
                          <a:effectLst/>
                          <a:latin typeface="Arial" charset="0"/>
                          <a:cs typeface="Times New Roman" pitchFamily="18" charset="0"/>
                        </a:rPr>
                        <a:t>AIDS</a:t>
                      </a:r>
                    </a:p>
                  </a:txBody>
                  <a:tcPr marT="45740" marB="4574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0" i="0" u="none" strike="noStrike" cap="none" normalizeH="0" baseline="0" dirty="0" smtClean="0">
                          <a:ln>
                            <a:noFill/>
                          </a:ln>
                          <a:solidFill>
                            <a:schemeClr val="tx1"/>
                          </a:solidFill>
                          <a:effectLst/>
                          <a:latin typeface="Arial" charset="0"/>
                          <a:cs typeface="Times New Roman" pitchFamily="18" charset="0"/>
                        </a:rPr>
                        <a:t>17,000</a:t>
                      </a:r>
                    </a:p>
                  </a:txBody>
                  <a:tcPr marT="45740" marB="4574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243946">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0" i="0" u="none" strike="noStrike" cap="none" normalizeH="0" baseline="0" dirty="0" smtClean="0">
                          <a:ln>
                            <a:noFill/>
                          </a:ln>
                          <a:solidFill>
                            <a:schemeClr val="tx1"/>
                          </a:solidFill>
                          <a:effectLst/>
                          <a:latin typeface="Arial" charset="0"/>
                          <a:cs typeface="Times New Roman" pitchFamily="18" charset="0"/>
                        </a:rPr>
                        <a:t>Bob</a:t>
                      </a:r>
                    </a:p>
                  </a:txBody>
                  <a:tcPr marT="45740" marB="4574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0" i="0" u="none" strike="noStrike" cap="none" normalizeH="0" baseline="0" dirty="0" smtClean="0">
                          <a:ln>
                            <a:noFill/>
                          </a:ln>
                          <a:solidFill>
                            <a:schemeClr val="tx1"/>
                          </a:solidFill>
                          <a:effectLst/>
                          <a:latin typeface="Arial" charset="0"/>
                          <a:cs typeface="Times New Roman" pitchFamily="18" charset="0"/>
                        </a:rPr>
                        <a:t>323232323</a:t>
                      </a:r>
                    </a:p>
                  </a:txBody>
                  <a:tcPr marT="45740" marB="4574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0" i="0" u="none" strike="noStrike" cap="none" normalizeH="0" baseline="0" dirty="0" smtClean="0">
                          <a:ln>
                            <a:noFill/>
                          </a:ln>
                          <a:solidFill>
                            <a:schemeClr val="tx1"/>
                          </a:solidFill>
                          <a:effectLst/>
                          <a:latin typeface="Arial" charset="0"/>
                          <a:cs typeface="Times New Roman" pitchFamily="18" charset="0"/>
                        </a:rPr>
                        <a:t>44</a:t>
                      </a:r>
                    </a:p>
                  </a:txBody>
                  <a:tcPr marT="45740" marB="4574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0" i="0" u="none" strike="noStrike" cap="none" normalizeH="0" baseline="0" dirty="0" smtClean="0">
                          <a:ln>
                            <a:noFill/>
                          </a:ln>
                          <a:solidFill>
                            <a:schemeClr val="tx1"/>
                          </a:solidFill>
                          <a:effectLst/>
                          <a:latin typeface="Arial" charset="0"/>
                          <a:cs typeface="Times New Roman" pitchFamily="18" charset="0"/>
                        </a:rPr>
                        <a:t>48202</a:t>
                      </a:r>
                    </a:p>
                  </a:txBody>
                  <a:tcPr marT="45740" marB="4574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0" i="0" u="none" strike="noStrike" cap="none" normalizeH="0" baseline="0" dirty="0" smtClean="0">
                          <a:ln>
                            <a:noFill/>
                          </a:ln>
                          <a:solidFill>
                            <a:schemeClr val="tx1"/>
                          </a:solidFill>
                          <a:effectLst/>
                          <a:latin typeface="Arial" charset="0"/>
                          <a:cs typeface="Times New Roman" pitchFamily="18" charset="0"/>
                        </a:rPr>
                        <a:t>AIDS</a:t>
                      </a:r>
                    </a:p>
                  </a:txBody>
                  <a:tcPr marT="45740" marB="4574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0" i="0" u="none" strike="noStrike" cap="none" normalizeH="0" baseline="0" dirty="0" smtClean="0">
                          <a:ln>
                            <a:noFill/>
                          </a:ln>
                          <a:solidFill>
                            <a:schemeClr val="tx1"/>
                          </a:solidFill>
                          <a:effectLst/>
                          <a:latin typeface="Arial" charset="0"/>
                          <a:cs typeface="Times New Roman" pitchFamily="18" charset="0"/>
                        </a:rPr>
                        <a:t>68,000</a:t>
                      </a:r>
                    </a:p>
                  </a:txBody>
                  <a:tcPr marT="45740" marB="4574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243946">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0" i="0" u="none" strike="noStrike" cap="none" normalizeH="0" baseline="0" dirty="0" smtClean="0">
                          <a:ln>
                            <a:noFill/>
                          </a:ln>
                          <a:solidFill>
                            <a:schemeClr val="tx1"/>
                          </a:solidFill>
                          <a:effectLst/>
                          <a:latin typeface="Arial" charset="0"/>
                          <a:cs typeface="Times New Roman" pitchFamily="18" charset="0"/>
                        </a:rPr>
                        <a:t>Charley</a:t>
                      </a:r>
                    </a:p>
                  </a:txBody>
                  <a:tcPr marT="45740" marB="4574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0" i="0" u="none" strike="noStrike" cap="none" normalizeH="0" baseline="0" dirty="0" smtClean="0">
                          <a:ln>
                            <a:noFill/>
                          </a:ln>
                          <a:solidFill>
                            <a:schemeClr val="tx1"/>
                          </a:solidFill>
                          <a:effectLst/>
                          <a:latin typeface="Arial" charset="0"/>
                          <a:cs typeface="Times New Roman" pitchFamily="18" charset="0"/>
                        </a:rPr>
                        <a:t>232345656</a:t>
                      </a:r>
                    </a:p>
                  </a:txBody>
                  <a:tcPr marT="45740" marB="4574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0" i="0" u="none" strike="noStrike" cap="none" normalizeH="0" baseline="0" dirty="0" smtClean="0">
                          <a:ln>
                            <a:noFill/>
                          </a:ln>
                          <a:solidFill>
                            <a:schemeClr val="tx1"/>
                          </a:solidFill>
                          <a:effectLst/>
                          <a:latin typeface="Arial" charset="0"/>
                          <a:cs typeface="Times New Roman" pitchFamily="18" charset="0"/>
                        </a:rPr>
                        <a:t>44</a:t>
                      </a:r>
                    </a:p>
                  </a:txBody>
                  <a:tcPr marT="45740" marB="4574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0" i="0" u="none" strike="noStrike" cap="none" normalizeH="0" baseline="0" dirty="0" smtClean="0">
                          <a:ln>
                            <a:noFill/>
                          </a:ln>
                          <a:solidFill>
                            <a:schemeClr val="tx1"/>
                          </a:solidFill>
                          <a:effectLst/>
                          <a:latin typeface="Arial" charset="0"/>
                          <a:cs typeface="Times New Roman" pitchFamily="18" charset="0"/>
                        </a:rPr>
                        <a:t>48201</a:t>
                      </a:r>
                    </a:p>
                  </a:txBody>
                  <a:tcPr marT="45740" marB="4574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0" i="0" u="none" strike="noStrike" cap="none" normalizeH="0" baseline="0" dirty="0" smtClean="0">
                          <a:ln>
                            <a:noFill/>
                          </a:ln>
                          <a:solidFill>
                            <a:schemeClr val="tx1"/>
                          </a:solidFill>
                          <a:effectLst/>
                          <a:latin typeface="Arial" charset="0"/>
                          <a:cs typeface="Times New Roman" pitchFamily="18" charset="0"/>
                        </a:rPr>
                        <a:t>Asthma</a:t>
                      </a:r>
                    </a:p>
                  </a:txBody>
                  <a:tcPr marT="45740" marB="4574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0" i="0" u="none" strike="noStrike" cap="none" normalizeH="0" baseline="0" dirty="0" smtClean="0">
                          <a:ln>
                            <a:noFill/>
                          </a:ln>
                          <a:solidFill>
                            <a:schemeClr val="tx1"/>
                          </a:solidFill>
                          <a:effectLst/>
                          <a:latin typeface="Arial" charset="0"/>
                          <a:cs typeface="Times New Roman" pitchFamily="18" charset="0"/>
                        </a:rPr>
                        <a:t>80,000</a:t>
                      </a:r>
                    </a:p>
                  </a:txBody>
                  <a:tcPr marT="45740" marB="4574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243946">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0" i="0" u="none" strike="noStrike" cap="none" normalizeH="0" baseline="0" dirty="0" smtClean="0">
                          <a:ln>
                            <a:noFill/>
                          </a:ln>
                          <a:solidFill>
                            <a:schemeClr val="tx1"/>
                          </a:solidFill>
                          <a:effectLst/>
                          <a:latin typeface="Arial" charset="0"/>
                          <a:cs typeface="Times New Roman" pitchFamily="18" charset="0"/>
                        </a:rPr>
                        <a:t>Dave</a:t>
                      </a:r>
                    </a:p>
                  </a:txBody>
                  <a:tcPr marT="45740" marB="4574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0" i="0" u="none" strike="noStrike" cap="none" normalizeH="0" baseline="0" dirty="0" smtClean="0">
                          <a:ln>
                            <a:noFill/>
                          </a:ln>
                          <a:solidFill>
                            <a:schemeClr val="tx1"/>
                          </a:solidFill>
                          <a:effectLst/>
                          <a:latin typeface="Arial" charset="0"/>
                          <a:cs typeface="Times New Roman" pitchFamily="18" charset="0"/>
                        </a:rPr>
                        <a:t>333333333</a:t>
                      </a:r>
                    </a:p>
                  </a:txBody>
                  <a:tcPr marT="45740" marB="4574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0" i="0" u="none" strike="noStrike" cap="none" normalizeH="0" baseline="0" dirty="0" smtClean="0">
                          <a:ln>
                            <a:noFill/>
                          </a:ln>
                          <a:solidFill>
                            <a:schemeClr val="tx1"/>
                          </a:solidFill>
                          <a:effectLst/>
                          <a:latin typeface="Arial" charset="0"/>
                          <a:cs typeface="Times New Roman" pitchFamily="18" charset="0"/>
                        </a:rPr>
                        <a:t>55</a:t>
                      </a:r>
                    </a:p>
                  </a:txBody>
                  <a:tcPr marT="45740" marB="4574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0" i="0" u="none" strike="noStrike" cap="none" normalizeH="0" baseline="0" dirty="0" smtClean="0">
                          <a:ln>
                            <a:noFill/>
                          </a:ln>
                          <a:solidFill>
                            <a:schemeClr val="tx1"/>
                          </a:solidFill>
                          <a:effectLst/>
                          <a:latin typeface="Arial" charset="0"/>
                          <a:cs typeface="Times New Roman" pitchFamily="18" charset="0"/>
                        </a:rPr>
                        <a:t>48310</a:t>
                      </a:r>
                    </a:p>
                  </a:txBody>
                  <a:tcPr marT="45740" marB="4574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0" i="0" u="none" strike="noStrike" cap="none" normalizeH="0" baseline="0" dirty="0" smtClean="0">
                          <a:ln>
                            <a:noFill/>
                          </a:ln>
                          <a:solidFill>
                            <a:schemeClr val="tx1"/>
                          </a:solidFill>
                          <a:effectLst/>
                          <a:latin typeface="Arial" charset="0"/>
                          <a:cs typeface="Times New Roman" pitchFamily="18" charset="0"/>
                        </a:rPr>
                        <a:t>Asthma</a:t>
                      </a:r>
                    </a:p>
                  </a:txBody>
                  <a:tcPr marT="45740" marB="4574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0" i="0" u="none" strike="noStrike" cap="none" normalizeH="0" baseline="0" dirty="0" smtClean="0">
                          <a:ln>
                            <a:noFill/>
                          </a:ln>
                          <a:solidFill>
                            <a:schemeClr val="tx1"/>
                          </a:solidFill>
                          <a:effectLst/>
                          <a:latin typeface="Arial" charset="0"/>
                          <a:cs typeface="Times New Roman" pitchFamily="18" charset="0"/>
                        </a:rPr>
                        <a:t>55,000</a:t>
                      </a:r>
                    </a:p>
                  </a:txBody>
                  <a:tcPr marT="45740" marB="4574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243946">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0" i="0" u="none" strike="noStrike" cap="none" normalizeH="0" baseline="0" dirty="0" smtClean="0">
                          <a:ln>
                            <a:noFill/>
                          </a:ln>
                          <a:solidFill>
                            <a:schemeClr val="tx1"/>
                          </a:solidFill>
                          <a:effectLst/>
                          <a:latin typeface="Arial" charset="0"/>
                          <a:cs typeface="Times New Roman" pitchFamily="18" charset="0"/>
                        </a:rPr>
                        <a:t>Eva</a:t>
                      </a:r>
                    </a:p>
                  </a:txBody>
                  <a:tcPr marT="45740" marB="4574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0" i="0" u="none" strike="noStrike" cap="none" normalizeH="0" baseline="0" dirty="0" smtClean="0">
                          <a:ln>
                            <a:noFill/>
                          </a:ln>
                          <a:solidFill>
                            <a:schemeClr val="tx1"/>
                          </a:solidFill>
                          <a:effectLst/>
                          <a:latin typeface="Arial" charset="0"/>
                          <a:cs typeface="Times New Roman" pitchFamily="18" charset="0"/>
                        </a:rPr>
                        <a:t>666666666</a:t>
                      </a:r>
                    </a:p>
                  </a:txBody>
                  <a:tcPr marT="45740" marB="4574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0" i="0" u="none" strike="noStrike" cap="none" normalizeH="0" baseline="0" dirty="0" smtClean="0">
                          <a:ln>
                            <a:noFill/>
                          </a:ln>
                          <a:solidFill>
                            <a:schemeClr val="tx1"/>
                          </a:solidFill>
                          <a:effectLst/>
                          <a:latin typeface="Arial" charset="0"/>
                          <a:cs typeface="Times New Roman" pitchFamily="18" charset="0"/>
                        </a:rPr>
                        <a:t>55</a:t>
                      </a:r>
                    </a:p>
                  </a:txBody>
                  <a:tcPr marT="45740" marB="4574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0" i="0" u="none" strike="noStrike" cap="none" normalizeH="0" baseline="0" dirty="0" smtClean="0">
                          <a:ln>
                            <a:noFill/>
                          </a:ln>
                          <a:solidFill>
                            <a:schemeClr val="tx1"/>
                          </a:solidFill>
                          <a:effectLst/>
                          <a:latin typeface="Arial" charset="0"/>
                          <a:cs typeface="Times New Roman" pitchFamily="18" charset="0"/>
                        </a:rPr>
                        <a:t>48310</a:t>
                      </a:r>
                    </a:p>
                  </a:txBody>
                  <a:tcPr marT="45740" marB="4574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0" i="0" u="none" strike="noStrike" cap="none" normalizeH="0" baseline="0" dirty="0" smtClean="0">
                          <a:ln>
                            <a:noFill/>
                          </a:ln>
                          <a:solidFill>
                            <a:schemeClr val="tx1"/>
                          </a:solidFill>
                          <a:effectLst/>
                          <a:latin typeface="Arial" charset="0"/>
                          <a:cs typeface="Times New Roman" pitchFamily="18" charset="0"/>
                        </a:rPr>
                        <a:t>Diabetes</a:t>
                      </a:r>
                    </a:p>
                  </a:txBody>
                  <a:tcPr marT="45740" marB="4574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0" i="0" u="none" strike="noStrike" cap="none" normalizeH="0" baseline="0" dirty="0" smtClean="0">
                          <a:ln>
                            <a:noFill/>
                          </a:ln>
                          <a:solidFill>
                            <a:schemeClr val="tx1"/>
                          </a:solidFill>
                          <a:effectLst/>
                          <a:latin typeface="Arial" charset="0"/>
                          <a:cs typeface="Times New Roman" pitchFamily="18" charset="0"/>
                        </a:rPr>
                        <a:t>23,000</a:t>
                      </a:r>
                    </a:p>
                  </a:txBody>
                  <a:tcPr marT="45740" marB="4574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bl>
          </a:graphicData>
        </a:graphic>
      </p:graphicFrame>
      <p:sp>
        <p:nvSpPr>
          <p:cNvPr id="16442" name="Text Box 55"/>
          <p:cNvSpPr txBox="1">
            <a:spLocks noChangeArrowheads="1"/>
          </p:cNvSpPr>
          <p:nvPr/>
        </p:nvSpPr>
        <p:spPr bwMode="auto">
          <a:xfrm>
            <a:off x="5562600" y="1690688"/>
            <a:ext cx="2089150" cy="3667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r>
              <a:rPr lang="en-US"/>
              <a:t>Masked Microdata</a:t>
            </a:r>
          </a:p>
        </p:txBody>
      </p:sp>
      <p:graphicFrame>
        <p:nvGraphicFramePr>
          <p:cNvPr id="222264" name="Group 56"/>
          <p:cNvGraphicFramePr>
            <a:graphicFrameLocks noGrp="1"/>
          </p:cNvGraphicFramePr>
          <p:nvPr/>
        </p:nvGraphicFramePr>
        <p:xfrm>
          <a:off x="5670550" y="2057400"/>
          <a:ext cx="2743200" cy="1463676"/>
        </p:xfrm>
        <a:graphic>
          <a:graphicData uri="http://schemas.openxmlformats.org/drawingml/2006/table">
            <a:tbl>
              <a:tblPr/>
              <a:tblGrid>
                <a:gridCol w="547688"/>
                <a:gridCol w="627062"/>
                <a:gridCol w="901700"/>
                <a:gridCol w="666750"/>
              </a:tblGrid>
              <a:tr h="243946">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1" i="0" u="none" strike="noStrike" cap="none" normalizeH="0" baseline="0" dirty="0" smtClean="0">
                          <a:ln>
                            <a:noFill/>
                          </a:ln>
                          <a:solidFill>
                            <a:srgbClr val="993300"/>
                          </a:solidFill>
                          <a:effectLst/>
                          <a:latin typeface="Arial" charset="0"/>
                          <a:cs typeface="Times New Roman" pitchFamily="18" charset="0"/>
                        </a:rPr>
                        <a:t>Age</a:t>
                      </a:r>
                    </a:p>
                  </a:txBody>
                  <a:tcPr marT="45740" marB="4574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1" i="0" u="none" strike="noStrike" cap="none" normalizeH="0" baseline="0" dirty="0" smtClean="0">
                          <a:ln>
                            <a:noFill/>
                          </a:ln>
                          <a:solidFill>
                            <a:srgbClr val="993300"/>
                          </a:solidFill>
                          <a:effectLst/>
                          <a:latin typeface="Arial" charset="0"/>
                          <a:cs typeface="Times New Roman" pitchFamily="18" charset="0"/>
                        </a:rPr>
                        <a:t>Zip</a:t>
                      </a:r>
                    </a:p>
                  </a:txBody>
                  <a:tcPr marT="45740" marB="4574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1" i="0" u="none" strike="noStrike" cap="none" normalizeH="0" baseline="0" dirty="0" smtClean="0">
                          <a:ln>
                            <a:noFill/>
                          </a:ln>
                          <a:solidFill>
                            <a:srgbClr val="993300"/>
                          </a:solidFill>
                          <a:effectLst/>
                          <a:latin typeface="Arial" charset="0"/>
                          <a:cs typeface="Times New Roman" pitchFamily="18" charset="0"/>
                        </a:rPr>
                        <a:t>Diagnosis</a:t>
                      </a:r>
                    </a:p>
                  </a:txBody>
                  <a:tcPr marT="45740" marB="4574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1" i="0" u="none" strike="noStrike" cap="none" normalizeH="0" baseline="0" dirty="0" smtClean="0">
                          <a:ln>
                            <a:noFill/>
                          </a:ln>
                          <a:solidFill>
                            <a:srgbClr val="993300"/>
                          </a:solidFill>
                          <a:effectLst/>
                          <a:latin typeface="Arial" charset="0"/>
                          <a:cs typeface="Times New Roman" pitchFamily="18" charset="0"/>
                        </a:rPr>
                        <a:t>Income</a:t>
                      </a:r>
                    </a:p>
                  </a:txBody>
                  <a:tcPr marT="45740" marB="4574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r>
              <a:tr h="243946">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0" i="0" u="none" strike="noStrike" cap="none" normalizeH="0" baseline="0" dirty="0" smtClean="0">
                          <a:ln>
                            <a:noFill/>
                          </a:ln>
                          <a:solidFill>
                            <a:schemeClr val="tx1"/>
                          </a:solidFill>
                          <a:effectLst/>
                          <a:latin typeface="Arial" charset="0"/>
                          <a:cs typeface="Times New Roman" pitchFamily="18" charset="0"/>
                        </a:rPr>
                        <a:t>44</a:t>
                      </a:r>
                    </a:p>
                  </a:txBody>
                  <a:tcPr marT="45740" marB="4574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0" i="0" u="none" strike="noStrike" cap="none" normalizeH="0" baseline="0" dirty="0" smtClean="0">
                          <a:ln>
                            <a:noFill/>
                          </a:ln>
                          <a:solidFill>
                            <a:schemeClr val="tx1"/>
                          </a:solidFill>
                          <a:effectLst/>
                          <a:latin typeface="Arial" charset="0"/>
                          <a:cs typeface="Times New Roman" pitchFamily="18" charset="0"/>
                        </a:rPr>
                        <a:t>48202</a:t>
                      </a:r>
                    </a:p>
                  </a:txBody>
                  <a:tcPr marT="45740" marB="4574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0" i="0" u="none" strike="noStrike" cap="none" normalizeH="0" baseline="0" dirty="0" smtClean="0">
                          <a:ln>
                            <a:noFill/>
                          </a:ln>
                          <a:solidFill>
                            <a:schemeClr val="tx1"/>
                          </a:solidFill>
                          <a:effectLst/>
                          <a:latin typeface="Arial" charset="0"/>
                          <a:cs typeface="Times New Roman" pitchFamily="18" charset="0"/>
                        </a:rPr>
                        <a:t>AIDS</a:t>
                      </a:r>
                    </a:p>
                  </a:txBody>
                  <a:tcPr marT="45740" marB="4574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0" i="0" u="none" strike="noStrike" cap="none" normalizeH="0" baseline="0" dirty="0" smtClean="0">
                          <a:ln>
                            <a:noFill/>
                          </a:ln>
                          <a:solidFill>
                            <a:schemeClr val="tx1"/>
                          </a:solidFill>
                          <a:effectLst/>
                          <a:latin typeface="Arial" charset="0"/>
                          <a:cs typeface="Times New Roman" pitchFamily="18" charset="0"/>
                        </a:rPr>
                        <a:t>17,000</a:t>
                      </a:r>
                    </a:p>
                  </a:txBody>
                  <a:tcPr marT="45740" marB="4574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243946">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0" i="0" u="none" strike="noStrike" cap="none" normalizeH="0" baseline="0" dirty="0" smtClean="0">
                          <a:ln>
                            <a:noFill/>
                          </a:ln>
                          <a:solidFill>
                            <a:schemeClr val="tx1"/>
                          </a:solidFill>
                          <a:effectLst/>
                          <a:latin typeface="Arial" charset="0"/>
                          <a:cs typeface="Times New Roman" pitchFamily="18" charset="0"/>
                        </a:rPr>
                        <a:t>44</a:t>
                      </a:r>
                    </a:p>
                  </a:txBody>
                  <a:tcPr marT="45740" marB="4574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0" i="0" u="none" strike="noStrike" cap="none" normalizeH="0" baseline="0" dirty="0" smtClean="0">
                          <a:ln>
                            <a:noFill/>
                          </a:ln>
                          <a:solidFill>
                            <a:schemeClr val="tx1"/>
                          </a:solidFill>
                          <a:effectLst/>
                          <a:latin typeface="Arial" charset="0"/>
                          <a:cs typeface="Times New Roman" pitchFamily="18" charset="0"/>
                        </a:rPr>
                        <a:t>48202</a:t>
                      </a:r>
                    </a:p>
                  </a:txBody>
                  <a:tcPr marT="45740" marB="4574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0" i="0" u="none" strike="noStrike" cap="none" normalizeH="0" baseline="0" dirty="0" smtClean="0">
                          <a:ln>
                            <a:noFill/>
                          </a:ln>
                          <a:solidFill>
                            <a:schemeClr val="tx1"/>
                          </a:solidFill>
                          <a:effectLst/>
                          <a:latin typeface="Arial" charset="0"/>
                          <a:cs typeface="Times New Roman" pitchFamily="18" charset="0"/>
                        </a:rPr>
                        <a:t>AIDS</a:t>
                      </a:r>
                    </a:p>
                  </a:txBody>
                  <a:tcPr marT="45740" marB="4574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0" i="0" u="none" strike="noStrike" cap="none" normalizeH="0" baseline="0" dirty="0" smtClean="0">
                          <a:ln>
                            <a:noFill/>
                          </a:ln>
                          <a:solidFill>
                            <a:schemeClr val="tx1"/>
                          </a:solidFill>
                          <a:effectLst/>
                          <a:latin typeface="Arial" charset="0"/>
                          <a:cs typeface="Times New Roman" pitchFamily="18" charset="0"/>
                        </a:rPr>
                        <a:t>68,000</a:t>
                      </a:r>
                    </a:p>
                  </a:txBody>
                  <a:tcPr marT="45740" marB="4574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243946">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0" i="0" u="none" strike="noStrike" cap="none" normalizeH="0" baseline="0" dirty="0" smtClean="0">
                          <a:ln>
                            <a:noFill/>
                          </a:ln>
                          <a:solidFill>
                            <a:schemeClr val="tx1"/>
                          </a:solidFill>
                          <a:effectLst/>
                          <a:latin typeface="Arial" charset="0"/>
                          <a:cs typeface="Times New Roman" pitchFamily="18" charset="0"/>
                        </a:rPr>
                        <a:t>44</a:t>
                      </a:r>
                    </a:p>
                  </a:txBody>
                  <a:tcPr marT="45740" marB="4574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0" i="0" u="none" strike="noStrike" cap="none" normalizeH="0" baseline="0" dirty="0" smtClean="0">
                          <a:ln>
                            <a:noFill/>
                          </a:ln>
                          <a:solidFill>
                            <a:schemeClr val="tx1"/>
                          </a:solidFill>
                          <a:effectLst/>
                          <a:latin typeface="Arial" charset="0"/>
                          <a:cs typeface="Times New Roman" pitchFamily="18" charset="0"/>
                        </a:rPr>
                        <a:t>48201</a:t>
                      </a:r>
                    </a:p>
                  </a:txBody>
                  <a:tcPr marT="45740" marB="4574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0" i="0" u="none" strike="noStrike" cap="none" normalizeH="0" baseline="0" dirty="0" smtClean="0">
                          <a:ln>
                            <a:noFill/>
                          </a:ln>
                          <a:solidFill>
                            <a:schemeClr val="tx1"/>
                          </a:solidFill>
                          <a:effectLst/>
                          <a:latin typeface="Arial" charset="0"/>
                          <a:cs typeface="Times New Roman" pitchFamily="18" charset="0"/>
                        </a:rPr>
                        <a:t>Asthma</a:t>
                      </a:r>
                    </a:p>
                  </a:txBody>
                  <a:tcPr marT="45740" marB="4574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0" i="0" u="none" strike="noStrike" cap="none" normalizeH="0" baseline="0" dirty="0" smtClean="0">
                          <a:ln>
                            <a:noFill/>
                          </a:ln>
                          <a:solidFill>
                            <a:schemeClr val="tx1"/>
                          </a:solidFill>
                          <a:effectLst/>
                          <a:latin typeface="Arial" charset="0"/>
                          <a:cs typeface="Times New Roman" pitchFamily="18" charset="0"/>
                        </a:rPr>
                        <a:t>80,000</a:t>
                      </a:r>
                    </a:p>
                  </a:txBody>
                  <a:tcPr marT="45740" marB="4574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243946">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0" i="0" u="none" strike="noStrike" cap="none" normalizeH="0" baseline="0" dirty="0" smtClean="0">
                          <a:ln>
                            <a:noFill/>
                          </a:ln>
                          <a:solidFill>
                            <a:schemeClr val="tx1"/>
                          </a:solidFill>
                          <a:effectLst/>
                          <a:latin typeface="Arial" charset="0"/>
                          <a:cs typeface="Times New Roman" pitchFamily="18" charset="0"/>
                        </a:rPr>
                        <a:t>55</a:t>
                      </a:r>
                    </a:p>
                  </a:txBody>
                  <a:tcPr marT="45740" marB="4574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0" i="0" u="none" strike="noStrike" cap="none" normalizeH="0" baseline="0" dirty="0" smtClean="0">
                          <a:ln>
                            <a:noFill/>
                          </a:ln>
                          <a:solidFill>
                            <a:schemeClr val="tx1"/>
                          </a:solidFill>
                          <a:effectLst/>
                          <a:latin typeface="Arial" charset="0"/>
                          <a:cs typeface="Times New Roman" pitchFamily="18" charset="0"/>
                        </a:rPr>
                        <a:t>48310</a:t>
                      </a:r>
                    </a:p>
                  </a:txBody>
                  <a:tcPr marT="45740" marB="4574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0" i="0" u="none" strike="noStrike" cap="none" normalizeH="0" baseline="0" dirty="0" smtClean="0">
                          <a:ln>
                            <a:noFill/>
                          </a:ln>
                          <a:solidFill>
                            <a:schemeClr val="tx1"/>
                          </a:solidFill>
                          <a:effectLst/>
                          <a:latin typeface="Arial" charset="0"/>
                          <a:cs typeface="Times New Roman" pitchFamily="18" charset="0"/>
                        </a:rPr>
                        <a:t>Asthma</a:t>
                      </a:r>
                    </a:p>
                  </a:txBody>
                  <a:tcPr marT="45740" marB="4574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0" i="0" u="none" strike="noStrike" cap="none" normalizeH="0" baseline="0" dirty="0" smtClean="0">
                          <a:ln>
                            <a:noFill/>
                          </a:ln>
                          <a:solidFill>
                            <a:schemeClr val="tx1"/>
                          </a:solidFill>
                          <a:effectLst/>
                          <a:latin typeface="Arial" charset="0"/>
                          <a:cs typeface="Times New Roman" pitchFamily="18" charset="0"/>
                        </a:rPr>
                        <a:t>55,000</a:t>
                      </a:r>
                    </a:p>
                  </a:txBody>
                  <a:tcPr marT="45740" marB="4574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243946">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0" i="0" u="none" strike="noStrike" cap="none" normalizeH="0" baseline="0" dirty="0" smtClean="0">
                          <a:ln>
                            <a:noFill/>
                          </a:ln>
                          <a:solidFill>
                            <a:schemeClr val="tx1"/>
                          </a:solidFill>
                          <a:effectLst/>
                          <a:latin typeface="Arial" charset="0"/>
                          <a:cs typeface="Times New Roman" pitchFamily="18" charset="0"/>
                        </a:rPr>
                        <a:t>55</a:t>
                      </a:r>
                    </a:p>
                  </a:txBody>
                  <a:tcPr marT="45740" marB="4574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0" i="0" u="none" strike="noStrike" cap="none" normalizeH="0" baseline="0" dirty="0" smtClean="0">
                          <a:ln>
                            <a:noFill/>
                          </a:ln>
                          <a:solidFill>
                            <a:schemeClr val="tx1"/>
                          </a:solidFill>
                          <a:effectLst/>
                          <a:latin typeface="Arial" charset="0"/>
                          <a:cs typeface="Times New Roman" pitchFamily="18" charset="0"/>
                        </a:rPr>
                        <a:t>48310</a:t>
                      </a:r>
                    </a:p>
                  </a:txBody>
                  <a:tcPr marT="45740" marB="4574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0" i="0" u="none" strike="noStrike" cap="none" normalizeH="0" baseline="0" dirty="0" smtClean="0">
                          <a:ln>
                            <a:noFill/>
                          </a:ln>
                          <a:solidFill>
                            <a:schemeClr val="tx1"/>
                          </a:solidFill>
                          <a:effectLst/>
                          <a:latin typeface="Arial" charset="0"/>
                          <a:cs typeface="Times New Roman" pitchFamily="18" charset="0"/>
                        </a:rPr>
                        <a:t>Diabetes</a:t>
                      </a:r>
                    </a:p>
                  </a:txBody>
                  <a:tcPr marT="45740" marB="4574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0" i="0" u="none" strike="noStrike" cap="none" normalizeH="0" baseline="0" dirty="0" smtClean="0">
                          <a:ln>
                            <a:noFill/>
                          </a:ln>
                          <a:solidFill>
                            <a:schemeClr val="tx1"/>
                          </a:solidFill>
                          <a:effectLst/>
                          <a:latin typeface="Arial" charset="0"/>
                          <a:cs typeface="Times New Roman" pitchFamily="18" charset="0"/>
                        </a:rPr>
                        <a:t>23,000</a:t>
                      </a:r>
                    </a:p>
                  </a:txBody>
                  <a:tcPr marT="45740" marB="4574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bl>
          </a:graphicData>
        </a:graphic>
      </p:graphicFrame>
      <p:sp>
        <p:nvSpPr>
          <p:cNvPr id="16480" name="Text Box 93"/>
          <p:cNvSpPr txBox="1">
            <a:spLocks noChangeArrowheads="1"/>
          </p:cNvSpPr>
          <p:nvPr/>
        </p:nvSpPr>
        <p:spPr bwMode="auto">
          <a:xfrm>
            <a:off x="914400" y="1690688"/>
            <a:ext cx="1784350" cy="3667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r>
              <a:rPr lang="en-US"/>
              <a:t>Initial Microdata</a:t>
            </a:r>
          </a:p>
        </p:txBody>
      </p:sp>
      <p:sp>
        <p:nvSpPr>
          <p:cNvPr id="16481" name="Text Box 94"/>
          <p:cNvSpPr txBox="1">
            <a:spLocks noChangeArrowheads="1"/>
          </p:cNvSpPr>
          <p:nvPr/>
        </p:nvSpPr>
        <p:spPr bwMode="auto">
          <a:xfrm>
            <a:off x="3962400" y="3581400"/>
            <a:ext cx="1403350" cy="3667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r>
              <a:rPr lang="en-US"/>
              <a:t>Data Owner</a:t>
            </a:r>
          </a:p>
        </p:txBody>
      </p:sp>
    </p:spTree>
    <p:extLst>
      <p:ext uri="{BB962C8B-B14F-4D97-AF65-F5344CB8AC3E}">
        <p14:creationId xmlns:p14="http://schemas.microsoft.com/office/powerpoint/2010/main" xmlns="" val="323121242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6" name="Rectangle 5"/>
          <p:cNvSpPr>
            <a:spLocks noGrp="1" noChangeArrowheads="1"/>
          </p:cNvSpPr>
          <p:nvPr>
            <p:ph type="title"/>
          </p:nvPr>
        </p:nvSpPr>
        <p:spPr/>
        <p:txBody>
          <a:bodyPr/>
          <a:lstStyle/>
          <a:p>
            <a:pPr eaLnBrk="1" hangingPunct="1"/>
            <a:r>
              <a:rPr lang="en-US">
                <a:latin typeface="Garamond" charset="0"/>
              </a:rPr>
              <a:t>Types of Disclosure</a:t>
            </a:r>
          </a:p>
        </p:txBody>
      </p:sp>
      <p:sp>
        <p:nvSpPr>
          <p:cNvPr id="126" name="Date Placeholder 3"/>
          <p:cNvSpPr>
            <a:spLocks noGrp="1"/>
          </p:cNvSpPr>
          <p:nvPr>
            <p:ph type="dt" sz="half" idx="10"/>
          </p:nvPr>
        </p:nvSpPr>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D8D6EA44-9F1F-EA4C-B379-A834A2E290A3}" type="datetime1">
              <a:rPr lang="en-US" smtClean="0">
                <a:latin typeface="Garamond" charset="0"/>
              </a:rPr>
              <a:pPr eaLnBrk="1" hangingPunct="1"/>
              <a:t>3/23/2011</a:t>
            </a:fld>
            <a:endParaRPr lang="en-US">
              <a:latin typeface="Garamond" charset="0"/>
            </a:endParaRPr>
          </a:p>
        </p:txBody>
      </p:sp>
      <p:sp>
        <p:nvSpPr>
          <p:cNvPr id="128" name="Slide Number Placeholder 5"/>
          <p:cNvSpPr>
            <a:spLocks noGrp="1"/>
          </p:cNvSpPr>
          <p:nvPr>
            <p:ph type="sldNum" sz="quarter" idx="12"/>
          </p:nvPr>
        </p:nvSpPr>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2E7661BC-C979-8A46-AFAC-6713384E61FD}" type="slidenum">
              <a:rPr lang="en-US">
                <a:latin typeface="Garamond" charset="0"/>
              </a:rPr>
              <a:pPr eaLnBrk="1" hangingPunct="1"/>
              <a:t>7</a:t>
            </a:fld>
            <a:endParaRPr lang="en-US">
              <a:latin typeface="Garamond" charset="0"/>
            </a:endParaRPr>
          </a:p>
        </p:txBody>
      </p:sp>
      <p:sp>
        <p:nvSpPr>
          <p:cNvPr id="17413" name="Rectangle 2"/>
          <p:cNvSpPr>
            <a:spLocks noChangeArrowheads="1"/>
          </p:cNvSpPr>
          <p:nvPr/>
        </p:nvSpPr>
        <p:spPr bwMode="auto">
          <a:xfrm>
            <a:off x="838200" y="1676400"/>
            <a:ext cx="8077200" cy="2209800"/>
          </a:xfrm>
          <a:prstGeom prst="rect">
            <a:avLst/>
          </a:prstGeom>
          <a:solidFill>
            <a:srgbClr val="CCFFCC">
              <a:alpha val="50195"/>
            </a:srgbClr>
          </a:solidFill>
          <a:ln w="9525">
            <a:solidFill>
              <a:schemeClr val="tx1"/>
            </a:solidFill>
            <a:miter lim="800000"/>
            <a:headEnd/>
            <a:tailEnd/>
          </a:ln>
        </p:spPr>
        <p:txBody>
          <a:bodyPr wrap="none" anchor="ctr"/>
          <a:lstStyle/>
          <a:p>
            <a:pPr algn="ctr"/>
            <a:endParaRPr lang="en-US"/>
          </a:p>
        </p:txBody>
      </p:sp>
      <p:sp>
        <p:nvSpPr>
          <p:cNvPr id="17414" name="Rectangle 3"/>
          <p:cNvSpPr>
            <a:spLocks noChangeArrowheads="1"/>
          </p:cNvSpPr>
          <p:nvPr/>
        </p:nvSpPr>
        <p:spPr bwMode="auto">
          <a:xfrm>
            <a:off x="5562600" y="1600200"/>
            <a:ext cx="3200400" cy="4343400"/>
          </a:xfrm>
          <a:prstGeom prst="rect">
            <a:avLst/>
          </a:prstGeom>
          <a:solidFill>
            <a:srgbClr val="FFCCFF">
              <a:alpha val="50195"/>
            </a:srgbClr>
          </a:solidFill>
          <a:ln w="9525">
            <a:solidFill>
              <a:schemeClr val="tx1"/>
            </a:solidFill>
            <a:miter lim="800000"/>
            <a:headEnd/>
            <a:tailEnd/>
          </a:ln>
        </p:spPr>
        <p:txBody>
          <a:bodyPr wrap="none" anchor="ctr"/>
          <a:lstStyle/>
          <a:p>
            <a:endParaRPr lang="en-US"/>
          </a:p>
        </p:txBody>
      </p:sp>
      <p:sp>
        <p:nvSpPr>
          <p:cNvPr id="17415" name="Rectangle 4" descr="Dark upward diagonal"/>
          <p:cNvSpPr>
            <a:spLocks noChangeArrowheads="1"/>
          </p:cNvSpPr>
          <p:nvPr/>
        </p:nvSpPr>
        <p:spPr bwMode="auto">
          <a:xfrm>
            <a:off x="5562600" y="1524000"/>
            <a:ext cx="3200400" cy="2362200"/>
          </a:xfrm>
          <a:prstGeom prst="rect">
            <a:avLst/>
          </a:prstGeom>
          <a:pattFill prst="dkUpDiag">
            <a:fgClr>
              <a:srgbClr val="CCFFCC"/>
            </a:fgClr>
            <a:bgClr>
              <a:srgbClr val="FFCCFF"/>
            </a:bgClr>
          </a:pattFill>
          <a:ln w="9525">
            <a:solidFill>
              <a:schemeClr val="tx1"/>
            </a:solidFill>
            <a:miter lim="800000"/>
            <a:headEnd/>
            <a:tailEnd/>
          </a:ln>
        </p:spPr>
        <p:txBody>
          <a:bodyPr wrap="none" anchor="ctr"/>
          <a:lstStyle/>
          <a:p>
            <a:endParaRPr lang="en-US"/>
          </a:p>
        </p:txBody>
      </p:sp>
      <p:graphicFrame>
        <p:nvGraphicFramePr>
          <p:cNvPr id="223238" name="Group 6"/>
          <p:cNvGraphicFramePr>
            <a:graphicFrameLocks noGrp="1"/>
          </p:cNvGraphicFramePr>
          <p:nvPr/>
        </p:nvGraphicFramePr>
        <p:xfrm>
          <a:off x="1066800" y="2057400"/>
          <a:ext cx="4191000" cy="1463676"/>
        </p:xfrm>
        <a:graphic>
          <a:graphicData uri="http://schemas.openxmlformats.org/drawingml/2006/table">
            <a:tbl>
              <a:tblPr/>
              <a:tblGrid>
                <a:gridCol w="698500"/>
                <a:gridCol w="839788"/>
                <a:gridCol w="519112"/>
                <a:gridCol w="544513"/>
                <a:gridCol w="865187"/>
                <a:gridCol w="723900"/>
              </a:tblGrid>
              <a:tr h="243946">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1" i="0" u="none" strike="noStrike" cap="none" normalizeH="0" baseline="0" dirty="0" smtClean="0">
                          <a:ln>
                            <a:noFill/>
                          </a:ln>
                          <a:solidFill>
                            <a:srgbClr val="993300"/>
                          </a:solidFill>
                          <a:effectLst/>
                          <a:latin typeface="Arial" charset="0"/>
                          <a:cs typeface="Times New Roman" pitchFamily="18" charset="0"/>
                        </a:rPr>
                        <a:t>Name</a:t>
                      </a:r>
                    </a:p>
                  </a:txBody>
                  <a:tcPr marT="45740" marB="4574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1" i="0" u="none" strike="noStrike" cap="none" normalizeH="0" baseline="0" dirty="0" smtClean="0">
                          <a:ln>
                            <a:noFill/>
                          </a:ln>
                          <a:solidFill>
                            <a:srgbClr val="993300"/>
                          </a:solidFill>
                          <a:effectLst/>
                          <a:latin typeface="Arial" charset="0"/>
                          <a:cs typeface="Times New Roman" pitchFamily="18" charset="0"/>
                        </a:rPr>
                        <a:t>SSN</a:t>
                      </a:r>
                    </a:p>
                  </a:txBody>
                  <a:tcPr marT="45740" marB="4574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1" i="0" u="none" strike="noStrike" cap="none" normalizeH="0" baseline="0" dirty="0" smtClean="0">
                          <a:ln>
                            <a:noFill/>
                          </a:ln>
                          <a:solidFill>
                            <a:srgbClr val="993300"/>
                          </a:solidFill>
                          <a:effectLst/>
                          <a:latin typeface="Arial" charset="0"/>
                          <a:cs typeface="Times New Roman" pitchFamily="18" charset="0"/>
                        </a:rPr>
                        <a:t>Age</a:t>
                      </a:r>
                    </a:p>
                  </a:txBody>
                  <a:tcPr marT="45740" marB="4574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1" i="0" u="none" strike="noStrike" cap="none" normalizeH="0" baseline="0" dirty="0" smtClean="0">
                          <a:ln>
                            <a:noFill/>
                          </a:ln>
                          <a:solidFill>
                            <a:srgbClr val="993300"/>
                          </a:solidFill>
                          <a:effectLst/>
                          <a:latin typeface="Arial" charset="0"/>
                          <a:cs typeface="Times New Roman" pitchFamily="18" charset="0"/>
                        </a:rPr>
                        <a:t>Zip</a:t>
                      </a:r>
                    </a:p>
                  </a:txBody>
                  <a:tcPr marT="45740" marB="4574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1" i="0" u="none" strike="noStrike" cap="none" normalizeH="0" baseline="0" dirty="0" smtClean="0">
                          <a:ln>
                            <a:noFill/>
                          </a:ln>
                          <a:solidFill>
                            <a:srgbClr val="993300"/>
                          </a:solidFill>
                          <a:effectLst/>
                          <a:latin typeface="Arial" charset="0"/>
                          <a:cs typeface="Times New Roman" pitchFamily="18" charset="0"/>
                        </a:rPr>
                        <a:t>Diagnosis</a:t>
                      </a:r>
                    </a:p>
                  </a:txBody>
                  <a:tcPr marT="45740" marB="4574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1" i="0" u="none" strike="noStrike" cap="none" normalizeH="0" baseline="0" dirty="0" smtClean="0">
                          <a:ln>
                            <a:noFill/>
                          </a:ln>
                          <a:solidFill>
                            <a:srgbClr val="993300"/>
                          </a:solidFill>
                          <a:effectLst/>
                          <a:latin typeface="Arial" charset="0"/>
                          <a:cs typeface="Times New Roman" pitchFamily="18" charset="0"/>
                        </a:rPr>
                        <a:t>Income</a:t>
                      </a:r>
                    </a:p>
                  </a:txBody>
                  <a:tcPr marT="45740" marB="4574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r>
              <a:tr h="243946">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0" i="0" u="none" strike="noStrike" cap="none" normalizeH="0" baseline="0" dirty="0" smtClean="0">
                          <a:ln>
                            <a:noFill/>
                          </a:ln>
                          <a:solidFill>
                            <a:schemeClr val="tx1"/>
                          </a:solidFill>
                          <a:effectLst/>
                          <a:latin typeface="Arial" charset="0"/>
                          <a:cs typeface="Times New Roman" pitchFamily="18" charset="0"/>
                        </a:rPr>
                        <a:t>Alice</a:t>
                      </a:r>
                    </a:p>
                  </a:txBody>
                  <a:tcPr marT="45740" marB="4574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0" i="0" u="none" strike="noStrike" cap="none" normalizeH="0" baseline="0" dirty="0" smtClean="0">
                          <a:ln>
                            <a:noFill/>
                          </a:ln>
                          <a:solidFill>
                            <a:schemeClr val="tx1"/>
                          </a:solidFill>
                          <a:effectLst/>
                          <a:latin typeface="Arial" charset="0"/>
                          <a:cs typeface="Times New Roman" pitchFamily="18" charset="0"/>
                        </a:rPr>
                        <a:t>123456789</a:t>
                      </a:r>
                    </a:p>
                  </a:txBody>
                  <a:tcPr marT="45740" marB="4574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0" i="0" u="none" strike="noStrike" cap="none" normalizeH="0" baseline="0" dirty="0" smtClean="0">
                          <a:ln>
                            <a:noFill/>
                          </a:ln>
                          <a:solidFill>
                            <a:schemeClr val="tx1"/>
                          </a:solidFill>
                          <a:effectLst/>
                          <a:latin typeface="Arial" charset="0"/>
                          <a:cs typeface="Times New Roman" pitchFamily="18" charset="0"/>
                        </a:rPr>
                        <a:t>44</a:t>
                      </a:r>
                    </a:p>
                  </a:txBody>
                  <a:tcPr marT="45740" marB="4574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0" i="0" u="none" strike="noStrike" cap="none" normalizeH="0" baseline="0" dirty="0" smtClean="0">
                          <a:ln>
                            <a:noFill/>
                          </a:ln>
                          <a:solidFill>
                            <a:schemeClr val="tx1"/>
                          </a:solidFill>
                          <a:effectLst/>
                          <a:latin typeface="Arial" charset="0"/>
                          <a:cs typeface="Times New Roman" pitchFamily="18" charset="0"/>
                        </a:rPr>
                        <a:t>48202</a:t>
                      </a:r>
                    </a:p>
                  </a:txBody>
                  <a:tcPr marT="45740" marB="4574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0" i="0" u="none" strike="noStrike" cap="none" normalizeH="0" baseline="0" dirty="0" smtClean="0">
                          <a:ln>
                            <a:noFill/>
                          </a:ln>
                          <a:solidFill>
                            <a:schemeClr val="tx1"/>
                          </a:solidFill>
                          <a:effectLst/>
                          <a:latin typeface="Arial" charset="0"/>
                          <a:cs typeface="Times New Roman" pitchFamily="18" charset="0"/>
                        </a:rPr>
                        <a:t>AIDS</a:t>
                      </a:r>
                    </a:p>
                  </a:txBody>
                  <a:tcPr marT="45740" marB="4574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0" i="0" u="none" strike="noStrike" cap="none" normalizeH="0" baseline="0" dirty="0" smtClean="0">
                          <a:ln>
                            <a:noFill/>
                          </a:ln>
                          <a:solidFill>
                            <a:schemeClr val="tx1"/>
                          </a:solidFill>
                          <a:effectLst/>
                          <a:latin typeface="Arial" charset="0"/>
                          <a:cs typeface="Times New Roman" pitchFamily="18" charset="0"/>
                        </a:rPr>
                        <a:t>17,000</a:t>
                      </a:r>
                    </a:p>
                  </a:txBody>
                  <a:tcPr marT="45740" marB="4574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243946">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0" i="0" u="none" strike="noStrike" cap="none" normalizeH="0" baseline="0" dirty="0" smtClean="0">
                          <a:ln>
                            <a:noFill/>
                          </a:ln>
                          <a:solidFill>
                            <a:schemeClr val="tx1"/>
                          </a:solidFill>
                          <a:effectLst/>
                          <a:latin typeface="Arial" charset="0"/>
                          <a:cs typeface="Times New Roman" pitchFamily="18" charset="0"/>
                        </a:rPr>
                        <a:t>Bob</a:t>
                      </a:r>
                    </a:p>
                  </a:txBody>
                  <a:tcPr marT="45740" marB="4574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0" i="0" u="none" strike="noStrike" cap="none" normalizeH="0" baseline="0" dirty="0" smtClean="0">
                          <a:ln>
                            <a:noFill/>
                          </a:ln>
                          <a:solidFill>
                            <a:schemeClr val="tx1"/>
                          </a:solidFill>
                          <a:effectLst/>
                          <a:latin typeface="Arial" charset="0"/>
                          <a:cs typeface="Times New Roman" pitchFamily="18" charset="0"/>
                        </a:rPr>
                        <a:t>323232323</a:t>
                      </a:r>
                    </a:p>
                  </a:txBody>
                  <a:tcPr marT="45740" marB="4574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0" i="0" u="none" strike="noStrike" cap="none" normalizeH="0" baseline="0" dirty="0" smtClean="0">
                          <a:ln>
                            <a:noFill/>
                          </a:ln>
                          <a:solidFill>
                            <a:schemeClr val="tx1"/>
                          </a:solidFill>
                          <a:effectLst/>
                          <a:latin typeface="Arial" charset="0"/>
                          <a:cs typeface="Times New Roman" pitchFamily="18" charset="0"/>
                        </a:rPr>
                        <a:t>44</a:t>
                      </a:r>
                    </a:p>
                  </a:txBody>
                  <a:tcPr marT="45740" marB="4574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0" i="0" u="none" strike="noStrike" cap="none" normalizeH="0" baseline="0" dirty="0" smtClean="0">
                          <a:ln>
                            <a:noFill/>
                          </a:ln>
                          <a:solidFill>
                            <a:schemeClr val="tx1"/>
                          </a:solidFill>
                          <a:effectLst/>
                          <a:latin typeface="Arial" charset="0"/>
                          <a:cs typeface="Times New Roman" pitchFamily="18" charset="0"/>
                        </a:rPr>
                        <a:t>48202</a:t>
                      </a:r>
                    </a:p>
                  </a:txBody>
                  <a:tcPr marT="45740" marB="4574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0" i="0" u="none" strike="noStrike" cap="none" normalizeH="0" baseline="0" dirty="0" smtClean="0">
                          <a:ln>
                            <a:noFill/>
                          </a:ln>
                          <a:solidFill>
                            <a:schemeClr val="tx1"/>
                          </a:solidFill>
                          <a:effectLst/>
                          <a:latin typeface="Arial" charset="0"/>
                          <a:cs typeface="Times New Roman" pitchFamily="18" charset="0"/>
                        </a:rPr>
                        <a:t>AIDS</a:t>
                      </a:r>
                    </a:p>
                  </a:txBody>
                  <a:tcPr marT="45740" marB="4574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0" i="0" u="none" strike="noStrike" cap="none" normalizeH="0" baseline="0" dirty="0" smtClean="0">
                          <a:ln>
                            <a:noFill/>
                          </a:ln>
                          <a:solidFill>
                            <a:schemeClr val="tx1"/>
                          </a:solidFill>
                          <a:effectLst/>
                          <a:latin typeface="Arial" charset="0"/>
                          <a:cs typeface="Times New Roman" pitchFamily="18" charset="0"/>
                        </a:rPr>
                        <a:t>68,000</a:t>
                      </a:r>
                    </a:p>
                  </a:txBody>
                  <a:tcPr marT="45740" marB="4574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243946">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0" i="0" u="none" strike="noStrike" cap="none" normalizeH="0" baseline="0" dirty="0" smtClean="0">
                          <a:ln>
                            <a:noFill/>
                          </a:ln>
                          <a:solidFill>
                            <a:schemeClr val="tx1"/>
                          </a:solidFill>
                          <a:effectLst/>
                          <a:latin typeface="Arial" charset="0"/>
                          <a:cs typeface="Times New Roman" pitchFamily="18" charset="0"/>
                        </a:rPr>
                        <a:t>Charley</a:t>
                      </a:r>
                    </a:p>
                  </a:txBody>
                  <a:tcPr marT="45740" marB="4574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0" i="0" u="none" strike="noStrike" cap="none" normalizeH="0" baseline="0" dirty="0" smtClean="0">
                          <a:ln>
                            <a:noFill/>
                          </a:ln>
                          <a:solidFill>
                            <a:schemeClr val="tx1"/>
                          </a:solidFill>
                          <a:effectLst/>
                          <a:latin typeface="Arial" charset="0"/>
                          <a:cs typeface="Times New Roman" pitchFamily="18" charset="0"/>
                        </a:rPr>
                        <a:t>232345656</a:t>
                      </a:r>
                    </a:p>
                  </a:txBody>
                  <a:tcPr marT="45740" marB="4574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0" i="0" u="none" strike="noStrike" cap="none" normalizeH="0" baseline="0" dirty="0" smtClean="0">
                          <a:ln>
                            <a:noFill/>
                          </a:ln>
                          <a:solidFill>
                            <a:schemeClr val="tx1"/>
                          </a:solidFill>
                          <a:effectLst/>
                          <a:latin typeface="Arial" charset="0"/>
                          <a:cs typeface="Times New Roman" pitchFamily="18" charset="0"/>
                        </a:rPr>
                        <a:t>44</a:t>
                      </a:r>
                    </a:p>
                  </a:txBody>
                  <a:tcPr marT="45740" marB="4574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0" i="0" u="none" strike="noStrike" cap="none" normalizeH="0" baseline="0" dirty="0" smtClean="0">
                          <a:ln>
                            <a:noFill/>
                          </a:ln>
                          <a:solidFill>
                            <a:schemeClr val="tx1"/>
                          </a:solidFill>
                          <a:effectLst/>
                          <a:latin typeface="Arial" charset="0"/>
                          <a:cs typeface="Times New Roman" pitchFamily="18" charset="0"/>
                        </a:rPr>
                        <a:t>48201</a:t>
                      </a:r>
                    </a:p>
                  </a:txBody>
                  <a:tcPr marT="45740" marB="4574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0" i="0" u="none" strike="noStrike" cap="none" normalizeH="0" baseline="0" dirty="0" smtClean="0">
                          <a:ln>
                            <a:noFill/>
                          </a:ln>
                          <a:solidFill>
                            <a:schemeClr val="tx1"/>
                          </a:solidFill>
                          <a:effectLst/>
                          <a:latin typeface="Arial" charset="0"/>
                          <a:cs typeface="Times New Roman" pitchFamily="18" charset="0"/>
                        </a:rPr>
                        <a:t>Asthma</a:t>
                      </a:r>
                    </a:p>
                  </a:txBody>
                  <a:tcPr marT="45740" marB="4574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0" i="0" u="none" strike="noStrike" cap="none" normalizeH="0" baseline="0" dirty="0" smtClean="0">
                          <a:ln>
                            <a:noFill/>
                          </a:ln>
                          <a:solidFill>
                            <a:schemeClr val="tx1"/>
                          </a:solidFill>
                          <a:effectLst/>
                          <a:latin typeface="Arial" charset="0"/>
                          <a:cs typeface="Times New Roman" pitchFamily="18" charset="0"/>
                        </a:rPr>
                        <a:t>80,000</a:t>
                      </a:r>
                    </a:p>
                  </a:txBody>
                  <a:tcPr marT="45740" marB="4574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243946">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0" i="0" u="none" strike="noStrike" cap="none" normalizeH="0" baseline="0" dirty="0" smtClean="0">
                          <a:ln>
                            <a:noFill/>
                          </a:ln>
                          <a:solidFill>
                            <a:schemeClr val="tx1"/>
                          </a:solidFill>
                          <a:effectLst/>
                          <a:latin typeface="Arial" charset="0"/>
                          <a:cs typeface="Times New Roman" pitchFamily="18" charset="0"/>
                        </a:rPr>
                        <a:t>Dave</a:t>
                      </a:r>
                    </a:p>
                  </a:txBody>
                  <a:tcPr marT="45740" marB="4574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0" i="0" u="none" strike="noStrike" cap="none" normalizeH="0" baseline="0" dirty="0" smtClean="0">
                          <a:ln>
                            <a:noFill/>
                          </a:ln>
                          <a:solidFill>
                            <a:schemeClr val="tx1"/>
                          </a:solidFill>
                          <a:effectLst/>
                          <a:latin typeface="Arial" charset="0"/>
                          <a:cs typeface="Times New Roman" pitchFamily="18" charset="0"/>
                        </a:rPr>
                        <a:t>333333333</a:t>
                      </a:r>
                    </a:p>
                  </a:txBody>
                  <a:tcPr marT="45740" marB="4574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0" i="0" u="none" strike="noStrike" cap="none" normalizeH="0" baseline="0" dirty="0" smtClean="0">
                          <a:ln>
                            <a:noFill/>
                          </a:ln>
                          <a:solidFill>
                            <a:schemeClr val="tx1"/>
                          </a:solidFill>
                          <a:effectLst/>
                          <a:latin typeface="Arial" charset="0"/>
                          <a:cs typeface="Times New Roman" pitchFamily="18" charset="0"/>
                        </a:rPr>
                        <a:t>55</a:t>
                      </a:r>
                    </a:p>
                  </a:txBody>
                  <a:tcPr marT="45740" marB="4574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0" i="0" u="none" strike="noStrike" cap="none" normalizeH="0" baseline="0" dirty="0" smtClean="0">
                          <a:ln>
                            <a:noFill/>
                          </a:ln>
                          <a:solidFill>
                            <a:schemeClr val="tx1"/>
                          </a:solidFill>
                          <a:effectLst/>
                          <a:latin typeface="Arial" charset="0"/>
                          <a:cs typeface="Times New Roman" pitchFamily="18" charset="0"/>
                        </a:rPr>
                        <a:t>48310</a:t>
                      </a:r>
                    </a:p>
                  </a:txBody>
                  <a:tcPr marT="45740" marB="4574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0" i="0" u="none" strike="noStrike" cap="none" normalizeH="0" baseline="0" dirty="0" smtClean="0">
                          <a:ln>
                            <a:noFill/>
                          </a:ln>
                          <a:solidFill>
                            <a:schemeClr val="tx1"/>
                          </a:solidFill>
                          <a:effectLst/>
                          <a:latin typeface="Arial" charset="0"/>
                          <a:cs typeface="Times New Roman" pitchFamily="18" charset="0"/>
                        </a:rPr>
                        <a:t>Asthma</a:t>
                      </a:r>
                    </a:p>
                  </a:txBody>
                  <a:tcPr marT="45740" marB="4574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0" i="0" u="none" strike="noStrike" cap="none" normalizeH="0" baseline="0" dirty="0" smtClean="0">
                          <a:ln>
                            <a:noFill/>
                          </a:ln>
                          <a:solidFill>
                            <a:schemeClr val="tx1"/>
                          </a:solidFill>
                          <a:effectLst/>
                          <a:latin typeface="Arial" charset="0"/>
                          <a:cs typeface="Times New Roman" pitchFamily="18" charset="0"/>
                        </a:rPr>
                        <a:t>55,000</a:t>
                      </a:r>
                    </a:p>
                  </a:txBody>
                  <a:tcPr marT="45740" marB="4574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243946">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0" i="0" u="none" strike="noStrike" cap="none" normalizeH="0" baseline="0" dirty="0" smtClean="0">
                          <a:ln>
                            <a:noFill/>
                          </a:ln>
                          <a:solidFill>
                            <a:schemeClr val="tx1"/>
                          </a:solidFill>
                          <a:effectLst/>
                          <a:latin typeface="Arial" charset="0"/>
                          <a:cs typeface="Times New Roman" pitchFamily="18" charset="0"/>
                        </a:rPr>
                        <a:t>Eva</a:t>
                      </a:r>
                    </a:p>
                  </a:txBody>
                  <a:tcPr marT="45740" marB="4574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0" i="0" u="none" strike="noStrike" cap="none" normalizeH="0" baseline="0" dirty="0" smtClean="0">
                          <a:ln>
                            <a:noFill/>
                          </a:ln>
                          <a:solidFill>
                            <a:schemeClr val="tx1"/>
                          </a:solidFill>
                          <a:effectLst/>
                          <a:latin typeface="Arial" charset="0"/>
                          <a:cs typeface="Times New Roman" pitchFamily="18" charset="0"/>
                        </a:rPr>
                        <a:t>666666666</a:t>
                      </a:r>
                    </a:p>
                  </a:txBody>
                  <a:tcPr marT="45740" marB="4574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0" i="0" u="none" strike="noStrike" cap="none" normalizeH="0" baseline="0" dirty="0" smtClean="0">
                          <a:ln>
                            <a:noFill/>
                          </a:ln>
                          <a:solidFill>
                            <a:schemeClr val="tx1"/>
                          </a:solidFill>
                          <a:effectLst/>
                          <a:latin typeface="Arial" charset="0"/>
                          <a:cs typeface="Times New Roman" pitchFamily="18" charset="0"/>
                        </a:rPr>
                        <a:t>55</a:t>
                      </a:r>
                    </a:p>
                  </a:txBody>
                  <a:tcPr marT="45740" marB="4574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0" i="0" u="none" strike="noStrike" cap="none" normalizeH="0" baseline="0" dirty="0" smtClean="0">
                          <a:ln>
                            <a:noFill/>
                          </a:ln>
                          <a:solidFill>
                            <a:schemeClr val="tx1"/>
                          </a:solidFill>
                          <a:effectLst/>
                          <a:latin typeface="Arial" charset="0"/>
                          <a:cs typeface="Times New Roman" pitchFamily="18" charset="0"/>
                        </a:rPr>
                        <a:t>48310</a:t>
                      </a:r>
                    </a:p>
                  </a:txBody>
                  <a:tcPr marT="45740" marB="4574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0" i="0" u="none" strike="noStrike" cap="none" normalizeH="0" baseline="0" dirty="0" smtClean="0">
                          <a:ln>
                            <a:noFill/>
                          </a:ln>
                          <a:solidFill>
                            <a:schemeClr val="tx1"/>
                          </a:solidFill>
                          <a:effectLst/>
                          <a:latin typeface="Arial" charset="0"/>
                          <a:cs typeface="Times New Roman" pitchFamily="18" charset="0"/>
                        </a:rPr>
                        <a:t>Diabetes</a:t>
                      </a:r>
                    </a:p>
                  </a:txBody>
                  <a:tcPr marT="45740" marB="4574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0" i="0" u="none" strike="noStrike" cap="none" normalizeH="0" baseline="0" dirty="0" smtClean="0">
                          <a:ln>
                            <a:noFill/>
                          </a:ln>
                          <a:solidFill>
                            <a:schemeClr val="tx1"/>
                          </a:solidFill>
                          <a:effectLst/>
                          <a:latin typeface="Arial" charset="0"/>
                          <a:cs typeface="Times New Roman" pitchFamily="18" charset="0"/>
                        </a:rPr>
                        <a:t>23,000</a:t>
                      </a:r>
                    </a:p>
                  </a:txBody>
                  <a:tcPr marT="45740" marB="4574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bl>
          </a:graphicData>
        </a:graphic>
      </p:graphicFrame>
      <p:sp>
        <p:nvSpPr>
          <p:cNvPr id="17468" name="Text Box 57"/>
          <p:cNvSpPr txBox="1">
            <a:spLocks noChangeArrowheads="1"/>
          </p:cNvSpPr>
          <p:nvPr/>
        </p:nvSpPr>
        <p:spPr bwMode="auto">
          <a:xfrm>
            <a:off x="5759450" y="1676400"/>
            <a:ext cx="2089150" cy="3667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r>
              <a:rPr lang="en-US"/>
              <a:t>Masked Microdata</a:t>
            </a:r>
          </a:p>
        </p:txBody>
      </p:sp>
      <p:sp>
        <p:nvSpPr>
          <p:cNvPr id="17469" name="Text Box 58"/>
          <p:cNvSpPr txBox="1">
            <a:spLocks noChangeArrowheads="1"/>
          </p:cNvSpPr>
          <p:nvPr/>
        </p:nvSpPr>
        <p:spPr bwMode="auto">
          <a:xfrm>
            <a:off x="762000" y="1614488"/>
            <a:ext cx="1784350" cy="3667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r>
              <a:rPr lang="en-US"/>
              <a:t>Initial Microdata</a:t>
            </a:r>
          </a:p>
        </p:txBody>
      </p:sp>
      <p:graphicFrame>
        <p:nvGraphicFramePr>
          <p:cNvPr id="223291" name="Group 59"/>
          <p:cNvGraphicFramePr>
            <a:graphicFrameLocks noGrp="1"/>
          </p:cNvGraphicFramePr>
          <p:nvPr/>
        </p:nvGraphicFramePr>
        <p:xfrm>
          <a:off x="5791200" y="4419600"/>
          <a:ext cx="2743200" cy="1092200"/>
        </p:xfrm>
        <a:graphic>
          <a:graphicData uri="http://schemas.openxmlformats.org/drawingml/2006/table">
            <a:tbl>
              <a:tblPr/>
              <a:tblGrid>
                <a:gridCol w="685800"/>
                <a:gridCol w="914400"/>
                <a:gridCol w="533400"/>
                <a:gridCol w="609600"/>
              </a:tblGrid>
              <a:tr h="273050">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1" i="0" u="none" strike="noStrike" cap="none" normalizeH="0" baseline="0" dirty="0" smtClean="0">
                          <a:ln>
                            <a:noFill/>
                          </a:ln>
                          <a:solidFill>
                            <a:srgbClr val="993300"/>
                          </a:solidFill>
                          <a:effectLst/>
                          <a:latin typeface="Arial" charset="0"/>
                          <a:cs typeface="Times New Roman" pitchFamily="18" charset="0"/>
                        </a:rPr>
                        <a:t>Name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1" i="0" u="none" strike="noStrike" cap="none" normalizeH="0" baseline="0" dirty="0" smtClean="0">
                          <a:ln>
                            <a:noFill/>
                          </a:ln>
                          <a:solidFill>
                            <a:srgbClr val="993300"/>
                          </a:solidFill>
                          <a:effectLst/>
                          <a:latin typeface="Arial" charset="0"/>
                          <a:cs typeface="Times New Roman" pitchFamily="18" charset="0"/>
                        </a:rPr>
                        <a:t>SSN</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1" i="0" u="none" strike="noStrike" cap="none" normalizeH="0" baseline="0" dirty="0" smtClean="0">
                          <a:ln>
                            <a:noFill/>
                          </a:ln>
                          <a:solidFill>
                            <a:srgbClr val="993300"/>
                          </a:solidFill>
                          <a:effectLst/>
                          <a:latin typeface="Arial" charset="0"/>
                          <a:cs typeface="Times New Roman" pitchFamily="18" charset="0"/>
                        </a:rPr>
                        <a:t>Age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1" i="0" u="none" strike="noStrike" cap="none" normalizeH="0" baseline="0" dirty="0" smtClean="0">
                          <a:ln>
                            <a:noFill/>
                          </a:ln>
                          <a:solidFill>
                            <a:srgbClr val="993300"/>
                          </a:solidFill>
                          <a:effectLst/>
                          <a:latin typeface="Arial" charset="0"/>
                          <a:cs typeface="Times New Roman" pitchFamily="18" charset="0"/>
                        </a:rPr>
                        <a:t>Zip</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r>
              <a:tr h="273050">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0" i="0" u="none" strike="noStrike" cap="none" normalizeH="0" baseline="0" dirty="0" smtClean="0">
                          <a:ln>
                            <a:noFill/>
                          </a:ln>
                          <a:solidFill>
                            <a:schemeClr val="tx1"/>
                          </a:solidFill>
                          <a:effectLst/>
                          <a:latin typeface="Arial" charset="0"/>
                          <a:cs typeface="Times New Roman" pitchFamily="18" charset="0"/>
                        </a:rPr>
                        <a:t>Alice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0" i="0" u="none" strike="noStrike" cap="none" normalizeH="0" baseline="0" dirty="0" smtClean="0">
                          <a:ln>
                            <a:noFill/>
                          </a:ln>
                          <a:solidFill>
                            <a:schemeClr val="tx1"/>
                          </a:solidFill>
                          <a:effectLst/>
                          <a:latin typeface="Arial" charset="0"/>
                          <a:cs typeface="Times New Roman" pitchFamily="18" charset="0"/>
                        </a:rPr>
                        <a:t>123456789</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0" i="0" u="none" strike="noStrike" cap="none" normalizeH="0" baseline="0" dirty="0" smtClean="0">
                          <a:ln>
                            <a:noFill/>
                          </a:ln>
                          <a:solidFill>
                            <a:schemeClr val="tx1"/>
                          </a:solidFill>
                          <a:effectLst/>
                          <a:latin typeface="Arial" charset="0"/>
                          <a:cs typeface="Times New Roman" pitchFamily="18" charset="0"/>
                        </a:rPr>
                        <a:t>44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0" i="0" u="none" strike="noStrike" cap="none" normalizeH="0" baseline="0" dirty="0" smtClean="0">
                          <a:ln>
                            <a:noFill/>
                          </a:ln>
                          <a:solidFill>
                            <a:schemeClr val="tx1"/>
                          </a:solidFill>
                          <a:effectLst/>
                          <a:latin typeface="Arial" charset="0"/>
                          <a:cs typeface="Times New Roman" pitchFamily="18" charset="0"/>
                        </a:rPr>
                        <a:t>48202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273050">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0" i="0" u="none" strike="noStrike" cap="none" normalizeH="0" baseline="0" dirty="0" smtClean="0">
                          <a:ln>
                            <a:noFill/>
                          </a:ln>
                          <a:solidFill>
                            <a:schemeClr val="tx1"/>
                          </a:solidFill>
                          <a:effectLst/>
                          <a:latin typeface="Arial" charset="0"/>
                          <a:cs typeface="Times New Roman" pitchFamily="18" charset="0"/>
                        </a:rPr>
                        <a:t>Charley</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0" i="0" u="none" strike="noStrike" cap="none" normalizeH="0" baseline="0" dirty="0" smtClean="0">
                          <a:ln>
                            <a:noFill/>
                          </a:ln>
                          <a:solidFill>
                            <a:schemeClr val="tx1"/>
                          </a:solidFill>
                          <a:effectLst/>
                          <a:latin typeface="Arial" charset="0"/>
                          <a:cs typeface="Times New Roman" pitchFamily="18" charset="0"/>
                        </a:rPr>
                        <a:t>232345656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0" i="0" u="none" strike="noStrike" cap="none" normalizeH="0" baseline="0" dirty="0" smtClean="0">
                          <a:ln>
                            <a:noFill/>
                          </a:ln>
                          <a:solidFill>
                            <a:schemeClr val="tx1"/>
                          </a:solidFill>
                          <a:effectLst/>
                          <a:latin typeface="Arial" charset="0"/>
                          <a:cs typeface="Times New Roman" pitchFamily="18" charset="0"/>
                        </a:rPr>
                        <a:t>44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0" i="0" u="none" strike="noStrike" cap="none" normalizeH="0" baseline="0" dirty="0" smtClean="0">
                          <a:ln>
                            <a:noFill/>
                          </a:ln>
                          <a:solidFill>
                            <a:schemeClr val="tx1"/>
                          </a:solidFill>
                          <a:effectLst/>
                          <a:latin typeface="Arial" charset="0"/>
                          <a:cs typeface="Times New Roman" pitchFamily="18" charset="0"/>
                        </a:rPr>
                        <a:t>48201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273050">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0" i="0" u="none" strike="noStrike" cap="none" normalizeH="0" baseline="0" dirty="0" smtClean="0">
                          <a:ln>
                            <a:noFill/>
                          </a:ln>
                          <a:solidFill>
                            <a:schemeClr val="tx1"/>
                          </a:solidFill>
                          <a:effectLst/>
                          <a:latin typeface="Arial" charset="0"/>
                          <a:cs typeface="Times New Roman" pitchFamily="18" charset="0"/>
                        </a:rPr>
                        <a:t>Dave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0" i="0" u="none" strike="noStrike" cap="none" normalizeH="0" baseline="0" dirty="0" smtClean="0">
                          <a:ln>
                            <a:noFill/>
                          </a:ln>
                          <a:solidFill>
                            <a:schemeClr val="tx1"/>
                          </a:solidFill>
                          <a:effectLst/>
                          <a:latin typeface="Arial" charset="0"/>
                          <a:cs typeface="Times New Roman" pitchFamily="18" charset="0"/>
                        </a:rPr>
                        <a:t>333333333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0" i="0" u="none" strike="noStrike" cap="none" normalizeH="0" baseline="0" dirty="0" smtClean="0">
                          <a:ln>
                            <a:noFill/>
                          </a:ln>
                          <a:solidFill>
                            <a:schemeClr val="tx1"/>
                          </a:solidFill>
                          <a:effectLst/>
                          <a:latin typeface="Arial" charset="0"/>
                          <a:cs typeface="Times New Roman" pitchFamily="18" charset="0"/>
                        </a:rPr>
                        <a:t>55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0" i="0" u="none" strike="noStrike" cap="none" normalizeH="0" baseline="0" dirty="0" smtClean="0">
                          <a:ln>
                            <a:noFill/>
                          </a:ln>
                          <a:solidFill>
                            <a:schemeClr val="tx1"/>
                          </a:solidFill>
                          <a:effectLst/>
                          <a:latin typeface="Arial" charset="0"/>
                          <a:cs typeface="Times New Roman" pitchFamily="18" charset="0"/>
                        </a:rPr>
                        <a:t>48310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bl>
          </a:graphicData>
        </a:graphic>
      </p:graphicFrame>
      <p:sp>
        <p:nvSpPr>
          <p:cNvPr id="17497" name="Text Box 86"/>
          <p:cNvSpPr txBox="1">
            <a:spLocks noChangeArrowheads="1"/>
          </p:cNvSpPr>
          <p:nvPr/>
        </p:nvSpPr>
        <p:spPr bwMode="auto">
          <a:xfrm>
            <a:off x="5715000" y="4038600"/>
            <a:ext cx="2286000" cy="3667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r>
              <a:rPr lang="en-US"/>
              <a:t>External Information</a:t>
            </a:r>
          </a:p>
        </p:txBody>
      </p:sp>
      <p:sp>
        <p:nvSpPr>
          <p:cNvPr id="17498" name="Text Box 87"/>
          <p:cNvSpPr txBox="1">
            <a:spLocks noChangeArrowheads="1"/>
          </p:cNvSpPr>
          <p:nvPr/>
        </p:nvSpPr>
        <p:spPr bwMode="auto">
          <a:xfrm>
            <a:off x="3810000" y="3505200"/>
            <a:ext cx="1403350" cy="3667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r>
              <a:rPr lang="en-US"/>
              <a:t>Data Owner</a:t>
            </a:r>
          </a:p>
        </p:txBody>
      </p:sp>
      <p:sp>
        <p:nvSpPr>
          <p:cNvPr id="17499" name="Text Box 88"/>
          <p:cNvSpPr txBox="1">
            <a:spLocks noChangeArrowheads="1"/>
          </p:cNvSpPr>
          <p:nvPr/>
        </p:nvSpPr>
        <p:spPr bwMode="auto">
          <a:xfrm>
            <a:off x="6705600" y="5562600"/>
            <a:ext cx="971550" cy="3667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r>
              <a:rPr lang="en-US"/>
              <a:t>Intruder</a:t>
            </a:r>
          </a:p>
        </p:txBody>
      </p:sp>
      <p:graphicFrame>
        <p:nvGraphicFramePr>
          <p:cNvPr id="223321" name="Group 89"/>
          <p:cNvGraphicFramePr>
            <a:graphicFrameLocks noGrp="1"/>
          </p:cNvGraphicFramePr>
          <p:nvPr/>
        </p:nvGraphicFramePr>
        <p:xfrm>
          <a:off x="5867400" y="2057400"/>
          <a:ext cx="2819400" cy="1495425"/>
        </p:xfrm>
        <a:graphic>
          <a:graphicData uri="http://schemas.openxmlformats.org/drawingml/2006/table">
            <a:tbl>
              <a:tblPr/>
              <a:tblGrid>
                <a:gridCol w="563563"/>
                <a:gridCol w="644525"/>
                <a:gridCol w="925512"/>
                <a:gridCol w="685800"/>
              </a:tblGrid>
              <a:tr h="228600">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1" i="0" u="none" strike="noStrike" cap="none" normalizeH="0" baseline="0" dirty="0" smtClean="0">
                          <a:ln>
                            <a:noFill/>
                          </a:ln>
                          <a:solidFill>
                            <a:srgbClr val="993300"/>
                          </a:solidFill>
                          <a:effectLst/>
                          <a:latin typeface="Arial" charset="0"/>
                          <a:cs typeface="Times New Roman" pitchFamily="18" charset="0"/>
                        </a:rPr>
                        <a:t>Age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1" i="0" u="none" strike="noStrike" cap="none" normalizeH="0" baseline="0" dirty="0" smtClean="0">
                          <a:ln>
                            <a:noFill/>
                          </a:ln>
                          <a:solidFill>
                            <a:srgbClr val="993300"/>
                          </a:solidFill>
                          <a:effectLst/>
                          <a:latin typeface="Arial" charset="0"/>
                          <a:cs typeface="Times New Roman" pitchFamily="18" charset="0"/>
                        </a:rPr>
                        <a:t>Zip</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1" i="0" u="none" strike="noStrike" cap="none" normalizeH="0" baseline="0" dirty="0" smtClean="0">
                          <a:ln>
                            <a:noFill/>
                          </a:ln>
                          <a:solidFill>
                            <a:srgbClr val="993300"/>
                          </a:solidFill>
                          <a:effectLst/>
                          <a:latin typeface="Arial" charset="0"/>
                          <a:cs typeface="Times New Roman" pitchFamily="18" charset="0"/>
                        </a:rPr>
                        <a:t>Diagnosis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1" i="0" u="none" strike="noStrike" cap="none" normalizeH="0" baseline="0" dirty="0" smtClean="0">
                          <a:ln>
                            <a:noFill/>
                          </a:ln>
                          <a:solidFill>
                            <a:srgbClr val="993300"/>
                          </a:solidFill>
                          <a:effectLst/>
                          <a:latin typeface="Arial" charset="0"/>
                          <a:cs typeface="Times New Roman" pitchFamily="18" charset="0"/>
                        </a:rPr>
                        <a:t>Income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r>
              <a:tr h="228600">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0" i="0" u="none" strike="noStrike" cap="none" normalizeH="0" baseline="0" dirty="0" smtClean="0">
                          <a:ln>
                            <a:noFill/>
                          </a:ln>
                          <a:solidFill>
                            <a:schemeClr val="tx1"/>
                          </a:solidFill>
                          <a:effectLst/>
                          <a:latin typeface="Arial" charset="0"/>
                          <a:cs typeface="Times New Roman" pitchFamily="18" charset="0"/>
                        </a:rPr>
                        <a:t>44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0" i="0" u="none" strike="noStrike" cap="none" normalizeH="0" baseline="0" dirty="0" smtClean="0">
                          <a:ln>
                            <a:noFill/>
                          </a:ln>
                          <a:solidFill>
                            <a:schemeClr val="tx1"/>
                          </a:solidFill>
                          <a:effectLst/>
                          <a:latin typeface="Arial" charset="0"/>
                          <a:cs typeface="Times New Roman" pitchFamily="18" charset="0"/>
                        </a:rPr>
                        <a:t>48202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0" i="0" u="none" strike="noStrike" cap="none" normalizeH="0" baseline="0" dirty="0" smtClean="0">
                          <a:ln>
                            <a:noFill/>
                          </a:ln>
                          <a:solidFill>
                            <a:schemeClr val="tx1"/>
                          </a:solidFill>
                          <a:effectLst/>
                          <a:latin typeface="Arial" charset="0"/>
                          <a:cs typeface="Times New Roman" pitchFamily="18" charset="0"/>
                        </a:rPr>
                        <a:t>AIDS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0" i="0" u="none" strike="noStrike" cap="none" normalizeH="0" baseline="0" dirty="0" smtClean="0">
                          <a:ln>
                            <a:noFill/>
                          </a:ln>
                          <a:solidFill>
                            <a:schemeClr val="tx1"/>
                          </a:solidFill>
                          <a:effectLst/>
                          <a:latin typeface="Arial" charset="0"/>
                          <a:cs typeface="Times New Roman" pitchFamily="18" charset="0"/>
                        </a:rPr>
                        <a:t>17,000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276225">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0" i="0" u="none" strike="noStrike" cap="none" normalizeH="0" baseline="0" dirty="0" smtClean="0">
                          <a:ln>
                            <a:noFill/>
                          </a:ln>
                          <a:solidFill>
                            <a:schemeClr val="tx1"/>
                          </a:solidFill>
                          <a:effectLst/>
                          <a:latin typeface="Arial" charset="0"/>
                          <a:cs typeface="Times New Roman" pitchFamily="18" charset="0"/>
                        </a:rPr>
                        <a:t>44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0" i="0" u="none" strike="noStrike" cap="none" normalizeH="0" baseline="0" dirty="0" smtClean="0">
                          <a:ln>
                            <a:noFill/>
                          </a:ln>
                          <a:solidFill>
                            <a:schemeClr val="tx1"/>
                          </a:solidFill>
                          <a:effectLst/>
                          <a:latin typeface="Arial" charset="0"/>
                          <a:cs typeface="Times New Roman" pitchFamily="18" charset="0"/>
                        </a:rPr>
                        <a:t>48202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0" i="0" u="none" strike="noStrike" cap="none" normalizeH="0" baseline="0" dirty="0" smtClean="0">
                          <a:ln>
                            <a:noFill/>
                          </a:ln>
                          <a:solidFill>
                            <a:schemeClr val="tx1"/>
                          </a:solidFill>
                          <a:effectLst/>
                          <a:latin typeface="Arial" charset="0"/>
                          <a:cs typeface="Times New Roman" pitchFamily="18" charset="0"/>
                        </a:rPr>
                        <a:t>AIDS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0" i="0" u="none" strike="noStrike" cap="none" normalizeH="0" baseline="0" dirty="0" smtClean="0">
                          <a:ln>
                            <a:noFill/>
                          </a:ln>
                          <a:solidFill>
                            <a:schemeClr val="tx1"/>
                          </a:solidFill>
                          <a:effectLst/>
                          <a:latin typeface="Arial" charset="0"/>
                          <a:cs typeface="Times New Roman" pitchFamily="18" charset="0"/>
                        </a:rPr>
                        <a:t>68,000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228600">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0" i="0" u="none" strike="noStrike" cap="none" normalizeH="0" baseline="0" dirty="0" smtClean="0">
                          <a:ln>
                            <a:noFill/>
                          </a:ln>
                          <a:solidFill>
                            <a:schemeClr val="tx1"/>
                          </a:solidFill>
                          <a:effectLst/>
                          <a:latin typeface="Arial" charset="0"/>
                          <a:cs typeface="Times New Roman" pitchFamily="18" charset="0"/>
                        </a:rPr>
                        <a:t>44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0" i="0" u="none" strike="noStrike" cap="none" normalizeH="0" baseline="0" dirty="0" smtClean="0">
                          <a:ln>
                            <a:noFill/>
                          </a:ln>
                          <a:solidFill>
                            <a:schemeClr val="tx1"/>
                          </a:solidFill>
                          <a:effectLst/>
                          <a:latin typeface="Arial" charset="0"/>
                          <a:cs typeface="Times New Roman" pitchFamily="18" charset="0"/>
                        </a:rPr>
                        <a:t>48201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0" i="0" u="none" strike="noStrike" cap="none" normalizeH="0" baseline="0" dirty="0" smtClean="0">
                          <a:ln>
                            <a:noFill/>
                          </a:ln>
                          <a:solidFill>
                            <a:schemeClr val="tx1"/>
                          </a:solidFill>
                          <a:effectLst/>
                          <a:latin typeface="Arial" charset="0"/>
                          <a:cs typeface="Times New Roman" pitchFamily="18" charset="0"/>
                        </a:rPr>
                        <a:t>Asthma</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0" i="0" u="none" strike="noStrike" cap="none" normalizeH="0" baseline="0" dirty="0" smtClean="0">
                          <a:ln>
                            <a:noFill/>
                          </a:ln>
                          <a:solidFill>
                            <a:schemeClr val="tx1"/>
                          </a:solidFill>
                          <a:effectLst/>
                          <a:latin typeface="Arial" charset="0"/>
                          <a:cs typeface="Times New Roman" pitchFamily="18" charset="0"/>
                        </a:rPr>
                        <a:t>80,000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228600">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0" i="0" u="none" strike="noStrike" cap="none" normalizeH="0" baseline="0" dirty="0" smtClean="0">
                          <a:ln>
                            <a:noFill/>
                          </a:ln>
                          <a:solidFill>
                            <a:schemeClr val="tx1"/>
                          </a:solidFill>
                          <a:effectLst/>
                          <a:latin typeface="Arial" charset="0"/>
                          <a:cs typeface="Times New Roman" pitchFamily="18" charset="0"/>
                        </a:rPr>
                        <a:t>55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0" i="0" u="none" strike="noStrike" cap="none" normalizeH="0" baseline="0" dirty="0" smtClean="0">
                          <a:ln>
                            <a:noFill/>
                          </a:ln>
                          <a:solidFill>
                            <a:schemeClr val="tx1"/>
                          </a:solidFill>
                          <a:effectLst/>
                          <a:latin typeface="Arial" charset="0"/>
                          <a:cs typeface="Times New Roman" pitchFamily="18" charset="0"/>
                        </a:rPr>
                        <a:t>48310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0" i="0" u="none" strike="noStrike" cap="none" normalizeH="0" baseline="0" dirty="0" smtClean="0">
                          <a:ln>
                            <a:noFill/>
                          </a:ln>
                          <a:solidFill>
                            <a:schemeClr val="tx1"/>
                          </a:solidFill>
                          <a:effectLst/>
                          <a:latin typeface="Arial" charset="0"/>
                          <a:cs typeface="Times New Roman" pitchFamily="18" charset="0"/>
                        </a:rPr>
                        <a:t>Asthma</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0" i="0" u="none" strike="noStrike" cap="none" normalizeH="0" baseline="0" dirty="0" smtClean="0">
                          <a:ln>
                            <a:noFill/>
                          </a:ln>
                          <a:solidFill>
                            <a:schemeClr val="tx1"/>
                          </a:solidFill>
                          <a:effectLst/>
                          <a:latin typeface="Arial" charset="0"/>
                          <a:cs typeface="Times New Roman" pitchFamily="18" charset="0"/>
                        </a:rPr>
                        <a:t>55,000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228600">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0" i="0" u="none" strike="noStrike" cap="none" normalizeH="0" baseline="0" dirty="0" smtClean="0">
                          <a:ln>
                            <a:noFill/>
                          </a:ln>
                          <a:solidFill>
                            <a:schemeClr val="tx1"/>
                          </a:solidFill>
                          <a:effectLst/>
                          <a:latin typeface="Arial" charset="0"/>
                          <a:cs typeface="Times New Roman" pitchFamily="18" charset="0"/>
                        </a:rPr>
                        <a:t>55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0" i="0" u="none" strike="noStrike" cap="none" normalizeH="0" baseline="0" dirty="0" smtClean="0">
                          <a:ln>
                            <a:noFill/>
                          </a:ln>
                          <a:solidFill>
                            <a:schemeClr val="tx1"/>
                          </a:solidFill>
                          <a:effectLst/>
                          <a:latin typeface="Arial" charset="0"/>
                          <a:cs typeface="Times New Roman" pitchFamily="18" charset="0"/>
                        </a:rPr>
                        <a:t>48310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0" i="0" u="none" strike="noStrike" cap="none" normalizeH="0" baseline="0" dirty="0" smtClean="0">
                          <a:ln>
                            <a:noFill/>
                          </a:ln>
                          <a:solidFill>
                            <a:schemeClr val="tx1"/>
                          </a:solidFill>
                          <a:effectLst/>
                          <a:latin typeface="Arial" charset="0"/>
                          <a:cs typeface="Times New Roman" pitchFamily="18" charset="0"/>
                        </a:rPr>
                        <a:t>Diabetes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0" i="0" u="none" strike="noStrike" cap="none" normalizeH="0" baseline="0" dirty="0" smtClean="0">
                          <a:ln>
                            <a:noFill/>
                          </a:ln>
                          <a:solidFill>
                            <a:schemeClr val="tx1"/>
                          </a:solidFill>
                          <a:effectLst/>
                          <a:latin typeface="Arial" charset="0"/>
                          <a:cs typeface="Times New Roman" pitchFamily="18" charset="0"/>
                        </a:rPr>
                        <a:t>23,000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bl>
          </a:graphicData>
        </a:graphic>
      </p:graphicFrame>
    </p:spTree>
    <p:extLst>
      <p:ext uri="{BB962C8B-B14F-4D97-AF65-F5344CB8AC3E}">
        <p14:creationId xmlns:p14="http://schemas.microsoft.com/office/powerpoint/2010/main" xmlns="" val="322126400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40" name="Rectangle 5"/>
          <p:cNvSpPr>
            <a:spLocks noGrp="1" noChangeArrowheads="1"/>
          </p:cNvSpPr>
          <p:nvPr>
            <p:ph type="title"/>
          </p:nvPr>
        </p:nvSpPr>
        <p:spPr/>
        <p:txBody>
          <a:bodyPr/>
          <a:lstStyle/>
          <a:p>
            <a:pPr eaLnBrk="1" hangingPunct="1"/>
            <a:r>
              <a:rPr lang="en-US">
                <a:latin typeface="Garamond" charset="0"/>
              </a:rPr>
              <a:t>Types of Disclosure</a:t>
            </a:r>
          </a:p>
        </p:txBody>
      </p:sp>
      <p:sp>
        <p:nvSpPr>
          <p:cNvPr id="129" name="Date Placeholder 3"/>
          <p:cNvSpPr>
            <a:spLocks noGrp="1"/>
          </p:cNvSpPr>
          <p:nvPr>
            <p:ph type="dt" sz="half" idx="10"/>
          </p:nvPr>
        </p:nvSpPr>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B028FEA0-DD75-3343-88E8-D2F6BC8D67DD}" type="datetime1">
              <a:rPr lang="en-US" smtClean="0">
                <a:latin typeface="Garamond" charset="0"/>
              </a:rPr>
              <a:pPr eaLnBrk="1" hangingPunct="1"/>
              <a:t>3/23/2011</a:t>
            </a:fld>
            <a:endParaRPr lang="en-US">
              <a:latin typeface="Garamond" charset="0"/>
            </a:endParaRPr>
          </a:p>
        </p:txBody>
      </p:sp>
      <p:sp>
        <p:nvSpPr>
          <p:cNvPr id="131" name="Slide Number Placeholder 5"/>
          <p:cNvSpPr>
            <a:spLocks noGrp="1"/>
          </p:cNvSpPr>
          <p:nvPr>
            <p:ph type="sldNum" sz="quarter" idx="12"/>
          </p:nvPr>
        </p:nvSpPr>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421AF94A-5576-B640-A9D1-1928621E128B}" type="slidenum">
              <a:rPr lang="en-US">
                <a:latin typeface="Garamond" charset="0"/>
              </a:rPr>
              <a:pPr eaLnBrk="1" hangingPunct="1"/>
              <a:t>8</a:t>
            </a:fld>
            <a:endParaRPr lang="en-US">
              <a:latin typeface="Garamond" charset="0"/>
            </a:endParaRPr>
          </a:p>
        </p:txBody>
      </p:sp>
      <p:sp>
        <p:nvSpPr>
          <p:cNvPr id="18437" name="Rectangle 2"/>
          <p:cNvSpPr>
            <a:spLocks noChangeArrowheads="1"/>
          </p:cNvSpPr>
          <p:nvPr/>
        </p:nvSpPr>
        <p:spPr bwMode="auto">
          <a:xfrm>
            <a:off x="838200" y="1676400"/>
            <a:ext cx="8077200" cy="2209800"/>
          </a:xfrm>
          <a:prstGeom prst="rect">
            <a:avLst/>
          </a:prstGeom>
          <a:solidFill>
            <a:srgbClr val="CCFFCC">
              <a:alpha val="50195"/>
            </a:srgbClr>
          </a:solidFill>
          <a:ln w="9525">
            <a:solidFill>
              <a:schemeClr val="tx1"/>
            </a:solidFill>
            <a:miter lim="800000"/>
            <a:headEnd/>
            <a:tailEnd/>
          </a:ln>
        </p:spPr>
        <p:txBody>
          <a:bodyPr wrap="none" anchor="ctr"/>
          <a:lstStyle/>
          <a:p>
            <a:pPr algn="ctr"/>
            <a:endParaRPr lang="en-US"/>
          </a:p>
        </p:txBody>
      </p:sp>
      <p:sp>
        <p:nvSpPr>
          <p:cNvPr id="18438" name="Rectangle 3"/>
          <p:cNvSpPr>
            <a:spLocks noChangeArrowheads="1"/>
          </p:cNvSpPr>
          <p:nvPr/>
        </p:nvSpPr>
        <p:spPr bwMode="auto">
          <a:xfrm>
            <a:off x="5562600" y="1600200"/>
            <a:ext cx="3200400" cy="4343400"/>
          </a:xfrm>
          <a:prstGeom prst="rect">
            <a:avLst/>
          </a:prstGeom>
          <a:solidFill>
            <a:srgbClr val="FFCCFF">
              <a:alpha val="50195"/>
            </a:srgbClr>
          </a:solidFill>
          <a:ln w="9525">
            <a:solidFill>
              <a:schemeClr val="tx1"/>
            </a:solidFill>
            <a:miter lim="800000"/>
            <a:headEnd/>
            <a:tailEnd/>
          </a:ln>
        </p:spPr>
        <p:txBody>
          <a:bodyPr wrap="none" anchor="ctr"/>
          <a:lstStyle/>
          <a:p>
            <a:endParaRPr lang="en-US"/>
          </a:p>
        </p:txBody>
      </p:sp>
      <p:sp>
        <p:nvSpPr>
          <p:cNvPr id="18439" name="Rectangle 4" descr="Dark upward diagonal"/>
          <p:cNvSpPr>
            <a:spLocks noChangeArrowheads="1"/>
          </p:cNvSpPr>
          <p:nvPr/>
        </p:nvSpPr>
        <p:spPr bwMode="auto">
          <a:xfrm>
            <a:off x="5562600" y="1524000"/>
            <a:ext cx="3200400" cy="2362200"/>
          </a:xfrm>
          <a:prstGeom prst="rect">
            <a:avLst/>
          </a:prstGeom>
          <a:pattFill prst="dkUpDiag">
            <a:fgClr>
              <a:srgbClr val="CCFFCC"/>
            </a:fgClr>
            <a:bgClr>
              <a:srgbClr val="FFCCFF"/>
            </a:bgClr>
          </a:pattFill>
          <a:ln w="9525">
            <a:solidFill>
              <a:schemeClr val="tx1"/>
            </a:solidFill>
            <a:miter lim="800000"/>
            <a:headEnd/>
            <a:tailEnd/>
          </a:ln>
        </p:spPr>
        <p:txBody>
          <a:bodyPr wrap="none" anchor="ctr"/>
          <a:lstStyle/>
          <a:p>
            <a:endParaRPr lang="en-US"/>
          </a:p>
        </p:txBody>
      </p:sp>
      <p:graphicFrame>
        <p:nvGraphicFramePr>
          <p:cNvPr id="224262" name="Group 6"/>
          <p:cNvGraphicFramePr>
            <a:graphicFrameLocks noGrp="1"/>
          </p:cNvGraphicFramePr>
          <p:nvPr/>
        </p:nvGraphicFramePr>
        <p:xfrm>
          <a:off x="1066800" y="2057400"/>
          <a:ext cx="4191000" cy="1463676"/>
        </p:xfrm>
        <a:graphic>
          <a:graphicData uri="http://schemas.openxmlformats.org/drawingml/2006/table">
            <a:tbl>
              <a:tblPr/>
              <a:tblGrid>
                <a:gridCol w="698500"/>
                <a:gridCol w="839788"/>
                <a:gridCol w="519112"/>
                <a:gridCol w="544513"/>
                <a:gridCol w="865187"/>
                <a:gridCol w="723900"/>
              </a:tblGrid>
              <a:tr h="243946">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1" i="0" u="none" strike="noStrike" cap="none" normalizeH="0" baseline="0" dirty="0" smtClean="0">
                          <a:ln>
                            <a:noFill/>
                          </a:ln>
                          <a:solidFill>
                            <a:srgbClr val="993300"/>
                          </a:solidFill>
                          <a:effectLst/>
                          <a:latin typeface="Arial" charset="0"/>
                          <a:cs typeface="Times New Roman" pitchFamily="18" charset="0"/>
                        </a:rPr>
                        <a:t>Name</a:t>
                      </a:r>
                    </a:p>
                  </a:txBody>
                  <a:tcPr marT="45740" marB="4574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1" i="0" u="none" strike="noStrike" cap="none" normalizeH="0" baseline="0" dirty="0" smtClean="0">
                          <a:ln>
                            <a:noFill/>
                          </a:ln>
                          <a:solidFill>
                            <a:srgbClr val="993300"/>
                          </a:solidFill>
                          <a:effectLst/>
                          <a:latin typeface="Arial" charset="0"/>
                          <a:cs typeface="Times New Roman" pitchFamily="18" charset="0"/>
                        </a:rPr>
                        <a:t>SSN</a:t>
                      </a:r>
                    </a:p>
                  </a:txBody>
                  <a:tcPr marT="45740" marB="4574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1" i="0" u="none" strike="noStrike" cap="none" normalizeH="0" baseline="0" dirty="0" smtClean="0">
                          <a:ln>
                            <a:noFill/>
                          </a:ln>
                          <a:solidFill>
                            <a:srgbClr val="993300"/>
                          </a:solidFill>
                          <a:effectLst/>
                          <a:latin typeface="Arial" charset="0"/>
                          <a:cs typeface="Times New Roman" pitchFamily="18" charset="0"/>
                        </a:rPr>
                        <a:t>Age</a:t>
                      </a:r>
                    </a:p>
                  </a:txBody>
                  <a:tcPr marT="45740" marB="4574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1" i="0" u="none" strike="noStrike" cap="none" normalizeH="0" baseline="0" dirty="0" smtClean="0">
                          <a:ln>
                            <a:noFill/>
                          </a:ln>
                          <a:solidFill>
                            <a:srgbClr val="993300"/>
                          </a:solidFill>
                          <a:effectLst/>
                          <a:latin typeface="Arial" charset="0"/>
                          <a:cs typeface="Times New Roman" pitchFamily="18" charset="0"/>
                        </a:rPr>
                        <a:t>Zip</a:t>
                      </a:r>
                    </a:p>
                  </a:txBody>
                  <a:tcPr marT="45740" marB="4574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1" i="0" u="none" strike="noStrike" cap="none" normalizeH="0" baseline="0" dirty="0" smtClean="0">
                          <a:ln>
                            <a:noFill/>
                          </a:ln>
                          <a:solidFill>
                            <a:srgbClr val="993300"/>
                          </a:solidFill>
                          <a:effectLst/>
                          <a:latin typeface="Arial" charset="0"/>
                          <a:cs typeface="Times New Roman" pitchFamily="18" charset="0"/>
                        </a:rPr>
                        <a:t>Diagnosis</a:t>
                      </a:r>
                    </a:p>
                  </a:txBody>
                  <a:tcPr marT="45740" marB="4574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1" i="0" u="none" strike="noStrike" cap="none" normalizeH="0" baseline="0" dirty="0" smtClean="0">
                          <a:ln>
                            <a:noFill/>
                          </a:ln>
                          <a:solidFill>
                            <a:srgbClr val="993300"/>
                          </a:solidFill>
                          <a:effectLst/>
                          <a:latin typeface="Arial" charset="0"/>
                          <a:cs typeface="Times New Roman" pitchFamily="18" charset="0"/>
                        </a:rPr>
                        <a:t>Income</a:t>
                      </a:r>
                    </a:p>
                  </a:txBody>
                  <a:tcPr marT="45740" marB="4574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r>
              <a:tr h="243946">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0" i="0" u="none" strike="noStrike" cap="none" normalizeH="0" baseline="0" dirty="0" smtClean="0">
                          <a:ln>
                            <a:noFill/>
                          </a:ln>
                          <a:solidFill>
                            <a:schemeClr val="tx1"/>
                          </a:solidFill>
                          <a:effectLst/>
                          <a:latin typeface="Arial" charset="0"/>
                          <a:cs typeface="Times New Roman" pitchFamily="18" charset="0"/>
                        </a:rPr>
                        <a:t>Alice</a:t>
                      </a:r>
                    </a:p>
                  </a:txBody>
                  <a:tcPr marT="45740" marB="4574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0" i="0" u="none" strike="noStrike" cap="none" normalizeH="0" baseline="0" dirty="0" smtClean="0">
                          <a:ln>
                            <a:noFill/>
                          </a:ln>
                          <a:solidFill>
                            <a:schemeClr val="tx1"/>
                          </a:solidFill>
                          <a:effectLst/>
                          <a:latin typeface="Arial" charset="0"/>
                          <a:cs typeface="Times New Roman" pitchFamily="18" charset="0"/>
                        </a:rPr>
                        <a:t>123456789</a:t>
                      </a:r>
                    </a:p>
                  </a:txBody>
                  <a:tcPr marT="45740" marB="4574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0" i="0" u="none" strike="noStrike" cap="none" normalizeH="0" baseline="0" dirty="0" smtClean="0">
                          <a:ln>
                            <a:noFill/>
                          </a:ln>
                          <a:solidFill>
                            <a:schemeClr val="tx1"/>
                          </a:solidFill>
                          <a:effectLst/>
                          <a:latin typeface="Arial" charset="0"/>
                          <a:cs typeface="Times New Roman" pitchFamily="18" charset="0"/>
                        </a:rPr>
                        <a:t>44</a:t>
                      </a:r>
                    </a:p>
                  </a:txBody>
                  <a:tcPr marT="45740" marB="4574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0" i="0" u="none" strike="noStrike" cap="none" normalizeH="0" baseline="0" dirty="0" smtClean="0">
                          <a:ln>
                            <a:noFill/>
                          </a:ln>
                          <a:solidFill>
                            <a:schemeClr val="tx1"/>
                          </a:solidFill>
                          <a:effectLst/>
                          <a:latin typeface="Arial" charset="0"/>
                          <a:cs typeface="Times New Roman" pitchFamily="18" charset="0"/>
                        </a:rPr>
                        <a:t>48202</a:t>
                      </a:r>
                    </a:p>
                  </a:txBody>
                  <a:tcPr marT="45740" marB="4574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0" i="0" u="none" strike="noStrike" cap="none" normalizeH="0" baseline="0" dirty="0" smtClean="0">
                          <a:ln>
                            <a:noFill/>
                          </a:ln>
                          <a:solidFill>
                            <a:schemeClr val="tx1"/>
                          </a:solidFill>
                          <a:effectLst/>
                          <a:latin typeface="Arial" charset="0"/>
                          <a:cs typeface="Times New Roman" pitchFamily="18" charset="0"/>
                        </a:rPr>
                        <a:t>AIDS</a:t>
                      </a:r>
                    </a:p>
                  </a:txBody>
                  <a:tcPr marT="45740" marB="4574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0" i="0" u="none" strike="noStrike" cap="none" normalizeH="0" baseline="0" dirty="0" smtClean="0">
                          <a:ln>
                            <a:noFill/>
                          </a:ln>
                          <a:solidFill>
                            <a:schemeClr val="tx1"/>
                          </a:solidFill>
                          <a:effectLst/>
                          <a:latin typeface="Arial" charset="0"/>
                          <a:cs typeface="Times New Roman" pitchFamily="18" charset="0"/>
                        </a:rPr>
                        <a:t>17,000</a:t>
                      </a:r>
                    </a:p>
                  </a:txBody>
                  <a:tcPr marT="45740" marB="4574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243946">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0" i="0" u="none" strike="noStrike" cap="none" normalizeH="0" baseline="0" dirty="0" smtClean="0">
                          <a:ln>
                            <a:noFill/>
                          </a:ln>
                          <a:solidFill>
                            <a:schemeClr val="tx1"/>
                          </a:solidFill>
                          <a:effectLst/>
                          <a:latin typeface="Arial" charset="0"/>
                          <a:cs typeface="Times New Roman" pitchFamily="18" charset="0"/>
                        </a:rPr>
                        <a:t>Bob</a:t>
                      </a:r>
                    </a:p>
                  </a:txBody>
                  <a:tcPr marT="45740" marB="4574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0" i="0" u="none" strike="noStrike" cap="none" normalizeH="0" baseline="0" dirty="0" smtClean="0">
                          <a:ln>
                            <a:noFill/>
                          </a:ln>
                          <a:solidFill>
                            <a:schemeClr val="tx1"/>
                          </a:solidFill>
                          <a:effectLst/>
                          <a:latin typeface="Arial" charset="0"/>
                          <a:cs typeface="Times New Roman" pitchFamily="18" charset="0"/>
                        </a:rPr>
                        <a:t>323232323</a:t>
                      </a:r>
                    </a:p>
                  </a:txBody>
                  <a:tcPr marT="45740" marB="4574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0" i="0" u="none" strike="noStrike" cap="none" normalizeH="0" baseline="0" dirty="0" smtClean="0">
                          <a:ln>
                            <a:noFill/>
                          </a:ln>
                          <a:solidFill>
                            <a:schemeClr val="tx1"/>
                          </a:solidFill>
                          <a:effectLst/>
                          <a:latin typeface="Arial" charset="0"/>
                          <a:cs typeface="Times New Roman" pitchFamily="18" charset="0"/>
                        </a:rPr>
                        <a:t>44</a:t>
                      </a:r>
                    </a:p>
                  </a:txBody>
                  <a:tcPr marT="45740" marB="4574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0" i="0" u="none" strike="noStrike" cap="none" normalizeH="0" baseline="0" dirty="0" smtClean="0">
                          <a:ln>
                            <a:noFill/>
                          </a:ln>
                          <a:solidFill>
                            <a:schemeClr val="tx1"/>
                          </a:solidFill>
                          <a:effectLst/>
                          <a:latin typeface="Arial" charset="0"/>
                          <a:cs typeface="Times New Roman" pitchFamily="18" charset="0"/>
                        </a:rPr>
                        <a:t>48202</a:t>
                      </a:r>
                    </a:p>
                  </a:txBody>
                  <a:tcPr marT="45740" marB="4574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0" i="0" u="none" strike="noStrike" cap="none" normalizeH="0" baseline="0" dirty="0" smtClean="0">
                          <a:ln>
                            <a:noFill/>
                          </a:ln>
                          <a:solidFill>
                            <a:schemeClr val="tx1"/>
                          </a:solidFill>
                          <a:effectLst/>
                          <a:latin typeface="Arial" charset="0"/>
                          <a:cs typeface="Times New Roman" pitchFamily="18" charset="0"/>
                        </a:rPr>
                        <a:t>AIDS</a:t>
                      </a:r>
                    </a:p>
                  </a:txBody>
                  <a:tcPr marT="45740" marB="4574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0" i="0" u="none" strike="noStrike" cap="none" normalizeH="0" baseline="0" dirty="0" smtClean="0">
                          <a:ln>
                            <a:noFill/>
                          </a:ln>
                          <a:solidFill>
                            <a:schemeClr val="tx1"/>
                          </a:solidFill>
                          <a:effectLst/>
                          <a:latin typeface="Arial" charset="0"/>
                          <a:cs typeface="Times New Roman" pitchFamily="18" charset="0"/>
                        </a:rPr>
                        <a:t>68,000</a:t>
                      </a:r>
                    </a:p>
                  </a:txBody>
                  <a:tcPr marT="45740" marB="4574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243946">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0" i="0" u="none" strike="noStrike" cap="none" normalizeH="0" baseline="0" dirty="0" smtClean="0">
                          <a:ln>
                            <a:noFill/>
                          </a:ln>
                          <a:solidFill>
                            <a:schemeClr val="tx1"/>
                          </a:solidFill>
                          <a:effectLst/>
                          <a:latin typeface="Arial" charset="0"/>
                          <a:cs typeface="Times New Roman" pitchFamily="18" charset="0"/>
                        </a:rPr>
                        <a:t>Charley</a:t>
                      </a:r>
                    </a:p>
                  </a:txBody>
                  <a:tcPr marT="45740" marB="4574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0" i="0" u="none" strike="noStrike" cap="none" normalizeH="0" baseline="0" dirty="0" smtClean="0">
                          <a:ln>
                            <a:noFill/>
                          </a:ln>
                          <a:solidFill>
                            <a:schemeClr val="tx1"/>
                          </a:solidFill>
                          <a:effectLst/>
                          <a:latin typeface="Arial" charset="0"/>
                          <a:cs typeface="Times New Roman" pitchFamily="18" charset="0"/>
                        </a:rPr>
                        <a:t>232345656</a:t>
                      </a:r>
                    </a:p>
                  </a:txBody>
                  <a:tcPr marT="45740" marB="4574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0" i="0" u="none" strike="noStrike" cap="none" normalizeH="0" baseline="0" dirty="0" smtClean="0">
                          <a:ln>
                            <a:noFill/>
                          </a:ln>
                          <a:solidFill>
                            <a:schemeClr val="tx1"/>
                          </a:solidFill>
                          <a:effectLst/>
                          <a:latin typeface="Arial" charset="0"/>
                          <a:cs typeface="Times New Roman" pitchFamily="18" charset="0"/>
                        </a:rPr>
                        <a:t>44</a:t>
                      </a:r>
                    </a:p>
                  </a:txBody>
                  <a:tcPr marT="45740" marB="4574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0" i="0" u="none" strike="noStrike" cap="none" normalizeH="0" baseline="0" dirty="0" smtClean="0">
                          <a:ln>
                            <a:noFill/>
                          </a:ln>
                          <a:solidFill>
                            <a:schemeClr val="tx1"/>
                          </a:solidFill>
                          <a:effectLst/>
                          <a:latin typeface="Arial" charset="0"/>
                          <a:cs typeface="Times New Roman" pitchFamily="18" charset="0"/>
                        </a:rPr>
                        <a:t>48201</a:t>
                      </a:r>
                    </a:p>
                  </a:txBody>
                  <a:tcPr marT="45740" marB="4574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0" i="0" u="none" strike="noStrike" cap="none" normalizeH="0" baseline="0" dirty="0" smtClean="0">
                          <a:ln>
                            <a:noFill/>
                          </a:ln>
                          <a:solidFill>
                            <a:schemeClr val="tx1"/>
                          </a:solidFill>
                          <a:effectLst/>
                          <a:latin typeface="Arial" charset="0"/>
                          <a:cs typeface="Times New Roman" pitchFamily="18" charset="0"/>
                        </a:rPr>
                        <a:t>Asthma</a:t>
                      </a:r>
                    </a:p>
                  </a:txBody>
                  <a:tcPr marT="45740" marB="4574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0" i="0" u="none" strike="noStrike" cap="none" normalizeH="0" baseline="0" dirty="0" smtClean="0">
                          <a:ln>
                            <a:noFill/>
                          </a:ln>
                          <a:solidFill>
                            <a:schemeClr val="tx1"/>
                          </a:solidFill>
                          <a:effectLst/>
                          <a:latin typeface="Arial" charset="0"/>
                          <a:cs typeface="Times New Roman" pitchFamily="18" charset="0"/>
                        </a:rPr>
                        <a:t>80,000</a:t>
                      </a:r>
                    </a:p>
                  </a:txBody>
                  <a:tcPr marT="45740" marB="4574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243946">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0" i="0" u="none" strike="noStrike" cap="none" normalizeH="0" baseline="0" dirty="0" smtClean="0">
                          <a:ln>
                            <a:noFill/>
                          </a:ln>
                          <a:solidFill>
                            <a:schemeClr val="tx1"/>
                          </a:solidFill>
                          <a:effectLst/>
                          <a:latin typeface="Arial" charset="0"/>
                          <a:cs typeface="Times New Roman" pitchFamily="18" charset="0"/>
                        </a:rPr>
                        <a:t>Dave</a:t>
                      </a:r>
                    </a:p>
                  </a:txBody>
                  <a:tcPr marT="45740" marB="4574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0" i="0" u="none" strike="noStrike" cap="none" normalizeH="0" baseline="0" dirty="0" smtClean="0">
                          <a:ln>
                            <a:noFill/>
                          </a:ln>
                          <a:solidFill>
                            <a:schemeClr val="tx1"/>
                          </a:solidFill>
                          <a:effectLst/>
                          <a:latin typeface="Arial" charset="0"/>
                          <a:cs typeface="Times New Roman" pitchFamily="18" charset="0"/>
                        </a:rPr>
                        <a:t>333333333</a:t>
                      </a:r>
                    </a:p>
                  </a:txBody>
                  <a:tcPr marT="45740" marB="4574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0" i="0" u="none" strike="noStrike" cap="none" normalizeH="0" baseline="0" dirty="0" smtClean="0">
                          <a:ln>
                            <a:noFill/>
                          </a:ln>
                          <a:solidFill>
                            <a:schemeClr val="tx1"/>
                          </a:solidFill>
                          <a:effectLst/>
                          <a:latin typeface="Arial" charset="0"/>
                          <a:cs typeface="Times New Roman" pitchFamily="18" charset="0"/>
                        </a:rPr>
                        <a:t>55</a:t>
                      </a:r>
                    </a:p>
                  </a:txBody>
                  <a:tcPr marT="45740" marB="4574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0" i="0" u="none" strike="noStrike" cap="none" normalizeH="0" baseline="0" dirty="0" smtClean="0">
                          <a:ln>
                            <a:noFill/>
                          </a:ln>
                          <a:solidFill>
                            <a:schemeClr val="tx1"/>
                          </a:solidFill>
                          <a:effectLst/>
                          <a:latin typeface="Arial" charset="0"/>
                          <a:cs typeface="Times New Roman" pitchFamily="18" charset="0"/>
                        </a:rPr>
                        <a:t>48310</a:t>
                      </a:r>
                    </a:p>
                  </a:txBody>
                  <a:tcPr marT="45740" marB="4574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0" i="0" u="none" strike="noStrike" cap="none" normalizeH="0" baseline="0" dirty="0" smtClean="0">
                          <a:ln>
                            <a:noFill/>
                          </a:ln>
                          <a:solidFill>
                            <a:schemeClr val="tx1"/>
                          </a:solidFill>
                          <a:effectLst/>
                          <a:latin typeface="Arial" charset="0"/>
                          <a:cs typeface="Times New Roman" pitchFamily="18" charset="0"/>
                        </a:rPr>
                        <a:t>Asthma</a:t>
                      </a:r>
                    </a:p>
                  </a:txBody>
                  <a:tcPr marT="45740" marB="4574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0" i="0" u="none" strike="noStrike" cap="none" normalizeH="0" baseline="0" dirty="0" smtClean="0">
                          <a:ln>
                            <a:noFill/>
                          </a:ln>
                          <a:solidFill>
                            <a:schemeClr val="tx1"/>
                          </a:solidFill>
                          <a:effectLst/>
                          <a:latin typeface="Arial" charset="0"/>
                          <a:cs typeface="Times New Roman" pitchFamily="18" charset="0"/>
                        </a:rPr>
                        <a:t>55,000</a:t>
                      </a:r>
                    </a:p>
                  </a:txBody>
                  <a:tcPr marT="45740" marB="4574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243946">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0" i="0" u="none" strike="noStrike" cap="none" normalizeH="0" baseline="0" dirty="0" smtClean="0">
                          <a:ln>
                            <a:noFill/>
                          </a:ln>
                          <a:solidFill>
                            <a:schemeClr val="tx1"/>
                          </a:solidFill>
                          <a:effectLst/>
                          <a:latin typeface="Arial" charset="0"/>
                          <a:cs typeface="Times New Roman" pitchFamily="18" charset="0"/>
                        </a:rPr>
                        <a:t>Eva</a:t>
                      </a:r>
                    </a:p>
                  </a:txBody>
                  <a:tcPr marT="45740" marB="4574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0" i="0" u="none" strike="noStrike" cap="none" normalizeH="0" baseline="0" dirty="0" smtClean="0">
                          <a:ln>
                            <a:noFill/>
                          </a:ln>
                          <a:solidFill>
                            <a:schemeClr val="tx1"/>
                          </a:solidFill>
                          <a:effectLst/>
                          <a:latin typeface="Arial" charset="0"/>
                          <a:cs typeface="Times New Roman" pitchFamily="18" charset="0"/>
                        </a:rPr>
                        <a:t>666666666</a:t>
                      </a:r>
                    </a:p>
                  </a:txBody>
                  <a:tcPr marT="45740" marB="4574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0" i="0" u="none" strike="noStrike" cap="none" normalizeH="0" baseline="0" dirty="0" smtClean="0">
                          <a:ln>
                            <a:noFill/>
                          </a:ln>
                          <a:solidFill>
                            <a:schemeClr val="tx1"/>
                          </a:solidFill>
                          <a:effectLst/>
                          <a:latin typeface="Arial" charset="0"/>
                          <a:cs typeface="Times New Roman" pitchFamily="18" charset="0"/>
                        </a:rPr>
                        <a:t>55</a:t>
                      </a:r>
                    </a:p>
                  </a:txBody>
                  <a:tcPr marT="45740" marB="4574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0" i="0" u="none" strike="noStrike" cap="none" normalizeH="0" baseline="0" dirty="0" smtClean="0">
                          <a:ln>
                            <a:noFill/>
                          </a:ln>
                          <a:solidFill>
                            <a:schemeClr val="tx1"/>
                          </a:solidFill>
                          <a:effectLst/>
                          <a:latin typeface="Arial" charset="0"/>
                          <a:cs typeface="Times New Roman" pitchFamily="18" charset="0"/>
                        </a:rPr>
                        <a:t>48310</a:t>
                      </a:r>
                    </a:p>
                  </a:txBody>
                  <a:tcPr marT="45740" marB="4574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0" i="0" u="none" strike="noStrike" cap="none" normalizeH="0" baseline="0" dirty="0" smtClean="0">
                          <a:ln>
                            <a:noFill/>
                          </a:ln>
                          <a:solidFill>
                            <a:schemeClr val="tx1"/>
                          </a:solidFill>
                          <a:effectLst/>
                          <a:latin typeface="Arial" charset="0"/>
                          <a:cs typeface="Times New Roman" pitchFamily="18" charset="0"/>
                        </a:rPr>
                        <a:t>Diabetes</a:t>
                      </a:r>
                    </a:p>
                  </a:txBody>
                  <a:tcPr marT="45740" marB="4574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0" i="0" u="none" strike="noStrike" cap="none" normalizeH="0" baseline="0" dirty="0" smtClean="0">
                          <a:ln>
                            <a:noFill/>
                          </a:ln>
                          <a:solidFill>
                            <a:schemeClr val="tx1"/>
                          </a:solidFill>
                          <a:effectLst/>
                          <a:latin typeface="Arial" charset="0"/>
                          <a:cs typeface="Times New Roman" pitchFamily="18" charset="0"/>
                        </a:rPr>
                        <a:t>23,000</a:t>
                      </a:r>
                    </a:p>
                  </a:txBody>
                  <a:tcPr marT="45740" marB="4574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bl>
          </a:graphicData>
        </a:graphic>
      </p:graphicFrame>
      <p:sp>
        <p:nvSpPr>
          <p:cNvPr id="18492" name="Text Box 57"/>
          <p:cNvSpPr txBox="1">
            <a:spLocks noChangeArrowheads="1"/>
          </p:cNvSpPr>
          <p:nvPr/>
        </p:nvSpPr>
        <p:spPr bwMode="auto">
          <a:xfrm>
            <a:off x="5759450" y="1676400"/>
            <a:ext cx="2089150" cy="3667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r>
              <a:rPr lang="en-US"/>
              <a:t>Masked Microdata</a:t>
            </a:r>
          </a:p>
        </p:txBody>
      </p:sp>
      <p:sp>
        <p:nvSpPr>
          <p:cNvPr id="18493" name="Text Box 58"/>
          <p:cNvSpPr txBox="1">
            <a:spLocks noChangeArrowheads="1"/>
          </p:cNvSpPr>
          <p:nvPr/>
        </p:nvSpPr>
        <p:spPr bwMode="auto">
          <a:xfrm>
            <a:off x="762000" y="1614488"/>
            <a:ext cx="1784350" cy="3667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r>
              <a:rPr lang="en-US"/>
              <a:t>Initial Microdata</a:t>
            </a:r>
          </a:p>
        </p:txBody>
      </p:sp>
      <p:graphicFrame>
        <p:nvGraphicFramePr>
          <p:cNvPr id="224315" name="Group 59"/>
          <p:cNvGraphicFramePr>
            <a:graphicFrameLocks noGrp="1"/>
          </p:cNvGraphicFramePr>
          <p:nvPr/>
        </p:nvGraphicFramePr>
        <p:xfrm>
          <a:off x="5791200" y="4419600"/>
          <a:ext cx="2743200" cy="1092200"/>
        </p:xfrm>
        <a:graphic>
          <a:graphicData uri="http://schemas.openxmlformats.org/drawingml/2006/table">
            <a:tbl>
              <a:tblPr/>
              <a:tblGrid>
                <a:gridCol w="685800"/>
                <a:gridCol w="914400"/>
                <a:gridCol w="533400"/>
                <a:gridCol w="609600"/>
              </a:tblGrid>
              <a:tr h="273050">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1" i="0" u="none" strike="noStrike" cap="none" normalizeH="0" baseline="0" dirty="0" smtClean="0">
                          <a:ln>
                            <a:noFill/>
                          </a:ln>
                          <a:solidFill>
                            <a:srgbClr val="993300"/>
                          </a:solidFill>
                          <a:effectLst/>
                          <a:latin typeface="Arial" charset="0"/>
                          <a:cs typeface="Times New Roman" pitchFamily="18" charset="0"/>
                        </a:rPr>
                        <a:t>Name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1" i="0" u="none" strike="noStrike" cap="none" normalizeH="0" baseline="0" dirty="0" smtClean="0">
                          <a:ln>
                            <a:noFill/>
                          </a:ln>
                          <a:solidFill>
                            <a:srgbClr val="993300"/>
                          </a:solidFill>
                          <a:effectLst/>
                          <a:latin typeface="Arial" charset="0"/>
                          <a:cs typeface="Times New Roman" pitchFamily="18" charset="0"/>
                        </a:rPr>
                        <a:t>SSN</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1" i="0" u="none" strike="noStrike" cap="none" normalizeH="0" baseline="0" dirty="0" smtClean="0">
                          <a:ln>
                            <a:noFill/>
                          </a:ln>
                          <a:solidFill>
                            <a:srgbClr val="993300"/>
                          </a:solidFill>
                          <a:effectLst/>
                          <a:latin typeface="Arial" charset="0"/>
                          <a:cs typeface="Times New Roman" pitchFamily="18" charset="0"/>
                        </a:rPr>
                        <a:t>Age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1" i="0" u="none" strike="noStrike" cap="none" normalizeH="0" baseline="0" dirty="0" smtClean="0">
                          <a:ln>
                            <a:noFill/>
                          </a:ln>
                          <a:solidFill>
                            <a:srgbClr val="993300"/>
                          </a:solidFill>
                          <a:effectLst/>
                          <a:latin typeface="Arial" charset="0"/>
                          <a:cs typeface="Times New Roman" pitchFamily="18" charset="0"/>
                        </a:rPr>
                        <a:t>Zip</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r>
              <a:tr h="273050">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0" i="0" u="none" strike="noStrike" cap="none" normalizeH="0" baseline="0" dirty="0" smtClean="0">
                          <a:ln>
                            <a:noFill/>
                          </a:ln>
                          <a:solidFill>
                            <a:schemeClr val="tx1"/>
                          </a:solidFill>
                          <a:effectLst/>
                          <a:latin typeface="Arial" charset="0"/>
                          <a:cs typeface="Times New Roman" pitchFamily="18" charset="0"/>
                        </a:rPr>
                        <a:t>Alice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0" i="0" u="none" strike="noStrike" cap="none" normalizeH="0" baseline="0" dirty="0" smtClean="0">
                          <a:ln>
                            <a:noFill/>
                          </a:ln>
                          <a:solidFill>
                            <a:schemeClr val="tx1"/>
                          </a:solidFill>
                          <a:effectLst/>
                          <a:latin typeface="Arial" charset="0"/>
                          <a:cs typeface="Times New Roman" pitchFamily="18" charset="0"/>
                        </a:rPr>
                        <a:t>123456789</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0" i="0" u="none" strike="noStrike" cap="none" normalizeH="0" baseline="0" dirty="0" smtClean="0">
                          <a:ln>
                            <a:noFill/>
                          </a:ln>
                          <a:solidFill>
                            <a:schemeClr val="tx1"/>
                          </a:solidFill>
                          <a:effectLst/>
                          <a:latin typeface="Arial" charset="0"/>
                          <a:cs typeface="Times New Roman" pitchFamily="18" charset="0"/>
                        </a:rPr>
                        <a:t>44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0" i="0" u="none" strike="noStrike" cap="none" normalizeH="0" baseline="0" dirty="0" smtClean="0">
                          <a:ln>
                            <a:noFill/>
                          </a:ln>
                          <a:solidFill>
                            <a:schemeClr val="tx1"/>
                          </a:solidFill>
                          <a:effectLst/>
                          <a:latin typeface="Arial" charset="0"/>
                          <a:cs typeface="Times New Roman" pitchFamily="18" charset="0"/>
                        </a:rPr>
                        <a:t>48202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273050">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0" i="0" u="none" strike="noStrike" cap="none" normalizeH="0" baseline="0" dirty="0" smtClean="0">
                          <a:ln>
                            <a:noFill/>
                          </a:ln>
                          <a:solidFill>
                            <a:schemeClr val="tx1"/>
                          </a:solidFill>
                          <a:effectLst/>
                          <a:latin typeface="Arial" charset="0"/>
                          <a:cs typeface="Times New Roman" pitchFamily="18" charset="0"/>
                        </a:rPr>
                        <a:t>Charley</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0" i="0" u="none" strike="noStrike" cap="none" normalizeH="0" baseline="0" dirty="0" smtClean="0">
                          <a:ln>
                            <a:noFill/>
                          </a:ln>
                          <a:solidFill>
                            <a:schemeClr val="tx1"/>
                          </a:solidFill>
                          <a:effectLst/>
                          <a:latin typeface="Arial" charset="0"/>
                          <a:cs typeface="Times New Roman" pitchFamily="18" charset="0"/>
                        </a:rPr>
                        <a:t>232345656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0" i="0" u="none" strike="noStrike" cap="none" normalizeH="0" baseline="0" dirty="0" smtClean="0">
                          <a:ln>
                            <a:noFill/>
                          </a:ln>
                          <a:solidFill>
                            <a:schemeClr val="tx1"/>
                          </a:solidFill>
                          <a:effectLst/>
                          <a:latin typeface="Arial" charset="0"/>
                          <a:cs typeface="Times New Roman" pitchFamily="18" charset="0"/>
                        </a:rPr>
                        <a:t>44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0" i="0" u="none" strike="noStrike" cap="none" normalizeH="0" baseline="0" dirty="0" smtClean="0">
                          <a:ln>
                            <a:noFill/>
                          </a:ln>
                          <a:solidFill>
                            <a:schemeClr val="tx1"/>
                          </a:solidFill>
                          <a:effectLst/>
                          <a:latin typeface="Arial" charset="0"/>
                          <a:cs typeface="Times New Roman" pitchFamily="18" charset="0"/>
                        </a:rPr>
                        <a:t>48201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273050">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0" i="0" u="none" strike="noStrike" cap="none" normalizeH="0" baseline="0" dirty="0" smtClean="0">
                          <a:ln>
                            <a:noFill/>
                          </a:ln>
                          <a:solidFill>
                            <a:schemeClr val="tx1"/>
                          </a:solidFill>
                          <a:effectLst/>
                          <a:latin typeface="Arial" charset="0"/>
                          <a:cs typeface="Times New Roman" pitchFamily="18" charset="0"/>
                        </a:rPr>
                        <a:t>Dave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0" i="0" u="none" strike="noStrike" cap="none" normalizeH="0" baseline="0" dirty="0" smtClean="0">
                          <a:ln>
                            <a:noFill/>
                          </a:ln>
                          <a:solidFill>
                            <a:schemeClr val="tx1"/>
                          </a:solidFill>
                          <a:effectLst/>
                          <a:latin typeface="Arial" charset="0"/>
                          <a:cs typeface="Times New Roman" pitchFamily="18" charset="0"/>
                        </a:rPr>
                        <a:t>333333333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0" i="0" u="none" strike="noStrike" cap="none" normalizeH="0" baseline="0" dirty="0" smtClean="0">
                          <a:ln>
                            <a:noFill/>
                          </a:ln>
                          <a:solidFill>
                            <a:schemeClr val="tx1"/>
                          </a:solidFill>
                          <a:effectLst/>
                          <a:latin typeface="Arial" charset="0"/>
                          <a:cs typeface="Times New Roman" pitchFamily="18" charset="0"/>
                        </a:rPr>
                        <a:t>55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0" i="0" u="none" strike="noStrike" cap="none" normalizeH="0" baseline="0" dirty="0" smtClean="0">
                          <a:ln>
                            <a:noFill/>
                          </a:ln>
                          <a:solidFill>
                            <a:schemeClr val="tx1"/>
                          </a:solidFill>
                          <a:effectLst/>
                          <a:latin typeface="Arial" charset="0"/>
                          <a:cs typeface="Times New Roman" pitchFamily="18" charset="0"/>
                        </a:rPr>
                        <a:t>48310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bl>
          </a:graphicData>
        </a:graphic>
      </p:graphicFrame>
      <p:sp>
        <p:nvSpPr>
          <p:cNvPr id="18521" name="Text Box 86"/>
          <p:cNvSpPr txBox="1">
            <a:spLocks noChangeArrowheads="1"/>
          </p:cNvSpPr>
          <p:nvPr/>
        </p:nvSpPr>
        <p:spPr bwMode="auto">
          <a:xfrm>
            <a:off x="5715000" y="4038600"/>
            <a:ext cx="2286000" cy="3667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r>
              <a:rPr lang="en-US"/>
              <a:t>External Information</a:t>
            </a:r>
          </a:p>
        </p:txBody>
      </p:sp>
      <p:sp>
        <p:nvSpPr>
          <p:cNvPr id="18522" name="Text Box 87"/>
          <p:cNvSpPr txBox="1">
            <a:spLocks noChangeArrowheads="1"/>
          </p:cNvSpPr>
          <p:nvPr/>
        </p:nvSpPr>
        <p:spPr bwMode="auto">
          <a:xfrm>
            <a:off x="3810000" y="3505200"/>
            <a:ext cx="1403350" cy="3667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r>
              <a:rPr lang="en-US"/>
              <a:t>Data Owner</a:t>
            </a:r>
          </a:p>
        </p:txBody>
      </p:sp>
      <p:sp>
        <p:nvSpPr>
          <p:cNvPr id="18523" name="Text Box 88"/>
          <p:cNvSpPr txBox="1">
            <a:spLocks noChangeArrowheads="1"/>
          </p:cNvSpPr>
          <p:nvPr/>
        </p:nvSpPr>
        <p:spPr bwMode="auto">
          <a:xfrm>
            <a:off x="6705600" y="5562600"/>
            <a:ext cx="971550" cy="3667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r>
              <a:rPr lang="en-US"/>
              <a:t>Intruder</a:t>
            </a:r>
          </a:p>
        </p:txBody>
      </p:sp>
      <p:graphicFrame>
        <p:nvGraphicFramePr>
          <p:cNvPr id="224345" name="Group 89"/>
          <p:cNvGraphicFramePr>
            <a:graphicFrameLocks noGrp="1"/>
          </p:cNvGraphicFramePr>
          <p:nvPr/>
        </p:nvGraphicFramePr>
        <p:xfrm>
          <a:off x="5867400" y="2057400"/>
          <a:ext cx="2819400" cy="1495425"/>
        </p:xfrm>
        <a:graphic>
          <a:graphicData uri="http://schemas.openxmlformats.org/drawingml/2006/table">
            <a:tbl>
              <a:tblPr/>
              <a:tblGrid>
                <a:gridCol w="563563"/>
                <a:gridCol w="644525"/>
                <a:gridCol w="925512"/>
                <a:gridCol w="685800"/>
              </a:tblGrid>
              <a:tr h="228600">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1" i="0" u="none" strike="noStrike" cap="none" normalizeH="0" baseline="0" dirty="0" smtClean="0">
                          <a:ln>
                            <a:noFill/>
                          </a:ln>
                          <a:solidFill>
                            <a:srgbClr val="993300"/>
                          </a:solidFill>
                          <a:effectLst/>
                          <a:latin typeface="Arial" charset="0"/>
                          <a:cs typeface="Times New Roman" pitchFamily="18" charset="0"/>
                        </a:rPr>
                        <a:t>Age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1" i="0" u="none" strike="noStrike" cap="none" normalizeH="0" baseline="0" dirty="0" smtClean="0">
                          <a:ln>
                            <a:noFill/>
                          </a:ln>
                          <a:solidFill>
                            <a:srgbClr val="993300"/>
                          </a:solidFill>
                          <a:effectLst/>
                          <a:latin typeface="Arial" charset="0"/>
                          <a:cs typeface="Times New Roman" pitchFamily="18" charset="0"/>
                        </a:rPr>
                        <a:t>Zip</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1" i="0" u="none" strike="noStrike" cap="none" normalizeH="0" baseline="0" dirty="0" smtClean="0">
                          <a:ln>
                            <a:noFill/>
                          </a:ln>
                          <a:solidFill>
                            <a:srgbClr val="993300"/>
                          </a:solidFill>
                          <a:effectLst/>
                          <a:latin typeface="Arial" charset="0"/>
                          <a:cs typeface="Times New Roman" pitchFamily="18" charset="0"/>
                        </a:rPr>
                        <a:t>Diagnosis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1" i="0" u="none" strike="noStrike" cap="none" normalizeH="0" baseline="0" dirty="0" smtClean="0">
                          <a:ln>
                            <a:noFill/>
                          </a:ln>
                          <a:solidFill>
                            <a:srgbClr val="993300"/>
                          </a:solidFill>
                          <a:effectLst/>
                          <a:latin typeface="Arial" charset="0"/>
                          <a:cs typeface="Times New Roman" pitchFamily="18" charset="0"/>
                        </a:rPr>
                        <a:t>Income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r>
              <a:tr h="228600">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0" i="0" u="none" strike="noStrike" cap="none" normalizeH="0" baseline="0" dirty="0" smtClean="0">
                          <a:ln>
                            <a:noFill/>
                          </a:ln>
                          <a:solidFill>
                            <a:schemeClr val="tx1"/>
                          </a:solidFill>
                          <a:effectLst/>
                          <a:latin typeface="Arial" charset="0"/>
                          <a:cs typeface="Times New Roman" pitchFamily="18" charset="0"/>
                        </a:rPr>
                        <a:t>44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0" i="0" u="none" strike="noStrike" cap="none" normalizeH="0" baseline="0" dirty="0" smtClean="0">
                          <a:ln>
                            <a:noFill/>
                          </a:ln>
                          <a:solidFill>
                            <a:schemeClr val="tx1"/>
                          </a:solidFill>
                          <a:effectLst/>
                          <a:latin typeface="Arial" charset="0"/>
                          <a:cs typeface="Times New Roman" pitchFamily="18" charset="0"/>
                        </a:rPr>
                        <a:t>48202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0" i="0" u="none" strike="noStrike" cap="none" normalizeH="0" baseline="0" dirty="0" smtClean="0">
                          <a:ln>
                            <a:noFill/>
                          </a:ln>
                          <a:solidFill>
                            <a:schemeClr val="tx1"/>
                          </a:solidFill>
                          <a:effectLst/>
                          <a:latin typeface="Arial" charset="0"/>
                          <a:cs typeface="Times New Roman" pitchFamily="18" charset="0"/>
                        </a:rPr>
                        <a:t>AIDS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0" i="0" u="none" strike="noStrike" cap="none" normalizeH="0" baseline="0" dirty="0" smtClean="0">
                          <a:ln>
                            <a:noFill/>
                          </a:ln>
                          <a:solidFill>
                            <a:schemeClr val="tx1"/>
                          </a:solidFill>
                          <a:effectLst/>
                          <a:latin typeface="Arial" charset="0"/>
                          <a:cs typeface="Times New Roman" pitchFamily="18" charset="0"/>
                        </a:rPr>
                        <a:t>17,000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276225">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0" i="0" u="none" strike="noStrike" cap="none" normalizeH="0" baseline="0" dirty="0" smtClean="0">
                          <a:ln>
                            <a:noFill/>
                          </a:ln>
                          <a:solidFill>
                            <a:schemeClr val="tx1"/>
                          </a:solidFill>
                          <a:effectLst/>
                          <a:latin typeface="Arial" charset="0"/>
                          <a:cs typeface="Times New Roman" pitchFamily="18" charset="0"/>
                        </a:rPr>
                        <a:t>44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0" i="0" u="none" strike="noStrike" cap="none" normalizeH="0" baseline="0" dirty="0" smtClean="0">
                          <a:ln>
                            <a:noFill/>
                          </a:ln>
                          <a:solidFill>
                            <a:schemeClr val="tx1"/>
                          </a:solidFill>
                          <a:effectLst/>
                          <a:latin typeface="Arial" charset="0"/>
                          <a:cs typeface="Times New Roman" pitchFamily="18" charset="0"/>
                        </a:rPr>
                        <a:t>48202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0" i="0" u="none" strike="noStrike" cap="none" normalizeH="0" baseline="0" dirty="0" smtClean="0">
                          <a:ln>
                            <a:noFill/>
                          </a:ln>
                          <a:solidFill>
                            <a:schemeClr val="tx1"/>
                          </a:solidFill>
                          <a:effectLst/>
                          <a:latin typeface="Arial" charset="0"/>
                          <a:cs typeface="Times New Roman" pitchFamily="18" charset="0"/>
                        </a:rPr>
                        <a:t>AIDS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0" i="0" u="none" strike="noStrike" cap="none" normalizeH="0" baseline="0" dirty="0" smtClean="0">
                          <a:ln>
                            <a:noFill/>
                          </a:ln>
                          <a:solidFill>
                            <a:schemeClr val="tx1"/>
                          </a:solidFill>
                          <a:effectLst/>
                          <a:latin typeface="Arial" charset="0"/>
                          <a:cs typeface="Times New Roman" pitchFamily="18" charset="0"/>
                        </a:rPr>
                        <a:t>68,000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228600">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0" i="0" u="none" strike="noStrike" cap="none" normalizeH="0" baseline="0" dirty="0" smtClean="0">
                          <a:ln>
                            <a:noFill/>
                          </a:ln>
                          <a:solidFill>
                            <a:schemeClr val="tx1"/>
                          </a:solidFill>
                          <a:effectLst/>
                          <a:latin typeface="Arial" charset="0"/>
                          <a:cs typeface="Times New Roman" pitchFamily="18" charset="0"/>
                        </a:rPr>
                        <a:t>44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0" i="0" u="none" strike="noStrike" cap="none" normalizeH="0" baseline="0" dirty="0" smtClean="0">
                          <a:ln>
                            <a:noFill/>
                          </a:ln>
                          <a:solidFill>
                            <a:schemeClr val="tx1"/>
                          </a:solidFill>
                          <a:effectLst/>
                          <a:latin typeface="Arial" charset="0"/>
                          <a:cs typeface="Times New Roman" pitchFamily="18" charset="0"/>
                        </a:rPr>
                        <a:t>48201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0" i="0" u="none" strike="noStrike" cap="none" normalizeH="0" baseline="0" dirty="0" smtClean="0">
                          <a:ln>
                            <a:noFill/>
                          </a:ln>
                          <a:solidFill>
                            <a:schemeClr val="tx1"/>
                          </a:solidFill>
                          <a:effectLst/>
                          <a:latin typeface="Arial" charset="0"/>
                          <a:cs typeface="Times New Roman" pitchFamily="18" charset="0"/>
                        </a:rPr>
                        <a:t>Asthma</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0" i="0" u="none" strike="noStrike" cap="none" normalizeH="0" baseline="0" dirty="0" smtClean="0">
                          <a:ln>
                            <a:noFill/>
                          </a:ln>
                          <a:solidFill>
                            <a:schemeClr val="tx1"/>
                          </a:solidFill>
                          <a:effectLst/>
                          <a:latin typeface="Arial" charset="0"/>
                          <a:cs typeface="Times New Roman" pitchFamily="18" charset="0"/>
                        </a:rPr>
                        <a:t>80,000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228600">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0" i="0" u="none" strike="noStrike" cap="none" normalizeH="0" baseline="0" dirty="0" smtClean="0">
                          <a:ln>
                            <a:noFill/>
                          </a:ln>
                          <a:solidFill>
                            <a:schemeClr val="tx1"/>
                          </a:solidFill>
                          <a:effectLst/>
                          <a:latin typeface="Arial" charset="0"/>
                          <a:cs typeface="Times New Roman" pitchFamily="18" charset="0"/>
                        </a:rPr>
                        <a:t>55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0" i="0" u="none" strike="noStrike" cap="none" normalizeH="0" baseline="0" dirty="0" smtClean="0">
                          <a:ln>
                            <a:noFill/>
                          </a:ln>
                          <a:solidFill>
                            <a:schemeClr val="tx1"/>
                          </a:solidFill>
                          <a:effectLst/>
                          <a:latin typeface="Arial" charset="0"/>
                          <a:cs typeface="Times New Roman" pitchFamily="18" charset="0"/>
                        </a:rPr>
                        <a:t>48310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0" i="0" u="none" strike="noStrike" cap="none" normalizeH="0" baseline="0" dirty="0" smtClean="0">
                          <a:ln>
                            <a:noFill/>
                          </a:ln>
                          <a:solidFill>
                            <a:schemeClr val="tx1"/>
                          </a:solidFill>
                          <a:effectLst/>
                          <a:latin typeface="Arial" charset="0"/>
                          <a:cs typeface="Times New Roman" pitchFamily="18" charset="0"/>
                        </a:rPr>
                        <a:t>Asthma</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0" i="0" u="none" strike="noStrike" cap="none" normalizeH="0" baseline="0" dirty="0" smtClean="0">
                          <a:ln>
                            <a:noFill/>
                          </a:ln>
                          <a:solidFill>
                            <a:schemeClr val="tx1"/>
                          </a:solidFill>
                          <a:effectLst/>
                          <a:latin typeface="Arial" charset="0"/>
                          <a:cs typeface="Times New Roman" pitchFamily="18" charset="0"/>
                        </a:rPr>
                        <a:t>55,000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228600">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0" i="0" u="none" strike="noStrike" cap="none" normalizeH="0" baseline="0" dirty="0" smtClean="0">
                          <a:ln>
                            <a:noFill/>
                          </a:ln>
                          <a:solidFill>
                            <a:schemeClr val="tx1"/>
                          </a:solidFill>
                          <a:effectLst/>
                          <a:latin typeface="Arial" charset="0"/>
                          <a:cs typeface="Times New Roman" pitchFamily="18" charset="0"/>
                        </a:rPr>
                        <a:t>55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0" i="0" u="none" strike="noStrike" cap="none" normalizeH="0" baseline="0" dirty="0" smtClean="0">
                          <a:ln>
                            <a:noFill/>
                          </a:ln>
                          <a:solidFill>
                            <a:schemeClr val="tx1"/>
                          </a:solidFill>
                          <a:effectLst/>
                          <a:latin typeface="Arial" charset="0"/>
                          <a:cs typeface="Times New Roman" pitchFamily="18" charset="0"/>
                        </a:rPr>
                        <a:t>48310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0" i="0" u="none" strike="noStrike" cap="none" normalizeH="0" baseline="0" dirty="0" smtClean="0">
                          <a:ln>
                            <a:noFill/>
                          </a:ln>
                          <a:solidFill>
                            <a:schemeClr val="tx1"/>
                          </a:solidFill>
                          <a:effectLst/>
                          <a:latin typeface="Arial" charset="0"/>
                          <a:cs typeface="Times New Roman" pitchFamily="18" charset="0"/>
                        </a:rPr>
                        <a:t>Diabetes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0" i="0" u="none" strike="noStrike" cap="none" normalizeH="0" baseline="0" dirty="0" smtClean="0">
                          <a:ln>
                            <a:noFill/>
                          </a:ln>
                          <a:solidFill>
                            <a:schemeClr val="tx1"/>
                          </a:solidFill>
                          <a:effectLst/>
                          <a:latin typeface="Arial" charset="0"/>
                          <a:cs typeface="Times New Roman" pitchFamily="18" charset="0"/>
                        </a:rPr>
                        <a:t>23,000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bl>
          </a:graphicData>
        </a:graphic>
      </p:graphicFrame>
      <p:sp>
        <p:nvSpPr>
          <p:cNvPr id="18561" name="AutoShape 126"/>
          <p:cNvSpPr>
            <a:spLocks noChangeArrowheads="1"/>
          </p:cNvSpPr>
          <p:nvPr/>
        </p:nvSpPr>
        <p:spPr bwMode="auto">
          <a:xfrm>
            <a:off x="838200" y="4114800"/>
            <a:ext cx="3962400" cy="1600200"/>
          </a:xfrm>
          <a:prstGeom prst="wedgeRoundRectCallout">
            <a:avLst>
              <a:gd name="adj1" fmla="val -49838"/>
              <a:gd name="adj2" fmla="val 17958"/>
              <a:gd name="adj3" fmla="val 16667"/>
            </a:avLst>
          </a:prstGeom>
          <a:solidFill>
            <a:srgbClr val="FFCCFF">
              <a:alpha val="50195"/>
            </a:srgbClr>
          </a:solidFill>
          <a:ln w="9525">
            <a:solidFill>
              <a:schemeClr val="tx1"/>
            </a:solidFill>
            <a:miter lim="800000"/>
            <a:headEnd/>
            <a:tailEnd/>
          </a:ln>
        </p:spPr>
        <p:txBody>
          <a:bodyPr/>
          <a:lstStyle/>
          <a:p>
            <a:pPr algn="ctr"/>
            <a:endParaRPr lang="en-US"/>
          </a:p>
        </p:txBody>
      </p:sp>
      <p:sp>
        <p:nvSpPr>
          <p:cNvPr id="18562" name="Text Box 127"/>
          <p:cNvSpPr txBox="1">
            <a:spLocks noChangeArrowheads="1"/>
          </p:cNvSpPr>
          <p:nvPr/>
        </p:nvSpPr>
        <p:spPr bwMode="auto">
          <a:xfrm>
            <a:off x="990600" y="4205288"/>
            <a:ext cx="4038600" cy="6715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r>
              <a:rPr lang="en-US"/>
              <a:t>Identity Disclosure:</a:t>
            </a:r>
          </a:p>
          <a:p>
            <a:pPr eaLnBrk="1" hangingPunct="1"/>
            <a:r>
              <a:rPr lang="en-US" sz="2000" i="1">
                <a:solidFill>
                  <a:srgbClr val="6600FF"/>
                </a:solidFill>
              </a:rPr>
              <a:t>Charlie is the third record</a:t>
            </a:r>
          </a:p>
        </p:txBody>
      </p:sp>
      <p:sp>
        <p:nvSpPr>
          <p:cNvPr id="18563" name="Text Box 128"/>
          <p:cNvSpPr txBox="1">
            <a:spLocks noChangeArrowheads="1"/>
          </p:cNvSpPr>
          <p:nvPr/>
        </p:nvSpPr>
        <p:spPr bwMode="auto">
          <a:xfrm>
            <a:off x="990600" y="4891088"/>
            <a:ext cx="3581400" cy="6715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r>
              <a:rPr lang="en-US"/>
              <a:t>Attribute Disclosure:</a:t>
            </a:r>
          </a:p>
          <a:p>
            <a:pPr eaLnBrk="1" hangingPunct="1"/>
            <a:r>
              <a:rPr lang="en-US" sz="2000" i="1">
                <a:solidFill>
                  <a:srgbClr val="6600FF"/>
                </a:solidFill>
              </a:rPr>
              <a:t>Alice has AIDS</a:t>
            </a:r>
          </a:p>
        </p:txBody>
      </p:sp>
    </p:spTree>
    <p:extLst>
      <p:ext uri="{BB962C8B-B14F-4D97-AF65-F5344CB8AC3E}">
        <p14:creationId xmlns:p14="http://schemas.microsoft.com/office/powerpoint/2010/main" xmlns="" val="359356790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64" name="Rectangle 5"/>
          <p:cNvSpPr>
            <a:spLocks noGrp="1" noChangeArrowheads="1"/>
          </p:cNvSpPr>
          <p:nvPr>
            <p:ph type="title"/>
          </p:nvPr>
        </p:nvSpPr>
        <p:spPr/>
        <p:txBody>
          <a:bodyPr/>
          <a:lstStyle/>
          <a:p>
            <a:pPr eaLnBrk="1" hangingPunct="1"/>
            <a:r>
              <a:rPr lang="en-US">
                <a:latin typeface="Garamond" charset="0"/>
              </a:rPr>
              <a:t>Types of Disclosure</a:t>
            </a:r>
          </a:p>
        </p:txBody>
      </p:sp>
      <p:sp>
        <p:nvSpPr>
          <p:cNvPr id="131" name="Date Placeholder 3"/>
          <p:cNvSpPr>
            <a:spLocks noGrp="1"/>
          </p:cNvSpPr>
          <p:nvPr>
            <p:ph type="dt" sz="half" idx="10"/>
          </p:nvPr>
        </p:nvSpPr>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EC59937D-3A31-F64E-8BA4-7EBF50C6E2AE}" type="datetime1">
              <a:rPr lang="en-US" smtClean="0">
                <a:latin typeface="Garamond" charset="0"/>
              </a:rPr>
              <a:pPr eaLnBrk="1" hangingPunct="1"/>
              <a:t>3/23/2011</a:t>
            </a:fld>
            <a:endParaRPr lang="en-US">
              <a:latin typeface="Garamond" charset="0"/>
            </a:endParaRPr>
          </a:p>
        </p:txBody>
      </p:sp>
      <p:sp>
        <p:nvSpPr>
          <p:cNvPr id="133" name="Slide Number Placeholder 5"/>
          <p:cNvSpPr>
            <a:spLocks noGrp="1"/>
          </p:cNvSpPr>
          <p:nvPr>
            <p:ph type="sldNum" sz="quarter" idx="12"/>
          </p:nvPr>
        </p:nvSpPr>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E73C5618-F1CD-EF46-B1DB-91F1989B7C0B}" type="slidenum">
              <a:rPr lang="en-US">
                <a:latin typeface="Garamond" charset="0"/>
              </a:rPr>
              <a:pPr eaLnBrk="1" hangingPunct="1"/>
              <a:t>9</a:t>
            </a:fld>
            <a:endParaRPr lang="en-US">
              <a:latin typeface="Garamond" charset="0"/>
            </a:endParaRPr>
          </a:p>
        </p:txBody>
      </p:sp>
      <p:sp>
        <p:nvSpPr>
          <p:cNvPr id="19461" name="Rectangle 2"/>
          <p:cNvSpPr>
            <a:spLocks noChangeArrowheads="1"/>
          </p:cNvSpPr>
          <p:nvPr/>
        </p:nvSpPr>
        <p:spPr bwMode="auto">
          <a:xfrm>
            <a:off x="838200" y="1676400"/>
            <a:ext cx="8077200" cy="2209800"/>
          </a:xfrm>
          <a:prstGeom prst="rect">
            <a:avLst/>
          </a:prstGeom>
          <a:solidFill>
            <a:srgbClr val="CCFFCC">
              <a:alpha val="50195"/>
            </a:srgbClr>
          </a:solidFill>
          <a:ln w="9525">
            <a:solidFill>
              <a:schemeClr val="tx1"/>
            </a:solidFill>
            <a:miter lim="800000"/>
            <a:headEnd/>
            <a:tailEnd/>
          </a:ln>
        </p:spPr>
        <p:txBody>
          <a:bodyPr wrap="none" anchor="ctr"/>
          <a:lstStyle/>
          <a:p>
            <a:pPr algn="ctr"/>
            <a:endParaRPr lang="en-US"/>
          </a:p>
        </p:txBody>
      </p:sp>
      <p:sp>
        <p:nvSpPr>
          <p:cNvPr id="19462" name="Rectangle 3"/>
          <p:cNvSpPr>
            <a:spLocks noChangeArrowheads="1"/>
          </p:cNvSpPr>
          <p:nvPr/>
        </p:nvSpPr>
        <p:spPr bwMode="auto">
          <a:xfrm>
            <a:off x="5562600" y="1600200"/>
            <a:ext cx="3200400" cy="4343400"/>
          </a:xfrm>
          <a:prstGeom prst="rect">
            <a:avLst/>
          </a:prstGeom>
          <a:solidFill>
            <a:srgbClr val="FFCCFF">
              <a:alpha val="50195"/>
            </a:srgbClr>
          </a:solidFill>
          <a:ln w="9525">
            <a:solidFill>
              <a:schemeClr val="tx1"/>
            </a:solidFill>
            <a:miter lim="800000"/>
            <a:headEnd/>
            <a:tailEnd/>
          </a:ln>
        </p:spPr>
        <p:txBody>
          <a:bodyPr wrap="none" anchor="ctr"/>
          <a:lstStyle/>
          <a:p>
            <a:endParaRPr lang="en-US"/>
          </a:p>
        </p:txBody>
      </p:sp>
      <p:sp>
        <p:nvSpPr>
          <p:cNvPr id="19463" name="Rectangle 4" descr="Dark upward diagonal"/>
          <p:cNvSpPr>
            <a:spLocks noChangeArrowheads="1"/>
          </p:cNvSpPr>
          <p:nvPr/>
        </p:nvSpPr>
        <p:spPr bwMode="auto">
          <a:xfrm>
            <a:off x="5562600" y="1524000"/>
            <a:ext cx="3200400" cy="2362200"/>
          </a:xfrm>
          <a:prstGeom prst="rect">
            <a:avLst/>
          </a:prstGeom>
          <a:pattFill prst="dkUpDiag">
            <a:fgClr>
              <a:srgbClr val="CCFFCC"/>
            </a:fgClr>
            <a:bgClr>
              <a:srgbClr val="FFCCFF"/>
            </a:bgClr>
          </a:pattFill>
          <a:ln w="9525">
            <a:solidFill>
              <a:schemeClr val="tx1"/>
            </a:solidFill>
            <a:miter lim="800000"/>
            <a:headEnd/>
            <a:tailEnd/>
          </a:ln>
        </p:spPr>
        <p:txBody>
          <a:bodyPr wrap="none" anchor="ctr"/>
          <a:lstStyle/>
          <a:p>
            <a:endParaRPr lang="en-US"/>
          </a:p>
        </p:txBody>
      </p:sp>
      <p:graphicFrame>
        <p:nvGraphicFramePr>
          <p:cNvPr id="225286" name="Group 6"/>
          <p:cNvGraphicFramePr>
            <a:graphicFrameLocks noGrp="1"/>
          </p:cNvGraphicFramePr>
          <p:nvPr/>
        </p:nvGraphicFramePr>
        <p:xfrm>
          <a:off x="1066800" y="2057400"/>
          <a:ext cx="4191000" cy="1463676"/>
        </p:xfrm>
        <a:graphic>
          <a:graphicData uri="http://schemas.openxmlformats.org/drawingml/2006/table">
            <a:tbl>
              <a:tblPr/>
              <a:tblGrid>
                <a:gridCol w="698500"/>
                <a:gridCol w="839788"/>
                <a:gridCol w="519112"/>
                <a:gridCol w="544513"/>
                <a:gridCol w="865187"/>
                <a:gridCol w="723900"/>
              </a:tblGrid>
              <a:tr h="243946">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1" i="0" u="none" strike="noStrike" cap="none" normalizeH="0" baseline="0" dirty="0" smtClean="0">
                          <a:ln>
                            <a:noFill/>
                          </a:ln>
                          <a:solidFill>
                            <a:srgbClr val="993300"/>
                          </a:solidFill>
                          <a:effectLst/>
                          <a:latin typeface="Arial" charset="0"/>
                          <a:cs typeface="Times New Roman" pitchFamily="18" charset="0"/>
                        </a:rPr>
                        <a:t>Name</a:t>
                      </a:r>
                    </a:p>
                  </a:txBody>
                  <a:tcPr marT="45740" marB="4574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1" i="0" u="none" strike="noStrike" cap="none" normalizeH="0" baseline="0" dirty="0" smtClean="0">
                          <a:ln>
                            <a:noFill/>
                          </a:ln>
                          <a:solidFill>
                            <a:srgbClr val="993300"/>
                          </a:solidFill>
                          <a:effectLst/>
                          <a:latin typeface="Arial" charset="0"/>
                          <a:cs typeface="Times New Roman" pitchFamily="18" charset="0"/>
                        </a:rPr>
                        <a:t>SSN</a:t>
                      </a:r>
                    </a:p>
                  </a:txBody>
                  <a:tcPr marT="45740" marB="4574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1" i="0" u="none" strike="noStrike" cap="none" normalizeH="0" baseline="0" dirty="0" smtClean="0">
                          <a:ln>
                            <a:noFill/>
                          </a:ln>
                          <a:solidFill>
                            <a:srgbClr val="993300"/>
                          </a:solidFill>
                          <a:effectLst/>
                          <a:latin typeface="Arial" charset="0"/>
                          <a:cs typeface="Times New Roman" pitchFamily="18" charset="0"/>
                        </a:rPr>
                        <a:t>Age</a:t>
                      </a:r>
                    </a:p>
                  </a:txBody>
                  <a:tcPr marT="45740" marB="4574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1" i="0" u="none" strike="noStrike" cap="none" normalizeH="0" baseline="0" dirty="0" smtClean="0">
                          <a:ln>
                            <a:noFill/>
                          </a:ln>
                          <a:solidFill>
                            <a:srgbClr val="993300"/>
                          </a:solidFill>
                          <a:effectLst/>
                          <a:latin typeface="Arial" charset="0"/>
                          <a:cs typeface="Times New Roman" pitchFamily="18" charset="0"/>
                        </a:rPr>
                        <a:t>Zip</a:t>
                      </a:r>
                    </a:p>
                  </a:txBody>
                  <a:tcPr marT="45740" marB="4574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1" i="0" u="none" strike="noStrike" cap="none" normalizeH="0" baseline="0" dirty="0" smtClean="0">
                          <a:ln>
                            <a:noFill/>
                          </a:ln>
                          <a:solidFill>
                            <a:srgbClr val="993300"/>
                          </a:solidFill>
                          <a:effectLst/>
                          <a:latin typeface="Arial" charset="0"/>
                          <a:cs typeface="Times New Roman" pitchFamily="18" charset="0"/>
                        </a:rPr>
                        <a:t>Diagnosis</a:t>
                      </a:r>
                    </a:p>
                  </a:txBody>
                  <a:tcPr marT="45740" marB="4574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1" i="0" u="none" strike="noStrike" cap="none" normalizeH="0" baseline="0" dirty="0" smtClean="0">
                          <a:ln>
                            <a:noFill/>
                          </a:ln>
                          <a:solidFill>
                            <a:srgbClr val="993300"/>
                          </a:solidFill>
                          <a:effectLst/>
                          <a:latin typeface="Arial" charset="0"/>
                          <a:cs typeface="Times New Roman" pitchFamily="18" charset="0"/>
                        </a:rPr>
                        <a:t>Income</a:t>
                      </a:r>
                    </a:p>
                  </a:txBody>
                  <a:tcPr marT="45740" marB="4574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r>
              <a:tr h="243946">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0" i="0" u="none" strike="noStrike" cap="none" normalizeH="0" baseline="0" dirty="0" smtClean="0">
                          <a:ln>
                            <a:noFill/>
                          </a:ln>
                          <a:solidFill>
                            <a:schemeClr val="tx1"/>
                          </a:solidFill>
                          <a:effectLst/>
                          <a:latin typeface="Arial" charset="0"/>
                          <a:cs typeface="Times New Roman" pitchFamily="18" charset="0"/>
                        </a:rPr>
                        <a:t>Alice</a:t>
                      </a:r>
                    </a:p>
                  </a:txBody>
                  <a:tcPr marT="45740" marB="4574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0" i="0" u="none" strike="noStrike" cap="none" normalizeH="0" baseline="0" dirty="0" smtClean="0">
                          <a:ln>
                            <a:noFill/>
                          </a:ln>
                          <a:solidFill>
                            <a:schemeClr val="tx1"/>
                          </a:solidFill>
                          <a:effectLst/>
                          <a:latin typeface="Arial" charset="0"/>
                          <a:cs typeface="Times New Roman" pitchFamily="18" charset="0"/>
                        </a:rPr>
                        <a:t>123456789</a:t>
                      </a:r>
                    </a:p>
                  </a:txBody>
                  <a:tcPr marT="45740" marB="4574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0" i="0" u="none" strike="noStrike" cap="none" normalizeH="0" baseline="0" dirty="0" smtClean="0">
                          <a:ln>
                            <a:noFill/>
                          </a:ln>
                          <a:solidFill>
                            <a:schemeClr val="tx1"/>
                          </a:solidFill>
                          <a:effectLst/>
                          <a:latin typeface="Arial" charset="0"/>
                          <a:cs typeface="Times New Roman" pitchFamily="18" charset="0"/>
                        </a:rPr>
                        <a:t>44</a:t>
                      </a:r>
                    </a:p>
                  </a:txBody>
                  <a:tcPr marT="45740" marB="4574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0" i="0" u="none" strike="noStrike" cap="none" normalizeH="0" baseline="0" dirty="0" smtClean="0">
                          <a:ln>
                            <a:noFill/>
                          </a:ln>
                          <a:solidFill>
                            <a:schemeClr val="tx1"/>
                          </a:solidFill>
                          <a:effectLst/>
                          <a:latin typeface="Arial" charset="0"/>
                          <a:cs typeface="Times New Roman" pitchFamily="18" charset="0"/>
                        </a:rPr>
                        <a:t>48202</a:t>
                      </a:r>
                    </a:p>
                  </a:txBody>
                  <a:tcPr marT="45740" marB="4574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0" i="0" u="none" strike="noStrike" cap="none" normalizeH="0" baseline="0" dirty="0" smtClean="0">
                          <a:ln>
                            <a:noFill/>
                          </a:ln>
                          <a:solidFill>
                            <a:schemeClr val="tx1"/>
                          </a:solidFill>
                          <a:effectLst/>
                          <a:latin typeface="Arial" charset="0"/>
                          <a:cs typeface="Times New Roman" pitchFamily="18" charset="0"/>
                        </a:rPr>
                        <a:t>AIDS</a:t>
                      </a:r>
                    </a:p>
                  </a:txBody>
                  <a:tcPr marT="45740" marB="4574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0" i="0" u="none" strike="noStrike" cap="none" normalizeH="0" baseline="0" dirty="0" smtClean="0">
                          <a:ln>
                            <a:noFill/>
                          </a:ln>
                          <a:solidFill>
                            <a:schemeClr val="tx1"/>
                          </a:solidFill>
                          <a:effectLst/>
                          <a:latin typeface="Arial" charset="0"/>
                          <a:cs typeface="Times New Roman" pitchFamily="18" charset="0"/>
                        </a:rPr>
                        <a:t>17,000</a:t>
                      </a:r>
                    </a:p>
                  </a:txBody>
                  <a:tcPr marT="45740" marB="4574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243946">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0" i="0" u="none" strike="noStrike" cap="none" normalizeH="0" baseline="0" dirty="0" smtClean="0">
                          <a:ln>
                            <a:noFill/>
                          </a:ln>
                          <a:solidFill>
                            <a:schemeClr val="tx1"/>
                          </a:solidFill>
                          <a:effectLst/>
                          <a:latin typeface="Arial" charset="0"/>
                          <a:cs typeface="Times New Roman" pitchFamily="18" charset="0"/>
                        </a:rPr>
                        <a:t>Bob</a:t>
                      </a:r>
                    </a:p>
                  </a:txBody>
                  <a:tcPr marT="45740" marB="4574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0" i="0" u="none" strike="noStrike" cap="none" normalizeH="0" baseline="0" dirty="0" smtClean="0">
                          <a:ln>
                            <a:noFill/>
                          </a:ln>
                          <a:solidFill>
                            <a:schemeClr val="tx1"/>
                          </a:solidFill>
                          <a:effectLst/>
                          <a:latin typeface="Arial" charset="0"/>
                          <a:cs typeface="Times New Roman" pitchFamily="18" charset="0"/>
                        </a:rPr>
                        <a:t>323232323</a:t>
                      </a:r>
                    </a:p>
                  </a:txBody>
                  <a:tcPr marT="45740" marB="4574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0" i="0" u="none" strike="noStrike" cap="none" normalizeH="0" baseline="0" dirty="0" smtClean="0">
                          <a:ln>
                            <a:noFill/>
                          </a:ln>
                          <a:solidFill>
                            <a:schemeClr val="tx1"/>
                          </a:solidFill>
                          <a:effectLst/>
                          <a:latin typeface="Arial" charset="0"/>
                          <a:cs typeface="Times New Roman" pitchFamily="18" charset="0"/>
                        </a:rPr>
                        <a:t>44</a:t>
                      </a:r>
                    </a:p>
                  </a:txBody>
                  <a:tcPr marT="45740" marB="4574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0" i="0" u="none" strike="noStrike" cap="none" normalizeH="0" baseline="0" dirty="0" smtClean="0">
                          <a:ln>
                            <a:noFill/>
                          </a:ln>
                          <a:solidFill>
                            <a:schemeClr val="tx1"/>
                          </a:solidFill>
                          <a:effectLst/>
                          <a:latin typeface="Arial" charset="0"/>
                          <a:cs typeface="Times New Roman" pitchFamily="18" charset="0"/>
                        </a:rPr>
                        <a:t>48202</a:t>
                      </a:r>
                    </a:p>
                  </a:txBody>
                  <a:tcPr marT="45740" marB="4574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0" i="0" u="none" strike="noStrike" cap="none" normalizeH="0" baseline="0" dirty="0" smtClean="0">
                          <a:ln>
                            <a:noFill/>
                          </a:ln>
                          <a:solidFill>
                            <a:schemeClr val="tx1"/>
                          </a:solidFill>
                          <a:effectLst/>
                          <a:latin typeface="Arial" charset="0"/>
                          <a:cs typeface="Times New Roman" pitchFamily="18" charset="0"/>
                        </a:rPr>
                        <a:t>AIDS</a:t>
                      </a:r>
                    </a:p>
                  </a:txBody>
                  <a:tcPr marT="45740" marB="4574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0" i="0" u="none" strike="noStrike" cap="none" normalizeH="0" baseline="0" dirty="0" smtClean="0">
                          <a:ln>
                            <a:noFill/>
                          </a:ln>
                          <a:solidFill>
                            <a:schemeClr val="tx1"/>
                          </a:solidFill>
                          <a:effectLst/>
                          <a:latin typeface="Arial" charset="0"/>
                          <a:cs typeface="Times New Roman" pitchFamily="18" charset="0"/>
                        </a:rPr>
                        <a:t>68,000</a:t>
                      </a:r>
                    </a:p>
                  </a:txBody>
                  <a:tcPr marT="45740" marB="4574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243946">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0" i="0" u="none" strike="noStrike" cap="none" normalizeH="0" baseline="0" dirty="0" smtClean="0">
                          <a:ln>
                            <a:noFill/>
                          </a:ln>
                          <a:solidFill>
                            <a:schemeClr val="tx1"/>
                          </a:solidFill>
                          <a:effectLst/>
                          <a:latin typeface="Arial" charset="0"/>
                          <a:cs typeface="Times New Roman" pitchFamily="18" charset="0"/>
                        </a:rPr>
                        <a:t>Charley</a:t>
                      </a:r>
                    </a:p>
                  </a:txBody>
                  <a:tcPr marT="45740" marB="4574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0" i="0" u="none" strike="noStrike" cap="none" normalizeH="0" baseline="0" dirty="0" smtClean="0">
                          <a:ln>
                            <a:noFill/>
                          </a:ln>
                          <a:solidFill>
                            <a:schemeClr val="tx1"/>
                          </a:solidFill>
                          <a:effectLst/>
                          <a:latin typeface="Arial" charset="0"/>
                          <a:cs typeface="Times New Roman" pitchFamily="18" charset="0"/>
                        </a:rPr>
                        <a:t>232345656</a:t>
                      </a:r>
                    </a:p>
                  </a:txBody>
                  <a:tcPr marT="45740" marB="4574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0" i="0" u="none" strike="noStrike" cap="none" normalizeH="0" baseline="0" dirty="0" smtClean="0">
                          <a:ln>
                            <a:noFill/>
                          </a:ln>
                          <a:solidFill>
                            <a:schemeClr val="tx1"/>
                          </a:solidFill>
                          <a:effectLst/>
                          <a:latin typeface="Arial" charset="0"/>
                          <a:cs typeface="Times New Roman" pitchFamily="18" charset="0"/>
                        </a:rPr>
                        <a:t>44</a:t>
                      </a:r>
                    </a:p>
                  </a:txBody>
                  <a:tcPr marT="45740" marB="4574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0" i="0" u="none" strike="noStrike" cap="none" normalizeH="0" baseline="0" dirty="0" smtClean="0">
                          <a:ln>
                            <a:noFill/>
                          </a:ln>
                          <a:solidFill>
                            <a:schemeClr val="tx1"/>
                          </a:solidFill>
                          <a:effectLst/>
                          <a:latin typeface="Arial" charset="0"/>
                          <a:cs typeface="Times New Roman" pitchFamily="18" charset="0"/>
                        </a:rPr>
                        <a:t>48201</a:t>
                      </a:r>
                    </a:p>
                  </a:txBody>
                  <a:tcPr marT="45740" marB="4574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0" i="0" u="none" strike="noStrike" cap="none" normalizeH="0" baseline="0" dirty="0" smtClean="0">
                          <a:ln>
                            <a:noFill/>
                          </a:ln>
                          <a:solidFill>
                            <a:schemeClr val="tx1"/>
                          </a:solidFill>
                          <a:effectLst/>
                          <a:latin typeface="Arial" charset="0"/>
                          <a:cs typeface="Times New Roman" pitchFamily="18" charset="0"/>
                        </a:rPr>
                        <a:t>Asthma</a:t>
                      </a:r>
                    </a:p>
                  </a:txBody>
                  <a:tcPr marT="45740" marB="4574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0" i="0" u="none" strike="noStrike" cap="none" normalizeH="0" baseline="0" dirty="0" smtClean="0">
                          <a:ln>
                            <a:noFill/>
                          </a:ln>
                          <a:solidFill>
                            <a:schemeClr val="tx1"/>
                          </a:solidFill>
                          <a:effectLst/>
                          <a:latin typeface="Arial" charset="0"/>
                          <a:cs typeface="Times New Roman" pitchFamily="18" charset="0"/>
                        </a:rPr>
                        <a:t>80,000</a:t>
                      </a:r>
                    </a:p>
                  </a:txBody>
                  <a:tcPr marT="45740" marB="4574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243946">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0" i="0" u="none" strike="noStrike" cap="none" normalizeH="0" baseline="0" dirty="0" smtClean="0">
                          <a:ln>
                            <a:noFill/>
                          </a:ln>
                          <a:solidFill>
                            <a:schemeClr val="tx1"/>
                          </a:solidFill>
                          <a:effectLst/>
                          <a:latin typeface="Arial" charset="0"/>
                          <a:cs typeface="Times New Roman" pitchFamily="18" charset="0"/>
                        </a:rPr>
                        <a:t>Dave</a:t>
                      </a:r>
                    </a:p>
                  </a:txBody>
                  <a:tcPr marT="45740" marB="4574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0" i="0" u="none" strike="noStrike" cap="none" normalizeH="0" baseline="0" dirty="0" smtClean="0">
                          <a:ln>
                            <a:noFill/>
                          </a:ln>
                          <a:solidFill>
                            <a:schemeClr val="tx1"/>
                          </a:solidFill>
                          <a:effectLst/>
                          <a:latin typeface="Arial" charset="0"/>
                          <a:cs typeface="Times New Roman" pitchFamily="18" charset="0"/>
                        </a:rPr>
                        <a:t>333333333</a:t>
                      </a:r>
                    </a:p>
                  </a:txBody>
                  <a:tcPr marT="45740" marB="4574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0" i="0" u="none" strike="noStrike" cap="none" normalizeH="0" baseline="0" dirty="0" smtClean="0">
                          <a:ln>
                            <a:noFill/>
                          </a:ln>
                          <a:solidFill>
                            <a:schemeClr val="tx1"/>
                          </a:solidFill>
                          <a:effectLst/>
                          <a:latin typeface="Arial" charset="0"/>
                          <a:cs typeface="Times New Roman" pitchFamily="18" charset="0"/>
                        </a:rPr>
                        <a:t>55</a:t>
                      </a:r>
                    </a:p>
                  </a:txBody>
                  <a:tcPr marT="45740" marB="4574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0" i="0" u="none" strike="noStrike" cap="none" normalizeH="0" baseline="0" dirty="0" smtClean="0">
                          <a:ln>
                            <a:noFill/>
                          </a:ln>
                          <a:solidFill>
                            <a:schemeClr val="tx1"/>
                          </a:solidFill>
                          <a:effectLst/>
                          <a:latin typeface="Arial" charset="0"/>
                          <a:cs typeface="Times New Roman" pitchFamily="18" charset="0"/>
                        </a:rPr>
                        <a:t>48310</a:t>
                      </a:r>
                    </a:p>
                  </a:txBody>
                  <a:tcPr marT="45740" marB="4574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0" i="0" u="none" strike="noStrike" cap="none" normalizeH="0" baseline="0" dirty="0" smtClean="0">
                          <a:ln>
                            <a:noFill/>
                          </a:ln>
                          <a:solidFill>
                            <a:schemeClr val="tx1"/>
                          </a:solidFill>
                          <a:effectLst/>
                          <a:latin typeface="Arial" charset="0"/>
                          <a:cs typeface="Times New Roman" pitchFamily="18" charset="0"/>
                        </a:rPr>
                        <a:t>Asthma</a:t>
                      </a:r>
                    </a:p>
                  </a:txBody>
                  <a:tcPr marT="45740" marB="4574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0" i="0" u="none" strike="noStrike" cap="none" normalizeH="0" baseline="0" dirty="0" smtClean="0">
                          <a:ln>
                            <a:noFill/>
                          </a:ln>
                          <a:solidFill>
                            <a:schemeClr val="tx1"/>
                          </a:solidFill>
                          <a:effectLst/>
                          <a:latin typeface="Arial" charset="0"/>
                          <a:cs typeface="Times New Roman" pitchFamily="18" charset="0"/>
                        </a:rPr>
                        <a:t>55,000</a:t>
                      </a:r>
                    </a:p>
                  </a:txBody>
                  <a:tcPr marT="45740" marB="4574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243946">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0" i="0" u="none" strike="noStrike" cap="none" normalizeH="0" baseline="0" dirty="0" smtClean="0">
                          <a:ln>
                            <a:noFill/>
                          </a:ln>
                          <a:solidFill>
                            <a:schemeClr val="tx1"/>
                          </a:solidFill>
                          <a:effectLst/>
                          <a:latin typeface="Arial" charset="0"/>
                          <a:cs typeface="Times New Roman" pitchFamily="18" charset="0"/>
                        </a:rPr>
                        <a:t>Eva</a:t>
                      </a:r>
                    </a:p>
                  </a:txBody>
                  <a:tcPr marT="45740" marB="4574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0" i="0" u="none" strike="noStrike" cap="none" normalizeH="0" baseline="0" dirty="0" smtClean="0">
                          <a:ln>
                            <a:noFill/>
                          </a:ln>
                          <a:solidFill>
                            <a:schemeClr val="tx1"/>
                          </a:solidFill>
                          <a:effectLst/>
                          <a:latin typeface="Arial" charset="0"/>
                          <a:cs typeface="Times New Roman" pitchFamily="18" charset="0"/>
                        </a:rPr>
                        <a:t>666666666</a:t>
                      </a:r>
                    </a:p>
                  </a:txBody>
                  <a:tcPr marT="45740" marB="4574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0" i="0" u="none" strike="noStrike" cap="none" normalizeH="0" baseline="0" dirty="0" smtClean="0">
                          <a:ln>
                            <a:noFill/>
                          </a:ln>
                          <a:solidFill>
                            <a:schemeClr val="tx1"/>
                          </a:solidFill>
                          <a:effectLst/>
                          <a:latin typeface="Arial" charset="0"/>
                          <a:cs typeface="Times New Roman" pitchFamily="18" charset="0"/>
                        </a:rPr>
                        <a:t>55</a:t>
                      </a:r>
                    </a:p>
                  </a:txBody>
                  <a:tcPr marT="45740" marB="4574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0" i="0" u="none" strike="noStrike" cap="none" normalizeH="0" baseline="0" dirty="0" smtClean="0">
                          <a:ln>
                            <a:noFill/>
                          </a:ln>
                          <a:solidFill>
                            <a:schemeClr val="tx1"/>
                          </a:solidFill>
                          <a:effectLst/>
                          <a:latin typeface="Arial" charset="0"/>
                          <a:cs typeface="Times New Roman" pitchFamily="18" charset="0"/>
                        </a:rPr>
                        <a:t>48310</a:t>
                      </a:r>
                    </a:p>
                  </a:txBody>
                  <a:tcPr marT="45740" marB="4574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0" i="0" u="none" strike="noStrike" cap="none" normalizeH="0" baseline="0" dirty="0" smtClean="0">
                          <a:ln>
                            <a:noFill/>
                          </a:ln>
                          <a:solidFill>
                            <a:schemeClr val="tx1"/>
                          </a:solidFill>
                          <a:effectLst/>
                          <a:latin typeface="Arial" charset="0"/>
                          <a:cs typeface="Times New Roman" pitchFamily="18" charset="0"/>
                        </a:rPr>
                        <a:t>Diabetes</a:t>
                      </a:r>
                    </a:p>
                  </a:txBody>
                  <a:tcPr marT="45740" marB="4574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0" i="0" u="none" strike="noStrike" cap="none" normalizeH="0" baseline="0" dirty="0" smtClean="0">
                          <a:ln>
                            <a:noFill/>
                          </a:ln>
                          <a:solidFill>
                            <a:schemeClr val="tx1"/>
                          </a:solidFill>
                          <a:effectLst/>
                          <a:latin typeface="Arial" charset="0"/>
                          <a:cs typeface="Times New Roman" pitchFamily="18" charset="0"/>
                        </a:rPr>
                        <a:t>23,000</a:t>
                      </a:r>
                    </a:p>
                  </a:txBody>
                  <a:tcPr marT="45740" marB="4574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bl>
          </a:graphicData>
        </a:graphic>
      </p:graphicFrame>
      <p:sp>
        <p:nvSpPr>
          <p:cNvPr id="19516" name="Text Box 57"/>
          <p:cNvSpPr txBox="1">
            <a:spLocks noChangeArrowheads="1"/>
          </p:cNvSpPr>
          <p:nvPr/>
        </p:nvSpPr>
        <p:spPr bwMode="auto">
          <a:xfrm>
            <a:off x="5759450" y="1676400"/>
            <a:ext cx="2089150" cy="3667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r>
              <a:rPr lang="en-US"/>
              <a:t>Masked Microdata</a:t>
            </a:r>
          </a:p>
        </p:txBody>
      </p:sp>
      <p:sp>
        <p:nvSpPr>
          <p:cNvPr id="19517" name="Text Box 58"/>
          <p:cNvSpPr txBox="1">
            <a:spLocks noChangeArrowheads="1"/>
          </p:cNvSpPr>
          <p:nvPr/>
        </p:nvSpPr>
        <p:spPr bwMode="auto">
          <a:xfrm>
            <a:off x="762000" y="1614488"/>
            <a:ext cx="1784350" cy="3667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r>
              <a:rPr lang="en-US"/>
              <a:t>Initial Microdata</a:t>
            </a:r>
          </a:p>
        </p:txBody>
      </p:sp>
      <p:graphicFrame>
        <p:nvGraphicFramePr>
          <p:cNvPr id="225339" name="Group 59"/>
          <p:cNvGraphicFramePr>
            <a:graphicFrameLocks noGrp="1"/>
          </p:cNvGraphicFramePr>
          <p:nvPr/>
        </p:nvGraphicFramePr>
        <p:xfrm>
          <a:off x="5791200" y="4419600"/>
          <a:ext cx="2743200" cy="1092200"/>
        </p:xfrm>
        <a:graphic>
          <a:graphicData uri="http://schemas.openxmlformats.org/drawingml/2006/table">
            <a:tbl>
              <a:tblPr/>
              <a:tblGrid>
                <a:gridCol w="685800"/>
                <a:gridCol w="914400"/>
                <a:gridCol w="533400"/>
                <a:gridCol w="609600"/>
              </a:tblGrid>
              <a:tr h="273050">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1" i="0" u="none" strike="noStrike" cap="none" normalizeH="0" baseline="0" dirty="0" smtClean="0">
                          <a:ln>
                            <a:noFill/>
                          </a:ln>
                          <a:solidFill>
                            <a:srgbClr val="993300"/>
                          </a:solidFill>
                          <a:effectLst/>
                          <a:latin typeface="Arial" charset="0"/>
                          <a:cs typeface="Times New Roman" pitchFamily="18" charset="0"/>
                        </a:rPr>
                        <a:t>Name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1" i="0" u="none" strike="noStrike" cap="none" normalizeH="0" baseline="0" dirty="0" smtClean="0">
                          <a:ln>
                            <a:noFill/>
                          </a:ln>
                          <a:solidFill>
                            <a:srgbClr val="993300"/>
                          </a:solidFill>
                          <a:effectLst/>
                          <a:latin typeface="Arial" charset="0"/>
                          <a:cs typeface="Times New Roman" pitchFamily="18" charset="0"/>
                        </a:rPr>
                        <a:t>SSN</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1" i="0" u="none" strike="noStrike" cap="none" normalizeH="0" baseline="0" dirty="0" smtClean="0">
                          <a:ln>
                            <a:noFill/>
                          </a:ln>
                          <a:solidFill>
                            <a:srgbClr val="993300"/>
                          </a:solidFill>
                          <a:effectLst/>
                          <a:latin typeface="Arial" charset="0"/>
                          <a:cs typeface="Times New Roman" pitchFamily="18" charset="0"/>
                        </a:rPr>
                        <a:t>Age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1" i="0" u="none" strike="noStrike" cap="none" normalizeH="0" baseline="0" dirty="0" smtClean="0">
                          <a:ln>
                            <a:noFill/>
                          </a:ln>
                          <a:solidFill>
                            <a:srgbClr val="993300"/>
                          </a:solidFill>
                          <a:effectLst/>
                          <a:latin typeface="Arial" charset="0"/>
                          <a:cs typeface="Times New Roman" pitchFamily="18" charset="0"/>
                        </a:rPr>
                        <a:t>Zip</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r>
              <a:tr h="273050">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0" i="0" u="none" strike="noStrike" cap="none" normalizeH="0" baseline="0" dirty="0" smtClean="0">
                          <a:ln>
                            <a:noFill/>
                          </a:ln>
                          <a:solidFill>
                            <a:schemeClr val="tx1"/>
                          </a:solidFill>
                          <a:effectLst/>
                          <a:latin typeface="Arial" charset="0"/>
                          <a:cs typeface="Times New Roman" pitchFamily="18" charset="0"/>
                        </a:rPr>
                        <a:t>Alice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0" i="0" u="none" strike="noStrike" cap="none" normalizeH="0" baseline="0" dirty="0" smtClean="0">
                          <a:ln>
                            <a:noFill/>
                          </a:ln>
                          <a:solidFill>
                            <a:schemeClr val="tx1"/>
                          </a:solidFill>
                          <a:effectLst/>
                          <a:latin typeface="Arial" charset="0"/>
                          <a:cs typeface="Times New Roman" pitchFamily="18" charset="0"/>
                        </a:rPr>
                        <a:t>123456789</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0" i="0" u="none" strike="noStrike" cap="none" normalizeH="0" baseline="0" dirty="0" smtClean="0">
                          <a:ln>
                            <a:noFill/>
                          </a:ln>
                          <a:solidFill>
                            <a:schemeClr val="tx1"/>
                          </a:solidFill>
                          <a:effectLst/>
                          <a:latin typeface="Arial" charset="0"/>
                          <a:cs typeface="Times New Roman" pitchFamily="18" charset="0"/>
                        </a:rPr>
                        <a:t>44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0" i="0" u="none" strike="noStrike" cap="none" normalizeH="0" baseline="0" dirty="0" smtClean="0">
                          <a:ln>
                            <a:noFill/>
                          </a:ln>
                          <a:solidFill>
                            <a:schemeClr val="tx1"/>
                          </a:solidFill>
                          <a:effectLst/>
                          <a:latin typeface="Arial" charset="0"/>
                          <a:cs typeface="Times New Roman" pitchFamily="18" charset="0"/>
                        </a:rPr>
                        <a:t>48202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273050">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0" i="0" u="none" strike="noStrike" cap="none" normalizeH="0" baseline="0" dirty="0" smtClean="0">
                          <a:ln>
                            <a:noFill/>
                          </a:ln>
                          <a:solidFill>
                            <a:schemeClr val="tx1"/>
                          </a:solidFill>
                          <a:effectLst/>
                          <a:latin typeface="Arial" charset="0"/>
                          <a:cs typeface="Times New Roman" pitchFamily="18" charset="0"/>
                        </a:rPr>
                        <a:t>Charley</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0" i="0" u="none" strike="noStrike" cap="none" normalizeH="0" baseline="0" dirty="0" smtClean="0">
                          <a:ln>
                            <a:noFill/>
                          </a:ln>
                          <a:solidFill>
                            <a:schemeClr val="tx1"/>
                          </a:solidFill>
                          <a:effectLst/>
                          <a:latin typeface="Arial" charset="0"/>
                          <a:cs typeface="Times New Roman" pitchFamily="18" charset="0"/>
                        </a:rPr>
                        <a:t>232345656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0" i="0" u="none" strike="noStrike" cap="none" normalizeH="0" baseline="0" dirty="0" smtClean="0">
                          <a:ln>
                            <a:noFill/>
                          </a:ln>
                          <a:solidFill>
                            <a:schemeClr val="tx1"/>
                          </a:solidFill>
                          <a:effectLst/>
                          <a:latin typeface="Arial" charset="0"/>
                          <a:cs typeface="Times New Roman" pitchFamily="18" charset="0"/>
                        </a:rPr>
                        <a:t>44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0" i="0" u="none" strike="noStrike" cap="none" normalizeH="0" baseline="0" dirty="0" smtClean="0">
                          <a:ln>
                            <a:noFill/>
                          </a:ln>
                          <a:solidFill>
                            <a:schemeClr val="tx1"/>
                          </a:solidFill>
                          <a:effectLst/>
                          <a:latin typeface="Arial" charset="0"/>
                          <a:cs typeface="Times New Roman" pitchFamily="18" charset="0"/>
                        </a:rPr>
                        <a:t>48201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273050">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0" i="0" u="none" strike="noStrike" cap="none" normalizeH="0" baseline="0" dirty="0" smtClean="0">
                          <a:ln>
                            <a:noFill/>
                          </a:ln>
                          <a:solidFill>
                            <a:schemeClr val="tx1"/>
                          </a:solidFill>
                          <a:effectLst/>
                          <a:latin typeface="Arial" charset="0"/>
                          <a:cs typeface="Times New Roman" pitchFamily="18" charset="0"/>
                        </a:rPr>
                        <a:t>Dave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0" i="0" u="none" strike="noStrike" cap="none" normalizeH="0" baseline="0" dirty="0" smtClean="0">
                          <a:ln>
                            <a:noFill/>
                          </a:ln>
                          <a:solidFill>
                            <a:schemeClr val="tx1"/>
                          </a:solidFill>
                          <a:effectLst/>
                          <a:latin typeface="Arial" charset="0"/>
                          <a:cs typeface="Times New Roman" pitchFamily="18" charset="0"/>
                        </a:rPr>
                        <a:t>333333333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0" i="0" u="none" strike="noStrike" cap="none" normalizeH="0" baseline="0" dirty="0" smtClean="0">
                          <a:ln>
                            <a:noFill/>
                          </a:ln>
                          <a:solidFill>
                            <a:schemeClr val="tx1"/>
                          </a:solidFill>
                          <a:effectLst/>
                          <a:latin typeface="Arial" charset="0"/>
                          <a:cs typeface="Times New Roman" pitchFamily="18" charset="0"/>
                        </a:rPr>
                        <a:t>55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0" i="0" u="none" strike="noStrike" cap="none" normalizeH="0" baseline="0" dirty="0" smtClean="0">
                          <a:ln>
                            <a:noFill/>
                          </a:ln>
                          <a:solidFill>
                            <a:schemeClr val="tx1"/>
                          </a:solidFill>
                          <a:effectLst/>
                          <a:latin typeface="Arial" charset="0"/>
                          <a:cs typeface="Times New Roman" pitchFamily="18" charset="0"/>
                        </a:rPr>
                        <a:t>48310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bl>
          </a:graphicData>
        </a:graphic>
      </p:graphicFrame>
      <p:sp>
        <p:nvSpPr>
          <p:cNvPr id="19545" name="Text Box 86"/>
          <p:cNvSpPr txBox="1">
            <a:spLocks noChangeArrowheads="1"/>
          </p:cNvSpPr>
          <p:nvPr/>
        </p:nvSpPr>
        <p:spPr bwMode="auto">
          <a:xfrm>
            <a:off x="5715000" y="4038600"/>
            <a:ext cx="2286000" cy="3667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r>
              <a:rPr lang="en-US"/>
              <a:t>External Information</a:t>
            </a:r>
          </a:p>
        </p:txBody>
      </p:sp>
      <p:sp>
        <p:nvSpPr>
          <p:cNvPr id="19546" name="Text Box 87"/>
          <p:cNvSpPr txBox="1">
            <a:spLocks noChangeArrowheads="1"/>
          </p:cNvSpPr>
          <p:nvPr/>
        </p:nvSpPr>
        <p:spPr bwMode="auto">
          <a:xfrm>
            <a:off x="3810000" y="3505200"/>
            <a:ext cx="1403350" cy="3667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r>
              <a:rPr lang="en-US"/>
              <a:t>Data Owner</a:t>
            </a:r>
          </a:p>
        </p:txBody>
      </p:sp>
      <p:sp>
        <p:nvSpPr>
          <p:cNvPr id="19547" name="Text Box 88"/>
          <p:cNvSpPr txBox="1">
            <a:spLocks noChangeArrowheads="1"/>
          </p:cNvSpPr>
          <p:nvPr/>
        </p:nvSpPr>
        <p:spPr bwMode="auto">
          <a:xfrm>
            <a:off x="6705600" y="5562600"/>
            <a:ext cx="971550" cy="3667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r>
              <a:rPr lang="en-US"/>
              <a:t>Intruder</a:t>
            </a:r>
          </a:p>
        </p:txBody>
      </p:sp>
      <p:graphicFrame>
        <p:nvGraphicFramePr>
          <p:cNvPr id="225369" name="Group 89"/>
          <p:cNvGraphicFramePr>
            <a:graphicFrameLocks noGrp="1"/>
          </p:cNvGraphicFramePr>
          <p:nvPr/>
        </p:nvGraphicFramePr>
        <p:xfrm>
          <a:off x="5867400" y="2057400"/>
          <a:ext cx="2819400" cy="1495425"/>
        </p:xfrm>
        <a:graphic>
          <a:graphicData uri="http://schemas.openxmlformats.org/drawingml/2006/table">
            <a:tbl>
              <a:tblPr/>
              <a:tblGrid>
                <a:gridCol w="563563"/>
                <a:gridCol w="644525"/>
                <a:gridCol w="925512"/>
                <a:gridCol w="685800"/>
              </a:tblGrid>
              <a:tr h="228600">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1" i="0" u="none" strike="noStrike" cap="none" normalizeH="0" baseline="0" dirty="0" smtClean="0">
                          <a:ln>
                            <a:noFill/>
                          </a:ln>
                          <a:solidFill>
                            <a:srgbClr val="993300"/>
                          </a:solidFill>
                          <a:effectLst/>
                          <a:latin typeface="Arial" charset="0"/>
                          <a:cs typeface="Times New Roman" pitchFamily="18" charset="0"/>
                        </a:rPr>
                        <a:t>Age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1" i="0" u="none" strike="noStrike" cap="none" normalizeH="0" baseline="0" dirty="0" smtClean="0">
                          <a:ln>
                            <a:noFill/>
                          </a:ln>
                          <a:solidFill>
                            <a:srgbClr val="993300"/>
                          </a:solidFill>
                          <a:effectLst/>
                          <a:latin typeface="Arial" charset="0"/>
                          <a:cs typeface="Times New Roman" pitchFamily="18" charset="0"/>
                        </a:rPr>
                        <a:t>Zip</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1" i="0" u="none" strike="noStrike" cap="none" normalizeH="0" baseline="0" dirty="0" smtClean="0">
                          <a:ln>
                            <a:noFill/>
                          </a:ln>
                          <a:solidFill>
                            <a:srgbClr val="993300"/>
                          </a:solidFill>
                          <a:effectLst/>
                          <a:latin typeface="Arial" charset="0"/>
                          <a:cs typeface="Times New Roman" pitchFamily="18" charset="0"/>
                        </a:rPr>
                        <a:t>Diagnosis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1" i="0" u="none" strike="noStrike" cap="none" normalizeH="0" baseline="0" dirty="0" smtClean="0">
                          <a:ln>
                            <a:noFill/>
                          </a:ln>
                          <a:solidFill>
                            <a:srgbClr val="993300"/>
                          </a:solidFill>
                          <a:effectLst/>
                          <a:latin typeface="Arial" charset="0"/>
                          <a:cs typeface="Times New Roman" pitchFamily="18" charset="0"/>
                        </a:rPr>
                        <a:t>Income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r>
              <a:tr h="228600">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0" i="0" u="none" strike="noStrike" cap="none" normalizeH="0" baseline="0" dirty="0" smtClean="0">
                          <a:ln>
                            <a:noFill/>
                          </a:ln>
                          <a:solidFill>
                            <a:schemeClr val="tx1"/>
                          </a:solidFill>
                          <a:effectLst/>
                          <a:latin typeface="Arial" charset="0"/>
                          <a:cs typeface="Times New Roman" pitchFamily="18" charset="0"/>
                        </a:rPr>
                        <a:t>44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0" i="0" u="none" strike="noStrike" cap="none" normalizeH="0" baseline="0" dirty="0" smtClean="0">
                          <a:ln>
                            <a:noFill/>
                          </a:ln>
                          <a:solidFill>
                            <a:schemeClr val="tx1"/>
                          </a:solidFill>
                          <a:effectLst/>
                          <a:latin typeface="Arial" charset="0"/>
                          <a:cs typeface="Times New Roman" pitchFamily="18" charset="0"/>
                        </a:rPr>
                        <a:t>482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C99"/>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0" i="0" u="none" strike="noStrike" cap="none" normalizeH="0" baseline="0" dirty="0" smtClean="0">
                          <a:ln>
                            <a:noFill/>
                          </a:ln>
                          <a:solidFill>
                            <a:schemeClr val="tx1"/>
                          </a:solidFill>
                          <a:effectLst/>
                          <a:latin typeface="Arial" charset="0"/>
                          <a:cs typeface="Times New Roman" pitchFamily="18" charset="0"/>
                        </a:rPr>
                        <a:t>AIDS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0" i="0" u="none" strike="noStrike" cap="none" normalizeH="0" baseline="0" dirty="0" smtClean="0">
                          <a:ln>
                            <a:noFill/>
                          </a:ln>
                          <a:solidFill>
                            <a:schemeClr val="tx1"/>
                          </a:solidFill>
                          <a:effectLst/>
                          <a:latin typeface="Arial" charset="0"/>
                          <a:cs typeface="Times New Roman" pitchFamily="18" charset="0"/>
                        </a:rPr>
                        <a:t>17,000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276225">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0" i="0" u="none" strike="noStrike" cap="none" normalizeH="0" baseline="0" dirty="0" smtClean="0">
                          <a:ln>
                            <a:noFill/>
                          </a:ln>
                          <a:solidFill>
                            <a:schemeClr val="tx1"/>
                          </a:solidFill>
                          <a:effectLst/>
                          <a:latin typeface="Arial" charset="0"/>
                          <a:cs typeface="Times New Roman" pitchFamily="18" charset="0"/>
                        </a:rPr>
                        <a:t>44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0" i="0" u="none" strike="noStrike" cap="none" normalizeH="0" baseline="0" dirty="0" smtClean="0">
                          <a:ln>
                            <a:noFill/>
                          </a:ln>
                          <a:solidFill>
                            <a:schemeClr val="tx1"/>
                          </a:solidFill>
                          <a:effectLst/>
                          <a:latin typeface="Arial" charset="0"/>
                          <a:cs typeface="Times New Roman" pitchFamily="18" charset="0"/>
                        </a:rPr>
                        <a:t>482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C99"/>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0" i="0" u="none" strike="noStrike" cap="none" normalizeH="0" baseline="0" dirty="0" smtClean="0">
                          <a:ln>
                            <a:noFill/>
                          </a:ln>
                          <a:solidFill>
                            <a:schemeClr val="tx1"/>
                          </a:solidFill>
                          <a:effectLst/>
                          <a:latin typeface="Arial" charset="0"/>
                          <a:cs typeface="Times New Roman" pitchFamily="18" charset="0"/>
                        </a:rPr>
                        <a:t>AIDS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0" i="0" u="none" strike="noStrike" cap="none" normalizeH="0" baseline="0" dirty="0" smtClean="0">
                          <a:ln>
                            <a:noFill/>
                          </a:ln>
                          <a:solidFill>
                            <a:schemeClr val="tx1"/>
                          </a:solidFill>
                          <a:effectLst/>
                          <a:latin typeface="Arial" charset="0"/>
                          <a:cs typeface="Times New Roman" pitchFamily="18" charset="0"/>
                        </a:rPr>
                        <a:t>68,000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228600">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0" i="0" u="none" strike="noStrike" cap="none" normalizeH="0" baseline="0" dirty="0" smtClean="0">
                          <a:ln>
                            <a:noFill/>
                          </a:ln>
                          <a:solidFill>
                            <a:schemeClr val="tx1"/>
                          </a:solidFill>
                          <a:effectLst/>
                          <a:latin typeface="Arial" charset="0"/>
                          <a:cs typeface="Times New Roman" pitchFamily="18" charset="0"/>
                        </a:rPr>
                        <a:t>44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0" i="0" u="none" strike="noStrike" cap="none" normalizeH="0" baseline="0" dirty="0" smtClean="0">
                          <a:ln>
                            <a:noFill/>
                          </a:ln>
                          <a:solidFill>
                            <a:schemeClr val="tx1"/>
                          </a:solidFill>
                          <a:effectLst/>
                          <a:latin typeface="Arial" charset="0"/>
                          <a:cs typeface="Times New Roman" pitchFamily="18" charset="0"/>
                        </a:rPr>
                        <a:t>482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C99"/>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0" i="0" u="none" strike="noStrike" cap="none" normalizeH="0" baseline="0" dirty="0" smtClean="0">
                          <a:ln>
                            <a:noFill/>
                          </a:ln>
                          <a:solidFill>
                            <a:schemeClr val="tx1"/>
                          </a:solidFill>
                          <a:effectLst/>
                          <a:latin typeface="Arial" charset="0"/>
                          <a:cs typeface="Times New Roman" pitchFamily="18" charset="0"/>
                        </a:rPr>
                        <a:t>Asthma</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0" i="0" u="none" strike="noStrike" cap="none" normalizeH="0" baseline="0" dirty="0" smtClean="0">
                          <a:ln>
                            <a:noFill/>
                          </a:ln>
                          <a:solidFill>
                            <a:schemeClr val="tx1"/>
                          </a:solidFill>
                          <a:effectLst/>
                          <a:latin typeface="Arial" charset="0"/>
                          <a:cs typeface="Times New Roman" pitchFamily="18" charset="0"/>
                        </a:rPr>
                        <a:t>80,000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228600">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0" i="0" u="none" strike="noStrike" cap="none" normalizeH="0" baseline="0" dirty="0" smtClean="0">
                          <a:ln>
                            <a:noFill/>
                          </a:ln>
                          <a:solidFill>
                            <a:schemeClr val="tx1"/>
                          </a:solidFill>
                          <a:effectLst/>
                          <a:latin typeface="Arial" charset="0"/>
                          <a:cs typeface="Times New Roman" pitchFamily="18" charset="0"/>
                        </a:rPr>
                        <a:t>55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0" i="0" u="none" strike="noStrike" cap="none" normalizeH="0" baseline="0" dirty="0" smtClean="0">
                          <a:ln>
                            <a:noFill/>
                          </a:ln>
                          <a:solidFill>
                            <a:schemeClr val="tx1"/>
                          </a:solidFill>
                          <a:effectLst/>
                          <a:latin typeface="Arial" charset="0"/>
                          <a:cs typeface="Times New Roman" pitchFamily="18" charset="0"/>
                        </a:rPr>
                        <a:t>483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C99"/>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0" i="0" u="none" strike="noStrike" cap="none" normalizeH="0" baseline="0" dirty="0" smtClean="0">
                          <a:ln>
                            <a:noFill/>
                          </a:ln>
                          <a:solidFill>
                            <a:schemeClr val="tx1"/>
                          </a:solidFill>
                          <a:effectLst/>
                          <a:latin typeface="Arial" charset="0"/>
                          <a:cs typeface="Times New Roman" pitchFamily="18" charset="0"/>
                        </a:rPr>
                        <a:t>Asthma</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0" i="0" u="none" strike="noStrike" cap="none" normalizeH="0" baseline="0" dirty="0" smtClean="0">
                          <a:ln>
                            <a:noFill/>
                          </a:ln>
                          <a:solidFill>
                            <a:schemeClr val="tx1"/>
                          </a:solidFill>
                          <a:effectLst/>
                          <a:latin typeface="Arial" charset="0"/>
                          <a:cs typeface="Times New Roman" pitchFamily="18" charset="0"/>
                        </a:rPr>
                        <a:t>55,000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228600">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0" i="0" u="none" strike="noStrike" cap="none" normalizeH="0" baseline="0" dirty="0" smtClean="0">
                          <a:ln>
                            <a:noFill/>
                          </a:ln>
                          <a:solidFill>
                            <a:schemeClr val="tx1"/>
                          </a:solidFill>
                          <a:effectLst/>
                          <a:latin typeface="Arial" charset="0"/>
                          <a:cs typeface="Times New Roman" pitchFamily="18" charset="0"/>
                        </a:rPr>
                        <a:t>55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0" i="0" u="none" strike="noStrike" cap="none" normalizeH="0" baseline="0" dirty="0" smtClean="0">
                          <a:ln>
                            <a:noFill/>
                          </a:ln>
                          <a:solidFill>
                            <a:schemeClr val="tx1"/>
                          </a:solidFill>
                          <a:effectLst/>
                          <a:latin typeface="Arial" charset="0"/>
                          <a:cs typeface="Times New Roman" pitchFamily="18" charset="0"/>
                        </a:rPr>
                        <a:t>483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C99"/>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0" i="0" u="none" strike="noStrike" cap="none" normalizeH="0" baseline="0" dirty="0" smtClean="0">
                          <a:ln>
                            <a:noFill/>
                          </a:ln>
                          <a:solidFill>
                            <a:schemeClr val="tx1"/>
                          </a:solidFill>
                          <a:effectLst/>
                          <a:latin typeface="Arial" charset="0"/>
                          <a:cs typeface="Times New Roman" pitchFamily="18" charset="0"/>
                        </a:rPr>
                        <a:t>Diabetes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000" b="0" i="0" u="none" strike="noStrike" cap="none" normalizeH="0" baseline="0" dirty="0" smtClean="0">
                          <a:ln>
                            <a:noFill/>
                          </a:ln>
                          <a:solidFill>
                            <a:schemeClr val="tx1"/>
                          </a:solidFill>
                          <a:effectLst/>
                          <a:latin typeface="Arial" charset="0"/>
                          <a:cs typeface="Times New Roman" pitchFamily="18" charset="0"/>
                        </a:rPr>
                        <a:t>23,000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bl>
          </a:graphicData>
        </a:graphic>
      </p:graphicFrame>
      <p:sp>
        <p:nvSpPr>
          <p:cNvPr id="19585" name="AutoShape 126"/>
          <p:cNvSpPr>
            <a:spLocks noChangeArrowheads="1"/>
          </p:cNvSpPr>
          <p:nvPr/>
        </p:nvSpPr>
        <p:spPr bwMode="auto">
          <a:xfrm>
            <a:off x="838200" y="4114800"/>
            <a:ext cx="3962400" cy="1600200"/>
          </a:xfrm>
          <a:prstGeom prst="wedgeRoundRectCallout">
            <a:avLst>
              <a:gd name="adj1" fmla="val -50162"/>
              <a:gd name="adj2" fmla="val 19546"/>
              <a:gd name="adj3" fmla="val 16667"/>
            </a:avLst>
          </a:prstGeom>
          <a:solidFill>
            <a:srgbClr val="FFCCFF">
              <a:alpha val="50195"/>
            </a:srgbClr>
          </a:solidFill>
          <a:ln w="9525">
            <a:solidFill>
              <a:schemeClr val="tx1"/>
            </a:solidFill>
            <a:miter lim="800000"/>
            <a:headEnd/>
            <a:tailEnd/>
          </a:ln>
        </p:spPr>
        <p:txBody>
          <a:bodyPr/>
          <a:lstStyle/>
          <a:p>
            <a:pPr algn="ctr"/>
            <a:endParaRPr lang="en-US"/>
          </a:p>
        </p:txBody>
      </p:sp>
      <p:sp>
        <p:nvSpPr>
          <p:cNvPr id="19586" name="Text Box 127"/>
          <p:cNvSpPr txBox="1">
            <a:spLocks noChangeArrowheads="1"/>
          </p:cNvSpPr>
          <p:nvPr/>
        </p:nvSpPr>
        <p:spPr bwMode="auto">
          <a:xfrm>
            <a:off x="990600" y="4205288"/>
            <a:ext cx="4038600" cy="6715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r>
              <a:rPr lang="en-US"/>
              <a:t>Identity Disclosure:</a:t>
            </a:r>
          </a:p>
          <a:p>
            <a:pPr eaLnBrk="1" hangingPunct="1"/>
            <a:r>
              <a:rPr lang="en-US" sz="2000" i="1">
                <a:solidFill>
                  <a:srgbClr val="6600FF"/>
                </a:solidFill>
              </a:rPr>
              <a:t>Charlie is the third record</a:t>
            </a:r>
          </a:p>
        </p:txBody>
      </p:sp>
      <p:sp>
        <p:nvSpPr>
          <p:cNvPr id="19587" name="Text Box 128"/>
          <p:cNvSpPr txBox="1">
            <a:spLocks noChangeArrowheads="1"/>
          </p:cNvSpPr>
          <p:nvPr/>
        </p:nvSpPr>
        <p:spPr bwMode="auto">
          <a:xfrm>
            <a:off x="990600" y="4891088"/>
            <a:ext cx="3581400" cy="6715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r>
              <a:rPr lang="en-US"/>
              <a:t>Attribute Disclosure:</a:t>
            </a:r>
          </a:p>
          <a:p>
            <a:pPr eaLnBrk="1" hangingPunct="1"/>
            <a:r>
              <a:rPr lang="en-US" sz="2000" i="1">
                <a:solidFill>
                  <a:srgbClr val="6600FF"/>
                </a:solidFill>
              </a:rPr>
              <a:t>Alice has AIDS</a:t>
            </a:r>
          </a:p>
        </p:txBody>
      </p:sp>
      <p:sp>
        <p:nvSpPr>
          <p:cNvPr id="19588" name="Line 129"/>
          <p:cNvSpPr>
            <a:spLocks noChangeShapeType="1"/>
          </p:cNvSpPr>
          <p:nvPr/>
        </p:nvSpPr>
        <p:spPr bwMode="auto">
          <a:xfrm>
            <a:off x="838200" y="4038600"/>
            <a:ext cx="3962400" cy="1752600"/>
          </a:xfrm>
          <a:prstGeom prst="line">
            <a:avLst/>
          </a:prstGeom>
          <a:noFill/>
          <a:ln w="50800">
            <a:solidFill>
              <a:srgbClr val="FF66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9589" name="Line 130"/>
          <p:cNvSpPr>
            <a:spLocks noChangeShapeType="1"/>
          </p:cNvSpPr>
          <p:nvPr/>
        </p:nvSpPr>
        <p:spPr bwMode="auto">
          <a:xfrm flipV="1">
            <a:off x="838200" y="4038600"/>
            <a:ext cx="3962400" cy="1828800"/>
          </a:xfrm>
          <a:prstGeom prst="line">
            <a:avLst/>
          </a:prstGeom>
          <a:noFill/>
          <a:ln w="50800">
            <a:solidFill>
              <a:srgbClr val="FF6600"/>
            </a:solidFill>
            <a:round/>
            <a:headEnd/>
            <a:tailEnd/>
          </a:ln>
          <a:extLst>
            <a:ext uri="{909E8E84-426E-40dd-AFC4-6F175D3DCCD1}">
              <a14:hiddenFill xmlns:a14="http://schemas.microsoft.com/office/drawing/2010/main" xmlns="">
                <a:noFill/>
              </a14:hiddenFill>
            </a:ext>
          </a:extLst>
        </p:spPr>
        <p:txBody>
          <a:bodyPr/>
          <a:lstStyle/>
          <a:p>
            <a:endParaRPr lang="en-US"/>
          </a:p>
        </p:txBody>
      </p:sp>
    </p:spTree>
    <p:extLst>
      <p:ext uri="{BB962C8B-B14F-4D97-AF65-F5344CB8AC3E}">
        <p14:creationId xmlns:p14="http://schemas.microsoft.com/office/powerpoint/2010/main" xmlns="" val="138224885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quarter" idx="10"/>
          </p:nvPr>
        </p:nvSpPr>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9CD930BE-0FD3-DD45-A3CD-5C7F2A6DE42D}" type="datetime1">
              <a:rPr lang="en-US" smtClean="0">
                <a:latin typeface="Garamond" charset="0"/>
              </a:rPr>
              <a:pPr eaLnBrk="1" hangingPunct="1"/>
              <a:t>3/23/2011</a:t>
            </a:fld>
            <a:endParaRPr lang="en-US">
              <a:latin typeface="Garamond" charset="0"/>
            </a:endParaRPr>
          </a:p>
        </p:txBody>
      </p:sp>
      <p:sp>
        <p:nvSpPr>
          <p:cNvPr id="6" name="Slide Number Placeholder 5"/>
          <p:cNvSpPr>
            <a:spLocks noGrp="1"/>
          </p:cNvSpPr>
          <p:nvPr>
            <p:ph type="sldNum" sz="quarter" idx="12"/>
          </p:nvPr>
        </p:nvSpPr>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A0F04B0E-D9F8-7144-9CD2-257563F5D1A4}" type="slidenum">
              <a:rPr lang="en-US">
                <a:latin typeface="Garamond" charset="0"/>
              </a:rPr>
              <a:pPr eaLnBrk="1" hangingPunct="1"/>
              <a:t>10</a:t>
            </a:fld>
            <a:endParaRPr lang="en-US">
              <a:latin typeface="Garamond" charset="0"/>
            </a:endParaRPr>
          </a:p>
        </p:txBody>
      </p:sp>
      <p:sp>
        <p:nvSpPr>
          <p:cNvPr id="20485" name="Rectangle 2"/>
          <p:cNvSpPr>
            <a:spLocks noGrp="1" noChangeArrowheads="1"/>
          </p:cNvSpPr>
          <p:nvPr>
            <p:ph type="title"/>
          </p:nvPr>
        </p:nvSpPr>
        <p:spPr/>
        <p:txBody>
          <a:bodyPr/>
          <a:lstStyle/>
          <a:p>
            <a:pPr eaLnBrk="1" hangingPunct="1"/>
            <a:r>
              <a:rPr lang="en-US" sz="4400">
                <a:latin typeface="Garamond" charset="0"/>
              </a:rPr>
              <a:t>Types of disclosure</a:t>
            </a:r>
          </a:p>
        </p:txBody>
      </p:sp>
      <p:sp>
        <p:nvSpPr>
          <p:cNvPr id="20486" name="Rectangle 3"/>
          <p:cNvSpPr>
            <a:spLocks noGrp="1" noChangeArrowheads="1"/>
          </p:cNvSpPr>
          <p:nvPr>
            <p:ph type="body" idx="1"/>
          </p:nvPr>
        </p:nvSpPr>
        <p:spPr>
          <a:xfrm>
            <a:off x="457200" y="1600200"/>
            <a:ext cx="8382000" cy="4530725"/>
          </a:xfrm>
        </p:spPr>
        <p:txBody>
          <a:bodyPr/>
          <a:lstStyle/>
          <a:p>
            <a:pPr eaLnBrk="1" hangingPunct="1"/>
            <a:r>
              <a:rPr lang="en-US" sz="2800" b="1" dirty="0">
                <a:solidFill>
                  <a:srgbClr val="993300"/>
                </a:solidFill>
                <a:latin typeface="Arial" charset="0"/>
                <a:cs typeface="Times New Roman" charset="0"/>
              </a:rPr>
              <a:t>Identity disclosure</a:t>
            </a:r>
            <a:r>
              <a:rPr lang="en-US" sz="2800" dirty="0">
                <a:latin typeface="Arial" charset="0"/>
                <a:cs typeface="Times New Roman" charset="0"/>
              </a:rPr>
              <a:t> - identification of an entity (person, institution).</a:t>
            </a:r>
          </a:p>
          <a:p>
            <a:pPr eaLnBrk="1" hangingPunct="1"/>
            <a:r>
              <a:rPr lang="en-US" sz="2800" b="1" dirty="0">
                <a:solidFill>
                  <a:srgbClr val="993300"/>
                </a:solidFill>
                <a:latin typeface="Arial" charset="0"/>
                <a:cs typeface="Times New Roman" charset="0"/>
              </a:rPr>
              <a:t>Attribute disclosure</a:t>
            </a:r>
            <a:r>
              <a:rPr lang="en-US" sz="2800" dirty="0">
                <a:latin typeface="Arial" charset="0"/>
                <a:cs typeface="Times New Roman" charset="0"/>
              </a:rPr>
              <a:t> - the intruder finds something new about the target person.</a:t>
            </a:r>
          </a:p>
          <a:p>
            <a:pPr eaLnBrk="1" hangingPunct="1">
              <a:buFont typeface="Wingdings" charset="0"/>
              <a:buNone/>
            </a:pPr>
            <a:endParaRPr lang="en-US" sz="2800" dirty="0">
              <a:latin typeface="Arial" charset="0"/>
            </a:endParaRPr>
          </a:p>
        </p:txBody>
      </p:sp>
    </p:spTree>
    <p:extLst>
      <p:ext uri="{BB962C8B-B14F-4D97-AF65-F5344CB8AC3E}">
        <p14:creationId xmlns:p14="http://schemas.microsoft.com/office/powerpoint/2010/main" xmlns="" val="20861889"/>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quarter" idx="10"/>
          </p:nvPr>
        </p:nvSpPr>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38EBFA9F-EECE-174D-A2D0-4EB3F44ECBAD}" type="datetime1">
              <a:rPr lang="en-US" smtClean="0">
                <a:latin typeface="Garamond" charset="0"/>
              </a:rPr>
              <a:pPr eaLnBrk="1" hangingPunct="1"/>
              <a:t>3/23/2011</a:t>
            </a:fld>
            <a:endParaRPr lang="en-US">
              <a:latin typeface="Garamond" charset="0"/>
            </a:endParaRPr>
          </a:p>
        </p:txBody>
      </p:sp>
      <p:sp>
        <p:nvSpPr>
          <p:cNvPr id="6" name="Slide Number Placeholder 5"/>
          <p:cNvSpPr>
            <a:spLocks noGrp="1"/>
          </p:cNvSpPr>
          <p:nvPr>
            <p:ph type="sldNum" sz="quarter" idx="12"/>
          </p:nvPr>
        </p:nvSpPr>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741443B0-CA8F-6849-9D79-07718F7E7DD0}" type="slidenum">
              <a:rPr lang="en-US">
                <a:latin typeface="Garamond" charset="0"/>
              </a:rPr>
              <a:pPr eaLnBrk="1" hangingPunct="1"/>
              <a:t>11</a:t>
            </a:fld>
            <a:endParaRPr lang="en-US">
              <a:latin typeface="Garamond" charset="0"/>
            </a:endParaRPr>
          </a:p>
        </p:txBody>
      </p:sp>
      <p:sp>
        <p:nvSpPr>
          <p:cNvPr id="33797" name="Rectangle 2"/>
          <p:cNvSpPr>
            <a:spLocks noGrp="1" noChangeArrowheads="1"/>
          </p:cNvSpPr>
          <p:nvPr>
            <p:ph type="title"/>
          </p:nvPr>
        </p:nvSpPr>
        <p:spPr/>
        <p:txBody>
          <a:bodyPr/>
          <a:lstStyle/>
          <a:p>
            <a:pPr eaLnBrk="1" hangingPunct="1"/>
            <a:r>
              <a:rPr lang="en-US">
                <a:latin typeface="Garamond" charset="0"/>
              </a:rPr>
              <a:t>Attribute Classification</a:t>
            </a:r>
          </a:p>
        </p:txBody>
      </p:sp>
      <p:sp>
        <p:nvSpPr>
          <p:cNvPr id="33798" name="Rectangle 3"/>
          <p:cNvSpPr>
            <a:spLocks noGrp="1" noChangeArrowheads="1"/>
          </p:cNvSpPr>
          <p:nvPr>
            <p:ph type="body" idx="1"/>
          </p:nvPr>
        </p:nvSpPr>
        <p:spPr/>
        <p:txBody>
          <a:bodyPr>
            <a:normAutofit fontScale="92500"/>
          </a:bodyPr>
          <a:lstStyle/>
          <a:p>
            <a:pPr eaLnBrk="1" hangingPunct="1">
              <a:lnSpc>
                <a:spcPct val="80000"/>
              </a:lnSpc>
            </a:pPr>
            <a:r>
              <a:rPr lang="en-US" sz="2600" b="1" i="1">
                <a:solidFill>
                  <a:srgbClr val="993300"/>
                </a:solidFill>
                <a:latin typeface="Arial" charset="0"/>
              </a:rPr>
              <a:t>I</a:t>
            </a:r>
            <a:r>
              <a:rPr lang="en-US" sz="2600" b="1" i="1" baseline="-25000">
                <a:solidFill>
                  <a:srgbClr val="993300"/>
                </a:solidFill>
                <a:latin typeface="Arial" charset="0"/>
              </a:rPr>
              <a:t>1</a:t>
            </a:r>
            <a:r>
              <a:rPr lang="en-US" sz="2600" b="1" i="1">
                <a:solidFill>
                  <a:srgbClr val="993300"/>
                </a:solidFill>
                <a:latin typeface="Arial" charset="0"/>
              </a:rPr>
              <a:t>, I</a:t>
            </a:r>
            <a:r>
              <a:rPr lang="en-US" sz="2600" b="1" i="1" baseline="-25000">
                <a:solidFill>
                  <a:srgbClr val="993300"/>
                </a:solidFill>
                <a:latin typeface="Arial" charset="0"/>
              </a:rPr>
              <a:t>2</a:t>
            </a:r>
            <a:r>
              <a:rPr lang="en-US" sz="2600" b="1" i="1">
                <a:solidFill>
                  <a:srgbClr val="993300"/>
                </a:solidFill>
                <a:latin typeface="Arial" charset="0"/>
              </a:rPr>
              <a:t>,..., I</a:t>
            </a:r>
            <a:r>
              <a:rPr lang="en-US" sz="2600" b="1" i="1" baseline="-25000">
                <a:solidFill>
                  <a:srgbClr val="993300"/>
                </a:solidFill>
                <a:latin typeface="Arial" charset="0"/>
              </a:rPr>
              <a:t>m</a:t>
            </a:r>
            <a:r>
              <a:rPr lang="en-US" sz="2600">
                <a:solidFill>
                  <a:srgbClr val="993300"/>
                </a:solidFill>
                <a:latin typeface="Arial" charset="0"/>
              </a:rPr>
              <a:t> </a:t>
            </a:r>
            <a:r>
              <a:rPr lang="en-US" sz="2600">
                <a:latin typeface="Arial" charset="0"/>
              </a:rPr>
              <a:t>– identifier attributes </a:t>
            </a:r>
          </a:p>
          <a:p>
            <a:pPr lvl="1" eaLnBrk="1" hangingPunct="1">
              <a:lnSpc>
                <a:spcPct val="80000"/>
              </a:lnSpc>
            </a:pPr>
            <a:r>
              <a:rPr lang="en-US" sz="2200">
                <a:latin typeface="Arial" charset="0"/>
              </a:rPr>
              <a:t>Ex: </a:t>
            </a:r>
            <a:r>
              <a:rPr lang="en-US" sz="2200" i="1">
                <a:latin typeface="Arial" charset="0"/>
              </a:rPr>
              <a:t>Name</a:t>
            </a:r>
            <a:r>
              <a:rPr lang="en-US" sz="2200">
                <a:latin typeface="Arial" charset="0"/>
              </a:rPr>
              <a:t> and </a:t>
            </a:r>
            <a:r>
              <a:rPr lang="en-US" sz="2200" i="1">
                <a:latin typeface="Arial" charset="0"/>
              </a:rPr>
              <a:t>SSN</a:t>
            </a:r>
            <a:endParaRPr lang="en-US" sz="2200">
              <a:latin typeface="Arial" charset="0"/>
            </a:endParaRPr>
          </a:p>
          <a:p>
            <a:pPr lvl="1" eaLnBrk="1" hangingPunct="1">
              <a:lnSpc>
                <a:spcPct val="80000"/>
              </a:lnSpc>
            </a:pPr>
            <a:r>
              <a:rPr lang="en-US" sz="2200">
                <a:latin typeface="Arial" charset="0"/>
              </a:rPr>
              <a:t>Found in </a:t>
            </a:r>
            <a:r>
              <a:rPr lang="en-US" sz="2200" b="1">
                <a:latin typeface="Monotype Corsiva" charset="0"/>
              </a:rPr>
              <a:t>IM</a:t>
            </a:r>
            <a:r>
              <a:rPr lang="en-US" sz="2200">
                <a:latin typeface="Arial" charset="0"/>
              </a:rPr>
              <a:t> only</a:t>
            </a:r>
          </a:p>
          <a:p>
            <a:pPr lvl="1" eaLnBrk="1" hangingPunct="1">
              <a:lnSpc>
                <a:spcPct val="80000"/>
              </a:lnSpc>
            </a:pPr>
            <a:r>
              <a:rPr lang="en-US" sz="2200">
                <a:latin typeface="Arial" charset="0"/>
              </a:rPr>
              <a:t>Information that leads to a specific entity</a:t>
            </a:r>
            <a:endParaRPr lang="en-US" sz="2200" i="1">
              <a:latin typeface="Arial" charset="0"/>
            </a:endParaRPr>
          </a:p>
          <a:p>
            <a:pPr eaLnBrk="1" hangingPunct="1">
              <a:lnSpc>
                <a:spcPct val="80000"/>
              </a:lnSpc>
            </a:pPr>
            <a:r>
              <a:rPr lang="en-US" sz="2600" b="1" i="1">
                <a:solidFill>
                  <a:srgbClr val="993300"/>
                </a:solidFill>
                <a:latin typeface="Arial" charset="0"/>
              </a:rPr>
              <a:t>K</a:t>
            </a:r>
            <a:r>
              <a:rPr lang="en-US" sz="2600" b="1" i="1" baseline="-25000">
                <a:solidFill>
                  <a:srgbClr val="993300"/>
                </a:solidFill>
                <a:latin typeface="Arial" charset="0"/>
              </a:rPr>
              <a:t>1</a:t>
            </a:r>
            <a:r>
              <a:rPr lang="en-US" sz="2600" b="1" i="1">
                <a:solidFill>
                  <a:srgbClr val="993300"/>
                </a:solidFill>
                <a:latin typeface="Arial" charset="0"/>
              </a:rPr>
              <a:t>, K</a:t>
            </a:r>
            <a:r>
              <a:rPr lang="en-US" sz="2600" b="1" i="1" baseline="-25000">
                <a:solidFill>
                  <a:srgbClr val="993300"/>
                </a:solidFill>
                <a:latin typeface="Arial" charset="0"/>
              </a:rPr>
              <a:t>2</a:t>
            </a:r>
            <a:r>
              <a:rPr lang="en-US" sz="2600" b="1" i="1">
                <a:solidFill>
                  <a:srgbClr val="993300"/>
                </a:solidFill>
                <a:latin typeface="Arial" charset="0"/>
              </a:rPr>
              <a:t>,.…, K</a:t>
            </a:r>
            <a:r>
              <a:rPr lang="en-US" sz="2600" b="1" i="1" baseline="-25000">
                <a:solidFill>
                  <a:srgbClr val="993300"/>
                </a:solidFill>
                <a:latin typeface="Arial" charset="0"/>
              </a:rPr>
              <a:t>p</a:t>
            </a:r>
            <a:r>
              <a:rPr lang="en-US" sz="2600" i="1">
                <a:solidFill>
                  <a:srgbClr val="993300"/>
                </a:solidFill>
                <a:latin typeface="Arial" charset="0"/>
              </a:rPr>
              <a:t> </a:t>
            </a:r>
            <a:r>
              <a:rPr lang="en-US" sz="2600">
                <a:latin typeface="Arial" charset="0"/>
              </a:rPr>
              <a:t>– key or quasi-identifier attributes </a:t>
            </a:r>
          </a:p>
          <a:p>
            <a:pPr lvl="1" eaLnBrk="1" hangingPunct="1">
              <a:lnSpc>
                <a:spcPct val="80000"/>
              </a:lnSpc>
            </a:pPr>
            <a:r>
              <a:rPr lang="en-US" sz="2200">
                <a:latin typeface="Arial" charset="0"/>
              </a:rPr>
              <a:t>Ex:  </a:t>
            </a:r>
            <a:r>
              <a:rPr lang="en-US" sz="2200" i="1">
                <a:latin typeface="Arial" charset="0"/>
              </a:rPr>
              <a:t>Zip Code </a:t>
            </a:r>
            <a:r>
              <a:rPr lang="en-US" sz="2200">
                <a:latin typeface="Arial" charset="0"/>
              </a:rPr>
              <a:t>and </a:t>
            </a:r>
            <a:r>
              <a:rPr lang="en-US" sz="2200" i="1">
                <a:latin typeface="Arial" charset="0"/>
              </a:rPr>
              <a:t>Age</a:t>
            </a:r>
            <a:endParaRPr lang="en-US" sz="2200">
              <a:latin typeface="Arial" charset="0"/>
            </a:endParaRPr>
          </a:p>
          <a:p>
            <a:pPr lvl="1" eaLnBrk="1" hangingPunct="1">
              <a:lnSpc>
                <a:spcPct val="80000"/>
              </a:lnSpc>
            </a:pPr>
            <a:r>
              <a:rPr lang="en-US" sz="2200">
                <a:latin typeface="Arial" charset="0"/>
              </a:rPr>
              <a:t>Found in </a:t>
            </a:r>
            <a:r>
              <a:rPr lang="en-US" sz="2200" b="1">
                <a:latin typeface="Monotype Corsiva" charset="0"/>
              </a:rPr>
              <a:t>IM</a:t>
            </a:r>
            <a:r>
              <a:rPr lang="en-US" sz="2200">
                <a:latin typeface="Arial" charset="0"/>
              </a:rPr>
              <a:t> and </a:t>
            </a:r>
            <a:r>
              <a:rPr lang="en-US" sz="2200" b="1">
                <a:latin typeface="Monotype Corsiva" charset="0"/>
              </a:rPr>
              <a:t>MM</a:t>
            </a:r>
            <a:endParaRPr lang="en-US" sz="2200">
              <a:latin typeface="Arial" charset="0"/>
            </a:endParaRPr>
          </a:p>
          <a:p>
            <a:pPr lvl="1" eaLnBrk="1" hangingPunct="1">
              <a:lnSpc>
                <a:spcPct val="80000"/>
              </a:lnSpc>
            </a:pPr>
            <a:r>
              <a:rPr lang="en-US" sz="2200">
                <a:latin typeface="Arial" charset="0"/>
              </a:rPr>
              <a:t>May be known by an intruder</a:t>
            </a:r>
          </a:p>
          <a:p>
            <a:pPr eaLnBrk="1" hangingPunct="1">
              <a:lnSpc>
                <a:spcPct val="80000"/>
              </a:lnSpc>
            </a:pPr>
            <a:r>
              <a:rPr lang="en-US" sz="2600" b="1" i="1">
                <a:solidFill>
                  <a:srgbClr val="993300"/>
                </a:solidFill>
                <a:latin typeface="Arial" charset="0"/>
              </a:rPr>
              <a:t>S</a:t>
            </a:r>
            <a:r>
              <a:rPr lang="en-US" sz="2600" b="1" i="1" baseline="-25000">
                <a:solidFill>
                  <a:srgbClr val="993300"/>
                </a:solidFill>
                <a:latin typeface="Arial" charset="0"/>
              </a:rPr>
              <a:t>1</a:t>
            </a:r>
            <a:r>
              <a:rPr lang="en-US" sz="2600" b="1" i="1">
                <a:solidFill>
                  <a:srgbClr val="993300"/>
                </a:solidFill>
                <a:latin typeface="Arial" charset="0"/>
              </a:rPr>
              <a:t>, S</a:t>
            </a:r>
            <a:r>
              <a:rPr lang="en-US" sz="2600" b="1" i="1" baseline="-25000">
                <a:solidFill>
                  <a:srgbClr val="993300"/>
                </a:solidFill>
                <a:latin typeface="Arial" charset="0"/>
              </a:rPr>
              <a:t>2</a:t>
            </a:r>
            <a:r>
              <a:rPr lang="en-US" sz="2600" b="1" i="1">
                <a:solidFill>
                  <a:srgbClr val="993300"/>
                </a:solidFill>
                <a:latin typeface="Arial" charset="0"/>
              </a:rPr>
              <a:t>,.…, S</a:t>
            </a:r>
            <a:r>
              <a:rPr lang="en-US" sz="2600" b="1" i="1" baseline="-25000">
                <a:solidFill>
                  <a:srgbClr val="993300"/>
                </a:solidFill>
                <a:latin typeface="Arial" charset="0"/>
              </a:rPr>
              <a:t>q</a:t>
            </a:r>
            <a:r>
              <a:rPr lang="en-US" sz="2600">
                <a:solidFill>
                  <a:srgbClr val="993300"/>
                </a:solidFill>
                <a:latin typeface="Arial" charset="0"/>
              </a:rPr>
              <a:t> </a:t>
            </a:r>
            <a:r>
              <a:rPr lang="en-US" sz="2600">
                <a:latin typeface="Arial" charset="0"/>
              </a:rPr>
              <a:t>– confidential or sensitive attributes </a:t>
            </a:r>
          </a:p>
          <a:p>
            <a:pPr lvl="1" eaLnBrk="1" hangingPunct="1">
              <a:lnSpc>
                <a:spcPct val="80000"/>
              </a:lnSpc>
            </a:pPr>
            <a:r>
              <a:rPr lang="en-US" sz="2200">
                <a:latin typeface="Arial" charset="0"/>
              </a:rPr>
              <a:t>Ex: </a:t>
            </a:r>
            <a:r>
              <a:rPr lang="en-US" sz="2200" i="1">
                <a:latin typeface="Arial" charset="0"/>
              </a:rPr>
              <a:t>Principal Diagnosis</a:t>
            </a:r>
            <a:r>
              <a:rPr lang="en-US" sz="2200">
                <a:latin typeface="Arial" charset="0"/>
              </a:rPr>
              <a:t> and </a:t>
            </a:r>
            <a:r>
              <a:rPr lang="en-US" sz="2200" i="1">
                <a:latin typeface="Arial" charset="0"/>
              </a:rPr>
              <a:t>Annual Income</a:t>
            </a:r>
            <a:endParaRPr lang="en-US" sz="2200">
              <a:latin typeface="Arial" charset="0"/>
            </a:endParaRPr>
          </a:p>
          <a:p>
            <a:pPr lvl="1" eaLnBrk="1" hangingPunct="1">
              <a:lnSpc>
                <a:spcPct val="80000"/>
              </a:lnSpc>
            </a:pPr>
            <a:r>
              <a:rPr lang="en-US" sz="2200">
                <a:latin typeface="Arial" charset="0"/>
              </a:rPr>
              <a:t>Found in </a:t>
            </a:r>
            <a:r>
              <a:rPr lang="en-US" sz="2200" b="1">
                <a:latin typeface="Monotype Corsiva" charset="0"/>
              </a:rPr>
              <a:t>IM</a:t>
            </a:r>
            <a:r>
              <a:rPr lang="en-US" sz="2200">
                <a:latin typeface="Arial" charset="0"/>
              </a:rPr>
              <a:t> and </a:t>
            </a:r>
            <a:r>
              <a:rPr lang="en-US" sz="2200" b="1">
                <a:latin typeface="Monotype Corsiva" charset="0"/>
              </a:rPr>
              <a:t>MM</a:t>
            </a:r>
            <a:endParaRPr lang="en-US" sz="2200">
              <a:latin typeface="Arial" charset="0"/>
            </a:endParaRPr>
          </a:p>
          <a:p>
            <a:pPr lvl="1" eaLnBrk="1" hangingPunct="1">
              <a:lnSpc>
                <a:spcPct val="80000"/>
              </a:lnSpc>
            </a:pPr>
            <a:r>
              <a:rPr lang="en-US" sz="2200">
                <a:latin typeface="Arial" charset="0"/>
              </a:rPr>
              <a:t>Assumed to be unknown to an intruder</a:t>
            </a:r>
            <a:endParaRPr lang="en-US" sz="2500">
              <a:latin typeface="Arial" charset="0"/>
            </a:endParaRPr>
          </a:p>
          <a:p>
            <a:pPr eaLnBrk="1" hangingPunct="1">
              <a:lnSpc>
                <a:spcPct val="80000"/>
              </a:lnSpc>
              <a:buFont typeface="Wingdings" charset="0"/>
              <a:buNone/>
            </a:pPr>
            <a:endParaRPr lang="en-US" sz="2800">
              <a:latin typeface="Arial" charset="0"/>
            </a:endParaRPr>
          </a:p>
        </p:txBody>
      </p:sp>
    </p:spTree>
    <p:extLst>
      <p:ext uri="{BB962C8B-B14F-4D97-AF65-F5344CB8AC3E}">
        <p14:creationId xmlns:p14="http://schemas.microsoft.com/office/powerpoint/2010/main" xmlns="" val="2549243531"/>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3" name="Content Placeholder 2"/>
          <p:cNvSpPr>
            <a:spLocks noGrp="1"/>
          </p:cNvSpPr>
          <p:nvPr>
            <p:ph idx="1"/>
          </p:nvPr>
        </p:nvSpPr>
        <p:spPr/>
        <p:txBody>
          <a:bodyPr>
            <a:normAutofit/>
          </a:bodyPr>
          <a:lstStyle/>
          <a:p>
            <a:r>
              <a:rPr lang="en-US" dirty="0" smtClean="0"/>
              <a:t>Security issues in mobile computing</a:t>
            </a:r>
          </a:p>
          <a:p>
            <a:r>
              <a:rPr lang="en-US" dirty="0" smtClean="0"/>
              <a:t>Basic concepts in data privacy</a:t>
            </a:r>
          </a:p>
          <a:p>
            <a:pPr lvl="1"/>
            <a:r>
              <a:rPr lang="en-US" dirty="0" smtClean="0">
                <a:solidFill>
                  <a:srgbClr val="FF0000"/>
                </a:solidFill>
              </a:rPr>
              <a:t>K-anonymity</a:t>
            </a:r>
          </a:p>
          <a:p>
            <a:pPr lvl="1"/>
            <a:r>
              <a:rPr lang="en-US" dirty="0" smtClean="0">
                <a:solidFill>
                  <a:srgbClr val="FF0000"/>
                </a:solidFill>
              </a:rPr>
              <a:t>I-diversity</a:t>
            </a:r>
          </a:p>
          <a:p>
            <a:pPr lvl="1"/>
            <a:r>
              <a:rPr lang="en-US" dirty="0" smtClean="0">
                <a:solidFill>
                  <a:srgbClr val="FF0000"/>
                </a:solidFill>
              </a:rPr>
              <a:t>t-Closeness</a:t>
            </a:r>
          </a:p>
          <a:p>
            <a:pPr lvl="1"/>
            <a:r>
              <a:rPr lang="en-US" dirty="0" smtClean="0">
                <a:solidFill>
                  <a:srgbClr val="FF0000"/>
                </a:solidFill>
              </a:rPr>
              <a:t>Differential Privacy</a:t>
            </a:r>
          </a:p>
          <a:p>
            <a:r>
              <a:rPr lang="en-US" dirty="0" smtClean="0"/>
              <a:t>Location privacy</a:t>
            </a:r>
            <a:endParaRPr lang="en-US" dirty="0"/>
          </a:p>
        </p:txBody>
      </p:sp>
      <p:sp>
        <p:nvSpPr>
          <p:cNvPr id="4" name="Date Placeholder 3"/>
          <p:cNvSpPr>
            <a:spLocks noGrp="1"/>
          </p:cNvSpPr>
          <p:nvPr>
            <p:ph type="dt" sz="half" idx="10"/>
          </p:nvPr>
        </p:nvSpPr>
        <p:spPr/>
        <p:txBody>
          <a:bodyPr/>
          <a:lstStyle/>
          <a:p>
            <a:fld id="{1FE5DDEE-91F3-9646-830E-066DB7EE81C8}" type="datetime1">
              <a:rPr lang="en-US" smtClean="0"/>
              <a:pPr/>
              <a:t>3/23/2011</a:t>
            </a:fld>
            <a:endParaRPr lang="en-US"/>
          </a:p>
        </p:txBody>
      </p:sp>
      <p:sp>
        <p:nvSpPr>
          <p:cNvPr id="5" name="Slide Number Placeholder 4"/>
          <p:cNvSpPr>
            <a:spLocks noGrp="1"/>
          </p:cNvSpPr>
          <p:nvPr>
            <p:ph type="sldNum" sz="quarter" idx="12"/>
          </p:nvPr>
        </p:nvSpPr>
        <p:spPr/>
        <p:txBody>
          <a:bodyPr/>
          <a:lstStyle/>
          <a:p>
            <a:fld id="{918826C9-53BA-CE48-B08A-F1FEA4A510E1}" type="slidenum">
              <a:rPr lang="en-US" smtClean="0"/>
              <a:pPr/>
              <a:t>12</a:t>
            </a:fld>
            <a:endParaRPr lang="en-US"/>
          </a:p>
        </p:txBody>
      </p:sp>
    </p:spTree>
    <p:extLst>
      <p:ext uri="{BB962C8B-B14F-4D97-AF65-F5344CB8AC3E}">
        <p14:creationId xmlns:p14="http://schemas.microsoft.com/office/powerpoint/2010/main" xmlns="" val="131490993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fld id="{1EAD6FE8-1AA8-534A-9F87-6436CC2C7227}" type="slidenum">
              <a:rPr lang="en-US"/>
              <a:pPr/>
              <a:t>13</a:t>
            </a:fld>
            <a:endParaRPr lang="en-US"/>
          </a:p>
        </p:txBody>
      </p:sp>
      <p:sp>
        <p:nvSpPr>
          <p:cNvPr id="1052674" name="Rectangle 2"/>
          <p:cNvSpPr>
            <a:spLocks noGrp="1" noChangeArrowheads="1"/>
          </p:cNvSpPr>
          <p:nvPr>
            <p:ph type="title"/>
          </p:nvPr>
        </p:nvSpPr>
        <p:spPr/>
        <p:txBody>
          <a:bodyPr/>
          <a:lstStyle/>
          <a:p>
            <a:r>
              <a:rPr lang="en-US"/>
              <a:t>How can we formalize </a:t>
            </a:r>
            <a:r>
              <a:rPr lang="ja-JP" altLang="en-US"/>
              <a:t>“</a:t>
            </a:r>
            <a:r>
              <a:rPr lang="en-US"/>
              <a:t>privacy</a:t>
            </a:r>
            <a:r>
              <a:rPr lang="ja-JP" altLang="en-US"/>
              <a:t>”</a:t>
            </a:r>
            <a:r>
              <a:rPr lang="en-US"/>
              <a:t>?</a:t>
            </a:r>
          </a:p>
        </p:txBody>
      </p:sp>
      <p:sp>
        <p:nvSpPr>
          <p:cNvPr id="1052675" name="Rectangle 3"/>
          <p:cNvSpPr>
            <a:spLocks noGrp="1" noChangeArrowheads="1"/>
          </p:cNvSpPr>
          <p:nvPr>
            <p:ph type="body" idx="1"/>
          </p:nvPr>
        </p:nvSpPr>
        <p:spPr/>
        <p:txBody>
          <a:bodyPr>
            <a:normAutofit fontScale="85000" lnSpcReduction="10000"/>
          </a:bodyPr>
          <a:lstStyle/>
          <a:p>
            <a:pPr>
              <a:lnSpc>
                <a:spcPct val="120000"/>
              </a:lnSpc>
            </a:pPr>
            <a:r>
              <a:rPr lang="en-US" sz="2400" dirty="0"/>
              <a:t>Different people mean different things</a:t>
            </a:r>
          </a:p>
          <a:p>
            <a:pPr>
              <a:lnSpc>
                <a:spcPct val="120000"/>
              </a:lnSpc>
            </a:pPr>
            <a:r>
              <a:rPr lang="en-US" sz="2400" dirty="0"/>
              <a:t>Pin it down mathematically?</a:t>
            </a:r>
          </a:p>
          <a:p>
            <a:pPr>
              <a:lnSpc>
                <a:spcPct val="120000"/>
              </a:lnSpc>
              <a:buFontTx/>
              <a:buNone/>
            </a:pPr>
            <a:r>
              <a:rPr lang="en-US" sz="2400" b="1" dirty="0">
                <a:solidFill>
                  <a:schemeClr val="tx2">
                    <a:lumMod val="75000"/>
                    <a:lumOff val="25000"/>
                  </a:schemeClr>
                </a:solidFill>
              </a:rPr>
              <a:t>Goal #1: Rigor</a:t>
            </a:r>
          </a:p>
          <a:p>
            <a:pPr lvl="1">
              <a:lnSpc>
                <a:spcPct val="120000"/>
              </a:lnSpc>
            </a:pPr>
            <a:r>
              <a:rPr lang="en-US" sz="2000" dirty="0"/>
              <a:t>Prove clear theorems about privacy</a:t>
            </a:r>
          </a:p>
          <a:p>
            <a:pPr lvl="2">
              <a:lnSpc>
                <a:spcPct val="120000"/>
              </a:lnSpc>
            </a:pPr>
            <a:r>
              <a:rPr lang="en-US" sz="1800" dirty="0"/>
              <a:t>Few exist in literature</a:t>
            </a:r>
          </a:p>
          <a:p>
            <a:pPr lvl="1">
              <a:lnSpc>
                <a:spcPct val="120000"/>
              </a:lnSpc>
            </a:pPr>
            <a:r>
              <a:rPr lang="en-US" sz="2000" dirty="0"/>
              <a:t>Make clear (and refutable) conjectures</a:t>
            </a:r>
          </a:p>
          <a:p>
            <a:pPr lvl="1">
              <a:lnSpc>
                <a:spcPct val="120000"/>
              </a:lnSpc>
            </a:pPr>
            <a:r>
              <a:rPr lang="en-US" sz="2000" dirty="0"/>
              <a:t>Sleep better at night</a:t>
            </a:r>
          </a:p>
          <a:p>
            <a:pPr>
              <a:lnSpc>
                <a:spcPct val="120000"/>
              </a:lnSpc>
              <a:buFontTx/>
              <a:buNone/>
            </a:pPr>
            <a:r>
              <a:rPr lang="en-US" sz="2400" b="1" dirty="0">
                <a:solidFill>
                  <a:schemeClr val="tx2">
                    <a:lumMod val="75000"/>
                    <a:lumOff val="25000"/>
                  </a:schemeClr>
                </a:solidFill>
              </a:rPr>
              <a:t>Goal #2: Interesting science</a:t>
            </a:r>
          </a:p>
          <a:p>
            <a:pPr lvl="1">
              <a:lnSpc>
                <a:spcPct val="120000"/>
              </a:lnSpc>
            </a:pPr>
            <a:r>
              <a:rPr lang="en-US" sz="2000" dirty="0"/>
              <a:t>(New) Computational phenomenon</a:t>
            </a:r>
          </a:p>
          <a:p>
            <a:pPr lvl="1">
              <a:lnSpc>
                <a:spcPct val="120000"/>
              </a:lnSpc>
            </a:pPr>
            <a:r>
              <a:rPr lang="en-US" sz="2000" dirty="0"/>
              <a:t>Algorithmic problems</a:t>
            </a:r>
          </a:p>
          <a:p>
            <a:pPr lvl="1">
              <a:lnSpc>
                <a:spcPct val="120000"/>
              </a:lnSpc>
            </a:pPr>
            <a:r>
              <a:rPr lang="en-US" sz="2000" dirty="0"/>
              <a:t>Statistical problems</a:t>
            </a:r>
          </a:p>
        </p:txBody>
      </p:sp>
    </p:spTree>
    <p:extLst>
      <p:ext uri="{BB962C8B-B14F-4D97-AF65-F5344CB8AC3E}">
        <p14:creationId xmlns:p14="http://schemas.microsoft.com/office/powerpoint/2010/main" xmlns="" val="342494095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052675">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52675">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052675">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52675">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052675">
                                            <p:txEl>
                                              <p:pRg st="6" end="6"/>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1052675">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052675">
                                            <p:txEl>
                                              <p:pRg st="8" end="8"/>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052675">
                                            <p:txEl>
                                              <p:pRg st="9" end="9"/>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052675">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5810" name="Rectangle 2"/>
          <p:cNvSpPr>
            <a:spLocks noGrp="1" noChangeArrowheads="1"/>
          </p:cNvSpPr>
          <p:nvPr>
            <p:ph type="title"/>
          </p:nvPr>
        </p:nvSpPr>
        <p:spPr/>
        <p:txBody>
          <a:bodyPr/>
          <a:lstStyle/>
          <a:p>
            <a:r>
              <a:rPr lang="en-US"/>
              <a:t>Why not use crypto definitions?</a:t>
            </a:r>
          </a:p>
        </p:txBody>
      </p:sp>
      <p:sp>
        <p:nvSpPr>
          <p:cNvPr id="1015811" name="Rectangle 3"/>
          <p:cNvSpPr>
            <a:spLocks noGrp="1" noChangeArrowheads="1"/>
          </p:cNvSpPr>
          <p:nvPr>
            <p:ph idx="1"/>
          </p:nvPr>
        </p:nvSpPr>
        <p:spPr/>
        <p:txBody>
          <a:bodyPr>
            <a:normAutofit fontScale="92500" lnSpcReduction="10000"/>
          </a:bodyPr>
          <a:lstStyle/>
          <a:p>
            <a:pPr>
              <a:lnSpc>
                <a:spcPct val="110000"/>
              </a:lnSpc>
            </a:pPr>
            <a:r>
              <a:rPr lang="en-US" b="1" dirty="0"/>
              <a:t>Attempt #1</a:t>
            </a:r>
            <a:r>
              <a:rPr lang="en-US" dirty="0"/>
              <a:t>: </a:t>
            </a:r>
          </a:p>
          <a:p>
            <a:pPr lvl="1">
              <a:lnSpc>
                <a:spcPct val="110000"/>
              </a:lnSpc>
            </a:pPr>
            <a:r>
              <a:rPr lang="en-US" b="1" dirty="0" err="1" smtClean="0"/>
              <a:t>Defn</a:t>
            </a:r>
            <a:r>
              <a:rPr lang="en-US" dirty="0"/>
              <a:t>: For every entry </a:t>
            </a:r>
            <a:r>
              <a:rPr lang="en-US" dirty="0" err="1"/>
              <a:t>i</a:t>
            </a:r>
            <a:r>
              <a:rPr lang="en-US" dirty="0"/>
              <a:t>, no information about x</a:t>
            </a:r>
            <a:r>
              <a:rPr lang="en-US" baseline="-25000" dirty="0"/>
              <a:t>i</a:t>
            </a:r>
            <a:r>
              <a:rPr lang="en-US" dirty="0"/>
              <a:t> is leaked </a:t>
            </a:r>
            <a:br>
              <a:rPr lang="en-US" dirty="0"/>
            </a:br>
            <a:r>
              <a:rPr lang="en-US" dirty="0"/>
              <a:t>(as if encrypted)</a:t>
            </a:r>
          </a:p>
          <a:p>
            <a:pPr lvl="1">
              <a:lnSpc>
                <a:spcPct val="110000"/>
              </a:lnSpc>
            </a:pPr>
            <a:r>
              <a:rPr lang="en-US" b="1" dirty="0"/>
              <a:t>Problem</a:t>
            </a:r>
            <a:r>
              <a:rPr lang="en-US" dirty="0"/>
              <a:t>: no information at all is revealed!</a:t>
            </a:r>
          </a:p>
          <a:p>
            <a:pPr lvl="1">
              <a:lnSpc>
                <a:spcPct val="110000"/>
              </a:lnSpc>
            </a:pPr>
            <a:r>
              <a:rPr lang="en-US" dirty="0"/>
              <a:t>Tradeoff privacy </a:t>
            </a:r>
            <a:r>
              <a:rPr lang="en-US" dirty="0" err="1"/>
              <a:t>vs</a:t>
            </a:r>
            <a:r>
              <a:rPr lang="en-US" dirty="0"/>
              <a:t> utility</a:t>
            </a:r>
          </a:p>
          <a:p>
            <a:pPr>
              <a:lnSpc>
                <a:spcPct val="110000"/>
              </a:lnSpc>
            </a:pPr>
            <a:r>
              <a:rPr lang="en-US" b="1" dirty="0"/>
              <a:t>Attempt #2</a:t>
            </a:r>
            <a:r>
              <a:rPr lang="en-US" dirty="0"/>
              <a:t>:</a:t>
            </a:r>
          </a:p>
          <a:p>
            <a:pPr lvl="1">
              <a:lnSpc>
                <a:spcPct val="110000"/>
              </a:lnSpc>
            </a:pPr>
            <a:r>
              <a:rPr lang="en-US" dirty="0"/>
              <a:t>Agree on summary statistics f(</a:t>
            </a:r>
            <a:r>
              <a:rPr lang="en-US" sz="2000" dirty="0"/>
              <a:t>DB</a:t>
            </a:r>
            <a:r>
              <a:rPr lang="en-US" dirty="0"/>
              <a:t>) that are safe</a:t>
            </a:r>
          </a:p>
          <a:p>
            <a:pPr lvl="1">
              <a:lnSpc>
                <a:spcPct val="110000"/>
              </a:lnSpc>
            </a:pPr>
            <a:r>
              <a:rPr lang="en-US" b="1" dirty="0" err="1" smtClean="0"/>
              <a:t>Defn</a:t>
            </a:r>
            <a:r>
              <a:rPr lang="en-US" dirty="0"/>
              <a:t>: No information about </a:t>
            </a:r>
            <a:r>
              <a:rPr lang="en-US" sz="2000" dirty="0"/>
              <a:t>DB</a:t>
            </a:r>
            <a:r>
              <a:rPr lang="en-US" dirty="0"/>
              <a:t> except f(</a:t>
            </a:r>
            <a:r>
              <a:rPr lang="en-US" sz="2000" dirty="0"/>
              <a:t>DB</a:t>
            </a:r>
            <a:r>
              <a:rPr lang="en-US" dirty="0"/>
              <a:t>)</a:t>
            </a:r>
          </a:p>
          <a:p>
            <a:pPr lvl="1">
              <a:lnSpc>
                <a:spcPct val="110000"/>
              </a:lnSpc>
            </a:pPr>
            <a:r>
              <a:rPr lang="en-US" b="1" dirty="0"/>
              <a:t>Problem</a:t>
            </a:r>
            <a:r>
              <a:rPr lang="en-US" dirty="0"/>
              <a:t>: how to decide that f is safe?</a:t>
            </a:r>
          </a:p>
          <a:p>
            <a:pPr lvl="1">
              <a:lnSpc>
                <a:spcPct val="110000"/>
              </a:lnSpc>
            </a:pPr>
            <a:r>
              <a:rPr lang="en-US" dirty="0" smtClean="0"/>
              <a:t>(</a:t>
            </a:r>
            <a:r>
              <a:rPr lang="en-US" dirty="0"/>
              <a:t>Also: how do you figure out what </a:t>
            </a:r>
            <a:r>
              <a:rPr lang="en-US" b="1" dirty="0"/>
              <a:t>f</a:t>
            </a:r>
            <a:r>
              <a:rPr lang="en-US" dirty="0"/>
              <a:t> is? --</a:t>
            </a:r>
            <a:r>
              <a:rPr lang="en-US" dirty="0" err="1"/>
              <a:t>Yosi</a:t>
            </a:r>
            <a:r>
              <a:rPr lang="en-US" dirty="0"/>
              <a:t>)</a:t>
            </a:r>
          </a:p>
        </p:txBody>
      </p:sp>
      <p:sp>
        <p:nvSpPr>
          <p:cNvPr id="13" name="Slide Number Placeholder 5"/>
          <p:cNvSpPr>
            <a:spLocks noGrp="1"/>
          </p:cNvSpPr>
          <p:nvPr>
            <p:ph type="sldNum" sz="quarter" idx="12"/>
          </p:nvPr>
        </p:nvSpPr>
        <p:spPr/>
        <p:txBody>
          <a:bodyPr/>
          <a:lstStyle/>
          <a:p>
            <a:fld id="{4AAD6B28-A239-E249-AFA5-7B755B8DA716}" type="slidenum">
              <a:rPr lang="en-US"/>
              <a:pPr/>
              <a:t>14</a:t>
            </a:fld>
            <a:endParaRPr lang="en-US"/>
          </a:p>
        </p:txBody>
      </p:sp>
      <p:grpSp>
        <p:nvGrpSpPr>
          <p:cNvPr id="1015820" name="Group 12"/>
          <p:cNvGrpSpPr>
            <a:grpSpLocks/>
          </p:cNvGrpSpPr>
          <p:nvPr/>
        </p:nvGrpSpPr>
        <p:grpSpPr bwMode="auto">
          <a:xfrm>
            <a:off x="7772400" y="4800600"/>
            <a:ext cx="1295400" cy="1079500"/>
            <a:chOff x="4320" y="3408"/>
            <a:chExt cx="576" cy="480"/>
          </a:xfrm>
        </p:grpSpPr>
        <p:sp>
          <p:nvSpPr>
            <p:cNvPr id="1015812" name="Freeform 4"/>
            <p:cNvSpPr>
              <a:spLocks/>
            </p:cNvSpPr>
            <p:nvPr/>
          </p:nvSpPr>
          <p:spPr bwMode="auto">
            <a:xfrm>
              <a:off x="4416" y="3504"/>
              <a:ext cx="432" cy="305"/>
            </a:xfrm>
            <a:custGeom>
              <a:avLst/>
              <a:gdLst>
                <a:gd name="T0" fmla="*/ 96 w 432"/>
                <a:gd name="T1" fmla="*/ 0 h 305"/>
                <a:gd name="T2" fmla="*/ 336 w 432"/>
                <a:gd name="T3" fmla="*/ 0 h 305"/>
                <a:gd name="T4" fmla="*/ 432 w 432"/>
                <a:gd name="T5" fmla="*/ 144 h 305"/>
                <a:gd name="T6" fmla="*/ 341 w 432"/>
                <a:gd name="T7" fmla="*/ 305 h 305"/>
                <a:gd name="T8" fmla="*/ 99 w 432"/>
                <a:gd name="T9" fmla="*/ 305 h 305"/>
                <a:gd name="T10" fmla="*/ 0 w 432"/>
                <a:gd name="T11" fmla="*/ 144 h 305"/>
                <a:gd name="T12" fmla="*/ 96 w 432"/>
                <a:gd name="T13" fmla="*/ 0 h 305"/>
              </a:gdLst>
              <a:ahLst/>
              <a:cxnLst>
                <a:cxn ang="0">
                  <a:pos x="T0" y="T1"/>
                </a:cxn>
                <a:cxn ang="0">
                  <a:pos x="T2" y="T3"/>
                </a:cxn>
                <a:cxn ang="0">
                  <a:pos x="T4" y="T5"/>
                </a:cxn>
                <a:cxn ang="0">
                  <a:pos x="T6" y="T7"/>
                </a:cxn>
                <a:cxn ang="0">
                  <a:pos x="T8" y="T9"/>
                </a:cxn>
                <a:cxn ang="0">
                  <a:pos x="T10" y="T11"/>
                </a:cxn>
                <a:cxn ang="0">
                  <a:pos x="T12" y="T13"/>
                </a:cxn>
              </a:cxnLst>
              <a:rect l="0" t="0" r="r" b="b"/>
              <a:pathLst>
                <a:path w="432" h="305">
                  <a:moveTo>
                    <a:pt x="96" y="0"/>
                  </a:moveTo>
                  <a:lnTo>
                    <a:pt x="336" y="0"/>
                  </a:lnTo>
                  <a:lnTo>
                    <a:pt x="432" y="144"/>
                  </a:lnTo>
                  <a:lnTo>
                    <a:pt x="341" y="305"/>
                  </a:lnTo>
                  <a:lnTo>
                    <a:pt x="99" y="305"/>
                  </a:lnTo>
                  <a:lnTo>
                    <a:pt x="0" y="144"/>
                  </a:lnTo>
                  <a:lnTo>
                    <a:pt x="96" y="0"/>
                  </a:lnTo>
                  <a:close/>
                </a:path>
              </a:pathLst>
            </a:custGeom>
            <a:noFill/>
            <a:ln w="28575" cmpd="sng">
              <a:solidFill>
                <a:schemeClr val="tx1"/>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1015814" name="Oval 6"/>
            <p:cNvSpPr>
              <a:spLocks noChangeArrowheads="1"/>
            </p:cNvSpPr>
            <p:nvPr/>
          </p:nvSpPr>
          <p:spPr bwMode="auto">
            <a:xfrm>
              <a:off x="4656" y="3408"/>
              <a:ext cx="144" cy="144"/>
            </a:xfrm>
            <a:prstGeom prst="ellipse">
              <a:avLst/>
            </a:prstGeom>
            <a:solidFill>
              <a:schemeClr val="bg1"/>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r>
                <a:rPr lang="en-US"/>
                <a:t>C</a:t>
              </a:r>
            </a:p>
          </p:txBody>
        </p:sp>
        <p:sp>
          <p:nvSpPr>
            <p:cNvPr id="1015815" name="Oval 7"/>
            <p:cNvSpPr>
              <a:spLocks noChangeArrowheads="1"/>
            </p:cNvSpPr>
            <p:nvPr/>
          </p:nvSpPr>
          <p:spPr bwMode="auto">
            <a:xfrm>
              <a:off x="4752" y="3552"/>
              <a:ext cx="144" cy="144"/>
            </a:xfrm>
            <a:prstGeom prst="ellipse">
              <a:avLst/>
            </a:prstGeom>
            <a:solidFill>
              <a:schemeClr val="bg1"/>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r>
                <a:rPr lang="en-US"/>
                <a:t>C</a:t>
              </a:r>
            </a:p>
          </p:txBody>
        </p:sp>
        <p:sp>
          <p:nvSpPr>
            <p:cNvPr id="1015816" name="Oval 8"/>
            <p:cNvSpPr>
              <a:spLocks noChangeArrowheads="1"/>
            </p:cNvSpPr>
            <p:nvPr/>
          </p:nvSpPr>
          <p:spPr bwMode="auto">
            <a:xfrm>
              <a:off x="4656" y="3744"/>
              <a:ext cx="144" cy="144"/>
            </a:xfrm>
            <a:prstGeom prst="ellipse">
              <a:avLst/>
            </a:prstGeom>
            <a:solidFill>
              <a:schemeClr val="bg1"/>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r>
                <a:rPr lang="en-US"/>
                <a:t>C</a:t>
              </a:r>
            </a:p>
          </p:txBody>
        </p:sp>
        <p:sp>
          <p:nvSpPr>
            <p:cNvPr id="1015817" name="Oval 9"/>
            <p:cNvSpPr>
              <a:spLocks noChangeArrowheads="1"/>
            </p:cNvSpPr>
            <p:nvPr/>
          </p:nvSpPr>
          <p:spPr bwMode="auto">
            <a:xfrm>
              <a:off x="4416" y="3744"/>
              <a:ext cx="144" cy="144"/>
            </a:xfrm>
            <a:prstGeom prst="ellipse">
              <a:avLst/>
            </a:prstGeom>
            <a:solidFill>
              <a:schemeClr val="bg1"/>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r>
                <a:rPr lang="en-US"/>
                <a:t>C</a:t>
              </a:r>
            </a:p>
          </p:txBody>
        </p:sp>
        <p:sp>
          <p:nvSpPr>
            <p:cNvPr id="1015818" name="Oval 10"/>
            <p:cNvSpPr>
              <a:spLocks noChangeArrowheads="1"/>
            </p:cNvSpPr>
            <p:nvPr/>
          </p:nvSpPr>
          <p:spPr bwMode="auto">
            <a:xfrm>
              <a:off x="4320" y="3600"/>
              <a:ext cx="144" cy="144"/>
            </a:xfrm>
            <a:prstGeom prst="ellipse">
              <a:avLst/>
            </a:prstGeom>
            <a:solidFill>
              <a:schemeClr val="bg1"/>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r>
                <a:rPr lang="en-US"/>
                <a:t>C</a:t>
              </a:r>
            </a:p>
          </p:txBody>
        </p:sp>
        <p:sp>
          <p:nvSpPr>
            <p:cNvPr id="1015819" name="Oval 11"/>
            <p:cNvSpPr>
              <a:spLocks noChangeArrowheads="1"/>
            </p:cNvSpPr>
            <p:nvPr/>
          </p:nvSpPr>
          <p:spPr bwMode="auto">
            <a:xfrm>
              <a:off x="4416" y="3408"/>
              <a:ext cx="144" cy="144"/>
            </a:xfrm>
            <a:prstGeom prst="ellipse">
              <a:avLst/>
            </a:prstGeom>
            <a:solidFill>
              <a:schemeClr val="bg1"/>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r>
                <a:rPr lang="en-US"/>
                <a:t>C</a:t>
              </a:r>
            </a:p>
          </p:txBody>
        </p:sp>
      </p:grpSp>
    </p:spTree>
    <p:extLst>
      <p:ext uri="{BB962C8B-B14F-4D97-AF65-F5344CB8AC3E}">
        <p14:creationId xmlns:p14="http://schemas.microsoft.com/office/powerpoint/2010/main" xmlns="" val="331335615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015811">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15811">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015811">
                                            <p:txEl>
                                              <p:pRg st="6" end="6"/>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15811">
                                            <p:txEl>
                                              <p:pRg st="7" end="7"/>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015811">
                                            <p:txEl>
                                              <p:pRg st="8" end="8"/>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0158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7858" name="Rectangle 2"/>
          <p:cNvSpPr>
            <a:spLocks noGrp="1" noChangeArrowheads="1"/>
          </p:cNvSpPr>
          <p:nvPr>
            <p:ph type="title"/>
          </p:nvPr>
        </p:nvSpPr>
        <p:spPr/>
        <p:txBody>
          <a:bodyPr/>
          <a:lstStyle/>
          <a:p>
            <a:r>
              <a:rPr lang="en-US" sz="4000">
                <a:solidFill>
                  <a:schemeClr val="tx1"/>
                </a:solidFill>
              </a:rPr>
              <a:t>Straw man #1: </a:t>
            </a:r>
            <a:r>
              <a:rPr lang="en-US" sz="4000"/>
              <a:t>Exact Disclosure</a:t>
            </a:r>
            <a:endParaRPr lang="en-US" sz="3200">
              <a:solidFill>
                <a:schemeClr val="tx1"/>
              </a:solidFill>
            </a:endParaRPr>
          </a:p>
        </p:txBody>
      </p:sp>
      <p:sp>
        <p:nvSpPr>
          <p:cNvPr id="1017859" name="Rectangle 3"/>
          <p:cNvSpPr>
            <a:spLocks noGrp="1" noChangeArrowheads="1"/>
          </p:cNvSpPr>
          <p:nvPr>
            <p:ph idx="1"/>
          </p:nvPr>
        </p:nvSpPr>
        <p:spPr>
          <a:xfrm>
            <a:off x="838200" y="3955143"/>
            <a:ext cx="7467600" cy="2034582"/>
          </a:xfrm>
        </p:spPr>
        <p:txBody>
          <a:bodyPr>
            <a:noAutofit/>
          </a:bodyPr>
          <a:lstStyle/>
          <a:p>
            <a:pPr>
              <a:lnSpc>
                <a:spcPct val="110000"/>
              </a:lnSpc>
            </a:pPr>
            <a:r>
              <a:rPr lang="en-US" sz="1800" b="1" dirty="0" err="1" smtClean="0"/>
              <a:t>Defn</a:t>
            </a:r>
            <a:r>
              <a:rPr lang="en-US" sz="1800" b="1" dirty="0"/>
              <a:t>:</a:t>
            </a:r>
            <a:r>
              <a:rPr lang="en-US" sz="1800" dirty="0"/>
              <a:t>  safe if adversary cannot learn any entry </a:t>
            </a:r>
            <a:r>
              <a:rPr lang="en-US" sz="1800" b="1" dirty="0"/>
              <a:t>exactly</a:t>
            </a:r>
            <a:endParaRPr lang="en-US" sz="1800" dirty="0"/>
          </a:p>
          <a:p>
            <a:pPr lvl="1">
              <a:lnSpc>
                <a:spcPct val="110000"/>
              </a:lnSpc>
            </a:pPr>
            <a:r>
              <a:rPr lang="en-US" sz="1600" dirty="0"/>
              <a:t>leads to nice (but hard) combinatorial problems</a:t>
            </a:r>
          </a:p>
          <a:p>
            <a:pPr lvl="1">
              <a:lnSpc>
                <a:spcPct val="110000"/>
              </a:lnSpc>
            </a:pPr>
            <a:r>
              <a:rPr lang="en-US" sz="1600" dirty="0"/>
              <a:t>Does not preclude learning value with 99% certainty or narrowing down to a small interval</a:t>
            </a:r>
          </a:p>
          <a:p>
            <a:pPr>
              <a:lnSpc>
                <a:spcPct val="110000"/>
              </a:lnSpc>
            </a:pPr>
            <a:r>
              <a:rPr lang="en-US" sz="1800" dirty="0"/>
              <a:t>Historically:</a:t>
            </a:r>
          </a:p>
          <a:p>
            <a:pPr lvl="1">
              <a:lnSpc>
                <a:spcPct val="110000"/>
              </a:lnSpc>
            </a:pPr>
            <a:r>
              <a:rPr lang="en-US" sz="1600" dirty="0"/>
              <a:t>Focus: auditing interactive queries</a:t>
            </a:r>
          </a:p>
          <a:p>
            <a:pPr lvl="1">
              <a:lnSpc>
                <a:spcPct val="110000"/>
              </a:lnSpc>
            </a:pPr>
            <a:r>
              <a:rPr lang="en-US" sz="1600" dirty="0"/>
              <a:t>Difficulty: understanding relationships between queries</a:t>
            </a:r>
          </a:p>
          <a:p>
            <a:pPr lvl="1">
              <a:lnSpc>
                <a:spcPct val="110000"/>
              </a:lnSpc>
            </a:pPr>
            <a:r>
              <a:rPr lang="en-US" sz="1600" dirty="0"/>
              <a:t>E.g. two queries with small difference</a:t>
            </a:r>
          </a:p>
        </p:txBody>
      </p:sp>
      <p:sp>
        <p:nvSpPr>
          <p:cNvPr id="33" name="Slide Number Placeholder 5"/>
          <p:cNvSpPr>
            <a:spLocks noGrp="1"/>
          </p:cNvSpPr>
          <p:nvPr>
            <p:ph type="sldNum" sz="quarter" idx="12"/>
          </p:nvPr>
        </p:nvSpPr>
        <p:spPr/>
        <p:txBody>
          <a:bodyPr/>
          <a:lstStyle/>
          <a:p>
            <a:fld id="{91F26FA1-2571-1540-86B9-9749FEAA06F6}" type="slidenum">
              <a:rPr lang="en-US"/>
              <a:pPr/>
              <a:t>15</a:t>
            </a:fld>
            <a:endParaRPr lang="en-US"/>
          </a:p>
        </p:txBody>
      </p:sp>
      <p:sp>
        <p:nvSpPr>
          <p:cNvPr id="1017860" name="Freeform 4"/>
          <p:cNvSpPr>
            <a:spLocks noChangeAspect="1"/>
          </p:cNvSpPr>
          <p:nvPr/>
        </p:nvSpPr>
        <p:spPr bwMode="auto">
          <a:xfrm>
            <a:off x="641048" y="1457067"/>
            <a:ext cx="7436152" cy="2478717"/>
          </a:xfrm>
          <a:custGeom>
            <a:avLst/>
            <a:gdLst>
              <a:gd name="T0" fmla="*/ 449 w 3616"/>
              <a:gd name="T1" fmla="*/ 10 h 1445"/>
              <a:gd name="T2" fmla="*/ 303 w 3616"/>
              <a:gd name="T3" fmla="*/ 58 h 1445"/>
              <a:gd name="T4" fmla="*/ 244 w 3616"/>
              <a:gd name="T5" fmla="*/ 78 h 1445"/>
              <a:gd name="T6" fmla="*/ 215 w 3616"/>
              <a:gd name="T7" fmla="*/ 88 h 1445"/>
              <a:gd name="T8" fmla="*/ 205 w 3616"/>
              <a:gd name="T9" fmla="*/ 283 h 1445"/>
              <a:gd name="T10" fmla="*/ 225 w 3616"/>
              <a:gd name="T11" fmla="*/ 361 h 1445"/>
              <a:gd name="T12" fmla="*/ 127 w 3616"/>
              <a:gd name="T13" fmla="*/ 478 h 1445"/>
              <a:gd name="T14" fmla="*/ 68 w 3616"/>
              <a:gd name="T15" fmla="*/ 527 h 1445"/>
              <a:gd name="T16" fmla="*/ 29 w 3616"/>
              <a:gd name="T17" fmla="*/ 586 h 1445"/>
              <a:gd name="T18" fmla="*/ 0 w 3616"/>
              <a:gd name="T19" fmla="*/ 615 h 1445"/>
              <a:gd name="T20" fmla="*/ 107 w 3616"/>
              <a:gd name="T21" fmla="*/ 761 h 1445"/>
              <a:gd name="T22" fmla="*/ 234 w 3616"/>
              <a:gd name="T23" fmla="*/ 810 h 1445"/>
              <a:gd name="T24" fmla="*/ 293 w 3616"/>
              <a:gd name="T25" fmla="*/ 839 h 1445"/>
              <a:gd name="T26" fmla="*/ 351 w 3616"/>
              <a:gd name="T27" fmla="*/ 927 h 1445"/>
              <a:gd name="T28" fmla="*/ 351 w 3616"/>
              <a:gd name="T29" fmla="*/ 1142 h 1445"/>
              <a:gd name="T30" fmla="*/ 400 w 3616"/>
              <a:gd name="T31" fmla="*/ 1230 h 1445"/>
              <a:gd name="T32" fmla="*/ 449 w 3616"/>
              <a:gd name="T33" fmla="*/ 1240 h 1445"/>
              <a:gd name="T34" fmla="*/ 713 w 3616"/>
              <a:gd name="T35" fmla="*/ 1171 h 1445"/>
              <a:gd name="T36" fmla="*/ 918 w 3616"/>
              <a:gd name="T37" fmla="*/ 1142 h 1445"/>
              <a:gd name="T38" fmla="*/ 1015 w 3616"/>
              <a:gd name="T39" fmla="*/ 1181 h 1445"/>
              <a:gd name="T40" fmla="*/ 1103 w 3616"/>
              <a:gd name="T41" fmla="*/ 1230 h 1445"/>
              <a:gd name="T42" fmla="*/ 1308 w 3616"/>
              <a:gd name="T43" fmla="*/ 1386 h 1445"/>
              <a:gd name="T44" fmla="*/ 1425 w 3616"/>
              <a:gd name="T45" fmla="*/ 1376 h 1445"/>
              <a:gd name="T46" fmla="*/ 1513 w 3616"/>
              <a:gd name="T47" fmla="*/ 1347 h 1445"/>
              <a:gd name="T48" fmla="*/ 1669 w 3616"/>
              <a:gd name="T49" fmla="*/ 1308 h 1445"/>
              <a:gd name="T50" fmla="*/ 1796 w 3616"/>
              <a:gd name="T51" fmla="*/ 1269 h 1445"/>
              <a:gd name="T52" fmla="*/ 2187 w 3616"/>
              <a:gd name="T53" fmla="*/ 1298 h 1445"/>
              <a:gd name="T54" fmla="*/ 2480 w 3616"/>
              <a:gd name="T55" fmla="*/ 1406 h 1445"/>
              <a:gd name="T56" fmla="*/ 2646 w 3616"/>
              <a:gd name="T57" fmla="*/ 1445 h 1445"/>
              <a:gd name="T58" fmla="*/ 2997 w 3616"/>
              <a:gd name="T59" fmla="*/ 1415 h 1445"/>
              <a:gd name="T60" fmla="*/ 3231 w 3616"/>
              <a:gd name="T61" fmla="*/ 1357 h 1445"/>
              <a:gd name="T62" fmla="*/ 3319 w 3616"/>
              <a:gd name="T63" fmla="*/ 1318 h 1445"/>
              <a:gd name="T64" fmla="*/ 3573 w 3616"/>
              <a:gd name="T65" fmla="*/ 1210 h 1445"/>
              <a:gd name="T66" fmla="*/ 3583 w 3616"/>
              <a:gd name="T67" fmla="*/ 1054 h 1445"/>
              <a:gd name="T68" fmla="*/ 3563 w 3616"/>
              <a:gd name="T69" fmla="*/ 976 h 1445"/>
              <a:gd name="T70" fmla="*/ 3602 w 3616"/>
              <a:gd name="T71" fmla="*/ 752 h 1445"/>
              <a:gd name="T72" fmla="*/ 3524 w 3616"/>
              <a:gd name="T73" fmla="*/ 371 h 1445"/>
              <a:gd name="T74" fmla="*/ 3437 w 3616"/>
              <a:gd name="T75" fmla="*/ 166 h 1445"/>
              <a:gd name="T76" fmla="*/ 3319 w 3616"/>
              <a:gd name="T77" fmla="*/ 117 h 1445"/>
              <a:gd name="T78" fmla="*/ 3261 w 3616"/>
              <a:gd name="T79" fmla="*/ 97 h 1445"/>
              <a:gd name="T80" fmla="*/ 2997 w 3616"/>
              <a:gd name="T81" fmla="*/ 146 h 1445"/>
              <a:gd name="T82" fmla="*/ 2714 w 3616"/>
              <a:gd name="T83" fmla="*/ 127 h 1445"/>
              <a:gd name="T84" fmla="*/ 2392 w 3616"/>
              <a:gd name="T85" fmla="*/ 78 h 1445"/>
              <a:gd name="T86" fmla="*/ 2011 w 3616"/>
              <a:gd name="T87" fmla="*/ 10 h 1445"/>
              <a:gd name="T88" fmla="*/ 1503 w 3616"/>
              <a:gd name="T89" fmla="*/ 29 h 1445"/>
              <a:gd name="T90" fmla="*/ 1259 w 3616"/>
              <a:gd name="T91" fmla="*/ 88 h 1445"/>
              <a:gd name="T92" fmla="*/ 967 w 3616"/>
              <a:gd name="T93" fmla="*/ 78 h 1445"/>
              <a:gd name="T94" fmla="*/ 869 w 3616"/>
              <a:gd name="T95" fmla="*/ 49 h 1445"/>
              <a:gd name="T96" fmla="*/ 693 w 3616"/>
              <a:gd name="T97" fmla="*/ 0 h 1445"/>
              <a:gd name="T98" fmla="*/ 625 w 3616"/>
              <a:gd name="T99" fmla="*/ 0 h 1445"/>
              <a:gd name="T100" fmla="*/ 400 w 3616"/>
              <a:gd name="T101" fmla="*/ 19 h 1445"/>
              <a:gd name="T102" fmla="*/ 391 w 3616"/>
              <a:gd name="T103" fmla="*/ 58 h 1445"/>
              <a:gd name="T104" fmla="*/ 358 w 3616"/>
              <a:gd name="T105" fmla="*/ 8 h 1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616" h="1445">
                <a:moveTo>
                  <a:pt x="449" y="10"/>
                </a:moveTo>
                <a:cubicBezTo>
                  <a:pt x="400" y="26"/>
                  <a:pt x="352" y="42"/>
                  <a:pt x="303" y="58"/>
                </a:cubicBezTo>
                <a:cubicBezTo>
                  <a:pt x="283" y="64"/>
                  <a:pt x="264" y="71"/>
                  <a:pt x="244" y="78"/>
                </a:cubicBezTo>
                <a:cubicBezTo>
                  <a:pt x="234" y="81"/>
                  <a:pt x="215" y="88"/>
                  <a:pt x="215" y="88"/>
                </a:cubicBezTo>
                <a:cubicBezTo>
                  <a:pt x="172" y="150"/>
                  <a:pt x="185" y="210"/>
                  <a:pt x="205" y="283"/>
                </a:cubicBezTo>
                <a:cubicBezTo>
                  <a:pt x="212" y="309"/>
                  <a:pt x="225" y="361"/>
                  <a:pt x="225" y="361"/>
                </a:cubicBezTo>
                <a:cubicBezTo>
                  <a:pt x="211" y="446"/>
                  <a:pt x="207" y="450"/>
                  <a:pt x="127" y="478"/>
                </a:cubicBezTo>
                <a:cubicBezTo>
                  <a:pt x="109" y="496"/>
                  <a:pt x="85" y="508"/>
                  <a:pt x="68" y="527"/>
                </a:cubicBezTo>
                <a:cubicBezTo>
                  <a:pt x="52" y="545"/>
                  <a:pt x="46" y="569"/>
                  <a:pt x="29" y="586"/>
                </a:cubicBezTo>
                <a:cubicBezTo>
                  <a:pt x="19" y="596"/>
                  <a:pt x="10" y="605"/>
                  <a:pt x="0" y="615"/>
                </a:cubicBezTo>
                <a:cubicBezTo>
                  <a:pt x="14" y="683"/>
                  <a:pt x="35" y="739"/>
                  <a:pt x="107" y="761"/>
                </a:cubicBezTo>
                <a:cubicBezTo>
                  <a:pt x="148" y="788"/>
                  <a:pt x="191" y="788"/>
                  <a:pt x="234" y="810"/>
                </a:cubicBezTo>
                <a:cubicBezTo>
                  <a:pt x="303" y="845"/>
                  <a:pt x="227" y="818"/>
                  <a:pt x="293" y="839"/>
                </a:cubicBezTo>
                <a:cubicBezTo>
                  <a:pt x="321" y="868"/>
                  <a:pt x="339" y="888"/>
                  <a:pt x="351" y="927"/>
                </a:cubicBezTo>
                <a:cubicBezTo>
                  <a:pt x="340" y="1021"/>
                  <a:pt x="334" y="1030"/>
                  <a:pt x="351" y="1142"/>
                </a:cubicBezTo>
                <a:cubicBezTo>
                  <a:pt x="355" y="1171"/>
                  <a:pt x="370" y="1215"/>
                  <a:pt x="400" y="1230"/>
                </a:cubicBezTo>
                <a:cubicBezTo>
                  <a:pt x="415" y="1237"/>
                  <a:pt x="433" y="1237"/>
                  <a:pt x="449" y="1240"/>
                </a:cubicBezTo>
                <a:cubicBezTo>
                  <a:pt x="544" y="1230"/>
                  <a:pt x="628" y="1214"/>
                  <a:pt x="713" y="1171"/>
                </a:cubicBezTo>
                <a:cubicBezTo>
                  <a:pt x="761" y="1098"/>
                  <a:pt x="825" y="1136"/>
                  <a:pt x="918" y="1142"/>
                </a:cubicBezTo>
                <a:cubicBezTo>
                  <a:pt x="955" y="1155"/>
                  <a:pt x="982" y="1161"/>
                  <a:pt x="1015" y="1181"/>
                </a:cubicBezTo>
                <a:cubicBezTo>
                  <a:pt x="1101" y="1232"/>
                  <a:pt x="1044" y="1209"/>
                  <a:pt x="1103" y="1230"/>
                </a:cubicBezTo>
                <a:cubicBezTo>
                  <a:pt x="1160" y="1313"/>
                  <a:pt x="1208" y="1366"/>
                  <a:pt x="1308" y="1386"/>
                </a:cubicBezTo>
                <a:cubicBezTo>
                  <a:pt x="1347" y="1383"/>
                  <a:pt x="1386" y="1381"/>
                  <a:pt x="1425" y="1376"/>
                </a:cubicBezTo>
                <a:cubicBezTo>
                  <a:pt x="1456" y="1372"/>
                  <a:pt x="1484" y="1357"/>
                  <a:pt x="1513" y="1347"/>
                </a:cubicBezTo>
                <a:cubicBezTo>
                  <a:pt x="1564" y="1330"/>
                  <a:pt x="1617" y="1321"/>
                  <a:pt x="1669" y="1308"/>
                </a:cubicBezTo>
                <a:cubicBezTo>
                  <a:pt x="1712" y="1297"/>
                  <a:pt x="1753" y="1280"/>
                  <a:pt x="1796" y="1269"/>
                </a:cubicBezTo>
                <a:cubicBezTo>
                  <a:pt x="1986" y="1275"/>
                  <a:pt x="2050" y="1256"/>
                  <a:pt x="2187" y="1298"/>
                </a:cubicBezTo>
                <a:cubicBezTo>
                  <a:pt x="2281" y="1363"/>
                  <a:pt x="2368" y="1392"/>
                  <a:pt x="2480" y="1406"/>
                </a:cubicBezTo>
                <a:cubicBezTo>
                  <a:pt x="2535" y="1423"/>
                  <a:pt x="2589" y="1433"/>
                  <a:pt x="2646" y="1445"/>
                </a:cubicBezTo>
                <a:cubicBezTo>
                  <a:pt x="2952" y="1423"/>
                  <a:pt x="2835" y="1439"/>
                  <a:pt x="2997" y="1415"/>
                </a:cubicBezTo>
                <a:cubicBezTo>
                  <a:pt x="3076" y="1390"/>
                  <a:pt x="3150" y="1375"/>
                  <a:pt x="3231" y="1357"/>
                </a:cubicBezTo>
                <a:cubicBezTo>
                  <a:pt x="3264" y="1350"/>
                  <a:pt x="3288" y="1329"/>
                  <a:pt x="3319" y="1318"/>
                </a:cubicBezTo>
                <a:cubicBezTo>
                  <a:pt x="3391" y="1248"/>
                  <a:pt x="3475" y="1224"/>
                  <a:pt x="3573" y="1210"/>
                </a:cubicBezTo>
                <a:cubicBezTo>
                  <a:pt x="3603" y="1124"/>
                  <a:pt x="3616" y="1184"/>
                  <a:pt x="3583" y="1054"/>
                </a:cubicBezTo>
                <a:cubicBezTo>
                  <a:pt x="3576" y="1028"/>
                  <a:pt x="3563" y="976"/>
                  <a:pt x="3563" y="976"/>
                </a:cubicBezTo>
                <a:cubicBezTo>
                  <a:pt x="3571" y="899"/>
                  <a:pt x="3588" y="828"/>
                  <a:pt x="3602" y="752"/>
                </a:cubicBezTo>
                <a:cubicBezTo>
                  <a:pt x="3592" y="635"/>
                  <a:pt x="3594" y="472"/>
                  <a:pt x="3524" y="371"/>
                </a:cubicBezTo>
                <a:cubicBezTo>
                  <a:pt x="3501" y="296"/>
                  <a:pt x="3501" y="220"/>
                  <a:pt x="3437" y="166"/>
                </a:cubicBezTo>
                <a:cubicBezTo>
                  <a:pt x="3404" y="139"/>
                  <a:pt x="3358" y="130"/>
                  <a:pt x="3319" y="117"/>
                </a:cubicBezTo>
                <a:cubicBezTo>
                  <a:pt x="3300" y="110"/>
                  <a:pt x="3261" y="97"/>
                  <a:pt x="3261" y="97"/>
                </a:cubicBezTo>
                <a:cubicBezTo>
                  <a:pt x="3177" y="125"/>
                  <a:pt x="3085" y="136"/>
                  <a:pt x="2997" y="146"/>
                </a:cubicBezTo>
                <a:cubicBezTo>
                  <a:pt x="2832" y="139"/>
                  <a:pt x="2834" y="145"/>
                  <a:pt x="2714" y="127"/>
                </a:cubicBezTo>
                <a:cubicBezTo>
                  <a:pt x="2603" y="111"/>
                  <a:pt x="2505" y="86"/>
                  <a:pt x="2392" y="78"/>
                </a:cubicBezTo>
                <a:cubicBezTo>
                  <a:pt x="2263" y="56"/>
                  <a:pt x="2142" y="22"/>
                  <a:pt x="2011" y="10"/>
                </a:cubicBezTo>
                <a:cubicBezTo>
                  <a:pt x="1842" y="14"/>
                  <a:pt x="1672" y="10"/>
                  <a:pt x="1503" y="29"/>
                </a:cubicBezTo>
                <a:cubicBezTo>
                  <a:pt x="1420" y="38"/>
                  <a:pt x="1341" y="71"/>
                  <a:pt x="1259" y="88"/>
                </a:cubicBezTo>
                <a:cubicBezTo>
                  <a:pt x="1162" y="85"/>
                  <a:pt x="1064" y="84"/>
                  <a:pt x="967" y="78"/>
                </a:cubicBezTo>
                <a:cubicBezTo>
                  <a:pt x="933" y="76"/>
                  <a:pt x="869" y="49"/>
                  <a:pt x="869" y="49"/>
                </a:cubicBezTo>
                <a:cubicBezTo>
                  <a:pt x="815" y="11"/>
                  <a:pt x="758" y="8"/>
                  <a:pt x="693" y="0"/>
                </a:cubicBezTo>
                <a:cubicBezTo>
                  <a:pt x="624" y="24"/>
                  <a:pt x="710" y="0"/>
                  <a:pt x="625" y="0"/>
                </a:cubicBezTo>
                <a:cubicBezTo>
                  <a:pt x="554" y="0"/>
                  <a:pt x="472" y="11"/>
                  <a:pt x="400" y="19"/>
                </a:cubicBezTo>
                <a:cubicBezTo>
                  <a:pt x="390" y="52"/>
                  <a:pt x="391" y="39"/>
                  <a:pt x="391" y="58"/>
                </a:cubicBezTo>
                <a:lnTo>
                  <a:pt x="358" y="8"/>
                </a:lnTo>
              </a:path>
            </a:pathLst>
          </a:custGeom>
          <a:solidFill>
            <a:srgbClr val="CCFFCC"/>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sz="1200"/>
          </a:p>
        </p:txBody>
      </p:sp>
      <p:sp>
        <p:nvSpPr>
          <p:cNvPr id="1017862" name="Oval 6"/>
          <p:cNvSpPr>
            <a:spLocks noChangeArrowheads="1"/>
          </p:cNvSpPr>
          <p:nvPr/>
        </p:nvSpPr>
        <p:spPr bwMode="auto">
          <a:xfrm>
            <a:off x="949392" y="2969239"/>
            <a:ext cx="1503296" cy="274395"/>
          </a:xfrm>
          <a:prstGeom prst="ellipse">
            <a:avLst/>
          </a:prstGeom>
          <a:gradFill rotWithShape="1">
            <a:gsLst>
              <a:gs pos="0">
                <a:schemeClr val="hlink">
                  <a:gamma/>
                  <a:shade val="48627"/>
                  <a:invGamma/>
                </a:schemeClr>
              </a:gs>
              <a:gs pos="100000">
                <a:schemeClr val="hlink"/>
              </a:gs>
            </a:gsLst>
            <a:lin ang="2700000" scaled="1"/>
          </a:gradFill>
          <a:ln w="9525">
            <a:solidFill>
              <a:schemeClr val="tx1"/>
            </a:solidFill>
            <a:round/>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lnSpc>
                <a:spcPct val="60000"/>
              </a:lnSpc>
            </a:pPr>
            <a:r>
              <a:rPr lang="en-US" b="1"/>
              <a:t>x</a:t>
            </a:r>
            <a:r>
              <a:rPr lang="en-US" b="1" baseline="-25000"/>
              <a:t>n</a:t>
            </a:r>
          </a:p>
        </p:txBody>
      </p:sp>
      <p:sp>
        <p:nvSpPr>
          <p:cNvPr id="1017863" name="Oval 7"/>
          <p:cNvSpPr>
            <a:spLocks noChangeArrowheads="1"/>
          </p:cNvSpPr>
          <p:nvPr/>
        </p:nvSpPr>
        <p:spPr bwMode="auto">
          <a:xfrm>
            <a:off x="949392" y="2667614"/>
            <a:ext cx="1503296" cy="274395"/>
          </a:xfrm>
          <a:prstGeom prst="ellipse">
            <a:avLst/>
          </a:prstGeom>
          <a:gradFill rotWithShape="1">
            <a:gsLst>
              <a:gs pos="0">
                <a:schemeClr val="hlink">
                  <a:gamma/>
                  <a:shade val="48627"/>
                  <a:invGamma/>
                </a:schemeClr>
              </a:gs>
              <a:gs pos="100000">
                <a:schemeClr val="hlink"/>
              </a:gs>
            </a:gsLst>
            <a:lin ang="2700000" scaled="1"/>
          </a:gradFill>
          <a:ln w="9525">
            <a:solidFill>
              <a:schemeClr val="tx1"/>
            </a:solidFill>
            <a:round/>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lnSpc>
                <a:spcPct val="60000"/>
              </a:lnSpc>
            </a:pPr>
            <a:r>
              <a:rPr lang="en-US" b="1"/>
              <a:t>x</a:t>
            </a:r>
            <a:r>
              <a:rPr lang="en-US" b="1" baseline="-25000"/>
              <a:t>n-1</a:t>
            </a:r>
          </a:p>
        </p:txBody>
      </p:sp>
      <p:sp>
        <p:nvSpPr>
          <p:cNvPr id="1017864" name="Oval 8"/>
          <p:cNvSpPr>
            <a:spLocks noChangeArrowheads="1"/>
          </p:cNvSpPr>
          <p:nvPr/>
        </p:nvSpPr>
        <p:spPr bwMode="auto">
          <a:xfrm>
            <a:off x="949392" y="2365989"/>
            <a:ext cx="1503296" cy="274395"/>
          </a:xfrm>
          <a:prstGeom prst="ellipse">
            <a:avLst/>
          </a:prstGeom>
          <a:gradFill rotWithShape="1">
            <a:gsLst>
              <a:gs pos="0">
                <a:schemeClr val="hlink">
                  <a:gamma/>
                  <a:shade val="48627"/>
                  <a:invGamma/>
                </a:schemeClr>
              </a:gs>
              <a:gs pos="100000">
                <a:schemeClr val="hlink"/>
              </a:gs>
            </a:gsLst>
            <a:lin ang="2700000" scaled="1"/>
          </a:gradFill>
          <a:ln w="9525">
            <a:solidFill>
              <a:schemeClr val="tx1"/>
            </a:solidFill>
            <a:round/>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lnSpc>
                <a:spcPct val="130000"/>
              </a:lnSpc>
            </a:pPr>
            <a:r>
              <a:rPr lang="en-US" b="1">
                <a:latin typeface="MT Extra" charset="0"/>
                <a:sym typeface="MT Extra" charset="0"/>
              </a:rPr>
              <a:t></a:t>
            </a:r>
          </a:p>
        </p:txBody>
      </p:sp>
      <p:sp>
        <p:nvSpPr>
          <p:cNvPr id="1017895" name="Oval 39"/>
          <p:cNvSpPr>
            <a:spLocks noChangeArrowheads="1"/>
          </p:cNvSpPr>
          <p:nvPr/>
        </p:nvSpPr>
        <p:spPr bwMode="auto">
          <a:xfrm>
            <a:off x="922404" y="2042139"/>
            <a:ext cx="1503296" cy="274395"/>
          </a:xfrm>
          <a:prstGeom prst="ellipse">
            <a:avLst/>
          </a:prstGeom>
          <a:gradFill rotWithShape="1">
            <a:gsLst>
              <a:gs pos="0">
                <a:schemeClr val="hlink">
                  <a:gamma/>
                  <a:shade val="48627"/>
                  <a:invGamma/>
                </a:schemeClr>
              </a:gs>
              <a:gs pos="100000">
                <a:schemeClr val="hlink"/>
              </a:gs>
            </a:gsLst>
            <a:lin ang="2700000" scaled="1"/>
          </a:gradFill>
          <a:ln w="9525">
            <a:solidFill>
              <a:schemeClr val="tx1"/>
            </a:solidFill>
            <a:round/>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lnSpc>
                <a:spcPct val="60000"/>
              </a:lnSpc>
            </a:pPr>
            <a:r>
              <a:rPr lang="en-US" b="1"/>
              <a:t>x</a:t>
            </a:r>
            <a:r>
              <a:rPr lang="en-US" b="1" baseline="-25000"/>
              <a:t>3</a:t>
            </a:r>
          </a:p>
        </p:txBody>
      </p:sp>
      <p:sp>
        <p:nvSpPr>
          <p:cNvPr id="1017866" name="Oval 10"/>
          <p:cNvSpPr>
            <a:spLocks noChangeArrowheads="1"/>
          </p:cNvSpPr>
          <p:nvPr/>
        </p:nvSpPr>
        <p:spPr bwMode="auto">
          <a:xfrm>
            <a:off x="949392" y="1762739"/>
            <a:ext cx="1503296" cy="274395"/>
          </a:xfrm>
          <a:prstGeom prst="ellipse">
            <a:avLst/>
          </a:prstGeom>
          <a:gradFill rotWithShape="1">
            <a:gsLst>
              <a:gs pos="0">
                <a:schemeClr val="hlink">
                  <a:gamma/>
                  <a:shade val="48627"/>
                  <a:invGamma/>
                </a:schemeClr>
              </a:gs>
              <a:gs pos="100000">
                <a:schemeClr val="hlink"/>
              </a:gs>
            </a:gsLst>
            <a:lin ang="2700000" scaled="1"/>
          </a:gradFill>
          <a:ln w="9525">
            <a:solidFill>
              <a:schemeClr val="tx1"/>
            </a:solidFill>
            <a:round/>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lnSpc>
                <a:spcPct val="60000"/>
              </a:lnSpc>
            </a:pPr>
            <a:r>
              <a:rPr lang="en-US" b="1"/>
              <a:t>x</a:t>
            </a:r>
            <a:r>
              <a:rPr lang="en-US" b="1" baseline="-25000"/>
              <a:t>2</a:t>
            </a:r>
          </a:p>
        </p:txBody>
      </p:sp>
      <p:sp>
        <p:nvSpPr>
          <p:cNvPr id="1017867" name="Oval 11"/>
          <p:cNvSpPr>
            <a:spLocks noChangeArrowheads="1"/>
          </p:cNvSpPr>
          <p:nvPr/>
        </p:nvSpPr>
        <p:spPr bwMode="auto">
          <a:xfrm>
            <a:off x="949392" y="1461114"/>
            <a:ext cx="1503296" cy="274395"/>
          </a:xfrm>
          <a:prstGeom prst="ellipse">
            <a:avLst/>
          </a:prstGeom>
          <a:gradFill rotWithShape="1">
            <a:gsLst>
              <a:gs pos="0">
                <a:schemeClr val="hlink">
                  <a:gamma/>
                  <a:shade val="48627"/>
                  <a:invGamma/>
                </a:schemeClr>
              </a:gs>
              <a:gs pos="100000">
                <a:schemeClr val="hlink"/>
              </a:gs>
            </a:gsLst>
            <a:lin ang="2700000" scaled="1"/>
          </a:gradFill>
          <a:ln w="9525">
            <a:solidFill>
              <a:schemeClr val="tx1"/>
            </a:solidFill>
            <a:round/>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lnSpc>
                <a:spcPct val="60000"/>
              </a:lnSpc>
            </a:pPr>
            <a:r>
              <a:rPr lang="en-US" b="1"/>
              <a:t>x</a:t>
            </a:r>
            <a:r>
              <a:rPr lang="en-US" b="1" baseline="-25000"/>
              <a:t>1</a:t>
            </a:r>
          </a:p>
        </p:txBody>
      </p:sp>
      <p:sp>
        <p:nvSpPr>
          <p:cNvPr id="1017868" name="Text Box 12"/>
          <p:cNvSpPr txBox="1">
            <a:spLocks noChangeArrowheads="1"/>
          </p:cNvSpPr>
          <p:nvPr/>
        </p:nvSpPr>
        <p:spPr bwMode="auto">
          <a:xfrm>
            <a:off x="163802" y="2235732"/>
            <a:ext cx="687098"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r>
              <a:rPr lang="en-US" u="sng"/>
              <a:t>DB</a:t>
            </a:r>
            <a:r>
              <a:rPr lang="en-US"/>
              <a:t>=</a:t>
            </a:r>
          </a:p>
        </p:txBody>
      </p:sp>
      <p:sp>
        <p:nvSpPr>
          <p:cNvPr id="1017869" name="AutoShape 13"/>
          <p:cNvSpPr>
            <a:spLocks noChangeArrowheads="1"/>
          </p:cNvSpPr>
          <p:nvPr/>
        </p:nvSpPr>
        <p:spPr bwMode="auto">
          <a:xfrm>
            <a:off x="6789006" y="2104233"/>
            <a:ext cx="1064357" cy="777452"/>
          </a:xfrm>
          <a:prstGeom prst="smileyFace">
            <a:avLst>
              <a:gd name="adj" fmla="val 4653"/>
            </a:avLst>
          </a:prstGeom>
          <a:solidFill>
            <a:srgbClr val="FFFF00"/>
          </a:solidFill>
          <a:ln w="9525">
            <a:solidFill>
              <a:schemeClr val="tx1"/>
            </a:solidFill>
            <a:round/>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sz="1200"/>
          </a:p>
        </p:txBody>
      </p:sp>
      <p:sp>
        <p:nvSpPr>
          <p:cNvPr id="1017870" name="Text Box 14"/>
          <p:cNvSpPr txBox="1">
            <a:spLocks noChangeArrowheads="1"/>
          </p:cNvSpPr>
          <p:nvPr/>
        </p:nvSpPr>
        <p:spPr bwMode="auto">
          <a:xfrm>
            <a:off x="6687681" y="3058651"/>
            <a:ext cx="1275219" cy="30777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r>
              <a:rPr lang="en-US" sz="1400" b="1"/>
              <a:t>Adversary A</a:t>
            </a:r>
          </a:p>
        </p:txBody>
      </p:sp>
      <p:sp>
        <p:nvSpPr>
          <p:cNvPr id="1017871" name="AutoShape 15"/>
          <p:cNvSpPr>
            <a:spLocks noChangeArrowheads="1"/>
          </p:cNvSpPr>
          <p:nvPr/>
        </p:nvSpPr>
        <p:spPr bwMode="auto">
          <a:xfrm>
            <a:off x="2983879" y="2149965"/>
            <a:ext cx="916609" cy="731720"/>
          </a:xfrm>
          <a:prstGeom prst="flowChartProcess">
            <a:avLst/>
          </a:prstGeom>
          <a:solidFill>
            <a:srgbClr val="CCFF99"/>
          </a:solidFill>
          <a:ln>
            <a:noFill/>
          </a:ln>
          <a:effectLst/>
          <a:scene3d>
            <a:camera prst="legacyObliqueTopRight"/>
            <a:lightRig rig="legacyFlat3" dir="b"/>
          </a:scene3d>
          <a:sp3d extrusionH="430200" prstMaterial="legacyMatte">
            <a:bevelT w="13500" h="13500" prst="angle"/>
            <a:bevelB w="13500" h="13500" prst="angle"/>
            <a:extrusionClr>
              <a:srgbClr val="CCFF99"/>
            </a:extrusionClr>
          </a:sp3d>
          <a:extLst>
            <a:ext uri="{91240B29-F687-4f45-9708-019B960494DF}">
              <a14:hiddenLine xmlns:a14="http://schemas.microsoft.com/office/drawing/2010/main" xmlns="" w="9525">
                <a:no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flatTx/>
          </a:bodyPr>
          <a:lstStyle/>
          <a:p>
            <a:r>
              <a:rPr lang="en-US" sz="2000"/>
              <a:t>San</a:t>
            </a:r>
          </a:p>
        </p:txBody>
      </p:sp>
      <p:sp>
        <p:nvSpPr>
          <p:cNvPr id="1017873" name="Line 17"/>
          <p:cNvSpPr>
            <a:spLocks noChangeShapeType="1"/>
          </p:cNvSpPr>
          <p:nvPr/>
        </p:nvSpPr>
        <p:spPr bwMode="auto">
          <a:xfrm flipH="1">
            <a:off x="4628946" y="1976810"/>
            <a:ext cx="1411492" cy="0"/>
          </a:xfrm>
          <a:prstGeom prst="line">
            <a:avLst/>
          </a:prstGeom>
          <a:noFill/>
          <a:ln w="28575">
            <a:solidFill>
              <a:schemeClr val="bg2"/>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sz="1200"/>
          </a:p>
        </p:txBody>
      </p:sp>
      <p:sp>
        <p:nvSpPr>
          <p:cNvPr id="1017874" name="Text Box 18"/>
          <p:cNvSpPr txBox="1">
            <a:spLocks noChangeArrowheads="1"/>
          </p:cNvSpPr>
          <p:nvPr/>
        </p:nvSpPr>
        <p:spPr bwMode="auto">
          <a:xfrm>
            <a:off x="4910794" y="1669588"/>
            <a:ext cx="794681" cy="30777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bg2"/>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r>
              <a:rPr lang="en-US" sz="1400" dirty="0"/>
              <a:t>query 1</a:t>
            </a:r>
          </a:p>
        </p:txBody>
      </p:sp>
      <p:sp>
        <p:nvSpPr>
          <p:cNvPr id="1017876" name="Line 20"/>
          <p:cNvSpPr>
            <a:spLocks noChangeShapeType="1"/>
          </p:cNvSpPr>
          <p:nvPr/>
        </p:nvSpPr>
        <p:spPr bwMode="auto">
          <a:xfrm>
            <a:off x="4628946" y="2278435"/>
            <a:ext cx="1411492" cy="0"/>
          </a:xfrm>
          <a:prstGeom prst="line">
            <a:avLst/>
          </a:prstGeom>
          <a:noFill/>
          <a:ln w="28575">
            <a:solidFill>
              <a:schemeClr val="bg2"/>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sz="1200"/>
          </a:p>
        </p:txBody>
      </p:sp>
      <p:sp>
        <p:nvSpPr>
          <p:cNvPr id="1017877" name="Text Box 21"/>
          <p:cNvSpPr txBox="1">
            <a:spLocks noChangeArrowheads="1"/>
          </p:cNvSpPr>
          <p:nvPr/>
        </p:nvSpPr>
        <p:spPr bwMode="auto">
          <a:xfrm>
            <a:off x="4850722" y="2031538"/>
            <a:ext cx="930953" cy="30777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bg2"/>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r>
              <a:rPr lang="en-US" sz="1400"/>
              <a:t>answer 1</a:t>
            </a:r>
          </a:p>
        </p:txBody>
      </p:sp>
      <p:sp>
        <p:nvSpPr>
          <p:cNvPr id="1017879" name="Line 23"/>
          <p:cNvSpPr>
            <a:spLocks noChangeShapeType="1"/>
          </p:cNvSpPr>
          <p:nvPr/>
        </p:nvSpPr>
        <p:spPr bwMode="auto">
          <a:xfrm flipH="1">
            <a:off x="4626190" y="3002335"/>
            <a:ext cx="1385672" cy="0"/>
          </a:xfrm>
          <a:prstGeom prst="line">
            <a:avLst/>
          </a:prstGeom>
          <a:noFill/>
          <a:ln w="28575">
            <a:solidFill>
              <a:schemeClr val="bg2"/>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sz="1200"/>
          </a:p>
        </p:txBody>
      </p:sp>
      <p:sp>
        <p:nvSpPr>
          <p:cNvPr id="1017880" name="Text Box 24"/>
          <p:cNvSpPr txBox="1">
            <a:spLocks noChangeArrowheads="1"/>
          </p:cNvSpPr>
          <p:nvPr/>
        </p:nvSpPr>
        <p:spPr bwMode="auto">
          <a:xfrm>
            <a:off x="4921389" y="2695113"/>
            <a:ext cx="804723" cy="30777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bg2"/>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r>
              <a:rPr lang="en-US" sz="1400"/>
              <a:t>query T</a:t>
            </a:r>
          </a:p>
        </p:txBody>
      </p:sp>
      <p:sp>
        <p:nvSpPr>
          <p:cNvPr id="1017882" name="Line 26"/>
          <p:cNvSpPr>
            <a:spLocks noChangeShapeType="1"/>
          </p:cNvSpPr>
          <p:nvPr/>
        </p:nvSpPr>
        <p:spPr bwMode="auto">
          <a:xfrm>
            <a:off x="4643233" y="3303960"/>
            <a:ext cx="1411492" cy="0"/>
          </a:xfrm>
          <a:prstGeom prst="line">
            <a:avLst/>
          </a:prstGeom>
          <a:noFill/>
          <a:ln w="28575">
            <a:solidFill>
              <a:schemeClr val="bg2"/>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sz="1200"/>
          </a:p>
        </p:txBody>
      </p:sp>
      <p:sp>
        <p:nvSpPr>
          <p:cNvPr id="1017883" name="Text Box 27"/>
          <p:cNvSpPr txBox="1">
            <a:spLocks noChangeArrowheads="1"/>
          </p:cNvSpPr>
          <p:nvPr/>
        </p:nvSpPr>
        <p:spPr bwMode="auto">
          <a:xfrm>
            <a:off x="4859729" y="3057063"/>
            <a:ext cx="940995" cy="30777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bg2"/>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r>
              <a:rPr lang="en-US" sz="1400"/>
              <a:t>answer T</a:t>
            </a:r>
          </a:p>
        </p:txBody>
      </p:sp>
      <p:sp>
        <p:nvSpPr>
          <p:cNvPr id="1017884" name="Text Box 28"/>
          <p:cNvSpPr txBox="1">
            <a:spLocks noChangeArrowheads="1"/>
          </p:cNvSpPr>
          <p:nvPr/>
        </p:nvSpPr>
        <p:spPr bwMode="auto">
          <a:xfrm>
            <a:off x="5304497" y="2419882"/>
            <a:ext cx="273978"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bg2"/>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r>
              <a:rPr lang="en-US" b="1">
                <a:latin typeface="MT Extra" charset="0"/>
                <a:sym typeface="MT Extra" charset="0"/>
              </a:rPr>
              <a:t></a:t>
            </a:r>
          </a:p>
        </p:txBody>
      </p:sp>
      <p:cxnSp>
        <p:nvCxnSpPr>
          <p:cNvPr id="1017885" name="AutoShape 29"/>
          <p:cNvCxnSpPr>
            <a:cxnSpLocks noChangeShapeType="1"/>
            <a:endCxn id="1017871" idx="1"/>
          </p:cNvCxnSpPr>
          <p:nvPr/>
        </p:nvCxnSpPr>
        <p:spPr bwMode="auto">
          <a:xfrm>
            <a:off x="2452688" y="2399085"/>
            <a:ext cx="531191" cy="116740"/>
          </a:xfrm>
          <a:prstGeom prst="straightConnector1">
            <a:avLst/>
          </a:prstGeom>
          <a:noFill/>
          <a:ln w="9525">
            <a:solidFill>
              <a:schemeClr val="bg2"/>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sp>
        <p:nvSpPr>
          <p:cNvPr id="1017886" name="Text Box 30"/>
          <p:cNvSpPr txBox="1">
            <a:spLocks noChangeArrowheads="1"/>
          </p:cNvSpPr>
          <p:nvPr/>
        </p:nvSpPr>
        <p:spPr bwMode="auto">
          <a:xfrm>
            <a:off x="2895025" y="3416479"/>
            <a:ext cx="1184850" cy="27699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bg2"/>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r>
              <a:rPr lang="en-US" sz="1200"/>
              <a:t>random coins</a:t>
            </a:r>
          </a:p>
        </p:txBody>
      </p:sp>
      <p:sp>
        <p:nvSpPr>
          <p:cNvPr id="1017887" name="Oval 31"/>
          <p:cNvSpPr>
            <a:spLocks noChangeArrowheads="1"/>
          </p:cNvSpPr>
          <p:nvPr/>
        </p:nvSpPr>
        <p:spPr bwMode="auto">
          <a:xfrm>
            <a:off x="3059981" y="3181355"/>
            <a:ext cx="261069" cy="182930"/>
          </a:xfrm>
          <a:prstGeom prst="ellipse">
            <a:avLst/>
          </a:prstGeom>
          <a:solidFill>
            <a:srgbClr val="FFFF00"/>
          </a:solidFill>
          <a:ln w="9525">
            <a:solidFill>
              <a:schemeClr val="bg2"/>
            </a:solidFill>
            <a:round/>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lnSpc>
                <a:spcPct val="70000"/>
              </a:lnSpc>
            </a:pPr>
            <a:r>
              <a:rPr lang="en-US" sz="1400" b="1"/>
              <a:t>¢</a:t>
            </a:r>
          </a:p>
        </p:txBody>
      </p:sp>
      <p:sp>
        <p:nvSpPr>
          <p:cNvPr id="1017888" name="Oval 32"/>
          <p:cNvSpPr>
            <a:spLocks noChangeArrowheads="1"/>
          </p:cNvSpPr>
          <p:nvPr/>
        </p:nvSpPr>
        <p:spPr bwMode="auto">
          <a:xfrm>
            <a:off x="3276034" y="3181355"/>
            <a:ext cx="262504" cy="182930"/>
          </a:xfrm>
          <a:prstGeom prst="ellipse">
            <a:avLst/>
          </a:prstGeom>
          <a:solidFill>
            <a:srgbClr val="FFFF00"/>
          </a:solidFill>
          <a:ln w="9525">
            <a:solidFill>
              <a:schemeClr val="bg2"/>
            </a:solidFill>
            <a:round/>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lnSpc>
                <a:spcPct val="70000"/>
              </a:lnSpc>
            </a:pPr>
            <a:r>
              <a:rPr lang="en-US" sz="1400" b="1"/>
              <a:t>¢</a:t>
            </a:r>
          </a:p>
        </p:txBody>
      </p:sp>
      <p:sp>
        <p:nvSpPr>
          <p:cNvPr id="1017889" name="Oval 33"/>
          <p:cNvSpPr>
            <a:spLocks noChangeArrowheads="1"/>
          </p:cNvSpPr>
          <p:nvPr/>
        </p:nvSpPr>
        <p:spPr bwMode="auto">
          <a:xfrm>
            <a:off x="3493369" y="3181355"/>
            <a:ext cx="261069" cy="182930"/>
          </a:xfrm>
          <a:prstGeom prst="ellipse">
            <a:avLst/>
          </a:prstGeom>
          <a:solidFill>
            <a:srgbClr val="FFFF00"/>
          </a:solidFill>
          <a:ln w="9525">
            <a:solidFill>
              <a:schemeClr val="bg2"/>
            </a:solidFill>
            <a:round/>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lnSpc>
                <a:spcPct val="70000"/>
              </a:lnSpc>
            </a:pPr>
            <a:r>
              <a:rPr lang="en-US" sz="1400" b="1"/>
              <a:t>¢</a:t>
            </a:r>
          </a:p>
        </p:txBody>
      </p:sp>
      <p:cxnSp>
        <p:nvCxnSpPr>
          <p:cNvPr id="1017890" name="AutoShape 34"/>
          <p:cNvCxnSpPr>
            <a:cxnSpLocks noChangeShapeType="1"/>
            <a:stCxn id="1017888" idx="0"/>
            <a:endCxn id="1017871" idx="2"/>
          </p:cNvCxnSpPr>
          <p:nvPr/>
        </p:nvCxnSpPr>
        <p:spPr bwMode="auto">
          <a:xfrm flipV="1">
            <a:off x="3407286" y="2881685"/>
            <a:ext cx="34898" cy="299670"/>
          </a:xfrm>
          <a:prstGeom prst="straightConnector1">
            <a:avLst/>
          </a:prstGeom>
          <a:noFill/>
          <a:ln w="9525">
            <a:solidFill>
              <a:schemeClr val="bg2"/>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sp>
        <p:nvSpPr>
          <p:cNvPr id="1017894" name="Rectangle 38"/>
          <p:cNvSpPr>
            <a:spLocks noChangeArrowheads="1"/>
          </p:cNvSpPr>
          <p:nvPr/>
        </p:nvSpPr>
        <p:spPr bwMode="auto">
          <a:xfrm>
            <a:off x="2859896" y="2143835"/>
            <a:ext cx="3236103" cy="1559719"/>
          </a:xfrm>
          <a:prstGeom prst="rect">
            <a:avLst/>
          </a:prstGeom>
          <a:solidFill>
            <a:srgbClr val="CCFFCC">
              <a:alpha val="64000"/>
            </a:srgb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sz="1200"/>
          </a:p>
        </p:txBody>
      </p:sp>
      <p:sp>
        <p:nvSpPr>
          <p:cNvPr id="1017891" name="Line 35"/>
          <p:cNvSpPr>
            <a:spLocks noChangeShapeType="1"/>
          </p:cNvSpPr>
          <p:nvPr/>
        </p:nvSpPr>
        <p:spPr bwMode="auto">
          <a:xfrm flipH="1" flipV="1">
            <a:off x="2909427" y="2245339"/>
            <a:ext cx="3596148" cy="274395"/>
          </a:xfrm>
          <a:prstGeom prst="line">
            <a:avLst/>
          </a:prstGeom>
          <a:noFill/>
          <a:ln w="57150">
            <a:solidFill>
              <a:srgbClr val="CC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sz="1200"/>
          </a:p>
        </p:txBody>
      </p:sp>
    </p:spTree>
    <p:extLst>
      <p:ext uri="{BB962C8B-B14F-4D97-AF65-F5344CB8AC3E}">
        <p14:creationId xmlns:p14="http://schemas.microsoft.com/office/powerpoint/2010/main" xmlns="" val="181378959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1785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9" presetClass="entr" presetSubtype="0" fill="hold" grpId="0" nodeType="clickEffect">
                                  <p:stCondLst>
                                    <p:cond delay="0"/>
                                  </p:stCondLst>
                                  <p:childTnLst>
                                    <p:set>
                                      <p:cBhvr>
                                        <p:cTn id="10" dur="1" fill="hold">
                                          <p:stCondLst>
                                            <p:cond delay="0"/>
                                          </p:stCondLst>
                                        </p:cTn>
                                        <p:tgtEl>
                                          <p:spTgt spid="1017894"/>
                                        </p:tgtEl>
                                        <p:attrNameLst>
                                          <p:attrName>style.visibility</p:attrName>
                                        </p:attrNameLst>
                                      </p:cBhvr>
                                      <p:to>
                                        <p:strVal val="visible"/>
                                      </p:to>
                                    </p:set>
                                    <p:animEffect transition="in" filter="dissolve">
                                      <p:cBhvr>
                                        <p:cTn id="11" dur="500"/>
                                        <p:tgtEl>
                                          <p:spTgt spid="1017894"/>
                                        </p:tgtEl>
                                      </p:cBhvr>
                                    </p:animEffect>
                                  </p:childTnLst>
                                </p:cTn>
                              </p:par>
                              <p:par>
                                <p:cTn id="12" presetID="9" presetClass="entr" presetSubtype="0" fill="hold" grpId="0" nodeType="withEffect">
                                  <p:stCondLst>
                                    <p:cond delay="0"/>
                                  </p:stCondLst>
                                  <p:childTnLst>
                                    <p:set>
                                      <p:cBhvr>
                                        <p:cTn id="13" dur="1" fill="hold">
                                          <p:stCondLst>
                                            <p:cond delay="0"/>
                                          </p:stCondLst>
                                        </p:cTn>
                                        <p:tgtEl>
                                          <p:spTgt spid="1017891"/>
                                        </p:tgtEl>
                                        <p:attrNameLst>
                                          <p:attrName>style.visibility</p:attrName>
                                        </p:attrNameLst>
                                      </p:cBhvr>
                                      <p:to>
                                        <p:strVal val="visible"/>
                                      </p:to>
                                    </p:set>
                                    <p:animEffect transition="in" filter="dissolve">
                                      <p:cBhvr>
                                        <p:cTn id="14" dur="500"/>
                                        <p:tgtEl>
                                          <p:spTgt spid="1017891"/>
                                        </p:tgtEl>
                                      </p:cBhvr>
                                    </p:animEffect>
                                  </p:childTnLst>
                                </p:cTn>
                              </p:par>
                              <p:par>
                                <p:cTn id="15" presetID="1" presetClass="emph" presetSubtype="2" fill="hold" nodeType="withEffect">
                                  <p:stCondLst>
                                    <p:cond delay="0"/>
                                  </p:stCondLst>
                                  <p:childTnLst>
                                    <p:animClr clrSpc="rgb" dir="cw">
                                      <p:cBhvr>
                                        <p:cTn id="16" dur="1000" fill="hold"/>
                                        <p:tgtEl>
                                          <p:spTgt spid="1017895"/>
                                        </p:tgtEl>
                                        <p:attrNameLst>
                                          <p:attrName>fillcolor</p:attrName>
                                        </p:attrNameLst>
                                      </p:cBhvr>
                                      <p:to>
                                        <a:srgbClr val="FFFF99"/>
                                      </p:to>
                                    </p:animClr>
                                    <p:set>
                                      <p:cBhvr>
                                        <p:cTn id="17" dur="1000" fill="hold"/>
                                        <p:tgtEl>
                                          <p:spTgt spid="1017895"/>
                                        </p:tgtEl>
                                        <p:attrNameLst>
                                          <p:attrName>fill.type</p:attrName>
                                        </p:attrNameLst>
                                      </p:cBhvr>
                                      <p:to>
                                        <p:strVal val="solid"/>
                                      </p:to>
                                    </p:set>
                                    <p:set>
                                      <p:cBhvr>
                                        <p:cTn id="18" dur="1000" fill="hold"/>
                                        <p:tgtEl>
                                          <p:spTgt spid="1017895"/>
                                        </p:tgtEl>
                                        <p:attrNameLst>
                                          <p:attrName>fill.on</p:attrName>
                                        </p:attrNameLst>
                                      </p:cBhvr>
                                      <p:to>
                                        <p:strVal val="tru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17859">
                                            <p:txEl>
                                              <p:pRg st="1" end="1"/>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017859">
                                            <p:txEl>
                                              <p:pRg st="2" end="2"/>
                                            </p:txEl>
                                          </p:spTgt>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017859">
                                            <p:txEl>
                                              <p:pRg st="3" end="3"/>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017859">
                                            <p:txEl>
                                              <p:pRg st="4" end="4"/>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017859">
                                            <p:txEl>
                                              <p:pRg st="5" end="5"/>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017859">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17859" grpId="0" build="p"/>
      <p:bldP spid="1017894" grpId="0" animBg="1"/>
      <p:bldP spid="1017891"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fld id="{9D2A139D-0F68-DA49-AC34-37F30130B5F0}" type="slidenum">
              <a:rPr lang="en-US"/>
              <a:pPr/>
              <a:t>16</a:t>
            </a:fld>
            <a:endParaRPr lang="en-US"/>
          </a:p>
        </p:txBody>
      </p:sp>
      <p:sp>
        <p:nvSpPr>
          <p:cNvPr id="1054722" name="Rectangle 2"/>
          <p:cNvSpPr>
            <a:spLocks noGrp="1" noChangeArrowheads="1"/>
          </p:cNvSpPr>
          <p:nvPr>
            <p:ph type="title"/>
          </p:nvPr>
        </p:nvSpPr>
        <p:spPr/>
        <p:txBody>
          <a:bodyPr/>
          <a:lstStyle/>
          <a:p>
            <a:r>
              <a:rPr lang="en-US">
                <a:solidFill>
                  <a:schemeClr val="tx1"/>
                </a:solidFill>
              </a:rPr>
              <a:t>Straw man #2: </a:t>
            </a:r>
            <a:r>
              <a:rPr lang="en-US"/>
              <a:t>Learning the distribution</a:t>
            </a:r>
          </a:p>
        </p:txBody>
      </p:sp>
      <p:sp>
        <p:nvSpPr>
          <p:cNvPr id="1054723" name="Rectangle 3"/>
          <p:cNvSpPr>
            <a:spLocks noGrp="1" noChangeArrowheads="1"/>
          </p:cNvSpPr>
          <p:nvPr>
            <p:ph type="body" idx="1"/>
          </p:nvPr>
        </p:nvSpPr>
        <p:spPr/>
        <p:txBody>
          <a:bodyPr/>
          <a:lstStyle/>
          <a:p>
            <a:r>
              <a:rPr lang="en-US" dirty="0"/>
              <a:t>Assume x</a:t>
            </a:r>
            <a:r>
              <a:rPr lang="en-US" baseline="-25000" dirty="0"/>
              <a:t>1</a:t>
            </a:r>
            <a:r>
              <a:rPr lang="en-US" dirty="0"/>
              <a:t>,…,</a:t>
            </a:r>
            <a:r>
              <a:rPr lang="en-US" dirty="0" err="1"/>
              <a:t>x</a:t>
            </a:r>
            <a:r>
              <a:rPr lang="en-US" baseline="-25000" dirty="0" err="1"/>
              <a:t>n</a:t>
            </a:r>
            <a:r>
              <a:rPr lang="en-US" dirty="0"/>
              <a:t> are drawn </a:t>
            </a:r>
            <a:r>
              <a:rPr lang="en-US" dirty="0" err="1"/>
              <a:t>i.i.d</a:t>
            </a:r>
            <a:r>
              <a:rPr lang="en-US" dirty="0"/>
              <a:t>. from unknown distribution</a:t>
            </a:r>
          </a:p>
          <a:p>
            <a:r>
              <a:rPr lang="en-US" b="1" dirty="0" err="1" smtClean="0"/>
              <a:t>Defn</a:t>
            </a:r>
            <a:r>
              <a:rPr lang="en-US" dirty="0"/>
              <a:t>: San is safe if it only reveals </a:t>
            </a:r>
            <a:r>
              <a:rPr lang="en-US" b="1" dirty="0"/>
              <a:t>distribution</a:t>
            </a:r>
            <a:endParaRPr lang="en-US" dirty="0"/>
          </a:p>
          <a:p>
            <a:r>
              <a:rPr lang="en-US" dirty="0"/>
              <a:t>Implied approach:</a:t>
            </a:r>
          </a:p>
          <a:p>
            <a:pPr lvl="1"/>
            <a:r>
              <a:rPr lang="en-US" dirty="0"/>
              <a:t>learn the distribution</a:t>
            </a:r>
          </a:p>
          <a:p>
            <a:pPr lvl="1"/>
            <a:r>
              <a:rPr lang="en-US" dirty="0"/>
              <a:t>release description of </a:t>
            </a:r>
            <a:r>
              <a:rPr lang="en-US" dirty="0" err="1"/>
              <a:t>distrib</a:t>
            </a:r>
            <a:endParaRPr lang="en-US" dirty="0"/>
          </a:p>
          <a:p>
            <a:pPr lvl="1"/>
            <a:r>
              <a:rPr lang="en-US" dirty="0"/>
              <a:t>or re-sample points from </a:t>
            </a:r>
            <a:r>
              <a:rPr lang="en-US" dirty="0" err="1"/>
              <a:t>distrib</a:t>
            </a:r>
            <a:endParaRPr lang="en-US" dirty="0"/>
          </a:p>
          <a:p>
            <a:r>
              <a:rPr lang="en-US" dirty="0"/>
              <a:t>Problem: tautology trap </a:t>
            </a:r>
          </a:p>
          <a:p>
            <a:pPr lvl="1"/>
            <a:r>
              <a:rPr lang="en-US" dirty="0"/>
              <a:t>estimate of </a:t>
            </a:r>
            <a:r>
              <a:rPr lang="en-US" dirty="0" err="1"/>
              <a:t>distrib</a:t>
            </a:r>
            <a:r>
              <a:rPr lang="en-US" dirty="0"/>
              <a:t>. depends on data… why is it safe?</a:t>
            </a:r>
          </a:p>
        </p:txBody>
      </p:sp>
    </p:spTree>
    <p:extLst>
      <p:ext uri="{BB962C8B-B14F-4D97-AF65-F5344CB8AC3E}">
        <p14:creationId xmlns:p14="http://schemas.microsoft.com/office/powerpoint/2010/main" xmlns="" val="400693280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5472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5472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5472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05472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05472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054723">
                                            <p:txEl>
                                              <p:pRg st="5" end="5"/>
                                            </p:txEl>
                                          </p:spTgt>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054723">
                                            <p:txEl>
                                              <p:pRg st="6" end="6"/>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05472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472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5266" name="Rectangle 2"/>
          <p:cNvSpPr>
            <a:spLocks noGrp="1" noChangeArrowheads="1"/>
          </p:cNvSpPr>
          <p:nvPr>
            <p:ph type="title"/>
          </p:nvPr>
        </p:nvSpPr>
        <p:spPr/>
        <p:txBody>
          <a:bodyPr/>
          <a:lstStyle/>
          <a:p>
            <a:r>
              <a:rPr lang="en-US" dirty="0" smtClean="0"/>
              <a:t>Blending into a Crowd</a:t>
            </a:r>
            <a:endParaRPr lang="en-US" dirty="0"/>
          </a:p>
        </p:txBody>
      </p:sp>
      <p:sp>
        <p:nvSpPr>
          <p:cNvPr id="1035267" name="Rectangle 3"/>
          <p:cNvSpPr>
            <a:spLocks noGrp="1" noChangeArrowheads="1"/>
          </p:cNvSpPr>
          <p:nvPr>
            <p:ph type="body" idx="1"/>
          </p:nvPr>
        </p:nvSpPr>
        <p:spPr/>
        <p:txBody>
          <a:bodyPr>
            <a:normAutofit fontScale="92500" lnSpcReduction="20000"/>
          </a:bodyPr>
          <a:lstStyle/>
          <a:p>
            <a:r>
              <a:rPr lang="en-US" dirty="0" smtClean="0"/>
              <a:t>Intuition: I am safe in a group of k or more</a:t>
            </a:r>
          </a:p>
          <a:p>
            <a:pPr lvl="1"/>
            <a:r>
              <a:rPr lang="en-US" dirty="0" smtClean="0"/>
              <a:t>k varies (3… 6… 100…  10,000 ?)</a:t>
            </a:r>
          </a:p>
          <a:p>
            <a:r>
              <a:rPr lang="en-US" dirty="0" smtClean="0"/>
              <a:t>Many variations on theme:</a:t>
            </a:r>
          </a:p>
          <a:p>
            <a:pPr lvl="1"/>
            <a:r>
              <a:rPr lang="en-US" dirty="0" smtClean="0"/>
              <a:t>Adv. wants predicate g such that </a:t>
            </a:r>
            <a:br>
              <a:rPr lang="en-US" dirty="0" smtClean="0"/>
            </a:br>
            <a:r>
              <a:rPr lang="en-US" dirty="0" smtClean="0"/>
              <a:t>0  &lt;  #{ </a:t>
            </a:r>
            <a:r>
              <a:rPr lang="en-US" dirty="0" err="1" smtClean="0"/>
              <a:t>i</a:t>
            </a:r>
            <a:r>
              <a:rPr lang="en-US" dirty="0" smtClean="0"/>
              <a:t> | g(x</a:t>
            </a:r>
            <a:r>
              <a:rPr lang="en-US" baseline="-25000" dirty="0" smtClean="0"/>
              <a:t>i</a:t>
            </a:r>
            <a:r>
              <a:rPr lang="en-US" dirty="0" smtClean="0"/>
              <a:t>)=true}  &lt;  k</a:t>
            </a:r>
          </a:p>
          <a:p>
            <a:pPr lvl="1"/>
            <a:r>
              <a:rPr lang="en-US" dirty="0" smtClean="0"/>
              <a:t>g is called a breach of privacy</a:t>
            </a:r>
          </a:p>
          <a:p>
            <a:r>
              <a:rPr lang="en-US" dirty="0" smtClean="0"/>
              <a:t>Why?</a:t>
            </a:r>
          </a:p>
          <a:p>
            <a:pPr lvl="1"/>
            <a:r>
              <a:rPr lang="en-US" dirty="0" smtClean="0"/>
              <a:t>Fundamental:</a:t>
            </a:r>
          </a:p>
          <a:p>
            <a:pPr lvl="2"/>
            <a:r>
              <a:rPr lang="en-US" dirty="0" smtClean="0"/>
              <a:t>R. </a:t>
            </a:r>
            <a:r>
              <a:rPr lang="en-US" dirty="0" err="1" smtClean="0"/>
              <a:t>Gavison</a:t>
            </a:r>
            <a:r>
              <a:rPr lang="en-US" dirty="0" smtClean="0"/>
              <a:t>: </a:t>
            </a:r>
            <a:r>
              <a:rPr lang="ja-JP" altLang="en-US" smtClean="0"/>
              <a:t>“</a:t>
            </a:r>
            <a:r>
              <a:rPr lang="en-US" dirty="0" smtClean="0"/>
              <a:t>protection from being brought to the attention of others</a:t>
            </a:r>
            <a:r>
              <a:rPr lang="ja-JP" altLang="en-US" smtClean="0"/>
              <a:t>”</a:t>
            </a:r>
            <a:endParaRPr lang="en-US" dirty="0" smtClean="0"/>
          </a:p>
          <a:p>
            <a:pPr lvl="1"/>
            <a:r>
              <a:rPr lang="en-US" dirty="0" smtClean="0"/>
              <a:t>Rare property helps me re-identify someone</a:t>
            </a:r>
          </a:p>
          <a:p>
            <a:pPr lvl="1"/>
            <a:r>
              <a:rPr lang="en-US" dirty="0" smtClean="0"/>
              <a:t>Implicit: information about a large group is public</a:t>
            </a:r>
          </a:p>
          <a:p>
            <a:pPr lvl="2"/>
            <a:r>
              <a:rPr lang="en-US" dirty="0" smtClean="0"/>
              <a:t>e.g. liver problems more prevalent among diabetics</a:t>
            </a:r>
            <a:endParaRPr lang="en-US" dirty="0"/>
          </a:p>
        </p:txBody>
      </p:sp>
      <p:sp>
        <p:nvSpPr>
          <p:cNvPr id="8" name="Slide Number Placeholder 5"/>
          <p:cNvSpPr>
            <a:spLocks noGrp="1"/>
          </p:cNvSpPr>
          <p:nvPr>
            <p:ph type="sldNum" sz="quarter" idx="12"/>
          </p:nvPr>
        </p:nvSpPr>
        <p:spPr/>
        <p:txBody>
          <a:bodyPr/>
          <a:lstStyle/>
          <a:p>
            <a:fld id="{6CD25291-8159-DE4F-9293-25E5C4C9587A}" type="slidenum">
              <a:rPr lang="en-US" smtClean="0"/>
              <a:pPr/>
              <a:t>17</a:t>
            </a:fld>
            <a:endParaRPr lang="en-US"/>
          </a:p>
        </p:txBody>
      </p:sp>
      <p:pic>
        <p:nvPicPr>
          <p:cNvPr id="1035283" name="Picture 19" descr="33984854_62f2105d7e"/>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6172200" y="2362200"/>
            <a:ext cx="2819400" cy="1878013"/>
          </a:xfrm>
          <a:prstGeom prst="rect">
            <a:avLst/>
          </a:prstGeom>
          <a:noFill/>
          <a:extLst>
            <a:ext uri="{909E8E84-426E-40dd-AFC4-6F175D3DCCD1}">
              <a14:hiddenFill xmlns:a14="http://schemas.microsoft.com/office/drawing/2010/main" xmlns="">
                <a:solidFill>
                  <a:srgbClr val="FFFFFF"/>
                </a:solidFill>
              </a14:hiddenFill>
            </a:ext>
          </a:extLst>
        </p:spPr>
      </p:pic>
      <p:sp>
        <p:nvSpPr>
          <p:cNvPr id="1035284" name="Oval 20"/>
          <p:cNvSpPr>
            <a:spLocks noChangeArrowheads="1"/>
          </p:cNvSpPr>
          <p:nvPr/>
        </p:nvSpPr>
        <p:spPr bwMode="auto">
          <a:xfrm>
            <a:off x="7239000" y="3276600"/>
            <a:ext cx="304800" cy="457200"/>
          </a:xfrm>
          <a:prstGeom prst="ellipse">
            <a:avLst/>
          </a:prstGeom>
          <a:noFill/>
          <a:ln w="57150">
            <a:solidFill>
              <a:srgbClr val="FFFF00"/>
            </a:solidFill>
            <a:round/>
            <a:headEnd/>
            <a:tailEnd/>
          </a:ln>
          <a:effectLst/>
          <a:extLst>
            <a:ext uri="{909E8E84-426E-40dd-AFC4-6F175D3DCCD1}">
              <a14:hiddenFill xmlns:a14="http://schemas.microsoft.com/office/drawing/2010/main" xmlns="">
                <a:solidFill>
                  <a:schemeClr val="bg1">
                    <a:alpha val="72000"/>
                  </a:schemeClr>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035285" name="Line 21"/>
          <p:cNvSpPr>
            <a:spLocks noChangeShapeType="1"/>
          </p:cNvSpPr>
          <p:nvPr/>
        </p:nvSpPr>
        <p:spPr bwMode="auto">
          <a:xfrm flipH="1">
            <a:off x="7467600" y="2133600"/>
            <a:ext cx="381000" cy="1143000"/>
          </a:xfrm>
          <a:prstGeom prst="line">
            <a:avLst/>
          </a:prstGeom>
          <a:noFill/>
          <a:ln w="57150">
            <a:solidFill>
              <a:srgbClr val="FFFF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Tree>
    <p:extLst>
      <p:ext uri="{BB962C8B-B14F-4D97-AF65-F5344CB8AC3E}">
        <p14:creationId xmlns:p14="http://schemas.microsoft.com/office/powerpoint/2010/main" xmlns="" val="158955787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35267">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35267">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03528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3528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35285"/>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35267">
                                            <p:txEl>
                                              <p:pRg st="2" end="2"/>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035267">
                                            <p:txEl>
                                              <p:pRg st="3" end="3"/>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035267">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035267">
                                            <p:txEl>
                                              <p:pRg st="5" end="5"/>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035267">
                                            <p:txEl>
                                              <p:pRg st="6" end="6"/>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035267">
                                            <p:txEl>
                                              <p:pRg st="7" end="7"/>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035267">
                                            <p:txEl>
                                              <p:pRg st="8" end="8"/>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035267">
                                            <p:txEl>
                                              <p:pRg st="9" end="9"/>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035267">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5267" grpId="0" build="p"/>
      <p:bldP spid="1035284" grpId="0" animBg="1"/>
      <p:bldP spid="1035285"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quarter" idx="10"/>
          </p:nvPr>
        </p:nvSpPr>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0085D51D-91AE-E149-B035-C34BE3E97F56}" type="datetime1">
              <a:rPr lang="en-US" smtClean="0">
                <a:latin typeface="Garamond" charset="0"/>
              </a:rPr>
              <a:pPr eaLnBrk="1" hangingPunct="1"/>
              <a:t>3/23/2011</a:t>
            </a:fld>
            <a:endParaRPr lang="en-US">
              <a:latin typeface="Garamond" charset="0"/>
            </a:endParaRPr>
          </a:p>
        </p:txBody>
      </p:sp>
      <p:sp>
        <p:nvSpPr>
          <p:cNvPr id="6" name="Slide Number Placeholder 5"/>
          <p:cNvSpPr>
            <a:spLocks noGrp="1"/>
          </p:cNvSpPr>
          <p:nvPr>
            <p:ph type="sldNum" sz="quarter" idx="12"/>
          </p:nvPr>
        </p:nvSpPr>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1CE0E29D-4C2C-BD44-A32C-AA14A412D1F5}" type="slidenum">
              <a:rPr lang="en-US">
                <a:latin typeface="Garamond" charset="0"/>
              </a:rPr>
              <a:pPr eaLnBrk="1" hangingPunct="1"/>
              <a:t>18</a:t>
            </a:fld>
            <a:endParaRPr lang="en-US">
              <a:latin typeface="Garamond" charset="0"/>
            </a:endParaRPr>
          </a:p>
        </p:txBody>
      </p:sp>
      <p:sp>
        <p:nvSpPr>
          <p:cNvPr id="34821" name="Rectangle 2"/>
          <p:cNvSpPr>
            <a:spLocks noGrp="1" noChangeArrowheads="1"/>
          </p:cNvSpPr>
          <p:nvPr>
            <p:ph type="title"/>
          </p:nvPr>
        </p:nvSpPr>
        <p:spPr/>
        <p:txBody>
          <a:bodyPr/>
          <a:lstStyle/>
          <a:p>
            <a:pPr eaLnBrk="1" hangingPunct="1"/>
            <a:r>
              <a:rPr lang="en-US" i="1">
                <a:latin typeface="Garamond" charset="0"/>
              </a:rPr>
              <a:t>K</a:t>
            </a:r>
            <a:r>
              <a:rPr lang="en-US">
                <a:latin typeface="Garamond" charset="0"/>
              </a:rPr>
              <a:t>-Anonymity Definitions</a:t>
            </a:r>
          </a:p>
        </p:txBody>
      </p:sp>
      <p:sp>
        <p:nvSpPr>
          <p:cNvPr id="34822" name="Rectangle 3"/>
          <p:cNvSpPr>
            <a:spLocks noGrp="1" noChangeArrowheads="1"/>
          </p:cNvSpPr>
          <p:nvPr>
            <p:ph type="body" idx="1"/>
          </p:nvPr>
        </p:nvSpPr>
        <p:spPr>
          <a:xfrm>
            <a:off x="457200" y="1600200"/>
            <a:ext cx="8382000" cy="4530725"/>
          </a:xfrm>
        </p:spPr>
        <p:txBody>
          <a:bodyPr/>
          <a:lstStyle/>
          <a:p>
            <a:pPr eaLnBrk="1" hangingPunct="1"/>
            <a:r>
              <a:rPr lang="en-US" sz="2600" b="1" i="1">
                <a:solidFill>
                  <a:srgbClr val="993300"/>
                </a:solidFill>
                <a:latin typeface="Arial" charset="0"/>
              </a:rPr>
              <a:t>QI-cluster</a:t>
            </a:r>
            <a:r>
              <a:rPr lang="en-US" sz="2600">
                <a:latin typeface="Arial" charset="0"/>
              </a:rPr>
              <a:t> – all the tuples with identical combination of quasi-identifier attribute values in that microdata.</a:t>
            </a:r>
          </a:p>
          <a:p>
            <a:pPr eaLnBrk="1" hangingPunct="1"/>
            <a:endParaRPr lang="en-US" sz="1700">
              <a:latin typeface="Arial" charset="0"/>
            </a:endParaRPr>
          </a:p>
          <a:p>
            <a:pPr eaLnBrk="1" hangingPunct="1"/>
            <a:r>
              <a:rPr lang="en-US" sz="2600" b="1" i="1">
                <a:solidFill>
                  <a:srgbClr val="993300"/>
                </a:solidFill>
                <a:latin typeface="Arial" charset="0"/>
              </a:rPr>
              <a:t>K-anonymity property</a:t>
            </a:r>
            <a:r>
              <a:rPr lang="en-US" sz="2600">
                <a:solidFill>
                  <a:srgbClr val="993300"/>
                </a:solidFill>
                <a:latin typeface="Arial" charset="0"/>
              </a:rPr>
              <a:t> </a:t>
            </a:r>
            <a:r>
              <a:rPr lang="en-US" sz="2600">
                <a:latin typeface="Arial" charset="0"/>
              </a:rPr>
              <a:t>for a masked microdata (</a:t>
            </a:r>
            <a:r>
              <a:rPr lang="en-US" sz="2600" b="1">
                <a:latin typeface="Monotype Corsiva" charset="0"/>
              </a:rPr>
              <a:t>MM</a:t>
            </a:r>
            <a:r>
              <a:rPr lang="en-US" sz="2600">
                <a:latin typeface="Arial" charset="0"/>
              </a:rPr>
              <a:t>) is satisfied if every </a:t>
            </a:r>
            <a:r>
              <a:rPr lang="en-US" sz="2600" i="1">
                <a:latin typeface="Arial" charset="0"/>
              </a:rPr>
              <a:t>QI</a:t>
            </a:r>
            <a:r>
              <a:rPr lang="en-US" sz="2600">
                <a:latin typeface="Arial" charset="0"/>
              </a:rPr>
              <a:t>-cluster in </a:t>
            </a:r>
            <a:r>
              <a:rPr lang="en-US" sz="2600" b="1">
                <a:latin typeface="Monotype Corsiva" charset="0"/>
              </a:rPr>
              <a:t>MM</a:t>
            </a:r>
            <a:r>
              <a:rPr lang="en-US" sz="2600">
                <a:latin typeface="Arial" charset="0"/>
              </a:rPr>
              <a:t> contains </a:t>
            </a:r>
            <a:r>
              <a:rPr lang="en-US" sz="2600" i="1">
                <a:latin typeface="Arial" charset="0"/>
              </a:rPr>
              <a:t>k</a:t>
            </a:r>
            <a:r>
              <a:rPr lang="en-US" sz="2600">
                <a:latin typeface="Arial" charset="0"/>
              </a:rPr>
              <a:t> or more tuples. </a:t>
            </a:r>
          </a:p>
          <a:p>
            <a:pPr eaLnBrk="1" hangingPunct="1">
              <a:buFont typeface="Wingdings" charset="0"/>
              <a:buNone/>
            </a:pPr>
            <a:endParaRPr lang="en-US" sz="2800">
              <a:latin typeface="Arial" charset="0"/>
            </a:endParaRPr>
          </a:p>
        </p:txBody>
      </p:sp>
    </p:spTree>
    <p:extLst>
      <p:ext uri="{BB962C8B-B14F-4D97-AF65-F5344CB8AC3E}">
        <p14:creationId xmlns:p14="http://schemas.microsoft.com/office/powerpoint/2010/main" xmlns="" val="885436478"/>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ate Placeholder 3"/>
          <p:cNvSpPr>
            <a:spLocks noGrp="1"/>
          </p:cNvSpPr>
          <p:nvPr>
            <p:ph type="dt" sz="quarter" idx="10"/>
          </p:nvPr>
        </p:nvSpPr>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EDA3B1F6-0D9E-B742-9124-B9BE51B31155}" type="datetime1">
              <a:rPr lang="en-US" smtClean="0">
                <a:latin typeface="Garamond" charset="0"/>
              </a:rPr>
              <a:pPr eaLnBrk="1" hangingPunct="1"/>
              <a:t>3/23/2011</a:t>
            </a:fld>
            <a:endParaRPr lang="en-US">
              <a:latin typeface="Garamond" charset="0"/>
            </a:endParaRPr>
          </a:p>
        </p:txBody>
      </p:sp>
      <p:sp>
        <p:nvSpPr>
          <p:cNvPr id="8" name="Slide Number Placeholder 5"/>
          <p:cNvSpPr>
            <a:spLocks noGrp="1"/>
          </p:cNvSpPr>
          <p:nvPr>
            <p:ph type="sldNum" sz="quarter" idx="12"/>
          </p:nvPr>
        </p:nvSpPr>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24A4BC71-5789-1540-A515-B8E32FA657FC}" type="slidenum">
              <a:rPr lang="en-US">
                <a:latin typeface="Garamond" charset="0"/>
              </a:rPr>
              <a:pPr eaLnBrk="1" hangingPunct="1"/>
              <a:t>19</a:t>
            </a:fld>
            <a:endParaRPr lang="en-US">
              <a:latin typeface="Garamond" charset="0"/>
            </a:endParaRPr>
          </a:p>
        </p:txBody>
      </p:sp>
      <p:sp>
        <p:nvSpPr>
          <p:cNvPr id="35845" name="Rectangle 2"/>
          <p:cNvSpPr>
            <a:spLocks noGrp="1" noChangeArrowheads="1"/>
          </p:cNvSpPr>
          <p:nvPr>
            <p:ph type="title"/>
          </p:nvPr>
        </p:nvSpPr>
        <p:spPr/>
        <p:txBody>
          <a:bodyPr/>
          <a:lstStyle/>
          <a:p>
            <a:pPr eaLnBrk="1" hangingPunct="1"/>
            <a:r>
              <a:rPr lang="en-US" i="1">
                <a:latin typeface="Garamond" charset="0"/>
              </a:rPr>
              <a:t>K</a:t>
            </a:r>
            <a:r>
              <a:rPr lang="en-US">
                <a:latin typeface="Garamond" charset="0"/>
              </a:rPr>
              <a:t>-Anonymity Example</a:t>
            </a:r>
          </a:p>
        </p:txBody>
      </p:sp>
      <p:graphicFrame>
        <p:nvGraphicFramePr>
          <p:cNvPr id="228355" name="Group 3"/>
          <p:cNvGraphicFramePr>
            <a:graphicFrameLocks noGrp="1"/>
          </p:cNvGraphicFramePr>
          <p:nvPr>
            <p:extLst>
              <p:ext uri="{D42A27DB-BD31-4B8C-83A1-F6EECF244321}">
                <p14:modId xmlns:p14="http://schemas.microsoft.com/office/powerpoint/2010/main" xmlns="" val="561979458"/>
              </p:ext>
            </p:extLst>
          </p:nvPr>
        </p:nvGraphicFramePr>
        <p:xfrm>
          <a:off x="2001233" y="1682440"/>
          <a:ext cx="5249862" cy="2438400"/>
        </p:xfrm>
        <a:graphic>
          <a:graphicData uri="http://schemas.openxmlformats.org/drawingml/2006/table">
            <a:tbl>
              <a:tblPr/>
              <a:tblGrid>
                <a:gridCol w="982662"/>
                <a:gridCol w="857250"/>
                <a:gridCol w="955675"/>
                <a:gridCol w="998538"/>
                <a:gridCol w="1455737"/>
              </a:tblGrid>
              <a:tr h="257175">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400" b="1" i="0" u="none" strike="noStrike" cap="none" normalizeH="0" baseline="0">
                          <a:ln>
                            <a:noFill/>
                          </a:ln>
                          <a:solidFill>
                            <a:srgbClr val="993300"/>
                          </a:solidFill>
                          <a:effectLst/>
                          <a:latin typeface="Arial" charset="0"/>
                          <a:ea typeface="ＭＳ Ｐゴシック" charset="0"/>
                          <a:cs typeface="Times New Roman" charset="0"/>
                        </a:rPr>
                        <a:t>RecID</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400" b="1" i="0" u="none" strike="noStrike" cap="none" normalizeH="0" baseline="0">
                          <a:ln>
                            <a:noFill/>
                          </a:ln>
                          <a:solidFill>
                            <a:srgbClr val="993300"/>
                          </a:solidFill>
                          <a:effectLst/>
                          <a:latin typeface="Arial" charset="0"/>
                          <a:ea typeface="ＭＳ Ｐゴシック" charset="0"/>
                          <a:cs typeface="Times New Roman" charset="0"/>
                        </a:rPr>
                        <a:t>Age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rotWithShape="0">
                      <a:gsLst>
                        <a:gs pos="0">
                          <a:srgbClr val="FFFF00"/>
                        </a:gs>
                        <a:gs pos="100000">
                          <a:srgbClr val="3399FF"/>
                        </a:gs>
                      </a:gsLst>
                      <a:lin ang="5400000" scaled="1"/>
                    </a:gradFill>
                  </a:tcPr>
                </a:tc>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400" b="1" i="0" u="none" strike="noStrike" cap="none" normalizeH="0" baseline="0">
                          <a:ln>
                            <a:noFill/>
                          </a:ln>
                          <a:solidFill>
                            <a:srgbClr val="993300"/>
                          </a:solidFill>
                          <a:effectLst/>
                          <a:latin typeface="Arial" charset="0"/>
                          <a:ea typeface="ＭＳ Ｐゴシック" charset="0"/>
                          <a:cs typeface="Times New Roman" charset="0"/>
                        </a:rPr>
                        <a:t>Zip</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rotWithShape="0">
                      <a:gsLst>
                        <a:gs pos="0">
                          <a:srgbClr val="FFFF00"/>
                        </a:gs>
                        <a:gs pos="100000">
                          <a:srgbClr val="3399FF"/>
                        </a:gs>
                      </a:gsLst>
                      <a:lin ang="5400000" scaled="1"/>
                    </a:gradFill>
                  </a:tcPr>
                </a:tc>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400" b="1" i="0" u="none" strike="noStrike" cap="none" normalizeH="0" baseline="0">
                          <a:ln>
                            <a:noFill/>
                          </a:ln>
                          <a:solidFill>
                            <a:srgbClr val="993300"/>
                          </a:solidFill>
                          <a:effectLst/>
                          <a:latin typeface="Arial" charset="0"/>
                          <a:ea typeface="ＭＳ Ｐゴシック" charset="0"/>
                          <a:cs typeface="Times New Roman" charset="0"/>
                        </a:rPr>
                        <a:t>Sex</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rotWithShape="0">
                      <a:gsLst>
                        <a:gs pos="0">
                          <a:srgbClr val="FFFF00"/>
                        </a:gs>
                        <a:gs pos="100000">
                          <a:srgbClr val="3399FF"/>
                        </a:gs>
                      </a:gsLst>
                      <a:lin ang="5400000" scaled="1"/>
                    </a:gradFill>
                  </a:tcPr>
                </a:tc>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400" b="1" i="0" u="none" strike="noStrike" cap="none" normalizeH="0" baseline="0">
                          <a:ln>
                            <a:noFill/>
                          </a:ln>
                          <a:solidFill>
                            <a:srgbClr val="993300"/>
                          </a:solidFill>
                          <a:effectLst/>
                          <a:latin typeface="Arial" charset="0"/>
                          <a:ea typeface="ＭＳ Ｐゴシック" charset="0"/>
                          <a:cs typeface="Times New Roman" charset="0"/>
                        </a:rPr>
                        <a:t>Illness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rotWithShape="0">
                      <a:gsLst>
                        <a:gs pos="0">
                          <a:srgbClr val="FFFF66"/>
                        </a:gs>
                        <a:gs pos="100000">
                          <a:srgbClr val="33CC33"/>
                        </a:gs>
                      </a:gsLst>
                      <a:lin ang="5400000" scaled="1"/>
                    </a:gradFill>
                  </a:tcPr>
                </a:tc>
              </a:tr>
              <a:tr h="244475">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400" b="1" i="0" u="none" strike="noStrike" cap="none" normalizeH="0" baseline="0">
                          <a:ln>
                            <a:noFill/>
                          </a:ln>
                          <a:solidFill>
                            <a:srgbClr val="FF0000"/>
                          </a:solidFill>
                          <a:effectLst/>
                          <a:latin typeface="Arial" charset="0"/>
                          <a:ea typeface="ＭＳ Ｐゴシック" charset="0"/>
                          <a:cs typeface="Times New Roman"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400" b="0" i="0" u="none" strike="noStrike" cap="none" normalizeH="0" baseline="0">
                          <a:ln>
                            <a:noFill/>
                          </a:ln>
                          <a:solidFill>
                            <a:schemeClr val="tx1"/>
                          </a:solidFill>
                          <a:effectLst/>
                          <a:latin typeface="Arial" charset="0"/>
                          <a:ea typeface="ＭＳ Ｐゴシック" charset="0"/>
                          <a:cs typeface="Times New Roman" charset="0"/>
                        </a:rPr>
                        <a:t>50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3D9FF"/>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400" b="0" i="0" u="none" strike="noStrike" cap="none" normalizeH="0" baseline="0">
                          <a:ln>
                            <a:noFill/>
                          </a:ln>
                          <a:solidFill>
                            <a:schemeClr val="tx1"/>
                          </a:solidFill>
                          <a:effectLst/>
                          <a:latin typeface="Arial" charset="0"/>
                          <a:ea typeface="ＭＳ Ｐゴシック" charset="0"/>
                          <a:cs typeface="Times New Roman" charset="0"/>
                        </a:rPr>
                        <a:t>41076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3D9FF"/>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400" b="0" i="0" u="none" strike="noStrike" cap="none" normalizeH="0" baseline="0">
                          <a:ln>
                            <a:noFill/>
                          </a:ln>
                          <a:solidFill>
                            <a:schemeClr val="tx1"/>
                          </a:solidFill>
                          <a:effectLst/>
                          <a:latin typeface="Arial" charset="0"/>
                          <a:ea typeface="ＭＳ Ｐゴシック" charset="0"/>
                          <a:cs typeface="Times New Roman" charset="0"/>
                        </a:rPr>
                        <a:t>Female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3D9FF"/>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400" b="0" i="0" u="none" strike="noStrike" cap="none" normalizeH="0" baseline="0">
                          <a:ln>
                            <a:noFill/>
                          </a:ln>
                          <a:solidFill>
                            <a:schemeClr val="tx1"/>
                          </a:solidFill>
                          <a:effectLst/>
                          <a:latin typeface="Arial" charset="0"/>
                          <a:ea typeface="ＭＳ Ｐゴシック" charset="0"/>
                          <a:cs typeface="Times New Roman" charset="0"/>
                        </a:rPr>
                        <a:t>AIDS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FEFBF"/>
                    </a:solidFill>
                  </a:tcPr>
                </a:tc>
              </a:tr>
              <a:tr h="246063">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400" b="1" i="0" u="none" strike="noStrike" cap="none" normalizeH="0" baseline="0">
                          <a:ln>
                            <a:noFill/>
                          </a:ln>
                          <a:solidFill>
                            <a:srgbClr val="0033CC"/>
                          </a:solidFill>
                          <a:effectLst/>
                          <a:latin typeface="Arial" charset="0"/>
                          <a:ea typeface="ＭＳ Ｐゴシック" charset="0"/>
                          <a:cs typeface="Times New Roman"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400" b="0" i="0" u="none" strike="noStrike" cap="none" normalizeH="0" baseline="0">
                          <a:ln>
                            <a:noFill/>
                          </a:ln>
                          <a:solidFill>
                            <a:schemeClr val="tx1"/>
                          </a:solidFill>
                          <a:effectLst/>
                          <a:latin typeface="Arial" charset="0"/>
                          <a:ea typeface="ＭＳ Ｐゴシック" charset="0"/>
                          <a:cs typeface="Times New Roman" charset="0"/>
                        </a:rPr>
                        <a:t>30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3D9FF"/>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400" b="0" i="0" u="none" strike="noStrike" cap="none" normalizeH="0" baseline="0">
                          <a:ln>
                            <a:noFill/>
                          </a:ln>
                          <a:solidFill>
                            <a:schemeClr val="tx1"/>
                          </a:solidFill>
                          <a:effectLst/>
                          <a:latin typeface="Arial" charset="0"/>
                          <a:ea typeface="ＭＳ Ｐゴシック" charset="0"/>
                          <a:cs typeface="Times New Roman" charset="0"/>
                        </a:rPr>
                        <a:t>41099</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3D9FF"/>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400" b="0" i="0" u="none" strike="noStrike" cap="none" normalizeH="0" baseline="0">
                          <a:ln>
                            <a:noFill/>
                          </a:ln>
                          <a:solidFill>
                            <a:schemeClr val="tx1"/>
                          </a:solidFill>
                          <a:effectLst/>
                          <a:latin typeface="Arial" charset="0"/>
                          <a:ea typeface="ＭＳ Ｐゴシック" charset="0"/>
                          <a:cs typeface="Times New Roman" charset="0"/>
                        </a:rPr>
                        <a:t>Male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3D9FF"/>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400" b="0" i="0" u="none" strike="noStrike" cap="none" normalizeH="0" baseline="0">
                          <a:ln>
                            <a:noFill/>
                          </a:ln>
                          <a:solidFill>
                            <a:schemeClr val="tx1"/>
                          </a:solidFill>
                          <a:effectLst/>
                          <a:latin typeface="Arial" charset="0"/>
                          <a:ea typeface="ＭＳ Ｐゴシック" charset="0"/>
                          <a:cs typeface="Times New Roman" charset="0"/>
                        </a:rPr>
                        <a:t>Diabetes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FEFBF"/>
                    </a:solidFill>
                  </a:tcPr>
                </a:tc>
              </a:tr>
              <a:tr h="244475">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400" b="1" i="0" u="none" strike="noStrike" cap="none" normalizeH="0" baseline="0">
                          <a:ln>
                            <a:noFill/>
                          </a:ln>
                          <a:solidFill>
                            <a:srgbClr val="0033CC"/>
                          </a:solidFill>
                          <a:effectLst/>
                          <a:latin typeface="Arial" charset="0"/>
                          <a:ea typeface="ＭＳ Ｐゴシック" charset="0"/>
                          <a:cs typeface="Times New Roman"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400" b="0" i="0" u="none" strike="noStrike" cap="none" normalizeH="0" baseline="0">
                          <a:ln>
                            <a:noFill/>
                          </a:ln>
                          <a:solidFill>
                            <a:schemeClr val="tx1"/>
                          </a:solidFill>
                          <a:effectLst/>
                          <a:latin typeface="Arial" charset="0"/>
                          <a:ea typeface="ＭＳ Ｐゴシック" charset="0"/>
                          <a:cs typeface="Times New Roman" charset="0"/>
                        </a:rPr>
                        <a:t>30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3D9FF"/>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400" b="0" i="0" u="none" strike="noStrike" cap="none" normalizeH="0" baseline="0">
                          <a:ln>
                            <a:noFill/>
                          </a:ln>
                          <a:solidFill>
                            <a:schemeClr val="tx1"/>
                          </a:solidFill>
                          <a:effectLst/>
                          <a:latin typeface="Arial" charset="0"/>
                          <a:ea typeface="ＭＳ Ｐゴシック" charset="0"/>
                          <a:cs typeface="Times New Roman" charset="0"/>
                        </a:rPr>
                        <a:t>41099</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3D9FF"/>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400" b="0" i="0" u="none" strike="noStrike" cap="none" normalizeH="0" baseline="0">
                          <a:ln>
                            <a:noFill/>
                          </a:ln>
                          <a:solidFill>
                            <a:schemeClr val="tx1"/>
                          </a:solidFill>
                          <a:effectLst/>
                          <a:latin typeface="Arial" charset="0"/>
                          <a:ea typeface="ＭＳ Ｐゴシック" charset="0"/>
                          <a:cs typeface="Times New Roman" charset="0"/>
                        </a:rPr>
                        <a:t>Male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3D9FF"/>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400" b="0" i="0" u="none" strike="noStrike" cap="none" normalizeH="0" baseline="0">
                          <a:ln>
                            <a:noFill/>
                          </a:ln>
                          <a:solidFill>
                            <a:schemeClr val="tx1"/>
                          </a:solidFill>
                          <a:effectLst/>
                          <a:latin typeface="Arial" charset="0"/>
                          <a:ea typeface="ＭＳ Ｐゴシック" charset="0"/>
                          <a:cs typeface="Times New Roman" charset="0"/>
                        </a:rPr>
                        <a:t>AIDS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FEFBF"/>
                    </a:solidFill>
                  </a:tcPr>
                </a:tc>
              </a:tr>
              <a:tr h="244475">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400" b="1" i="0" u="none" strike="noStrike" cap="none" normalizeH="0" baseline="0">
                          <a:ln>
                            <a:noFill/>
                          </a:ln>
                          <a:solidFill>
                            <a:schemeClr val="tx1"/>
                          </a:solidFill>
                          <a:effectLst/>
                          <a:latin typeface="Arial" charset="0"/>
                          <a:ea typeface="ＭＳ Ｐゴシック" charset="0"/>
                          <a:cs typeface="Times New Roman"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400" b="0" i="0" u="none" strike="noStrike" cap="none" normalizeH="0" baseline="0">
                          <a:ln>
                            <a:noFill/>
                          </a:ln>
                          <a:solidFill>
                            <a:schemeClr val="tx1"/>
                          </a:solidFill>
                          <a:effectLst/>
                          <a:latin typeface="Arial" charset="0"/>
                          <a:ea typeface="ＭＳ Ｐゴシック" charset="0"/>
                          <a:cs typeface="Times New Roman" charset="0"/>
                        </a:rPr>
                        <a:t>20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3D9FF"/>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400" b="0" i="0" u="none" strike="noStrike" cap="none" normalizeH="0" baseline="0">
                          <a:ln>
                            <a:noFill/>
                          </a:ln>
                          <a:solidFill>
                            <a:schemeClr val="tx1"/>
                          </a:solidFill>
                          <a:effectLst/>
                          <a:latin typeface="Arial" charset="0"/>
                          <a:ea typeface="ＭＳ Ｐゴシック" charset="0"/>
                          <a:cs typeface="Times New Roman" charset="0"/>
                        </a:rPr>
                        <a:t>41076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3D9FF"/>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400" b="0" i="0" u="none" strike="noStrike" cap="none" normalizeH="0" baseline="0">
                          <a:ln>
                            <a:noFill/>
                          </a:ln>
                          <a:solidFill>
                            <a:schemeClr val="tx1"/>
                          </a:solidFill>
                          <a:effectLst/>
                          <a:latin typeface="Arial" charset="0"/>
                          <a:ea typeface="ＭＳ Ｐゴシック" charset="0"/>
                          <a:cs typeface="Times New Roman" charset="0"/>
                        </a:rPr>
                        <a:t>Male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3D9FF"/>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400" b="0" i="0" u="none" strike="noStrike" cap="none" normalizeH="0" baseline="0">
                          <a:ln>
                            <a:noFill/>
                          </a:ln>
                          <a:solidFill>
                            <a:schemeClr val="tx1"/>
                          </a:solidFill>
                          <a:effectLst/>
                          <a:latin typeface="Arial" charset="0"/>
                          <a:ea typeface="ＭＳ Ｐゴシック" charset="0"/>
                          <a:cs typeface="Times New Roman" charset="0"/>
                        </a:rPr>
                        <a:t>Asthma</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FEFBF"/>
                    </a:solidFill>
                  </a:tcPr>
                </a:tc>
              </a:tr>
              <a:tr h="246063">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400" b="1" i="0" u="none" strike="noStrike" cap="none" normalizeH="0" baseline="0">
                          <a:ln>
                            <a:noFill/>
                          </a:ln>
                          <a:solidFill>
                            <a:schemeClr val="tx1"/>
                          </a:solidFill>
                          <a:effectLst/>
                          <a:latin typeface="Arial" charset="0"/>
                          <a:ea typeface="ＭＳ Ｐゴシック" charset="0"/>
                          <a:cs typeface="Times New Roman" charset="0"/>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400" b="0" i="0" u="none" strike="noStrike" cap="none" normalizeH="0" baseline="0">
                          <a:ln>
                            <a:noFill/>
                          </a:ln>
                          <a:solidFill>
                            <a:schemeClr val="tx1"/>
                          </a:solidFill>
                          <a:effectLst/>
                          <a:latin typeface="Arial" charset="0"/>
                          <a:ea typeface="ＭＳ Ｐゴシック" charset="0"/>
                          <a:cs typeface="Times New Roman" charset="0"/>
                        </a:rPr>
                        <a:t>20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3D9FF"/>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400" b="0" i="0" u="none" strike="noStrike" cap="none" normalizeH="0" baseline="0">
                          <a:ln>
                            <a:noFill/>
                          </a:ln>
                          <a:solidFill>
                            <a:schemeClr val="tx1"/>
                          </a:solidFill>
                          <a:effectLst/>
                          <a:latin typeface="Arial" charset="0"/>
                          <a:ea typeface="ＭＳ Ｐゴシック" charset="0"/>
                          <a:cs typeface="Times New Roman" charset="0"/>
                        </a:rPr>
                        <a:t>41076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3D9FF"/>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400" b="0" i="0" u="none" strike="noStrike" cap="none" normalizeH="0" baseline="0">
                          <a:ln>
                            <a:noFill/>
                          </a:ln>
                          <a:solidFill>
                            <a:schemeClr val="tx1"/>
                          </a:solidFill>
                          <a:effectLst/>
                          <a:latin typeface="Arial" charset="0"/>
                          <a:ea typeface="ＭＳ Ｐゴシック" charset="0"/>
                          <a:cs typeface="Times New Roman" charset="0"/>
                        </a:rPr>
                        <a:t>Male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3D9FF"/>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400" b="0" i="0" u="none" strike="noStrike" cap="none" normalizeH="0" baseline="0">
                          <a:ln>
                            <a:noFill/>
                          </a:ln>
                          <a:solidFill>
                            <a:schemeClr val="tx1"/>
                          </a:solidFill>
                          <a:effectLst/>
                          <a:latin typeface="Arial" charset="0"/>
                          <a:ea typeface="ＭＳ Ｐゴシック" charset="0"/>
                          <a:cs typeface="Times New Roman" charset="0"/>
                        </a:rPr>
                        <a:t>Asthma</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FEFBF"/>
                    </a:solidFill>
                  </a:tcPr>
                </a:tc>
              </a:tr>
              <a:tr h="254000">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400" b="1" i="0" u="none" strike="noStrike" cap="none" normalizeH="0" baseline="0">
                          <a:ln>
                            <a:noFill/>
                          </a:ln>
                          <a:solidFill>
                            <a:srgbClr val="FF0000"/>
                          </a:solidFill>
                          <a:effectLst/>
                          <a:latin typeface="Arial" charset="0"/>
                          <a:ea typeface="ＭＳ Ｐゴシック" charset="0"/>
                          <a:cs typeface="Times New Roman" charset="0"/>
                        </a:rPr>
                        <a:t>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400" b="0" i="0" u="none" strike="noStrike" cap="none" normalizeH="0" baseline="0">
                          <a:ln>
                            <a:noFill/>
                          </a:ln>
                          <a:solidFill>
                            <a:schemeClr val="tx1"/>
                          </a:solidFill>
                          <a:effectLst/>
                          <a:latin typeface="Arial" charset="0"/>
                          <a:ea typeface="ＭＳ Ｐゴシック" charset="0"/>
                          <a:cs typeface="Times New Roman" charset="0"/>
                        </a:rPr>
                        <a:t>50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3D9FF"/>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400" b="0" i="0" u="none" strike="noStrike" cap="none" normalizeH="0" baseline="0">
                          <a:ln>
                            <a:noFill/>
                          </a:ln>
                          <a:solidFill>
                            <a:schemeClr val="tx1"/>
                          </a:solidFill>
                          <a:effectLst/>
                          <a:latin typeface="Arial" charset="0"/>
                          <a:ea typeface="ＭＳ Ｐゴシック" charset="0"/>
                          <a:cs typeface="Times New Roman" charset="0"/>
                        </a:rPr>
                        <a:t>41076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3D9FF"/>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400" b="0" i="0" u="none" strike="noStrike" cap="none" normalizeH="0" baseline="0">
                          <a:ln>
                            <a:noFill/>
                          </a:ln>
                          <a:solidFill>
                            <a:schemeClr val="tx1"/>
                          </a:solidFill>
                          <a:effectLst/>
                          <a:latin typeface="Arial" charset="0"/>
                          <a:ea typeface="ＭＳ Ｐゴシック" charset="0"/>
                          <a:cs typeface="Times New Roman" charset="0"/>
                        </a:rPr>
                        <a:t>Female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3D9FF"/>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400" b="0" i="0" u="none" strike="noStrike" cap="none" normalizeH="0" baseline="0">
                          <a:ln>
                            <a:noFill/>
                          </a:ln>
                          <a:solidFill>
                            <a:schemeClr val="tx1"/>
                          </a:solidFill>
                          <a:effectLst/>
                          <a:latin typeface="Arial" charset="0"/>
                          <a:ea typeface="ＭＳ Ｐゴシック" charset="0"/>
                          <a:cs typeface="Times New Roman" charset="0"/>
                        </a:rPr>
                        <a:t>Diabetes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FEFBF"/>
                    </a:solidFill>
                  </a:tcPr>
                </a:tc>
              </a:tr>
              <a:tr h="244475">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400" b="1" i="0" u="none" strike="noStrike" cap="none" normalizeH="0" baseline="0">
                          <a:ln>
                            <a:noFill/>
                          </a:ln>
                          <a:solidFill>
                            <a:srgbClr val="FF0000"/>
                          </a:solidFill>
                          <a:effectLst/>
                          <a:latin typeface="Arial" charset="0"/>
                          <a:ea typeface="ＭＳ Ｐゴシック" charset="0"/>
                          <a:cs typeface="Times New Roman" charset="0"/>
                        </a:rPr>
                        <a:t>7</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400" b="0" i="0" u="none" strike="noStrike" cap="none" normalizeH="0" baseline="0" dirty="0" smtClean="0">
                          <a:ln>
                            <a:noFill/>
                          </a:ln>
                          <a:solidFill>
                            <a:schemeClr val="tx1"/>
                          </a:solidFill>
                          <a:effectLst/>
                          <a:latin typeface="Arial" charset="0"/>
                          <a:ea typeface="ＭＳ Ｐゴシック" charset="0"/>
                          <a:cs typeface="Times New Roman" charset="0"/>
                        </a:rPr>
                        <a:t>50</a:t>
                      </a:r>
                      <a:endParaRPr kumimoji="0" lang="en-US" sz="1400" b="0" i="0" u="none" strike="noStrike" cap="none" normalizeH="0" baseline="0" dirty="0">
                        <a:ln>
                          <a:noFill/>
                        </a:ln>
                        <a:solidFill>
                          <a:schemeClr val="tx1"/>
                        </a:solidFill>
                        <a:effectLst/>
                        <a:latin typeface="Arial" charset="0"/>
                        <a:ea typeface="ＭＳ Ｐゴシック" charset="0"/>
                        <a:cs typeface="Times New Roman"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3D9FF"/>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400" b="0" i="0" u="none" strike="noStrike" cap="none" normalizeH="0" baseline="0">
                          <a:ln>
                            <a:noFill/>
                          </a:ln>
                          <a:solidFill>
                            <a:schemeClr val="tx1"/>
                          </a:solidFill>
                          <a:effectLst/>
                          <a:latin typeface="Arial" charset="0"/>
                          <a:ea typeface="ＭＳ Ｐゴシック" charset="0"/>
                          <a:cs typeface="Times New Roman" charset="0"/>
                        </a:rPr>
                        <a:t>41076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3D9FF"/>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400" b="0" i="0" u="none" strike="noStrike" cap="none" normalizeH="0" baseline="0">
                          <a:ln>
                            <a:noFill/>
                          </a:ln>
                          <a:solidFill>
                            <a:schemeClr val="tx1"/>
                          </a:solidFill>
                          <a:effectLst/>
                          <a:latin typeface="Arial" charset="0"/>
                          <a:ea typeface="ＭＳ Ｐゴシック" charset="0"/>
                          <a:cs typeface="Times New Roman" charset="0"/>
                        </a:rPr>
                        <a:t>Female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3D9FF"/>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400" b="0" i="0" u="none" strike="noStrike" cap="none" normalizeH="0" baseline="0" dirty="0">
                          <a:ln>
                            <a:noFill/>
                          </a:ln>
                          <a:solidFill>
                            <a:schemeClr val="tx1"/>
                          </a:solidFill>
                          <a:effectLst/>
                          <a:latin typeface="Arial" charset="0"/>
                          <a:ea typeface="ＭＳ Ｐゴシック" charset="0"/>
                          <a:cs typeface="Times New Roman" charset="0"/>
                        </a:rPr>
                        <a:t>Tuberculosis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FEFBF"/>
                    </a:solidFill>
                  </a:tcPr>
                </a:tc>
              </a:tr>
            </a:tbl>
          </a:graphicData>
        </a:graphic>
      </p:graphicFrame>
      <p:sp>
        <p:nvSpPr>
          <p:cNvPr id="35902" name="Rectangle 53"/>
          <p:cNvSpPr>
            <a:spLocks noChangeArrowheads="1"/>
          </p:cNvSpPr>
          <p:nvPr/>
        </p:nvSpPr>
        <p:spPr bwMode="auto">
          <a:xfrm>
            <a:off x="762000" y="4191000"/>
            <a:ext cx="7848600" cy="1905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342900" indent="-342900">
              <a:spcBef>
                <a:spcPct val="20000"/>
              </a:spcBef>
              <a:buClr>
                <a:schemeClr val="tx1"/>
              </a:buClr>
              <a:buSzPct val="75000"/>
              <a:buFont typeface="Wingdings" charset="0"/>
              <a:buChar char="l"/>
            </a:pPr>
            <a:r>
              <a:rPr lang="en-US" i="1"/>
              <a:t>KA</a:t>
            </a:r>
            <a:r>
              <a:rPr lang="en-US"/>
              <a:t> = { Age, Zip, Sex }</a:t>
            </a:r>
          </a:p>
          <a:p>
            <a:pPr marL="342900" indent="-342900">
              <a:spcBef>
                <a:spcPct val="20000"/>
              </a:spcBef>
              <a:buClr>
                <a:schemeClr val="tx1"/>
              </a:buClr>
              <a:buSzPct val="75000"/>
              <a:buFont typeface="Wingdings" charset="0"/>
              <a:buChar char="l"/>
            </a:pPr>
            <a:r>
              <a:rPr lang="en-US" i="1"/>
              <a:t>cl</a:t>
            </a:r>
            <a:r>
              <a:rPr lang="en-US" i="1" baseline="-25000"/>
              <a:t>1</a:t>
            </a:r>
            <a:r>
              <a:rPr lang="en-US"/>
              <a:t> = {1, 6, 7}; </a:t>
            </a:r>
            <a:r>
              <a:rPr lang="en-US" i="1"/>
              <a:t>cl</a:t>
            </a:r>
            <a:r>
              <a:rPr lang="en-US" i="1" baseline="-25000"/>
              <a:t>2</a:t>
            </a:r>
            <a:r>
              <a:rPr lang="en-US"/>
              <a:t> = {2, 3}; </a:t>
            </a:r>
            <a:r>
              <a:rPr lang="en-US" i="1"/>
              <a:t>cl</a:t>
            </a:r>
            <a:r>
              <a:rPr lang="en-US" i="1" baseline="-25000"/>
              <a:t>3</a:t>
            </a:r>
            <a:r>
              <a:rPr lang="en-US" i="1"/>
              <a:t> </a:t>
            </a:r>
            <a:r>
              <a:rPr lang="en-US"/>
              <a:t>= {4, 5}</a:t>
            </a:r>
          </a:p>
          <a:p>
            <a:pPr marL="342900" indent="-342900">
              <a:spcBef>
                <a:spcPct val="20000"/>
              </a:spcBef>
              <a:buClr>
                <a:schemeClr val="tx1"/>
              </a:buClr>
              <a:buSzPct val="75000"/>
              <a:buFont typeface="Wingdings" charset="0"/>
              <a:buChar char="l"/>
            </a:pPr>
            <a:endParaRPr lang="en-US"/>
          </a:p>
        </p:txBody>
      </p:sp>
    </p:spTree>
    <p:extLst>
      <p:ext uri="{BB962C8B-B14F-4D97-AF65-F5344CB8AC3E}">
        <p14:creationId xmlns:p14="http://schemas.microsoft.com/office/powerpoint/2010/main" xmlns="" val="114262406"/>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Date Placeholder 3"/>
          <p:cNvSpPr>
            <a:spLocks noGrp="1"/>
          </p:cNvSpPr>
          <p:nvPr>
            <p:ph type="dt" sz="quarter" idx="10"/>
          </p:nvPr>
        </p:nvSpPr>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D4FE6049-0323-FC4A-8AB3-5C255724851C}" type="datetime1">
              <a:rPr lang="en-US" smtClean="0">
                <a:latin typeface="Garamond" charset="0"/>
              </a:rPr>
              <a:pPr eaLnBrk="1" hangingPunct="1"/>
              <a:t>3/23/2011</a:t>
            </a:fld>
            <a:endParaRPr lang="en-US">
              <a:latin typeface="Garamond" charset="0"/>
            </a:endParaRPr>
          </a:p>
        </p:txBody>
      </p:sp>
      <p:sp>
        <p:nvSpPr>
          <p:cNvPr id="35" name="Slide Number Placeholder 5"/>
          <p:cNvSpPr>
            <a:spLocks noGrp="1"/>
          </p:cNvSpPr>
          <p:nvPr>
            <p:ph type="sldNum" sz="quarter" idx="12"/>
          </p:nvPr>
        </p:nvSpPr>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B47D0E1F-E99B-8940-93BE-6D99BD3B0BC2}" type="slidenum">
              <a:rPr lang="en-US">
                <a:latin typeface="Garamond" charset="0"/>
              </a:rPr>
              <a:pPr eaLnBrk="1" hangingPunct="1"/>
              <a:t>20</a:t>
            </a:fld>
            <a:endParaRPr lang="en-US">
              <a:latin typeface="Garamond" charset="0"/>
            </a:endParaRPr>
          </a:p>
        </p:txBody>
      </p:sp>
      <p:sp>
        <p:nvSpPr>
          <p:cNvPr id="36869" name="Rectangle 2"/>
          <p:cNvSpPr>
            <a:spLocks noGrp="1" noChangeArrowheads="1"/>
          </p:cNvSpPr>
          <p:nvPr>
            <p:ph type="title"/>
          </p:nvPr>
        </p:nvSpPr>
        <p:spPr/>
        <p:txBody>
          <a:bodyPr/>
          <a:lstStyle/>
          <a:p>
            <a:pPr eaLnBrk="1" hangingPunct="1"/>
            <a:r>
              <a:rPr lang="en-US" sz="3400">
                <a:latin typeface="Garamond" charset="0"/>
              </a:rPr>
              <a:t>Domain and Value Generalization Hierarchies</a:t>
            </a:r>
          </a:p>
        </p:txBody>
      </p:sp>
      <p:grpSp>
        <p:nvGrpSpPr>
          <p:cNvPr id="36870" name="Group 3"/>
          <p:cNvGrpSpPr>
            <a:grpSpLocks/>
          </p:cNvGrpSpPr>
          <p:nvPr/>
        </p:nvGrpSpPr>
        <p:grpSpPr bwMode="auto">
          <a:xfrm>
            <a:off x="609600" y="1524000"/>
            <a:ext cx="8915400" cy="3944938"/>
            <a:chOff x="384" y="960"/>
            <a:chExt cx="5616" cy="2485"/>
          </a:xfrm>
        </p:grpSpPr>
        <p:sp>
          <p:nvSpPr>
            <p:cNvPr id="36872" name="AutoShape 4"/>
            <p:cNvSpPr>
              <a:spLocks noChangeAspect="1" noChangeArrowheads="1"/>
            </p:cNvSpPr>
            <p:nvPr/>
          </p:nvSpPr>
          <p:spPr bwMode="auto">
            <a:xfrm>
              <a:off x="384" y="960"/>
              <a:ext cx="5616" cy="248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p>
          </p:txBody>
        </p:sp>
        <p:sp>
          <p:nvSpPr>
            <p:cNvPr id="36873" name="Text Box 5"/>
            <p:cNvSpPr txBox="1">
              <a:spLocks noChangeArrowheads="1"/>
            </p:cNvSpPr>
            <p:nvPr/>
          </p:nvSpPr>
          <p:spPr bwMode="auto">
            <a:xfrm>
              <a:off x="612" y="1561"/>
              <a:ext cx="1055" cy="300"/>
            </a:xfrm>
            <a:prstGeom prst="rect">
              <a:avLst/>
            </a:prstGeom>
            <a:solidFill>
              <a:srgbClr val="FFFFF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lIns="0" rIns="0"/>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r>
                <a:rPr lang="en-US" sz="1400"/>
                <a:t>Z</a:t>
              </a:r>
              <a:r>
                <a:rPr lang="en-US" sz="1400" baseline="-25000"/>
                <a:t>1</a:t>
              </a:r>
              <a:r>
                <a:rPr lang="en-US" sz="1400"/>
                <a:t> = {482**, 410**}</a:t>
              </a:r>
            </a:p>
          </p:txBody>
        </p:sp>
        <p:sp>
          <p:nvSpPr>
            <p:cNvPr id="36874" name="Text Box 6"/>
            <p:cNvSpPr txBox="1">
              <a:spLocks noChangeArrowheads="1"/>
            </p:cNvSpPr>
            <p:nvPr/>
          </p:nvSpPr>
          <p:spPr bwMode="auto">
            <a:xfrm>
              <a:off x="612" y="1022"/>
              <a:ext cx="757" cy="350"/>
            </a:xfrm>
            <a:prstGeom prst="rect">
              <a:avLst/>
            </a:prstGeom>
            <a:solidFill>
              <a:srgbClr val="FFFFF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lIns="0" rIns="0"/>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r>
                <a:rPr lang="en-US" sz="1400"/>
                <a:t>Z</a:t>
              </a:r>
              <a:r>
                <a:rPr lang="en-US" sz="1400" baseline="-25000"/>
                <a:t>2</a:t>
              </a:r>
              <a:r>
                <a:rPr lang="en-US" sz="1400"/>
                <a:t> = {*****}</a:t>
              </a:r>
            </a:p>
          </p:txBody>
        </p:sp>
        <p:sp>
          <p:nvSpPr>
            <p:cNvPr id="36875" name="Line 7"/>
            <p:cNvSpPr>
              <a:spLocks noChangeShapeType="1"/>
            </p:cNvSpPr>
            <p:nvPr/>
          </p:nvSpPr>
          <p:spPr bwMode="auto">
            <a:xfrm flipV="1">
              <a:off x="665" y="1242"/>
              <a:ext cx="1" cy="351"/>
            </a:xfrm>
            <a:prstGeom prst="line">
              <a:avLst/>
            </a:prstGeom>
            <a:noFill/>
            <a:ln w="9525">
              <a:solidFill>
                <a:srgbClr val="000000"/>
              </a:solidFill>
              <a:round/>
              <a:headEnd/>
              <a:tailEnd type="triangle" w="med" len="med"/>
            </a:ln>
            <a:extLst>
              <a:ext uri="{909E8E84-426E-40dd-AFC4-6F175D3DCCD1}">
                <a14:hiddenFill xmlns:a14="http://schemas.microsoft.com/office/drawing/2010/main" xmlns="">
                  <a:noFill/>
                </a14:hiddenFill>
              </a:ext>
            </a:extLst>
          </p:spPr>
          <p:txBody>
            <a:bodyPr/>
            <a:lstStyle/>
            <a:p>
              <a:endParaRPr lang="en-US"/>
            </a:p>
          </p:txBody>
        </p:sp>
        <p:sp>
          <p:nvSpPr>
            <p:cNvPr id="36876" name="Text Box 8"/>
            <p:cNvSpPr txBox="1">
              <a:spLocks noChangeArrowheads="1"/>
            </p:cNvSpPr>
            <p:nvPr/>
          </p:nvSpPr>
          <p:spPr bwMode="auto">
            <a:xfrm>
              <a:off x="612" y="2089"/>
              <a:ext cx="2147" cy="282"/>
            </a:xfrm>
            <a:prstGeom prst="rect">
              <a:avLst/>
            </a:prstGeom>
            <a:solidFill>
              <a:srgbClr val="FFFFF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lIns="0" rIns="0"/>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r>
                <a:rPr lang="en-US" sz="1400"/>
                <a:t>Z</a:t>
              </a:r>
              <a:r>
                <a:rPr lang="en-US" sz="1400" baseline="-25000"/>
                <a:t>0</a:t>
              </a:r>
              <a:r>
                <a:rPr lang="en-US" sz="1400"/>
                <a:t> = {48201, 41075, 41076, 41088, 41099}</a:t>
              </a:r>
            </a:p>
          </p:txBody>
        </p:sp>
        <p:sp>
          <p:nvSpPr>
            <p:cNvPr id="36877" name="Line 9"/>
            <p:cNvSpPr>
              <a:spLocks noChangeShapeType="1"/>
            </p:cNvSpPr>
            <p:nvPr/>
          </p:nvSpPr>
          <p:spPr bwMode="auto">
            <a:xfrm flipV="1">
              <a:off x="665" y="1765"/>
              <a:ext cx="1" cy="351"/>
            </a:xfrm>
            <a:prstGeom prst="line">
              <a:avLst/>
            </a:prstGeom>
            <a:noFill/>
            <a:ln w="9525">
              <a:solidFill>
                <a:srgbClr val="000000"/>
              </a:solidFill>
              <a:round/>
              <a:headEnd/>
              <a:tailEnd type="triangle" w="med" len="med"/>
            </a:ln>
            <a:extLst>
              <a:ext uri="{909E8E84-426E-40dd-AFC4-6F175D3DCCD1}">
                <a14:hiddenFill xmlns:a14="http://schemas.microsoft.com/office/drawing/2010/main" xmlns="">
                  <a:noFill/>
                </a14:hiddenFill>
              </a:ext>
            </a:extLst>
          </p:spPr>
          <p:txBody>
            <a:bodyPr/>
            <a:lstStyle/>
            <a:p>
              <a:endParaRPr lang="en-US"/>
            </a:p>
          </p:txBody>
        </p:sp>
        <p:sp>
          <p:nvSpPr>
            <p:cNvPr id="36878" name="Text Box 10"/>
            <p:cNvSpPr txBox="1">
              <a:spLocks noChangeArrowheads="1"/>
            </p:cNvSpPr>
            <p:nvPr/>
          </p:nvSpPr>
          <p:spPr bwMode="auto">
            <a:xfrm>
              <a:off x="3988" y="1042"/>
              <a:ext cx="373" cy="281"/>
            </a:xfrm>
            <a:prstGeom prst="rect">
              <a:avLst/>
            </a:prstGeom>
            <a:solidFill>
              <a:srgbClr val="FFFFF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lIns="0" rIns="0"/>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r>
                <a:rPr lang="en-US" sz="1400"/>
                <a:t>*****</a:t>
              </a:r>
            </a:p>
          </p:txBody>
        </p:sp>
        <p:sp>
          <p:nvSpPr>
            <p:cNvPr id="36879" name="Text Box 11"/>
            <p:cNvSpPr txBox="1">
              <a:spLocks noChangeArrowheads="1"/>
            </p:cNvSpPr>
            <p:nvPr/>
          </p:nvSpPr>
          <p:spPr bwMode="auto">
            <a:xfrm>
              <a:off x="3433" y="1415"/>
              <a:ext cx="373" cy="281"/>
            </a:xfrm>
            <a:prstGeom prst="rect">
              <a:avLst/>
            </a:prstGeom>
            <a:solidFill>
              <a:srgbClr val="FFFFF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lIns="0" rIns="0"/>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r>
                <a:rPr lang="en-US" sz="1400"/>
                <a:t>482**</a:t>
              </a:r>
            </a:p>
          </p:txBody>
        </p:sp>
        <p:sp>
          <p:nvSpPr>
            <p:cNvPr id="36880" name="Text Box 12"/>
            <p:cNvSpPr txBox="1">
              <a:spLocks noChangeArrowheads="1"/>
            </p:cNvSpPr>
            <p:nvPr/>
          </p:nvSpPr>
          <p:spPr bwMode="auto">
            <a:xfrm>
              <a:off x="4506" y="1415"/>
              <a:ext cx="373" cy="281"/>
            </a:xfrm>
            <a:prstGeom prst="rect">
              <a:avLst/>
            </a:prstGeom>
            <a:solidFill>
              <a:srgbClr val="FFFFF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lIns="0" rIns="0"/>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r>
                <a:rPr lang="en-US" sz="1400"/>
                <a:t>410**</a:t>
              </a:r>
            </a:p>
          </p:txBody>
        </p:sp>
        <p:sp>
          <p:nvSpPr>
            <p:cNvPr id="36881" name="Text Box 13"/>
            <p:cNvSpPr txBox="1">
              <a:spLocks noChangeArrowheads="1"/>
            </p:cNvSpPr>
            <p:nvPr/>
          </p:nvSpPr>
          <p:spPr bwMode="auto">
            <a:xfrm>
              <a:off x="3687" y="2025"/>
              <a:ext cx="373" cy="281"/>
            </a:xfrm>
            <a:prstGeom prst="rect">
              <a:avLst/>
            </a:prstGeom>
            <a:solidFill>
              <a:srgbClr val="FFFFF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lIns="0" rIns="0"/>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r>
                <a:rPr lang="en-US" sz="1400"/>
                <a:t>41075</a:t>
              </a:r>
            </a:p>
          </p:txBody>
        </p:sp>
        <p:sp>
          <p:nvSpPr>
            <p:cNvPr id="36882" name="Text Box 14"/>
            <p:cNvSpPr txBox="1">
              <a:spLocks noChangeArrowheads="1"/>
            </p:cNvSpPr>
            <p:nvPr/>
          </p:nvSpPr>
          <p:spPr bwMode="auto">
            <a:xfrm>
              <a:off x="4221" y="2025"/>
              <a:ext cx="373" cy="281"/>
            </a:xfrm>
            <a:prstGeom prst="rect">
              <a:avLst/>
            </a:prstGeom>
            <a:solidFill>
              <a:srgbClr val="FFFFF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lIns="0" rIns="0"/>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r>
                <a:rPr lang="en-US" sz="1400"/>
                <a:t>41076</a:t>
              </a:r>
            </a:p>
          </p:txBody>
        </p:sp>
        <p:sp>
          <p:nvSpPr>
            <p:cNvPr id="36883" name="Text Box 15"/>
            <p:cNvSpPr txBox="1">
              <a:spLocks noChangeArrowheads="1"/>
            </p:cNvSpPr>
            <p:nvPr/>
          </p:nvSpPr>
          <p:spPr bwMode="auto">
            <a:xfrm>
              <a:off x="4755" y="2025"/>
              <a:ext cx="373" cy="281"/>
            </a:xfrm>
            <a:prstGeom prst="rect">
              <a:avLst/>
            </a:prstGeom>
            <a:solidFill>
              <a:srgbClr val="FFFFF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lIns="0" rIns="0"/>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r>
                <a:rPr lang="en-US" sz="1400"/>
                <a:t>41088</a:t>
              </a:r>
            </a:p>
          </p:txBody>
        </p:sp>
        <p:sp>
          <p:nvSpPr>
            <p:cNvPr id="36884" name="Text Box 16"/>
            <p:cNvSpPr txBox="1">
              <a:spLocks noChangeArrowheads="1"/>
            </p:cNvSpPr>
            <p:nvPr/>
          </p:nvSpPr>
          <p:spPr bwMode="auto">
            <a:xfrm>
              <a:off x="5289" y="2025"/>
              <a:ext cx="373" cy="281"/>
            </a:xfrm>
            <a:prstGeom prst="rect">
              <a:avLst/>
            </a:prstGeom>
            <a:solidFill>
              <a:srgbClr val="FFFFF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lIns="0" rIns="0"/>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r>
                <a:rPr lang="en-US" sz="1400"/>
                <a:t>41099</a:t>
              </a:r>
            </a:p>
          </p:txBody>
        </p:sp>
        <p:sp>
          <p:nvSpPr>
            <p:cNvPr id="36885" name="Text Box 17"/>
            <p:cNvSpPr txBox="1">
              <a:spLocks noChangeArrowheads="1"/>
            </p:cNvSpPr>
            <p:nvPr/>
          </p:nvSpPr>
          <p:spPr bwMode="auto">
            <a:xfrm>
              <a:off x="3023" y="2025"/>
              <a:ext cx="373" cy="281"/>
            </a:xfrm>
            <a:prstGeom prst="rect">
              <a:avLst/>
            </a:prstGeom>
            <a:solidFill>
              <a:srgbClr val="FFFFF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lIns="0" rIns="0"/>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r>
                <a:rPr lang="en-US" sz="1400"/>
                <a:t>48201</a:t>
              </a:r>
            </a:p>
          </p:txBody>
        </p:sp>
        <p:sp>
          <p:nvSpPr>
            <p:cNvPr id="36886" name="Line 18"/>
            <p:cNvSpPr>
              <a:spLocks noChangeShapeType="1"/>
            </p:cNvSpPr>
            <p:nvPr/>
          </p:nvSpPr>
          <p:spPr bwMode="auto">
            <a:xfrm flipV="1">
              <a:off x="3624" y="1188"/>
              <a:ext cx="436" cy="254"/>
            </a:xfrm>
            <a:prstGeom prst="line">
              <a:avLst/>
            </a:prstGeom>
            <a:noFill/>
            <a:ln w="9525">
              <a:solidFill>
                <a:srgbClr val="000000"/>
              </a:solidFill>
              <a:round/>
              <a:headEnd/>
              <a:tailEnd type="triangle" w="med" len="med"/>
            </a:ln>
            <a:extLst>
              <a:ext uri="{909E8E84-426E-40dd-AFC4-6F175D3DCCD1}">
                <a14:hiddenFill xmlns:a14="http://schemas.microsoft.com/office/drawing/2010/main" xmlns="">
                  <a:noFill/>
                </a14:hiddenFill>
              </a:ext>
            </a:extLst>
          </p:spPr>
          <p:txBody>
            <a:bodyPr/>
            <a:lstStyle/>
            <a:p>
              <a:endParaRPr lang="en-US"/>
            </a:p>
          </p:txBody>
        </p:sp>
        <p:sp>
          <p:nvSpPr>
            <p:cNvPr id="36887" name="Line 19"/>
            <p:cNvSpPr>
              <a:spLocks noChangeShapeType="1"/>
            </p:cNvSpPr>
            <p:nvPr/>
          </p:nvSpPr>
          <p:spPr bwMode="auto">
            <a:xfrm flipH="1" flipV="1">
              <a:off x="4197" y="1188"/>
              <a:ext cx="382" cy="264"/>
            </a:xfrm>
            <a:prstGeom prst="line">
              <a:avLst/>
            </a:prstGeom>
            <a:noFill/>
            <a:ln w="9525">
              <a:solidFill>
                <a:srgbClr val="000000"/>
              </a:solidFill>
              <a:round/>
              <a:headEnd/>
              <a:tailEnd type="triangle" w="med" len="med"/>
            </a:ln>
            <a:extLst>
              <a:ext uri="{909E8E84-426E-40dd-AFC4-6F175D3DCCD1}">
                <a14:hiddenFill xmlns:a14="http://schemas.microsoft.com/office/drawing/2010/main" xmlns="">
                  <a:noFill/>
                </a14:hiddenFill>
              </a:ext>
            </a:extLst>
          </p:spPr>
          <p:txBody>
            <a:bodyPr/>
            <a:lstStyle/>
            <a:p>
              <a:endParaRPr lang="en-US"/>
            </a:p>
          </p:txBody>
        </p:sp>
        <p:sp>
          <p:nvSpPr>
            <p:cNvPr id="36888" name="Line 20"/>
            <p:cNvSpPr>
              <a:spLocks noChangeShapeType="1"/>
            </p:cNvSpPr>
            <p:nvPr/>
          </p:nvSpPr>
          <p:spPr bwMode="auto">
            <a:xfrm flipV="1">
              <a:off x="3223" y="1606"/>
              <a:ext cx="291" cy="437"/>
            </a:xfrm>
            <a:prstGeom prst="line">
              <a:avLst/>
            </a:prstGeom>
            <a:noFill/>
            <a:ln w="9525">
              <a:solidFill>
                <a:srgbClr val="000000"/>
              </a:solidFill>
              <a:round/>
              <a:headEnd/>
              <a:tailEnd type="triangle" w="med" len="med"/>
            </a:ln>
            <a:extLst>
              <a:ext uri="{909E8E84-426E-40dd-AFC4-6F175D3DCCD1}">
                <a14:hiddenFill xmlns:a14="http://schemas.microsoft.com/office/drawing/2010/main" xmlns="">
                  <a:noFill/>
                </a14:hiddenFill>
              </a:ext>
            </a:extLst>
          </p:spPr>
          <p:txBody>
            <a:bodyPr/>
            <a:lstStyle/>
            <a:p>
              <a:endParaRPr lang="en-US"/>
            </a:p>
          </p:txBody>
        </p:sp>
        <p:sp>
          <p:nvSpPr>
            <p:cNvPr id="36889" name="Line 21"/>
            <p:cNvSpPr>
              <a:spLocks noChangeShapeType="1"/>
            </p:cNvSpPr>
            <p:nvPr/>
          </p:nvSpPr>
          <p:spPr bwMode="auto">
            <a:xfrm flipV="1">
              <a:off x="3906" y="1597"/>
              <a:ext cx="655" cy="483"/>
            </a:xfrm>
            <a:prstGeom prst="line">
              <a:avLst/>
            </a:prstGeom>
            <a:noFill/>
            <a:ln w="9525">
              <a:solidFill>
                <a:srgbClr val="000000"/>
              </a:solidFill>
              <a:round/>
              <a:headEnd/>
              <a:tailEnd type="triangle" w="med" len="med"/>
            </a:ln>
            <a:extLst>
              <a:ext uri="{909E8E84-426E-40dd-AFC4-6F175D3DCCD1}">
                <a14:hiddenFill xmlns:a14="http://schemas.microsoft.com/office/drawing/2010/main" xmlns="">
                  <a:noFill/>
                </a14:hiddenFill>
              </a:ext>
            </a:extLst>
          </p:spPr>
          <p:txBody>
            <a:bodyPr/>
            <a:lstStyle/>
            <a:p>
              <a:endParaRPr lang="en-US"/>
            </a:p>
          </p:txBody>
        </p:sp>
        <p:sp>
          <p:nvSpPr>
            <p:cNvPr id="36890" name="Line 22"/>
            <p:cNvSpPr>
              <a:spLocks noChangeShapeType="1"/>
            </p:cNvSpPr>
            <p:nvPr/>
          </p:nvSpPr>
          <p:spPr bwMode="auto">
            <a:xfrm flipV="1">
              <a:off x="4388" y="1615"/>
              <a:ext cx="228" cy="446"/>
            </a:xfrm>
            <a:prstGeom prst="line">
              <a:avLst/>
            </a:prstGeom>
            <a:noFill/>
            <a:ln w="9525">
              <a:solidFill>
                <a:srgbClr val="000000"/>
              </a:solidFill>
              <a:round/>
              <a:headEnd/>
              <a:tailEnd type="triangle" w="med" len="med"/>
            </a:ln>
            <a:extLst>
              <a:ext uri="{909E8E84-426E-40dd-AFC4-6F175D3DCCD1}">
                <a14:hiddenFill xmlns:a14="http://schemas.microsoft.com/office/drawing/2010/main" xmlns="">
                  <a:noFill/>
                </a14:hiddenFill>
              </a:ext>
            </a:extLst>
          </p:spPr>
          <p:txBody>
            <a:bodyPr/>
            <a:lstStyle/>
            <a:p>
              <a:endParaRPr lang="en-US"/>
            </a:p>
          </p:txBody>
        </p:sp>
        <p:sp>
          <p:nvSpPr>
            <p:cNvPr id="36891" name="Line 23"/>
            <p:cNvSpPr>
              <a:spLocks noChangeShapeType="1"/>
            </p:cNvSpPr>
            <p:nvPr/>
          </p:nvSpPr>
          <p:spPr bwMode="auto">
            <a:xfrm flipH="1" flipV="1">
              <a:off x="4679" y="1624"/>
              <a:ext cx="200" cy="428"/>
            </a:xfrm>
            <a:prstGeom prst="line">
              <a:avLst/>
            </a:prstGeom>
            <a:noFill/>
            <a:ln w="9525">
              <a:solidFill>
                <a:srgbClr val="000000"/>
              </a:solidFill>
              <a:round/>
              <a:headEnd/>
              <a:tailEnd type="triangle" w="med" len="med"/>
            </a:ln>
            <a:extLst>
              <a:ext uri="{909E8E84-426E-40dd-AFC4-6F175D3DCCD1}">
                <a14:hiddenFill xmlns:a14="http://schemas.microsoft.com/office/drawing/2010/main" xmlns="">
                  <a:noFill/>
                </a14:hiddenFill>
              </a:ext>
            </a:extLst>
          </p:spPr>
          <p:txBody>
            <a:bodyPr/>
            <a:lstStyle/>
            <a:p>
              <a:endParaRPr lang="en-US"/>
            </a:p>
          </p:txBody>
        </p:sp>
        <p:sp>
          <p:nvSpPr>
            <p:cNvPr id="36892" name="Line 24"/>
            <p:cNvSpPr>
              <a:spLocks noChangeShapeType="1"/>
            </p:cNvSpPr>
            <p:nvPr/>
          </p:nvSpPr>
          <p:spPr bwMode="auto">
            <a:xfrm flipH="1" flipV="1">
              <a:off x="4779" y="1606"/>
              <a:ext cx="637" cy="465"/>
            </a:xfrm>
            <a:prstGeom prst="line">
              <a:avLst/>
            </a:prstGeom>
            <a:noFill/>
            <a:ln w="9525">
              <a:solidFill>
                <a:srgbClr val="000000"/>
              </a:solidFill>
              <a:round/>
              <a:headEnd/>
              <a:tailEnd type="triangle" w="med" len="med"/>
            </a:ln>
            <a:extLst>
              <a:ext uri="{909E8E84-426E-40dd-AFC4-6F175D3DCCD1}">
                <a14:hiddenFill xmlns:a14="http://schemas.microsoft.com/office/drawing/2010/main" xmlns="">
                  <a:noFill/>
                </a14:hiddenFill>
              </a:ext>
            </a:extLst>
          </p:spPr>
          <p:txBody>
            <a:bodyPr/>
            <a:lstStyle/>
            <a:p>
              <a:endParaRPr lang="en-US"/>
            </a:p>
          </p:txBody>
        </p:sp>
        <p:sp>
          <p:nvSpPr>
            <p:cNvPr id="36893" name="Text Box 25"/>
            <p:cNvSpPr txBox="1">
              <a:spLocks noChangeArrowheads="1"/>
            </p:cNvSpPr>
            <p:nvPr/>
          </p:nvSpPr>
          <p:spPr bwMode="auto">
            <a:xfrm>
              <a:off x="621" y="3145"/>
              <a:ext cx="1055" cy="300"/>
            </a:xfrm>
            <a:prstGeom prst="rect">
              <a:avLst/>
            </a:prstGeom>
            <a:solidFill>
              <a:srgbClr val="FFFFF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lIns="0" rIns="0"/>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r>
                <a:rPr lang="en-US" sz="1400"/>
                <a:t>S</a:t>
              </a:r>
              <a:r>
                <a:rPr lang="en-US" sz="1400" baseline="-25000"/>
                <a:t>0</a:t>
              </a:r>
              <a:r>
                <a:rPr lang="en-US" sz="1400"/>
                <a:t> = {male, female}</a:t>
              </a:r>
            </a:p>
          </p:txBody>
        </p:sp>
        <p:sp>
          <p:nvSpPr>
            <p:cNvPr id="36894" name="Text Box 26"/>
            <p:cNvSpPr txBox="1">
              <a:spLocks noChangeArrowheads="1"/>
            </p:cNvSpPr>
            <p:nvPr/>
          </p:nvSpPr>
          <p:spPr bwMode="auto">
            <a:xfrm>
              <a:off x="621" y="2606"/>
              <a:ext cx="758" cy="350"/>
            </a:xfrm>
            <a:prstGeom prst="rect">
              <a:avLst/>
            </a:prstGeom>
            <a:solidFill>
              <a:srgbClr val="FFFFF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lIns="0" rIns="0"/>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r>
                <a:rPr lang="en-US" sz="1400"/>
                <a:t>S</a:t>
              </a:r>
              <a:r>
                <a:rPr lang="en-US" sz="1400" baseline="-25000"/>
                <a:t>1</a:t>
              </a:r>
              <a:r>
                <a:rPr lang="en-US" sz="1400"/>
                <a:t> = {*}</a:t>
              </a:r>
            </a:p>
          </p:txBody>
        </p:sp>
        <p:sp>
          <p:nvSpPr>
            <p:cNvPr id="36895" name="Line 27"/>
            <p:cNvSpPr>
              <a:spLocks noChangeShapeType="1"/>
            </p:cNvSpPr>
            <p:nvPr/>
          </p:nvSpPr>
          <p:spPr bwMode="auto">
            <a:xfrm flipV="1">
              <a:off x="674" y="2826"/>
              <a:ext cx="1" cy="351"/>
            </a:xfrm>
            <a:prstGeom prst="line">
              <a:avLst/>
            </a:prstGeom>
            <a:noFill/>
            <a:ln w="9525">
              <a:solidFill>
                <a:srgbClr val="000000"/>
              </a:solidFill>
              <a:round/>
              <a:headEnd/>
              <a:tailEnd type="triangle" w="med" len="med"/>
            </a:ln>
            <a:extLst>
              <a:ext uri="{909E8E84-426E-40dd-AFC4-6F175D3DCCD1}">
                <a14:hiddenFill xmlns:a14="http://schemas.microsoft.com/office/drawing/2010/main" xmlns="">
                  <a:noFill/>
                </a14:hiddenFill>
              </a:ext>
            </a:extLst>
          </p:spPr>
          <p:txBody>
            <a:bodyPr/>
            <a:lstStyle/>
            <a:p>
              <a:endParaRPr lang="en-US"/>
            </a:p>
          </p:txBody>
        </p:sp>
        <p:sp>
          <p:nvSpPr>
            <p:cNvPr id="36896" name="Text Box 28"/>
            <p:cNvSpPr txBox="1">
              <a:spLocks noChangeArrowheads="1"/>
            </p:cNvSpPr>
            <p:nvPr/>
          </p:nvSpPr>
          <p:spPr bwMode="auto">
            <a:xfrm>
              <a:off x="4133" y="2626"/>
              <a:ext cx="237" cy="281"/>
            </a:xfrm>
            <a:prstGeom prst="rect">
              <a:avLst/>
            </a:prstGeom>
            <a:solidFill>
              <a:srgbClr val="FFFFF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lIns="0" rIns="0"/>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r>
                <a:rPr lang="en-US" sz="1400"/>
                <a:t>*</a:t>
              </a:r>
            </a:p>
          </p:txBody>
        </p:sp>
        <p:sp>
          <p:nvSpPr>
            <p:cNvPr id="36897" name="Text Box 29"/>
            <p:cNvSpPr txBox="1">
              <a:spLocks noChangeArrowheads="1"/>
            </p:cNvSpPr>
            <p:nvPr/>
          </p:nvSpPr>
          <p:spPr bwMode="auto">
            <a:xfrm>
              <a:off x="3442" y="2999"/>
              <a:ext cx="373" cy="281"/>
            </a:xfrm>
            <a:prstGeom prst="rect">
              <a:avLst/>
            </a:prstGeom>
            <a:solidFill>
              <a:srgbClr val="FFFFF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lIns="0" rIns="0"/>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r>
                <a:rPr lang="en-US" sz="1400"/>
                <a:t>male</a:t>
              </a:r>
            </a:p>
          </p:txBody>
        </p:sp>
        <p:sp>
          <p:nvSpPr>
            <p:cNvPr id="36898" name="Text Box 30"/>
            <p:cNvSpPr txBox="1">
              <a:spLocks noChangeArrowheads="1"/>
            </p:cNvSpPr>
            <p:nvPr/>
          </p:nvSpPr>
          <p:spPr bwMode="auto">
            <a:xfrm>
              <a:off x="4515" y="2999"/>
              <a:ext cx="374" cy="281"/>
            </a:xfrm>
            <a:prstGeom prst="rect">
              <a:avLst/>
            </a:prstGeom>
            <a:solidFill>
              <a:srgbClr val="FFFFF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lIns="0" rIns="0"/>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r>
                <a:rPr lang="en-US" sz="1400"/>
                <a:t>female</a:t>
              </a:r>
            </a:p>
          </p:txBody>
        </p:sp>
        <p:sp>
          <p:nvSpPr>
            <p:cNvPr id="36899" name="Line 31"/>
            <p:cNvSpPr>
              <a:spLocks noChangeShapeType="1"/>
            </p:cNvSpPr>
            <p:nvPr/>
          </p:nvSpPr>
          <p:spPr bwMode="auto">
            <a:xfrm flipV="1">
              <a:off x="3633" y="2771"/>
              <a:ext cx="437" cy="255"/>
            </a:xfrm>
            <a:prstGeom prst="line">
              <a:avLst/>
            </a:prstGeom>
            <a:noFill/>
            <a:ln w="9525">
              <a:solidFill>
                <a:srgbClr val="000000"/>
              </a:solidFill>
              <a:round/>
              <a:headEnd/>
              <a:tailEnd type="triangle" w="med" len="med"/>
            </a:ln>
            <a:extLst>
              <a:ext uri="{909E8E84-426E-40dd-AFC4-6F175D3DCCD1}">
                <a14:hiddenFill xmlns:a14="http://schemas.microsoft.com/office/drawing/2010/main" xmlns="">
                  <a:noFill/>
                </a14:hiddenFill>
              </a:ext>
            </a:extLst>
          </p:spPr>
          <p:txBody>
            <a:bodyPr/>
            <a:lstStyle/>
            <a:p>
              <a:endParaRPr lang="en-US"/>
            </a:p>
          </p:txBody>
        </p:sp>
        <p:sp>
          <p:nvSpPr>
            <p:cNvPr id="36900" name="Line 32"/>
            <p:cNvSpPr>
              <a:spLocks noChangeShapeType="1"/>
            </p:cNvSpPr>
            <p:nvPr/>
          </p:nvSpPr>
          <p:spPr bwMode="auto">
            <a:xfrm flipH="1" flipV="1">
              <a:off x="4206" y="2771"/>
              <a:ext cx="382" cy="264"/>
            </a:xfrm>
            <a:prstGeom prst="line">
              <a:avLst/>
            </a:prstGeom>
            <a:noFill/>
            <a:ln w="9525">
              <a:solidFill>
                <a:srgbClr val="000000"/>
              </a:solidFill>
              <a:round/>
              <a:headEnd/>
              <a:tailEnd type="triangle" w="med" len="med"/>
            </a:ln>
            <a:extLst>
              <a:ext uri="{909E8E84-426E-40dd-AFC4-6F175D3DCCD1}">
                <a14:hiddenFill xmlns:a14="http://schemas.microsoft.com/office/drawing/2010/main" xmlns="">
                  <a:noFill/>
                </a14:hiddenFill>
              </a:ext>
            </a:extLst>
          </p:spPr>
          <p:txBody>
            <a:bodyPr/>
            <a:lstStyle/>
            <a:p>
              <a:endParaRPr lang="en-US"/>
            </a:p>
          </p:txBody>
        </p:sp>
      </p:grpSp>
      <p:sp>
        <p:nvSpPr>
          <p:cNvPr id="36871" name="TextBox 35"/>
          <p:cNvSpPr txBox="1">
            <a:spLocks noChangeArrowheads="1"/>
          </p:cNvSpPr>
          <p:nvPr/>
        </p:nvSpPr>
        <p:spPr bwMode="auto">
          <a:xfrm>
            <a:off x="2819400" y="5562600"/>
            <a:ext cx="3733800"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r>
              <a:rPr lang="en-US"/>
              <a:t>[</a:t>
            </a:r>
            <a:r>
              <a:rPr lang="en-US" i="1">
                <a:solidFill>
                  <a:srgbClr val="7030A0"/>
                </a:solidFill>
              </a:rPr>
              <a:t>Samarati 2001</a:t>
            </a:r>
            <a:r>
              <a:rPr lang="en-US"/>
              <a:t>, </a:t>
            </a:r>
            <a:r>
              <a:rPr lang="en-US" i="1">
                <a:solidFill>
                  <a:srgbClr val="7030A0"/>
                </a:solidFill>
              </a:rPr>
              <a:t>Sweeney 2002</a:t>
            </a:r>
            <a:r>
              <a:rPr lang="en-US"/>
              <a:t>]</a:t>
            </a:r>
          </a:p>
        </p:txBody>
      </p:sp>
    </p:spTree>
    <p:extLst>
      <p:ext uri="{BB962C8B-B14F-4D97-AF65-F5344CB8AC3E}">
        <p14:creationId xmlns:p14="http://schemas.microsoft.com/office/powerpoint/2010/main" xmlns="" val="1879204318"/>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Rectangle 2"/>
          <p:cNvSpPr>
            <a:spLocks noGrp="1" noChangeArrowheads="1"/>
          </p:cNvSpPr>
          <p:nvPr>
            <p:ph type="title"/>
          </p:nvPr>
        </p:nvSpPr>
        <p:spPr/>
        <p:txBody>
          <a:bodyPr/>
          <a:lstStyle/>
          <a:p>
            <a:r>
              <a:rPr lang="en-US" smtClean="0"/>
              <a:t>Curse of Dimensionality</a:t>
            </a:r>
            <a:endParaRPr lang="en-US"/>
          </a:p>
        </p:txBody>
      </p:sp>
      <p:sp>
        <p:nvSpPr>
          <p:cNvPr id="23556" name="Rectangle 3"/>
          <p:cNvSpPr>
            <a:spLocks noGrp="1" noChangeArrowheads="1"/>
          </p:cNvSpPr>
          <p:nvPr>
            <p:ph type="body" idx="1"/>
          </p:nvPr>
        </p:nvSpPr>
        <p:spPr/>
        <p:txBody>
          <a:bodyPr>
            <a:normAutofit lnSpcReduction="10000"/>
          </a:bodyPr>
          <a:lstStyle/>
          <a:p>
            <a:r>
              <a:rPr lang="en-US" dirty="0" smtClean="0"/>
              <a:t>Generalization fundamentally relies on </a:t>
            </a:r>
            <a:r>
              <a:rPr lang="en-US" dirty="0" smtClean="0">
                <a:solidFill>
                  <a:srgbClr val="FF0000"/>
                </a:solidFill>
              </a:rPr>
              <a:t>spatial locality</a:t>
            </a:r>
          </a:p>
          <a:p>
            <a:pPr lvl="1"/>
            <a:r>
              <a:rPr lang="en-US" dirty="0" smtClean="0"/>
              <a:t>Each record must have k close neighbors</a:t>
            </a:r>
          </a:p>
          <a:p>
            <a:r>
              <a:rPr lang="en-US" dirty="0" smtClean="0"/>
              <a:t>Real-world datasets are very sparse</a:t>
            </a:r>
          </a:p>
          <a:p>
            <a:pPr lvl="1"/>
            <a:r>
              <a:rPr lang="en-US" dirty="0" smtClean="0"/>
              <a:t>Many attributes (dimensions)</a:t>
            </a:r>
          </a:p>
          <a:p>
            <a:pPr lvl="2"/>
            <a:r>
              <a:rPr lang="en-US" dirty="0" smtClean="0"/>
              <a:t>Netflix Prize dataset: 17,000 dimensions</a:t>
            </a:r>
          </a:p>
          <a:p>
            <a:pPr lvl="2"/>
            <a:r>
              <a:rPr lang="en-US" dirty="0" smtClean="0"/>
              <a:t>Amazon customer records: several million dimensions</a:t>
            </a:r>
          </a:p>
          <a:p>
            <a:pPr lvl="1"/>
            <a:r>
              <a:rPr lang="ja-JP" altLang="en-US" dirty="0" smtClean="0"/>
              <a:t>“</a:t>
            </a:r>
            <a:r>
              <a:rPr lang="en-US" dirty="0" smtClean="0"/>
              <a:t>Nearest neighbor” is very far</a:t>
            </a:r>
          </a:p>
          <a:p>
            <a:r>
              <a:rPr lang="en-US" dirty="0" smtClean="0"/>
              <a:t>Projection to low dimensions loses </a:t>
            </a:r>
            <a:r>
              <a:rPr lang="en-US" dirty="0" smtClean="0"/>
              <a:t>info </a:t>
            </a:r>
            <a:r>
              <a:rPr lang="en-US" dirty="0" smtClean="0">
                <a:sym typeface="Symbol" charset="0"/>
              </a:rPr>
              <a:t></a:t>
            </a:r>
          </a:p>
          <a:p>
            <a:pPr lvl="1"/>
            <a:r>
              <a:rPr lang="en-US" dirty="0" smtClean="0"/>
              <a:t>k-</a:t>
            </a:r>
            <a:r>
              <a:rPr lang="en-US" dirty="0" err="1" smtClean="0"/>
              <a:t>anonymized</a:t>
            </a:r>
            <a:r>
              <a:rPr lang="en-US" dirty="0" smtClean="0"/>
              <a:t> datasets are </a:t>
            </a:r>
            <a:r>
              <a:rPr lang="en-US" dirty="0" smtClean="0"/>
              <a:t>useless</a:t>
            </a:r>
          </a:p>
          <a:p>
            <a:pPr lvl="2"/>
            <a:r>
              <a:rPr lang="en-US" dirty="0" smtClean="0">
                <a:solidFill>
                  <a:srgbClr val="FF0000"/>
                </a:solidFill>
              </a:rPr>
              <a:t>(not entirely true)</a:t>
            </a:r>
            <a:endParaRPr lang="en-US" dirty="0">
              <a:solidFill>
                <a:srgbClr val="FF0000"/>
              </a:solidFill>
            </a:endParaRPr>
          </a:p>
        </p:txBody>
      </p:sp>
      <p:sp>
        <p:nvSpPr>
          <p:cNvPr id="23554" name="Slide Number Placeholder 5"/>
          <p:cNvSpPr>
            <a:spLocks noGrp="1"/>
          </p:cNvSpPr>
          <p:nvPr>
            <p:ph type="sldNum" sz="quarter" idx="12"/>
          </p:nvPr>
        </p:nvSpPr>
        <p:spPr/>
        <p:txBody>
          <a:bodyPr/>
          <a:lstStyle>
            <a:lvl1pPr>
              <a:defRPr sz="2400">
                <a:solidFill>
                  <a:schemeClr val="bg2"/>
                </a:solidFill>
                <a:latin typeface="Tahoma" charset="0"/>
                <a:ea typeface="ＭＳ Ｐゴシック" charset="0"/>
              </a:defRPr>
            </a:lvl1pPr>
            <a:lvl2pPr marL="742950" indent="-285750">
              <a:defRPr sz="2400">
                <a:solidFill>
                  <a:schemeClr val="bg2"/>
                </a:solidFill>
                <a:latin typeface="Tahoma" charset="0"/>
                <a:ea typeface="ＭＳ Ｐゴシック" charset="0"/>
              </a:defRPr>
            </a:lvl2pPr>
            <a:lvl3pPr marL="1143000" indent="-228600">
              <a:defRPr sz="2400">
                <a:solidFill>
                  <a:schemeClr val="bg2"/>
                </a:solidFill>
                <a:latin typeface="Tahoma" charset="0"/>
                <a:ea typeface="ＭＳ Ｐゴシック" charset="0"/>
              </a:defRPr>
            </a:lvl3pPr>
            <a:lvl4pPr marL="1600200" indent="-228600">
              <a:defRPr sz="2400">
                <a:solidFill>
                  <a:schemeClr val="bg2"/>
                </a:solidFill>
                <a:latin typeface="Tahoma" charset="0"/>
                <a:ea typeface="ＭＳ Ｐゴシック" charset="0"/>
              </a:defRPr>
            </a:lvl4pPr>
            <a:lvl5pPr marL="2057400" indent="-228600">
              <a:defRPr sz="2400">
                <a:solidFill>
                  <a:schemeClr val="bg2"/>
                </a:solidFill>
                <a:latin typeface="Tahoma" charset="0"/>
                <a:ea typeface="ＭＳ Ｐゴシック" charset="0"/>
              </a:defRPr>
            </a:lvl5pPr>
            <a:lvl6pPr marL="2514600" indent="-228600" eaLnBrk="0" fontAlgn="base" hangingPunct="0">
              <a:spcBef>
                <a:spcPct val="20000"/>
              </a:spcBef>
              <a:spcAft>
                <a:spcPct val="0"/>
              </a:spcAft>
              <a:buClr>
                <a:schemeClr val="accent2"/>
              </a:buClr>
              <a:buChar char="•"/>
              <a:defRPr sz="2400">
                <a:solidFill>
                  <a:schemeClr val="bg2"/>
                </a:solidFill>
                <a:latin typeface="Tahoma" charset="0"/>
                <a:ea typeface="ＭＳ Ｐゴシック" charset="0"/>
              </a:defRPr>
            </a:lvl6pPr>
            <a:lvl7pPr marL="2971800" indent="-228600" eaLnBrk="0" fontAlgn="base" hangingPunct="0">
              <a:spcBef>
                <a:spcPct val="20000"/>
              </a:spcBef>
              <a:spcAft>
                <a:spcPct val="0"/>
              </a:spcAft>
              <a:buClr>
                <a:schemeClr val="accent2"/>
              </a:buClr>
              <a:buChar char="•"/>
              <a:defRPr sz="2400">
                <a:solidFill>
                  <a:schemeClr val="bg2"/>
                </a:solidFill>
                <a:latin typeface="Tahoma" charset="0"/>
                <a:ea typeface="ＭＳ Ｐゴシック" charset="0"/>
              </a:defRPr>
            </a:lvl7pPr>
            <a:lvl8pPr marL="3429000" indent="-228600" eaLnBrk="0" fontAlgn="base" hangingPunct="0">
              <a:spcBef>
                <a:spcPct val="20000"/>
              </a:spcBef>
              <a:spcAft>
                <a:spcPct val="0"/>
              </a:spcAft>
              <a:buClr>
                <a:schemeClr val="accent2"/>
              </a:buClr>
              <a:buChar char="•"/>
              <a:defRPr sz="2400">
                <a:solidFill>
                  <a:schemeClr val="bg2"/>
                </a:solidFill>
                <a:latin typeface="Tahoma" charset="0"/>
                <a:ea typeface="ＭＳ Ｐゴシック" charset="0"/>
              </a:defRPr>
            </a:lvl8pPr>
            <a:lvl9pPr marL="3886200" indent="-228600" eaLnBrk="0" fontAlgn="base" hangingPunct="0">
              <a:spcBef>
                <a:spcPct val="20000"/>
              </a:spcBef>
              <a:spcAft>
                <a:spcPct val="0"/>
              </a:spcAft>
              <a:buClr>
                <a:schemeClr val="accent2"/>
              </a:buClr>
              <a:buChar char="•"/>
              <a:defRPr sz="2400">
                <a:solidFill>
                  <a:schemeClr val="bg2"/>
                </a:solidFill>
                <a:latin typeface="Tahoma" charset="0"/>
                <a:ea typeface="ＭＳ Ｐゴシック" charset="0"/>
              </a:defRPr>
            </a:lvl9pPr>
          </a:lstStyle>
          <a:p>
            <a:r>
              <a:rPr lang="en-US" smtClean="0"/>
              <a:t>slide </a:t>
            </a:r>
            <a:fld id="{8D70909C-D022-2741-B7C9-2BDB7358BC8F}" type="slidenum">
              <a:rPr lang="en-US" smtClean="0"/>
              <a:pPr/>
              <a:t>21</a:t>
            </a:fld>
            <a:endParaRPr lang="en-US"/>
          </a:p>
        </p:txBody>
      </p:sp>
      <p:pic>
        <p:nvPicPr>
          <p:cNvPr id="23557" name="Picture 4" descr="hypercube"/>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7086600" y="2494025"/>
            <a:ext cx="1752600" cy="1752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3558" name="Text Box 5"/>
          <p:cNvSpPr txBox="1">
            <a:spLocks noChangeArrowheads="1"/>
          </p:cNvSpPr>
          <p:nvPr/>
        </p:nvSpPr>
        <p:spPr bwMode="auto">
          <a:xfrm>
            <a:off x="6183313" y="1535180"/>
            <a:ext cx="2606675" cy="400050"/>
          </a:xfrm>
          <a:prstGeom prst="rect">
            <a:avLst/>
          </a:prstGeom>
          <a:solidFill>
            <a:schemeClr val="bg1"/>
          </a:solidFill>
          <a:ln>
            <a:noFill/>
          </a:ln>
          <a:extLst>
            <a:ext uri="{91240B29-F687-4f45-9708-019B960494DF}">
              <a14:hiddenLine xmlns:a14="http://schemas.microsoft.com/office/drawing/2010/main" xmlns="" w="28575">
                <a:solidFill>
                  <a:srgbClr val="000000"/>
                </a:solidFill>
                <a:miter lim="800000"/>
                <a:headEnd/>
                <a:tailEnd/>
              </a14:hiddenLine>
            </a:ext>
          </a:extLst>
        </p:spPr>
        <p:txBody>
          <a:bodyPr wrap="none">
            <a:spAutoFit/>
          </a:bodyPr>
          <a:lstStyle>
            <a:lvl1pPr>
              <a:defRPr sz="2400">
                <a:solidFill>
                  <a:schemeClr val="bg2"/>
                </a:solidFill>
                <a:latin typeface="Tahoma" charset="0"/>
                <a:ea typeface="ＭＳ Ｐゴシック" charset="0"/>
              </a:defRPr>
            </a:lvl1pPr>
            <a:lvl2pPr marL="742950" indent="-285750">
              <a:defRPr sz="2400">
                <a:solidFill>
                  <a:schemeClr val="bg2"/>
                </a:solidFill>
                <a:latin typeface="Tahoma" charset="0"/>
                <a:ea typeface="ＭＳ Ｐゴシック" charset="0"/>
              </a:defRPr>
            </a:lvl2pPr>
            <a:lvl3pPr marL="1143000" indent="-228600">
              <a:defRPr sz="2400">
                <a:solidFill>
                  <a:schemeClr val="bg2"/>
                </a:solidFill>
                <a:latin typeface="Tahoma" charset="0"/>
                <a:ea typeface="ＭＳ Ｐゴシック" charset="0"/>
              </a:defRPr>
            </a:lvl3pPr>
            <a:lvl4pPr marL="1600200" indent="-228600">
              <a:defRPr sz="2400">
                <a:solidFill>
                  <a:schemeClr val="bg2"/>
                </a:solidFill>
                <a:latin typeface="Tahoma" charset="0"/>
                <a:ea typeface="ＭＳ Ｐゴシック" charset="0"/>
              </a:defRPr>
            </a:lvl4pPr>
            <a:lvl5pPr marL="2057400" indent="-228600">
              <a:defRPr sz="2400">
                <a:solidFill>
                  <a:schemeClr val="bg2"/>
                </a:solidFill>
                <a:latin typeface="Tahoma" charset="0"/>
                <a:ea typeface="ＭＳ Ｐゴシック" charset="0"/>
              </a:defRPr>
            </a:lvl5pPr>
            <a:lvl6pPr marL="2514600" indent="-228600" eaLnBrk="0" fontAlgn="base" hangingPunct="0">
              <a:spcBef>
                <a:spcPct val="20000"/>
              </a:spcBef>
              <a:spcAft>
                <a:spcPct val="0"/>
              </a:spcAft>
              <a:buClr>
                <a:schemeClr val="accent2"/>
              </a:buClr>
              <a:buChar char="•"/>
              <a:defRPr sz="2400">
                <a:solidFill>
                  <a:schemeClr val="bg2"/>
                </a:solidFill>
                <a:latin typeface="Tahoma" charset="0"/>
                <a:ea typeface="ＭＳ Ｐゴシック" charset="0"/>
              </a:defRPr>
            </a:lvl6pPr>
            <a:lvl7pPr marL="2971800" indent="-228600" eaLnBrk="0" fontAlgn="base" hangingPunct="0">
              <a:spcBef>
                <a:spcPct val="20000"/>
              </a:spcBef>
              <a:spcAft>
                <a:spcPct val="0"/>
              </a:spcAft>
              <a:buClr>
                <a:schemeClr val="accent2"/>
              </a:buClr>
              <a:buChar char="•"/>
              <a:defRPr sz="2400">
                <a:solidFill>
                  <a:schemeClr val="bg2"/>
                </a:solidFill>
                <a:latin typeface="Tahoma" charset="0"/>
                <a:ea typeface="ＭＳ Ｐゴシック" charset="0"/>
              </a:defRPr>
            </a:lvl7pPr>
            <a:lvl8pPr marL="3429000" indent="-228600" eaLnBrk="0" fontAlgn="base" hangingPunct="0">
              <a:spcBef>
                <a:spcPct val="20000"/>
              </a:spcBef>
              <a:spcAft>
                <a:spcPct val="0"/>
              </a:spcAft>
              <a:buClr>
                <a:schemeClr val="accent2"/>
              </a:buClr>
              <a:buChar char="•"/>
              <a:defRPr sz="2400">
                <a:solidFill>
                  <a:schemeClr val="bg2"/>
                </a:solidFill>
                <a:latin typeface="Tahoma" charset="0"/>
                <a:ea typeface="ＭＳ Ｐゴシック" charset="0"/>
              </a:defRPr>
            </a:lvl8pPr>
            <a:lvl9pPr marL="3886200" indent="-228600" eaLnBrk="0" fontAlgn="base" hangingPunct="0">
              <a:spcBef>
                <a:spcPct val="20000"/>
              </a:spcBef>
              <a:spcAft>
                <a:spcPct val="0"/>
              </a:spcAft>
              <a:buClr>
                <a:schemeClr val="accent2"/>
              </a:buClr>
              <a:buChar char="•"/>
              <a:defRPr sz="2400">
                <a:solidFill>
                  <a:schemeClr val="bg2"/>
                </a:solidFill>
                <a:latin typeface="Tahoma" charset="0"/>
                <a:ea typeface="ＭＳ Ｐゴシック" charset="0"/>
              </a:defRPr>
            </a:lvl9pPr>
          </a:lstStyle>
          <a:p>
            <a:pPr>
              <a:buFontTx/>
              <a:buNone/>
            </a:pPr>
            <a:r>
              <a:rPr lang="en-US" sz="2000" dirty="0">
                <a:solidFill>
                  <a:schemeClr val="tx2"/>
                </a:solidFill>
              </a:rPr>
              <a:t>[</a:t>
            </a:r>
            <a:r>
              <a:rPr lang="en-US" sz="2000" dirty="0" err="1">
                <a:solidFill>
                  <a:schemeClr val="tx2"/>
                </a:solidFill>
              </a:rPr>
              <a:t>Aggarwal</a:t>
            </a:r>
            <a:r>
              <a:rPr lang="en-US" sz="2000" dirty="0">
                <a:solidFill>
                  <a:schemeClr val="tx2"/>
                </a:solidFill>
              </a:rPr>
              <a:t>  VLDB </a:t>
            </a:r>
            <a:r>
              <a:rPr lang="ja-JP" altLang="en-US" sz="2000" dirty="0">
                <a:solidFill>
                  <a:schemeClr val="tx2"/>
                </a:solidFill>
              </a:rPr>
              <a:t>‘</a:t>
            </a:r>
            <a:r>
              <a:rPr lang="en-US" sz="2000" dirty="0">
                <a:solidFill>
                  <a:schemeClr val="tx2"/>
                </a:solidFill>
              </a:rPr>
              <a:t>05]</a:t>
            </a:r>
          </a:p>
        </p:txBody>
      </p:sp>
    </p:spTree>
    <p:extLst>
      <p:ext uri="{BB962C8B-B14F-4D97-AF65-F5344CB8AC3E}">
        <p14:creationId xmlns:p14="http://schemas.microsoft.com/office/powerpoint/2010/main" xmlns="" val="1189321077"/>
      </p:ext>
    </p:extLst>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a:xfrm>
            <a:off x="381000" y="304801"/>
            <a:ext cx="8763000" cy="735390"/>
          </a:xfrm>
        </p:spPr>
        <p:txBody>
          <a:bodyPr/>
          <a:lstStyle/>
          <a:p>
            <a:r>
              <a:rPr lang="en-US" altLang="zh-CN" dirty="0" smtClean="0">
                <a:latin typeface="Garamond" charset="0"/>
                <a:ea typeface="宋体" charset="0"/>
                <a:cs typeface="宋体" charset="0"/>
              </a:rPr>
              <a:t>Limitation of K</a:t>
            </a:r>
            <a:r>
              <a:rPr lang="en-US" altLang="zh-CN" dirty="0">
                <a:latin typeface="Garamond" charset="0"/>
                <a:ea typeface="宋体" charset="0"/>
                <a:cs typeface="宋体" charset="0"/>
              </a:rPr>
              <a:t>-</a:t>
            </a:r>
            <a:r>
              <a:rPr lang="en-US" altLang="zh-CN" dirty="0" smtClean="0">
                <a:latin typeface="Garamond" charset="0"/>
                <a:ea typeface="宋体" charset="0"/>
                <a:cs typeface="宋体" charset="0"/>
              </a:rPr>
              <a:t>Anonymity</a:t>
            </a:r>
            <a:endParaRPr lang="en-US" altLang="zh-CN" dirty="0">
              <a:latin typeface="Garamond" charset="0"/>
              <a:ea typeface="宋体" charset="0"/>
              <a:cs typeface="宋体" charset="0"/>
            </a:endParaRPr>
          </a:p>
        </p:txBody>
      </p:sp>
      <p:graphicFrame>
        <p:nvGraphicFramePr>
          <p:cNvPr id="152579" name="Group 3"/>
          <p:cNvGraphicFramePr>
            <a:graphicFrameLocks noGrp="1"/>
          </p:cNvGraphicFramePr>
          <p:nvPr>
            <p:ph sz="quarter" idx="2"/>
            <p:extLst>
              <p:ext uri="{D42A27DB-BD31-4B8C-83A1-F6EECF244321}">
                <p14:modId xmlns:p14="http://schemas.microsoft.com/office/powerpoint/2010/main" xmlns="" val="2275520226"/>
              </p:ext>
            </p:extLst>
          </p:nvPr>
        </p:nvGraphicFramePr>
        <p:xfrm>
          <a:off x="4733925" y="3206750"/>
          <a:ext cx="3190875" cy="2895600"/>
        </p:xfrm>
        <a:graphic>
          <a:graphicData uri="http://schemas.openxmlformats.org/drawingml/2006/table">
            <a:tbl>
              <a:tblPr/>
              <a:tblGrid>
                <a:gridCol w="999218"/>
                <a:gridCol w="634320"/>
                <a:gridCol w="1557337"/>
              </a:tblGrid>
              <a:tr h="0">
                <a:tc>
                  <a:txBody>
                    <a:body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charset="0"/>
                        <a:buNone/>
                        <a:tabLst/>
                      </a:pPr>
                      <a:r>
                        <a:rPr kumimoji="0" lang="en-US" altLang="zh-CN" sz="1300" b="1" i="0" u="none" strike="noStrike" cap="none" normalizeH="0" baseline="0">
                          <a:ln>
                            <a:noFill/>
                          </a:ln>
                          <a:solidFill>
                            <a:srgbClr val="993300"/>
                          </a:solidFill>
                          <a:effectLst/>
                          <a:latin typeface="Verdana" charset="0"/>
                          <a:ea typeface="宋体" charset="0"/>
                          <a:cs typeface="宋体" charset="0"/>
                        </a:rPr>
                        <a:t>Zipcode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charset="0"/>
                        <a:buNone/>
                        <a:tabLst/>
                      </a:pPr>
                      <a:r>
                        <a:rPr kumimoji="0" lang="en-US" altLang="zh-CN" sz="1300" b="1" i="0" u="none" strike="noStrike" cap="none" normalizeH="0" baseline="0">
                          <a:ln>
                            <a:noFill/>
                          </a:ln>
                          <a:solidFill>
                            <a:srgbClr val="993300"/>
                          </a:solidFill>
                          <a:effectLst/>
                          <a:latin typeface="Verdana" charset="0"/>
                          <a:ea typeface="宋体" charset="0"/>
                          <a:cs typeface="宋体" charset="0"/>
                        </a:rPr>
                        <a:t>Age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charset="0"/>
                        <a:buNone/>
                        <a:tabLst/>
                      </a:pPr>
                      <a:r>
                        <a:rPr kumimoji="0" lang="en-US" altLang="zh-CN" sz="1300" b="1" i="0" u="none" strike="noStrike" cap="none" normalizeH="0" baseline="0">
                          <a:ln>
                            <a:noFill/>
                          </a:ln>
                          <a:solidFill>
                            <a:srgbClr val="993300"/>
                          </a:solidFill>
                          <a:effectLst/>
                          <a:latin typeface="Verdana" charset="0"/>
                          <a:ea typeface="宋体" charset="0"/>
                          <a:cs typeface="宋体" charset="0"/>
                        </a:rPr>
                        <a:t>Disease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57163">
                <a:tc>
                  <a:txBody>
                    <a:body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charset="0"/>
                        <a:buNone/>
                        <a:tabLst/>
                      </a:pPr>
                      <a:r>
                        <a:rPr kumimoji="0" lang="en-US" altLang="zh-CN" sz="1300" b="0" i="0" u="none" strike="noStrike" cap="none" normalizeH="0" baseline="0">
                          <a:ln>
                            <a:noFill/>
                          </a:ln>
                          <a:solidFill>
                            <a:schemeClr val="tx1"/>
                          </a:solidFill>
                          <a:effectLst/>
                          <a:latin typeface="Verdana" charset="0"/>
                          <a:ea typeface="宋体" charset="0"/>
                          <a:cs typeface="宋体" charset="0"/>
                        </a:rPr>
                        <a:t>476**</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charset="0"/>
                        <a:buNone/>
                        <a:tabLst/>
                      </a:pPr>
                      <a:r>
                        <a:rPr kumimoji="0" lang="en-US" altLang="zh-CN" sz="1300" b="0" i="0" u="none" strike="noStrike" cap="none" normalizeH="0" baseline="0">
                          <a:ln>
                            <a:noFill/>
                          </a:ln>
                          <a:solidFill>
                            <a:schemeClr val="tx1"/>
                          </a:solidFill>
                          <a:effectLst/>
                          <a:latin typeface="Verdana" charset="0"/>
                          <a:ea typeface="宋体" charset="0"/>
                          <a:cs typeface="宋体"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charset="0"/>
                        <a:buNone/>
                        <a:tabLst/>
                      </a:pPr>
                      <a:r>
                        <a:rPr kumimoji="0" lang="en-US" altLang="zh-CN" sz="1300" b="0" i="0" u="none" strike="noStrike" cap="none" normalizeH="0" baseline="0">
                          <a:ln>
                            <a:noFill/>
                          </a:ln>
                          <a:solidFill>
                            <a:schemeClr val="tx1"/>
                          </a:solidFill>
                          <a:effectLst/>
                          <a:latin typeface="Verdana" charset="0"/>
                          <a:ea typeface="宋体" charset="0"/>
                          <a:cs typeface="宋体" charset="0"/>
                        </a:rPr>
                        <a:t>Heart Disease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58750">
                <a:tc>
                  <a:txBody>
                    <a:body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charset="0"/>
                        <a:buNone/>
                        <a:tabLst/>
                      </a:pPr>
                      <a:r>
                        <a:rPr kumimoji="0" lang="en-US" altLang="zh-CN" sz="1300" b="0" i="0" u="none" strike="noStrike" cap="none" normalizeH="0" baseline="0">
                          <a:ln>
                            <a:noFill/>
                          </a:ln>
                          <a:solidFill>
                            <a:schemeClr val="tx1"/>
                          </a:solidFill>
                          <a:effectLst/>
                          <a:latin typeface="Verdana" charset="0"/>
                          <a:ea typeface="宋体" charset="0"/>
                          <a:cs typeface="宋体" charset="0"/>
                        </a:rPr>
                        <a:t>476**</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charset="0"/>
                        <a:buNone/>
                        <a:tabLst/>
                      </a:pPr>
                      <a:r>
                        <a:rPr kumimoji="0" lang="en-US" altLang="zh-CN" sz="1300" b="0" i="0" u="none" strike="noStrike" cap="none" normalizeH="0" baseline="0">
                          <a:ln>
                            <a:noFill/>
                          </a:ln>
                          <a:solidFill>
                            <a:schemeClr val="tx1"/>
                          </a:solidFill>
                          <a:effectLst/>
                          <a:latin typeface="Verdana" charset="0"/>
                          <a:ea typeface="宋体" charset="0"/>
                          <a:cs typeface="宋体"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charset="0"/>
                        <a:buNone/>
                        <a:tabLst/>
                      </a:pPr>
                      <a:r>
                        <a:rPr kumimoji="0" lang="en-US" altLang="zh-CN" sz="1300" b="0" i="0" u="none" strike="noStrike" cap="none" normalizeH="0" baseline="0">
                          <a:ln>
                            <a:noFill/>
                          </a:ln>
                          <a:solidFill>
                            <a:schemeClr val="tx1"/>
                          </a:solidFill>
                          <a:effectLst/>
                          <a:latin typeface="Verdana" charset="0"/>
                          <a:ea typeface="宋体" charset="0"/>
                          <a:cs typeface="宋体" charset="0"/>
                        </a:rPr>
                        <a:t>Heart Disease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58750">
                <a:tc>
                  <a:txBody>
                    <a:body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charset="0"/>
                        <a:buNone/>
                        <a:tabLst/>
                      </a:pPr>
                      <a:r>
                        <a:rPr kumimoji="0" lang="en-US" altLang="zh-CN" sz="1300" b="0" i="0" u="none" strike="noStrike" cap="none" normalizeH="0" baseline="0">
                          <a:ln>
                            <a:noFill/>
                          </a:ln>
                          <a:solidFill>
                            <a:schemeClr val="tx1"/>
                          </a:solidFill>
                          <a:effectLst/>
                          <a:latin typeface="Verdana" charset="0"/>
                          <a:ea typeface="宋体" charset="0"/>
                          <a:cs typeface="宋体" charset="0"/>
                        </a:rPr>
                        <a:t>476**</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charset="0"/>
                        <a:buNone/>
                        <a:tabLst/>
                      </a:pPr>
                      <a:r>
                        <a:rPr kumimoji="0" lang="en-US" altLang="zh-CN" sz="1300" b="0" i="0" u="none" strike="noStrike" cap="none" normalizeH="0" baseline="0">
                          <a:ln>
                            <a:noFill/>
                          </a:ln>
                          <a:solidFill>
                            <a:schemeClr val="tx1"/>
                          </a:solidFill>
                          <a:effectLst/>
                          <a:latin typeface="Verdana" charset="0"/>
                          <a:ea typeface="宋体" charset="0"/>
                          <a:cs typeface="宋体"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charset="0"/>
                        <a:buNone/>
                        <a:tabLst/>
                      </a:pPr>
                      <a:r>
                        <a:rPr kumimoji="0" lang="en-US" altLang="zh-CN" sz="1300" b="0" i="0" u="none" strike="noStrike" cap="none" normalizeH="0" baseline="0">
                          <a:ln>
                            <a:noFill/>
                          </a:ln>
                          <a:solidFill>
                            <a:schemeClr val="tx1"/>
                          </a:solidFill>
                          <a:effectLst/>
                          <a:latin typeface="Verdana" charset="0"/>
                          <a:ea typeface="宋体" charset="0"/>
                          <a:cs typeface="宋体" charset="0"/>
                        </a:rPr>
                        <a:t>Heart Disease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57163">
                <a:tc>
                  <a:txBody>
                    <a:body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charset="0"/>
                        <a:buNone/>
                        <a:tabLst/>
                      </a:pPr>
                      <a:r>
                        <a:rPr kumimoji="0" lang="en-US" altLang="zh-CN" sz="1300" b="0" i="0" u="none" strike="noStrike" cap="none" normalizeH="0" baseline="0">
                          <a:ln>
                            <a:noFill/>
                          </a:ln>
                          <a:solidFill>
                            <a:schemeClr val="tx1"/>
                          </a:solidFill>
                          <a:effectLst/>
                          <a:latin typeface="Verdana" charset="0"/>
                          <a:ea typeface="宋体" charset="0"/>
                          <a:cs typeface="宋体" charset="0"/>
                        </a:rPr>
                        <a:t>4790*</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charset="0"/>
                        <a:buNone/>
                        <a:tabLst/>
                      </a:pPr>
                      <a:r>
                        <a:rPr kumimoji="0" lang="zh-CN" altLang="en-US" sz="1300" b="0" i="0" u="none" strike="noStrike" cap="none" normalizeH="0" baseline="0">
                          <a:ln>
                            <a:noFill/>
                          </a:ln>
                          <a:solidFill>
                            <a:schemeClr val="tx1"/>
                          </a:solidFill>
                          <a:effectLst/>
                          <a:latin typeface="Verdana" charset="0"/>
                          <a:ea typeface="宋体" charset="0"/>
                          <a:cs typeface="宋体" charset="0"/>
                        </a:rPr>
                        <a:t>≥</a:t>
                      </a:r>
                      <a:r>
                        <a:rPr kumimoji="0" lang="en-US" altLang="zh-CN" sz="1300" b="0" i="0" u="none" strike="noStrike" cap="none" normalizeH="0" baseline="0">
                          <a:ln>
                            <a:noFill/>
                          </a:ln>
                          <a:solidFill>
                            <a:schemeClr val="tx1"/>
                          </a:solidFill>
                          <a:effectLst/>
                          <a:latin typeface="Verdana" charset="0"/>
                          <a:ea typeface="宋体" charset="0"/>
                          <a:cs typeface="宋体" charset="0"/>
                        </a:rPr>
                        <a:t>40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charset="0"/>
                        <a:buNone/>
                        <a:tabLst/>
                      </a:pPr>
                      <a:r>
                        <a:rPr kumimoji="0" lang="en-US" altLang="zh-CN" sz="1300" b="0" i="0" u="none" strike="noStrike" cap="none" normalizeH="0" baseline="0">
                          <a:ln>
                            <a:noFill/>
                          </a:ln>
                          <a:solidFill>
                            <a:schemeClr val="tx1"/>
                          </a:solidFill>
                          <a:effectLst/>
                          <a:latin typeface="Verdana" charset="0"/>
                          <a:ea typeface="宋体" charset="0"/>
                          <a:cs typeface="宋体" charset="0"/>
                        </a:rPr>
                        <a:t>Flu</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58750">
                <a:tc>
                  <a:txBody>
                    <a:body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charset="0"/>
                        <a:buNone/>
                        <a:tabLst/>
                      </a:pPr>
                      <a:r>
                        <a:rPr kumimoji="0" lang="en-US" altLang="zh-CN" sz="1300" b="0" i="0" u="none" strike="noStrike" cap="none" normalizeH="0" baseline="0">
                          <a:ln>
                            <a:noFill/>
                          </a:ln>
                          <a:solidFill>
                            <a:schemeClr val="tx1"/>
                          </a:solidFill>
                          <a:effectLst/>
                          <a:latin typeface="Verdana" charset="0"/>
                          <a:ea typeface="宋体" charset="0"/>
                          <a:cs typeface="宋体" charset="0"/>
                        </a:rPr>
                        <a:t>4790*</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charset="0"/>
                        <a:buNone/>
                        <a:tabLst/>
                      </a:pPr>
                      <a:r>
                        <a:rPr kumimoji="0" lang="zh-CN" altLang="en-US" sz="1300" b="0" i="0" u="none" strike="noStrike" cap="none" normalizeH="0" baseline="0">
                          <a:ln>
                            <a:noFill/>
                          </a:ln>
                          <a:solidFill>
                            <a:schemeClr val="tx1"/>
                          </a:solidFill>
                          <a:effectLst/>
                          <a:latin typeface="Verdana" charset="0"/>
                          <a:ea typeface="宋体" charset="0"/>
                          <a:cs typeface="宋体" charset="0"/>
                        </a:rPr>
                        <a:t>≥</a:t>
                      </a:r>
                      <a:r>
                        <a:rPr kumimoji="0" lang="en-US" altLang="zh-CN" sz="1300" b="0" i="0" u="none" strike="noStrike" cap="none" normalizeH="0" baseline="0">
                          <a:ln>
                            <a:noFill/>
                          </a:ln>
                          <a:solidFill>
                            <a:schemeClr val="tx1"/>
                          </a:solidFill>
                          <a:effectLst/>
                          <a:latin typeface="Verdana" charset="0"/>
                          <a:ea typeface="宋体" charset="0"/>
                          <a:cs typeface="宋体" charset="0"/>
                        </a:rPr>
                        <a:t>40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charset="0"/>
                        <a:buNone/>
                        <a:tabLst/>
                      </a:pPr>
                      <a:r>
                        <a:rPr kumimoji="0" lang="en-US" altLang="zh-CN" sz="1300" b="0" i="0" u="none" strike="noStrike" cap="none" normalizeH="0" baseline="0">
                          <a:ln>
                            <a:noFill/>
                          </a:ln>
                          <a:solidFill>
                            <a:schemeClr val="tx1"/>
                          </a:solidFill>
                          <a:effectLst/>
                          <a:latin typeface="Verdana" charset="0"/>
                          <a:ea typeface="宋体" charset="0"/>
                          <a:cs typeface="宋体" charset="0"/>
                        </a:rPr>
                        <a:t>Heart Disease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58750">
                <a:tc>
                  <a:txBody>
                    <a:body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charset="0"/>
                        <a:buNone/>
                        <a:tabLst/>
                      </a:pPr>
                      <a:r>
                        <a:rPr kumimoji="0" lang="en-US" altLang="zh-CN" sz="1300" b="0" i="0" u="none" strike="noStrike" cap="none" normalizeH="0" baseline="0">
                          <a:ln>
                            <a:noFill/>
                          </a:ln>
                          <a:solidFill>
                            <a:schemeClr val="tx1"/>
                          </a:solidFill>
                          <a:effectLst/>
                          <a:latin typeface="Verdana" charset="0"/>
                          <a:ea typeface="宋体" charset="0"/>
                          <a:cs typeface="宋体" charset="0"/>
                        </a:rPr>
                        <a:t>4790*</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charset="0"/>
                        <a:buNone/>
                        <a:tabLst/>
                      </a:pPr>
                      <a:r>
                        <a:rPr kumimoji="0" lang="zh-CN" altLang="en-US" sz="1300" b="0" i="0" u="none" strike="noStrike" cap="none" normalizeH="0" baseline="0">
                          <a:ln>
                            <a:noFill/>
                          </a:ln>
                          <a:solidFill>
                            <a:schemeClr val="tx1"/>
                          </a:solidFill>
                          <a:effectLst/>
                          <a:latin typeface="Verdana" charset="0"/>
                          <a:ea typeface="宋体" charset="0"/>
                          <a:cs typeface="宋体" charset="0"/>
                        </a:rPr>
                        <a:t>≥</a:t>
                      </a:r>
                      <a:r>
                        <a:rPr kumimoji="0" lang="en-US" altLang="zh-CN" sz="1300" b="0" i="0" u="none" strike="noStrike" cap="none" normalizeH="0" baseline="0">
                          <a:ln>
                            <a:noFill/>
                          </a:ln>
                          <a:solidFill>
                            <a:schemeClr val="tx1"/>
                          </a:solidFill>
                          <a:effectLst/>
                          <a:latin typeface="Verdana" charset="0"/>
                          <a:ea typeface="宋体" charset="0"/>
                          <a:cs typeface="宋体" charset="0"/>
                        </a:rPr>
                        <a:t>40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charset="0"/>
                        <a:buNone/>
                        <a:tabLst/>
                      </a:pPr>
                      <a:r>
                        <a:rPr kumimoji="0" lang="en-US" altLang="zh-CN" sz="1300" b="0" i="0" u="none" strike="noStrike" cap="none" normalizeH="0" baseline="0">
                          <a:ln>
                            <a:noFill/>
                          </a:ln>
                          <a:solidFill>
                            <a:schemeClr val="tx1"/>
                          </a:solidFill>
                          <a:effectLst/>
                          <a:latin typeface="Verdana" charset="0"/>
                          <a:ea typeface="宋体" charset="0"/>
                          <a:cs typeface="宋体" charset="0"/>
                        </a:rPr>
                        <a:t>Cancer</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58750">
                <a:tc>
                  <a:txBody>
                    <a:body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charset="0"/>
                        <a:buNone/>
                        <a:tabLst/>
                      </a:pPr>
                      <a:r>
                        <a:rPr kumimoji="0" lang="en-US" altLang="zh-CN" sz="1300" b="0" i="0" u="none" strike="noStrike" cap="none" normalizeH="0" baseline="0">
                          <a:ln>
                            <a:noFill/>
                          </a:ln>
                          <a:solidFill>
                            <a:schemeClr val="tx1"/>
                          </a:solidFill>
                          <a:effectLst/>
                          <a:latin typeface="Verdana" charset="0"/>
                          <a:ea typeface="宋体" charset="0"/>
                          <a:cs typeface="宋体" charset="0"/>
                        </a:rPr>
                        <a:t>476**</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charset="0"/>
                        <a:buNone/>
                        <a:tabLst/>
                      </a:pPr>
                      <a:r>
                        <a:rPr kumimoji="0" lang="en-US" altLang="zh-CN" sz="1300" b="0" i="0" u="none" strike="noStrike" cap="none" normalizeH="0" baseline="0">
                          <a:ln>
                            <a:noFill/>
                          </a:ln>
                          <a:solidFill>
                            <a:schemeClr val="tx1"/>
                          </a:solidFill>
                          <a:effectLst/>
                          <a:latin typeface="Verdana" charset="0"/>
                          <a:ea typeface="宋体" charset="0"/>
                          <a:cs typeface="宋体"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charset="0"/>
                        <a:buNone/>
                        <a:tabLst/>
                      </a:pPr>
                      <a:r>
                        <a:rPr kumimoji="0" lang="en-US" altLang="zh-CN" sz="1300" b="0" i="0" u="none" strike="noStrike" cap="none" normalizeH="0" baseline="0">
                          <a:ln>
                            <a:noFill/>
                          </a:ln>
                          <a:solidFill>
                            <a:schemeClr val="tx1"/>
                          </a:solidFill>
                          <a:effectLst/>
                          <a:latin typeface="Verdana" charset="0"/>
                          <a:ea typeface="宋体" charset="0"/>
                          <a:cs typeface="宋体" charset="0"/>
                        </a:rPr>
                        <a:t>Heart Disease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57163">
                <a:tc>
                  <a:txBody>
                    <a:body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charset="0"/>
                        <a:buNone/>
                        <a:tabLst/>
                      </a:pPr>
                      <a:r>
                        <a:rPr kumimoji="0" lang="en-US" altLang="zh-CN" sz="1300" b="0" i="0" u="none" strike="noStrike" cap="none" normalizeH="0" baseline="0">
                          <a:ln>
                            <a:noFill/>
                          </a:ln>
                          <a:solidFill>
                            <a:schemeClr val="tx1"/>
                          </a:solidFill>
                          <a:effectLst/>
                          <a:latin typeface="Verdana" charset="0"/>
                          <a:ea typeface="宋体" charset="0"/>
                          <a:cs typeface="宋体" charset="0"/>
                        </a:rPr>
                        <a:t>476**</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charset="0"/>
                        <a:buNone/>
                        <a:tabLst/>
                      </a:pPr>
                      <a:r>
                        <a:rPr kumimoji="0" lang="en-US" altLang="zh-CN" sz="1300" b="0" i="0" u="none" strike="noStrike" cap="none" normalizeH="0" baseline="0">
                          <a:ln>
                            <a:noFill/>
                          </a:ln>
                          <a:solidFill>
                            <a:schemeClr val="tx1"/>
                          </a:solidFill>
                          <a:effectLst/>
                          <a:latin typeface="Verdana" charset="0"/>
                          <a:ea typeface="宋体" charset="0"/>
                          <a:cs typeface="宋体"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charset="0"/>
                        <a:buNone/>
                        <a:tabLst/>
                      </a:pPr>
                      <a:r>
                        <a:rPr kumimoji="0" lang="en-US" altLang="zh-CN" sz="1300" b="0" i="0" u="none" strike="noStrike" cap="none" normalizeH="0" baseline="0">
                          <a:ln>
                            <a:noFill/>
                          </a:ln>
                          <a:solidFill>
                            <a:schemeClr val="tx1"/>
                          </a:solidFill>
                          <a:effectLst/>
                          <a:latin typeface="Verdana" charset="0"/>
                          <a:ea typeface="宋体" charset="0"/>
                          <a:cs typeface="宋体" charset="0"/>
                        </a:rPr>
                        <a:t>Cancer</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80975">
                <a:tc>
                  <a:txBody>
                    <a:body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charset="0"/>
                        <a:buNone/>
                        <a:tabLst/>
                      </a:pPr>
                      <a:r>
                        <a:rPr kumimoji="0" lang="en-US" altLang="zh-CN" sz="1300" b="0" i="0" u="none" strike="noStrike" cap="none" normalizeH="0" baseline="0">
                          <a:ln>
                            <a:noFill/>
                          </a:ln>
                          <a:solidFill>
                            <a:schemeClr val="tx1"/>
                          </a:solidFill>
                          <a:effectLst/>
                          <a:latin typeface="Verdana" charset="0"/>
                          <a:ea typeface="宋体" charset="0"/>
                          <a:cs typeface="宋体" charset="0"/>
                        </a:rPr>
                        <a:t>476**</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charset="0"/>
                        <a:buNone/>
                        <a:tabLst/>
                      </a:pPr>
                      <a:r>
                        <a:rPr kumimoji="0" lang="en-US" altLang="zh-CN" sz="1300" b="0" i="0" u="none" strike="noStrike" cap="none" normalizeH="0" baseline="0">
                          <a:ln>
                            <a:noFill/>
                          </a:ln>
                          <a:solidFill>
                            <a:schemeClr val="tx1"/>
                          </a:solidFill>
                          <a:effectLst/>
                          <a:latin typeface="Verdana" charset="0"/>
                          <a:ea typeface="宋体" charset="0"/>
                          <a:cs typeface="宋体"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charset="0"/>
                        <a:buNone/>
                        <a:tabLst/>
                      </a:pPr>
                      <a:r>
                        <a:rPr kumimoji="0" lang="en-US" altLang="zh-CN" sz="1300" b="0" i="0" u="none" strike="noStrike" cap="none" normalizeH="0" baseline="0" dirty="0">
                          <a:ln>
                            <a:noFill/>
                          </a:ln>
                          <a:solidFill>
                            <a:schemeClr val="tx1"/>
                          </a:solidFill>
                          <a:effectLst/>
                          <a:latin typeface="Verdana" charset="0"/>
                          <a:ea typeface="宋体" charset="0"/>
                          <a:cs typeface="宋体" charset="0"/>
                        </a:rPr>
                        <a:t>Cancer</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152625" name="Rectangle 49"/>
          <p:cNvSpPr>
            <a:spLocks noChangeArrowheads="1"/>
          </p:cNvSpPr>
          <p:nvPr/>
        </p:nvSpPr>
        <p:spPr bwMode="auto">
          <a:xfrm>
            <a:off x="4614863" y="2895600"/>
            <a:ext cx="3352800" cy="30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469900" indent="-469900">
              <a:spcBef>
                <a:spcPct val="20000"/>
              </a:spcBef>
              <a:buClr>
                <a:schemeClr val="accent2"/>
              </a:buClr>
              <a:buFont typeface="Wingdings" charset="0"/>
              <a:buNone/>
            </a:pPr>
            <a:r>
              <a:rPr lang="en-US" altLang="zh-CN" sz="1500">
                <a:ea typeface="宋体" charset="0"/>
                <a:cs typeface="宋体" charset="0"/>
              </a:rPr>
              <a:t>A 3-anonymous patient table</a:t>
            </a:r>
          </a:p>
        </p:txBody>
      </p:sp>
      <p:graphicFrame>
        <p:nvGraphicFramePr>
          <p:cNvPr id="152626" name="Group 50"/>
          <p:cNvGraphicFramePr>
            <a:graphicFrameLocks noGrp="1"/>
          </p:cNvGraphicFramePr>
          <p:nvPr>
            <p:ph sz="quarter" idx="3"/>
          </p:nvPr>
        </p:nvGraphicFramePr>
        <p:xfrm>
          <a:off x="1524000" y="3368675"/>
          <a:ext cx="2209800" cy="960438"/>
        </p:xfrm>
        <a:graphic>
          <a:graphicData uri="http://schemas.openxmlformats.org/drawingml/2006/table">
            <a:tbl>
              <a:tblPr/>
              <a:tblGrid>
                <a:gridCol w="1071563"/>
                <a:gridCol w="1138237"/>
              </a:tblGrid>
              <a:tr h="320146">
                <a:tc gridSpan="2">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2" charset="2"/>
                        <a:buNone/>
                        <a:tabLst/>
                      </a:pPr>
                      <a:r>
                        <a:rPr kumimoji="0" lang="en-US" altLang="zh-CN" sz="1500" b="0" i="0" u="none" strike="noStrike" cap="none" normalizeH="0" baseline="0" smtClean="0">
                          <a:ln>
                            <a:noFill/>
                          </a:ln>
                          <a:solidFill>
                            <a:schemeClr val="tx1"/>
                          </a:solidFill>
                          <a:effectLst/>
                          <a:latin typeface="Verdana" pitchFamily="34" charset="0"/>
                          <a:ea typeface="宋体" pitchFamily="2" charset="-122"/>
                        </a:rPr>
                        <a:t>Bob</a:t>
                      </a:r>
                    </a:p>
                  </a:txBody>
                  <a:tcPr marT="45735" marB="45735"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r>
              <a:tr h="320146">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2" charset="2"/>
                        <a:buNone/>
                        <a:tabLst/>
                      </a:pPr>
                      <a:r>
                        <a:rPr kumimoji="0" lang="en-US" altLang="zh-CN" sz="1500" b="1" i="1" u="none" strike="noStrike" cap="none" normalizeH="0" baseline="0" smtClean="0">
                          <a:ln>
                            <a:noFill/>
                          </a:ln>
                          <a:solidFill>
                            <a:schemeClr val="tx1"/>
                          </a:solidFill>
                          <a:effectLst/>
                          <a:latin typeface="Verdana" pitchFamily="34" charset="0"/>
                          <a:ea typeface="宋体" pitchFamily="2" charset="-122"/>
                        </a:rPr>
                        <a:t>Zipcode</a:t>
                      </a:r>
                    </a:p>
                  </a:txBody>
                  <a:tcPr marT="45735" marB="4573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2" charset="2"/>
                        <a:buNone/>
                        <a:tabLst/>
                      </a:pPr>
                      <a:r>
                        <a:rPr kumimoji="0" lang="en-US" altLang="zh-CN" sz="1500" b="1" i="1" u="none" strike="noStrike" cap="none" normalizeH="0" baseline="0" smtClean="0">
                          <a:ln>
                            <a:noFill/>
                          </a:ln>
                          <a:solidFill>
                            <a:schemeClr val="tx1"/>
                          </a:solidFill>
                          <a:effectLst/>
                          <a:latin typeface="Verdana" pitchFamily="34" charset="0"/>
                          <a:ea typeface="宋体" pitchFamily="2" charset="-122"/>
                        </a:rPr>
                        <a:t>Age</a:t>
                      </a:r>
                    </a:p>
                  </a:txBody>
                  <a:tcPr marT="45735" marB="4573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20146">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2" charset="2"/>
                        <a:buNone/>
                        <a:tabLst/>
                      </a:pPr>
                      <a:r>
                        <a:rPr kumimoji="0" lang="en-US" altLang="zh-CN" sz="1500" b="0" i="0" u="none" strike="noStrike" cap="none" normalizeH="0" baseline="0" smtClean="0">
                          <a:ln>
                            <a:noFill/>
                          </a:ln>
                          <a:solidFill>
                            <a:schemeClr val="tx1"/>
                          </a:solidFill>
                          <a:effectLst/>
                          <a:latin typeface="Verdana" pitchFamily="34" charset="0"/>
                          <a:ea typeface="宋体" pitchFamily="2" charset="-122"/>
                        </a:rPr>
                        <a:t>47678</a:t>
                      </a:r>
                    </a:p>
                  </a:txBody>
                  <a:tcPr marT="45735" marB="4573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2" charset="2"/>
                        <a:buNone/>
                        <a:tabLst/>
                      </a:pPr>
                      <a:r>
                        <a:rPr kumimoji="0" lang="en-US" altLang="zh-CN" sz="1500" b="0" i="0" u="none" strike="noStrike" cap="none" normalizeH="0" baseline="0" smtClean="0">
                          <a:ln>
                            <a:noFill/>
                          </a:ln>
                          <a:solidFill>
                            <a:schemeClr val="tx1"/>
                          </a:solidFill>
                          <a:effectLst/>
                          <a:latin typeface="Verdana" pitchFamily="34" charset="0"/>
                          <a:ea typeface="宋体" pitchFamily="2" charset="-122"/>
                        </a:rPr>
                        <a:t>27</a:t>
                      </a:r>
                    </a:p>
                  </a:txBody>
                  <a:tcPr marT="45735" marB="4573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152639" name="Group 63"/>
          <p:cNvGraphicFramePr>
            <a:graphicFrameLocks noGrp="1"/>
          </p:cNvGraphicFramePr>
          <p:nvPr/>
        </p:nvGraphicFramePr>
        <p:xfrm>
          <a:off x="1524000" y="5122863"/>
          <a:ext cx="2209800" cy="960438"/>
        </p:xfrm>
        <a:graphic>
          <a:graphicData uri="http://schemas.openxmlformats.org/drawingml/2006/table">
            <a:tbl>
              <a:tblPr/>
              <a:tblGrid>
                <a:gridCol w="1071563"/>
                <a:gridCol w="1138237"/>
              </a:tblGrid>
              <a:tr h="320146">
                <a:tc gridSpan="2">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2" charset="2"/>
                        <a:buNone/>
                        <a:tabLst/>
                      </a:pPr>
                      <a:r>
                        <a:rPr kumimoji="0" lang="en-US" altLang="zh-CN" sz="1500" b="0" i="0" u="none" strike="noStrike" cap="none" normalizeH="0" baseline="0" smtClean="0">
                          <a:ln>
                            <a:noFill/>
                          </a:ln>
                          <a:solidFill>
                            <a:schemeClr val="tx1"/>
                          </a:solidFill>
                          <a:effectLst/>
                          <a:latin typeface="Verdana" pitchFamily="34" charset="0"/>
                          <a:ea typeface="宋体" pitchFamily="2" charset="-122"/>
                        </a:rPr>
                        <a:t>Carl</a:t>
                      </a:r>
                    </a:p>
                  </a:txBody>
                  <a:tcPr marT="45735" marB="45735"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r>
              <a:tr h="320146">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2" charset="2"/>
                        <a:buNone/>
                        <a:tabLst/>
                      </a:pPr>
                      <a:r>
                        <a:rPr kumimoji="0" lang="en-US" altLang="zh-CN" sz="1500" b="1" i="1" u="none" strike="noStrike" cap="none" normalizeH="0" baseline="0" smtClean="0">
                          <a:ln>
                            <a:noFill/>
                          </a:ln>
                          <a:solidFill>
                            <a:schemeClr val="tx1"/>
                          </a:solidFill>
                          <a:effectLst/>
                          <a:latin typeface="Verdana" pitchFamily="34" charset="0"/>
                          <a:ea typeface="宋体" pitchFamily="2" charset="-122"/>
                        </a:rPr>
                        <a:t>Zipcode</a:t>
                      </a:r>
                    </a:p>
                  </a:txBody>
                  <a:tcPr marT="45735" marB="4573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2" charset="2"/>
                        <a:buNone/>
                        <a:tabLst/>
                      </a:pPr>
                      <a:r>
                        <a:rPr kumimoji="0" lang="en-US" altLang="zh-CN" sz="1500" b="1" i="1" u="none" strike="noStrike" cap="none" normalizeH="0" baseline="0" smtClean="0">
                          <a:ln>
                            <a:noFill/>
                          </a:ln>
                          <a:solidFill>
                            <a:schemeClr val="tx1"/>
                          </a:solidFill>
                          <a:effectLst/>
                          <a:latin typeface="Verdana" pitchFamily="34" charset="0"/>
                          <a:ea typeface="宋体" pitchFamily="2" charset="-122"/>
                        </a:rPr>
                        <a:t>Age</a:t>
                      </a:r>
                    </a:p>
                  </a:txBody>
                  <a:tcPr marT="45735" marB="4573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20146">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2" charset="2"/>
                        <a:buNone/>
                        <a:tabLst/>
                      </a:pPr>
                      <a:r>
                        <a:rPr kumimoji="0" lang="en-US" altLang="zh-CN" sz="1500" b="0" i="0" u="none" strike="noStrike" cap="none" normalizeH="0" baseline="0" smtClean="0">
                          <a:ln>
                            <a:noFill/>
                          </a:ln>
                          <a:solidFill>
                            <a:schemeClr val="tx1"/>
                          </a:solidFill>
                          <a:effectLst/>
                          <a:latin typeface="Verdana" pitchFamily="34" charset="0"/>
                          <a:ea typeface="宋体" pitchFamily="2" charset="-122"/>
                        </a:rPr>
                        <a:t>47673</a:t>
                      </a:r>
                    </a:p>
                  </a:txBody>
                  <a:tcPr marT="45735" marB="4573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2" charset="2"/>
                        <a:buNone/>
                        <a:tabLst/>
                      </a:pPr>
                      <a:r>
                        <a:rPr kumimoji="0" lang="en-US" altLang="zh-CN" sz="1500" b="0" i="0" u="none" strike="noStrike" cap="none" normalizeH="0" baseline="0" smtClean="0">
                          <a:ln>
                            <a:noFill/>
                          </a:ln>
                          <a:solidFill>
                            <a:schemeClr val="tx1"/>
                          </a:solidFill>
                          <a:effectLst/>
                          <a:latin typeface="Verdana" pitchFamily="34" charset="0"/>
                          <a:ea typeface="宋体" pitchFamily="2" charset="-122"/>
                        </a:rPr>
                        <a:t>36</a:t>
                      </a:r>
                    </a:p>
                  </a:txBody>
                  <a:tcPr marT="45735" marB="4573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152652" name="Line 76"/>
          <p:cNvSpPr>
            <a:spLocks noChangeShapeType="1"/>
          </p:cNvSpPr>
          <p:nvPr/>
        </p:nvSpPr>
        <p:spPr bwMode="auto">
          <a:xfrm>
            <a:off x="3733800" y="3657600"/>
            <a:ext cx="990600" cy="533400"/>
          </a:xfrm>
          <a:prstGeom prst="line">
            <a:avLst/>
          </a:prstGeom>
          <a:noFill/>
          <a:ln w="19050">
            <a:solidFill>
              <a:srgbClr val="FF0000"/>
            </a:solidFill>
            <a:round/>
            <a:headEnd/>
            <a:tailEnd type="triangle" w="lg" len="lg"/>
          </a:ln>
          <a:extLst>
            <a:ext uri="{909E8E84-426E-40dd-AFC4-6F175D3DCCD1}">
              <a14:hiddenFill xmlns:a14="http://schemas.microsoft.com/office/drawing/2010/main" xmlns="">
                <a:noFill/>
              </a14:hiddenFill>
            </a:ext>
          </a:extLst>
        </p:spPr>
        <p:txBody>
          <a:bodyPr wrap="none" anchor="ctr"/>
          <a:lstStyle/>
          <a:p>
            <a:endParaRPr lang="en-US"/>
          </a:p>
        </p:txBody>
      </p:sp>
      <p:sp>
        <p:nvSpPr>
          <p:cNvPr id="152653" name="Line 77"/>
          <p:cNvSpPr>
            <a:spLocks noChangeShapeType="1"/>
          </p:cNvSpPr>
          <p:nvPr/>
        </p:nvSpPr>
        <p:spPr bwMode="auto">
          <a:xfrm flipV="1">
            <a:off x="3733800" y="3657600"/>
            <a:ext cx="990600" cy="0"/>
          </a:xfrm>
          <a:prstGeom prst="line">
            <a:avLst/>
          </a:prstGeom>
          <a:noFill/>
          <a:ln w="19050">
            <a:solidFill>
              <a:srgbClr val="FF0000"/>
            </a:solidFill>
            <a:round/>
            <a:headEnd/>
            <a:tailEnd type="triangle" w="lg" len="lg"/>
          </a:ln>
          <a:extLst>
            <a:ext uri="{909E8E84-426E-40dd-AFC4-6F175D3DCCD1}">
              <a14:hiddenFill xmlns:a14="http://schemas.microsoft.com/office/drawing/2010/main" xmlns="">
                <a:noFill/>
              </a14:hiddenFill>
            </a:ext>
          </a:extLst>
        </p:spPr>
        <p:txBody>
          <a:bodyPr wrap="none" anchor="ctr"/>
          <a:lstStyle/>
          <a:p>
            <a:endParaRPr lang="en-US"/>
          </a:p>
        </p:txBody>
      </p:sp>
      <p:sp>
        <p:nvSpPr>
          <p:cNvPr id="152654" name="Line 78"/>
          <p:cNvSpPr>
            <a:spLocks noChangeShapeType="1"/>
          </p:cNvSpPr>
          <p:nvPr/>
        </p:nvSpPr>
        <p:spPr bwMode="auto">
          <a:xfrm>
            <a:off x="3733800" y="3657600"/>
            <a:ext cx="990600" cy="228600"/>
          </a:xfrm>
          <a:prstGeom prst="line">
            <a:avLst/>
          </a:prstGeom>
          <a:noFill/>
          <a:ln w="19050">
            <a:solidFill>
              <a:srgbClr val="FF0000"/>
            </a:solidFill>
            <a:round/>
            <a:headEnd/>
            <a:tailEnd type="triangle" w="lg" len="lg"/>
          </a:ln>
          <a:extLst>
            <a:ext uri="{909E8E84-426E-40dd-AFC4-6F175D3DCCD1}">
              <a14:hiddenFill xmlns:a14="http://schemas.microsoft.com/office/drawing/2010/main" xmlns="">
                <a:noFill/>
              </a14:hiddenFill>
            </a:ext>
          </a:extLst>
        </p:spPr>
        <p:txBody>
          <a:bodyPr wrap="none" anchor="ctr"/>
          <a:lstStyle/>
          <a:p>
            <a:endParaRPr lang="en-US"/>
          </a:p>
        </p:txBody>
      </p:sp>
      <p:sp>
        <p:nvSpPr>
          <p:cNvPr id="152655" name="Line 79"/>
          <p:cNvSpPr>
            <a:spLocks noChangeShapeType="1"/>
          </p:cNvSpPr>
          <p:nvPr/>
        </p:nvSpPr>
        <p:spPr bwMode="auto">
          <a:xfrm>
            <a:off x="3733800" y="5562600"/>
            <a:ext cx="990600" cy="381000"/>
          </a:xfrm>
          <a:prstGeom prst="line">
            <a:avLst/>
          </a:prstGeom>
          <a:noFill/>
          <a:ln w="19050">
            <a:solidFill>
              <a:srgbClr val="FF0000"/>
            </a:solidFill>
            <a:round/>
            <a:headEnd/>
            <a:tailEnd type="triangle" w="lg" len="lg"/>
          </a:ln>
          <a:extLst>
            <a:ext uri="{909E8E84-426E-40dd-AFC4-6F175D3DCCD1}">
              <a14:hiddenFill xmlns:a14="http://schemas.microsoft.com/office/drawing/2010/main" xmlns="">
                <a:noFill/>
              </a14:hiddenFill>
            </a:ext>
          </a:extLst>
        </p:spPr>
        <p:txBody>
          <a:bodyPr wrap="none" anchor="ctr"/>
          <a:lstStyle/>
          <a:p>
            <a:endParaRPr lang="en-US"/>
          </a:p>
        </p:txBody>
      </p:sp>
      <p:sp>
        <p:nvSpPr>
          <p:cNvPr id="152656" name="Line 80"/>
          <p:cNvSpPr>
            <a:spLocks noChangeShapeType="1"/>
          </p:cNvSpPr>
          <p:nvPr/>
        </p:nvSpPr>
        <p:spPr bwMode="auto">
          <a:xfrm flipV="1">
            <a:off x="3733800" y="5486400"/>
            <a:ext cx="990600" cy="76200"/>
          </a:xfrm>
          <a:prstGeom prst="line">
            <a:avLst/>
          </a:prstGeom>
          <a:noFill/>
          <a:ln w="19050">
            <a:solidFill>
              <a:srgbClr val="FF0000"/>
            </a:solidFill>
            <a:round/>
            <a:headEnd/>
            <a:tailEnd type="triangle" w="lg" len="lg"/>
          </a:ln>
          <a:extLst>
            <a:ext uri="{909E8E84-426E-40dd-AFC4-6F175D3DCCD1}">
              <a14:hiddenFill xmlns:a14="http://schemas.microsoft.com/office/drawing/2010/main" xmlns="">
                <a:noFill/>
              </a14:hiddenFill>
            </a:ext>
          </a:extLst>
        </p:spPr>
        <p:txBody>
          <a:bodyPr wrap="none" anchor="ctr"/>
          <a:lstStyle/>
          <a:p>
            <a:endParaRPr lang="en-US"/>
          </a:p>
        </p:txBody>
      </p:sp>
      <p:sp>
        <p:nvSpPr>
          <p:cNvPr id="152657" name="Line 81"/>
          <p:cNvSpPr>
            <a:spLocks noChangeShapeType="1"/>
          </p:cNvSpPr>
          <p:nvPr/>
        </p:nvSpPr>
        <p:spPr bwMode="auto">
          <a:xfrm>
            <a:off x="3733800" y="5562600"/>
            <a:ext cx="990600" cy="152400"/>
          </a:xfrm>
          <a:prstGeom prst="line">
            <a:avLst/>
          </a:prstGeom>
          <a:noFill/>
          <a:ln w="19050">
            <a:solidFill>
              <a:srgbClr val="FF0000"/>
            </a:solidFill>
            <a:round/>
            <a:headEnd/>
            <a:tailEnd type="triangle" w="lg" len="lg"/>
          </a:ln>
          <a:extLst>
            <a:ext uri="{909E8E84-426E-40dd-AFC4-6F175D3DCCD1}">
              <a14:hiddenFill xmlns:a14="http://schemas.microsoft.com/office/drawing/2010/main" xmlns="">
                <a:noFill/>
              </a14:hiddenFill>
            </a:ext>
          </a:extLst>
        </p:spPr>
        <p:txBody>
          <a:bodyPr wrap="none" anchor="ctr"/>
          <a:lstStyle/>
          <a:p>
            <a:endParaRPr lang="en-US"/>
          </a:p>
        </p:txBody>
      </p:sp>
      <p:sp>
        <p:nvSpPr>
          <p:cNvPr id="152658" name="AutoShape 82"/>
          <p:cNvSpPr>
            <a:spLocks noChangeArrowheads="1"/>
          </p:cNvSpPr>
          <p:nvPr/>
        </p:nvSpPr>
        <p:spPr bwMode="auto">
          <a:xfrm>
            <a:off x="4721225" y="3505200"/>
            <a:ext cx="3127375" cy="838200"/>
          </a:xfrm>
          <a:prstGeom prst="roundRect">
            <a:avLst>
              <a:gd name="adj" fmla="val 16667"/>
            </a:avLst>
          </a:prstGeom>
          <a:noFill/>
          <a:ln w="25400">
            <a:solidFill>
              <a:srgbClr val="FF0000"/>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52659" name="AutoShape 83"/>
          <p:cNvSpPr>
            <a:spLocks noChangeArrowheads="1"/>
          </p:cNvSpPr>
          <p:nvPr/>
        </p:nvSpPr>
        <p:spPr bwMode="auto">
          <a:xfrm>
            <a:off x="4721225" y="5257800"/>
            <a:ext cx="3127375" cy="838200"/>
          </a:xfrm>
          <a:prstGeom prst="roundRect">
            <a:avLst>
              <a:gd name="adj" fmla="val 16667"/>
            </a:avLst>
          </a:prstGeom>
          <a:noFill/>
          <a:ln w="25400">
            <a:solidFill>
              <a:srgbClr val="FF0000"/>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52661" name="Rectangle 85"/>
          <p:cNvSpPr>
            <a:spLocks noChangeArrowheads="1"/>
          </p:cNvSpPr>
          <p:nvPr/>
        </p:nvSpPr>
        <p:spPr bwMode="auto">
          <a:xfrm>
            <a:off x="1371600" y="2971800"/>
            <a:ext cx="3276600" cy="30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469900" indent="-469900">
              <a:spcBef>
                <a:spcPct val="20000"/>
              </a:spcBef>
              <a:buClr>
                <a:schemeClr val="accent2"/>
              </a:buClr>
              <a:buFont typeface="Wingdings" charset="0"/>
              <a:buNone/>
            </a:pPr>
            <a:r>
              <a:rPr lang="en-US" altLang="zh-CN" sz="2000" b="1">
                <a:solidFill>
                  <a:srgbClr val="993300"/>
                </a:solidFill>
                <a:ea typeface="宋体" charset="0"/>
                <a:cs typeface="宋体" charset="0"/>
              </a:rPr>
              <a:t>Homogeneity Attack</a:t>
            </a:r>
          </a:p>
        </p:txBody>
      </p:sp>
      <p:sp>
        <p:nvSpPr>
          <p:cNvPr id="152662" name="Rectangle 86"/>
          <p:cNvSpPr>
            <a:spLocks noChangeArrowheads="1"/>
          </p:cNvSpPr>
          <p:nvPr/>
        </p:nvSpPr>
        <p:spPr bwMode="auto">
          <a:xfrm>
            <a:off x="914400" y="4572000"/>
            <a:ext cx="3886200" cy="381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469900" indent="-469900">
              <a:spcBef>
                <a:spcPct val="20000"/>
              </a:spcBef>
              <a:buClr>
                <a:schemeClr val="accent2"/>
              </a:buClr>
              <a:buFont typeface="Wingdings" charset="0"/>
              <a:buNone/>
            </a:pPr>
            <a:r>
              <a:rPr lang="en-US" altLang="zh-CN" b="1">
                <a:solidFill>
                  <a:srgbClr val="993300"/>
                </a:solidFill>
                <a:ea typeface="宋体" charset="0"/>
                <a:cs typeface="宋体" charset="0"/>
              </a:rPr>
              <a:t>Background Knowledge Attack</a:t>
            </a:r>
          </a:p>
        </p:txBody>
      </p:sp>
      <p:sp>
        <p:nvSpPr>
          <p:cNvPr id="42070" name="Rectangle 3"/>
          <p:cNvSpPr>
            <a:spLocks noGrp="1" noChangeArrowheads="1"/>
          </p:cNvSpPr>
          <p:nvPr>
            <p:ph type="body" idx="1"/>
          </p:nvPr>
        </p:nvSpPr>
        <p:spPr>
          <a:xfrm>
            <a:off x="566738" y="1219200"/>
            <a:ext cx="8348662" cy="1676400"/>
          </a:xfrm>
        </p:spPr>
        <p:txBody>
          <a:bodyPr/>
          <a:lstStyle/>
          <a:p>
            <a:r>
              <a:rPr lang="en-US" altLang="zh-CN" sz="3200" dirty="0">
                <a:latin typeface="Arial" charset="0"/>
                <a:ea typeface="宋体" charset="0"/>
                <a:cs typeface="宋体" charset="0"/>
              </a:rPr>
              <a:t>k-Anonymity does not provide privacy if</a:t>
            </a:r>
            <a:endParaRPr lang="en-US" altLang="zh-CN" b="1" dirty="0">
              <a:solidFill>
                <a:srgbClr val="993300"/>
              </a:solidFill>
              <a:latin typeface="Arial" charset="0"/>
              <a:ea typeface="宋体" charset="0"/>
              <a:cs typeface="宋体" charset="0"/>
            </a:endParaRPr>
          </a:p>
          <a:p>
            <a:pPr lvl="1"/>
            <a:r>
              <a:rPr lang="en-US" altLang="zh-CN" sz="2000" dirty="0">
                <a:latin typeface="Arial" charset="0"/>
                <a:ea typeface="宋体" charset="0"/>
                <a:cs typeface="宋体" charset="0"/>
              </a:rPr>
              <a:t>Sensitive values in an equivalence class lack</a:t>
            </a:r>
            <a:r>
              <a:rPr lang="en-US" altLang="zh-CN" sz="2000" dirty="0">
                <a:solidFill>
                  <a:srgbClr val="3399FF"/>
                </a:solidFill>
                <a:latin typeface="Arial" charset="0"/>
                <a:ea typeface="宋体" charset="0"/>
                <a:cs typeface="宋体" charset="0"/>
              </a:rPr>
              <a:t> </a:t>
            </a:r>
            <a:r>
              <a:rPr lang="en-US" altLang="zh-CN" sz="2000" dirty="0" smtClean="0">
                <a:solidFill>
                  <a:srgbClr val="993300"/>
                </a:solidFill>
                <a:latin typeface="Arial" charset="0"/>
                <a:ea typeface="宋体" charset="0"/>
                <a:cs typeface="宋体" charset="0"/>
              </a:rPr>
              <a:t>diversity</a:t>
            </a:r>
            <a:endParaRPr lang="en-US" altLang="zh-CN" sz="2000" dirty="0">
              <a:solidFill>
                <a:srgbClr val="993300"/>
              </a:solidFill>
              <a:latin typeface="Arial" charset="0"/>
              <a:ea typeface="宋体" charset="0"/>
              <a:cs typeface="宋体" charset="0"/>
            </a:endParaRPr>
          </a:p>
          <a:p>
            <a:pPr lvl="1"/>
            <a:r>
              <a:rPr lang="en-US" altLang="zh-CN" sz="2000" dirty="0">
                <a:latin typeface="Arial" charset="0"/>
                <a:ea typeface="宋体" charset="0"/>
                <a:cs typeface="宋体" charset="0"/>
              </a:rPr>
              <a:t>The attacker has </a:t>
            </a:r>
            <a:r>
              <a:rPr lang="en-US" altLang="zh-CN" sz="2000" dirty="0">
                <a:solidFill>
                  <a:srgbClr val="993300"/>
                </a:solidFill>
                <a:latin typeface="Arial" charset="0"/>
                <a:ea typeface="宋体" charset="0"/>
                <a:cs typeface="宋体" charset="0"/>
              </a:rPr>
              <a:t>background </a:t>
            </a:r>
            <a:r>
              <a:rPr lang="en-US" altLang="zh-CN" sz="2000" dirty="0" smtClean="0">
                <a:solidFill>
                  <a:srgbClr val="993300"/>
                </a:solidFill>
                <a:latin typeface="Arial" charset="0"/>
                <a:ea typeface="宋体" charset="0"/>
                <a:cs typeface="宋体" charset="0"/>
              </a:rPr>
              <a:t>knowledge</a:t>
            </a:r>
            <a:endParaRPr lang="en-US" altLang="zh-CN" sz="2000" dirty="0">
              <a:solidFill>
                <a:srgbClr val="993300"/>
              </a:solidFill>
              <a:latin typeface="Arial" charset="0"/>
              <a:ea typeface="宋体" charset="0"/>
              <a:cs typeface="宋体" charset="0"/>
            </a:endParaRPr>
          </a:p>
        </p:txBody>
      </p:sp>
      <p:sp>
        <p:nvSpPr>
          <p:cNvPr id="24" name="Date Placeholder 3"/>
          <p:cNvSpPr>
            <a:spLocks noGrp="1"/>
          </p:cNvSpPr>
          <p:nvPr>
            <p:ph type="dt" sz="quarter" idx="10"/>
          </p:nvPr>
        </p:nvSpPr>
        <p:spPr>
          <a:xfrm>
            <a:off x="457200" y="6243638"/>
            <a:ext cx="2133600" cy="457200"/>
          </a:xfrm>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ECF3121F-859B-D44F-8516-E15D2ACA1A62}" type="datetime1">
              <a:rPr lang="en-US" smtClean="0">
                <a:latin typeface="Garamond" charset="0"/>
                <a:ea typeface="宋体" charset="0"/>
                <a:cs typeface="宋体" charset="0"/>
              </a:rPr>
              <a:pPr eaLnBrk="1" hangingPunct="1"/>
              <a:t>3/23/2011</a:t>
            </a:fld>
            <a:endParaRPr lang="en-US">
              <a:latin typeface="Garamond" charset="0"/>
              <a:ea typeface="宋体" charset="0"/>
              <a:cs typeface="宋体" charset="0"/>
            </a:endParaRPr>
          </a:p>
        </p:txBody>
      </p:sp>
      <p:sp>
        <p:nvSpPr>
          <p:cNvPr id="25" name="Slide Number Placeholder 4"/>
          <p:cNvSpPr>
            <a:spLocks noGrp="1"/>
          </p:cNvSpPr>
          <p:nvPr>
            <p:ph type="sldNum" sz="quarter" idx="12"/>
          </p:nvPr>
        </p:nvSpPr>
        <p:spPr>
          <a:xfrm>
            <a:off x="6553200" y="6243638"/>
            <a:ext cx="2133600" cy="457200"/>
          </a:xfrm>
        </p:spPr>
        <p:txBody>
          <a:bodyPr/>
          <a:lstStyle/>
          <a:p>
            <a:pPr>
              <a:defRPr/>
            </a:pPr>
            <a:r>
              <a:rPr lang="en-US" altLang="en-US">
                <a:latin typeface="+mj-lt"/>
                <a:ea typeface="宋体" pitchFamily="2" charset="-122"/>
                <a:cs typeface="+mn-cs"/>
              </a:rPr>
              <a:t>34</a:t>
            </a:r>
          </a:p>
        </p:txBody>
      </p:sp>
    </p:spTree>
    <p:extLst>
      <p:ext uri="{BB962C8B-B14F-4D97-AF65-F5344CB8AC3E}">
        <p14:creationId xmlns:p14="http://schemas.microsoft.com/office/powerpoint/2010/main" xmlns="" val="270180177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152579"/>
                                        </p:tgtEl>
                                        <p:attrNameLst>
                                          <p:attrName>style.visibility</p:attrName>
                                        </p:attrNameLst>
                                      </p:cBhvr>
                                      <p:to>
                                        <p:strVal val="visible"/>
                                      </p:to>
                                    </p:set>
                                    <p:animEffect transition="in" filter="blinds(horizontal)">
                                      <p:cBhvr>
                                        <p:cTn id="7" dur="500"/>
                                        <p:tgtEl>
                                          <p:spTgt spid="152579"/>
                                        </p:tgtEl>
                                      </p:cBhvr>
                                    </p:animEffect>
                                  </p:childTnLst>
                                </p:cTn>
                              </p:par>
                            </p:childTnLst>
                          </p:cTn>
                        </p:par>
                        <p:par>
                          <p:cTn id="8" fill="hold" nodeType="afterGroup">
                            <p:stCondLst>
                              <p:cond delay="500"/>
                            </p:stCondLst>
                            <p:childTnLst>
                              <p:par>
                                <p:cTn id="9" presetID="3" presetClass="entr" presetSubtype="10" fill="hold" grpId="0" nodeType="afterEffect">
                                  <p:stCondLst>
                                    <p:cond delay="0"/>
                                  </p:stCondLst>
                                  <p:childTnLst>
                                    <p:set>
                                      <p:cBhvr>
                                        <p:cTn id="10" dur="1" fill="hold">
                                          <p:stCondLst>
                                            <p:cond delay="0"/>
                                          </p:stCondLst>
                                        </p:cTn>
                                        <p:tgtEl>
                                          <p:spTgt spid="152625"/>
                                        </p:tgtEl>
                                        <p:attrNameLst>
                                          <p:attrName>style.visibility</p:attrName>
                                        </p:attrNameLst>
                                      </p:cBhvr>
                                      <p:to>
                                        <p:strVal val="visible"/>
                                      </p:to>
                                    </p:set>
                                    <p:animEffect transition="in" filter="blinds(horizontal)">
                                      <p:cBhvr>
                                        <p:cTn id="11" dur="500"/>
                                        <p:tgtEl>
                                          <p:spTgt spid="152625"/>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3" presetClass="entr" presetSubtype="10" fill="hold" grpId="0" nodeType="clickEffect">
                                  <p:stCondLst>
                                    <p:cond delay="0"/>
                                  </p:stCondLst>
                                  <p:childTnLst>
                                    <p:set>
                                      <p:cBhvr>
                                        <p:cTn id="15" dur="1" fill="hold">
                                          <p:stCondLst>
                                            <p:cond delay="0"/>
                                          </p:stCondLst>
                                        </p:cTn>
                                        <p:tgtEl>
                                          <p:spTgt spid="152661"/>
                                        </p:tgtEl>
                                        <p:attrNameLst>
                                          <p:attrName>style.visibility</p:attrName>
                                        </p:attrNameLst>
                                      </p:cBhvr>
                                      <p:to>
                                        <p:strVal val="visible"/>
                                      </p:to>
                                    </p:set>
                                    <p:animEffect transition="in" filter="blinds(horizontal)">
                                      <p:cBhvr>
                                        <p:cTn id="16" dur="500"/>
                                        <p:tgtEl>
                                          <p:spTgt spid="152661"/>
                                        </p:tgtEl>
                                      </p:cBhvr>
                                    </p:animEffect>
                                  </p:childTnLst>
                                </p:cTn>
                              </p:par>
                            </p:childTnLst>
                          </p:cTn>
                        </p:par>
                        <p:par>
                          <p:cTn id="17" fill="hold" nodeType="afterGroup">
                            <p:stCondLst>
                              <p:cond delay="500"/>
                            </p:stCondLst>
                            <p:childTnLst>
                              <p:par>
                                <p:cTn id="18" presetID="3" presetClass="entr" presetSubtype="10" fill="hold" nodeType="afterEffect">
                                  <p:stCondLst>
                                    <p:cond delay="0"/>
                                  </p:stCondLst>
                                  <p:childTnLst>
                                    <p:set>
                                      <p:cBhvr>
                                        <p:cTn id="19" dur="1" fill="hold">
                                          <p:stCondLst>
                                            <p:cond delay="0"/>
                                          </p:stCondLst>
                                        </p:cTn>
                                        <p:tgtEl>
                                          <p:spTgt spid="152626"/>
                                        </p:tgtEl>
                                        <p:attrNameLst>
                                          <p:attrName>style.visibility</p:attrName>
                                        </p:attrNameLst>
                                      </p:cBhvr>
                                      <p:to>
                                        <p:strVal val="visible"/>
                                      </p:to>
                                    </p:set>
                                    <p:animEffect transition="in" filter="blinds(horizontal)">
                                      <p:cBhvr>
                                        <p:cTn id="20" dur="500"/>
                                        <p:tgtEl>
                                          <p:spTgt spid="152626"/>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3" presetClass="entr" presetSubtype="10" fill="hold" grpId="0" nodeType="clickEffect">
                                  <p:stCondLst>
                                    <p:cond delay="0"/>
                                  </p:stCondLst>
                                  <p:childTnLst>
                                    <p:set>
                                      <p:cBhvr>
                                        <p:cTn id="24" dur="1" fill="hold">
                                          <p:stCondLst>
                                            <p:cond delay="0"/>
                                          </p:stCondLst>
                                        </p:cTn>
                                        <p:tgtEl>
                                          <p:spTgt spid="152653"/>
                                        </p:tgtEl>
                                        <p:attrNameLst>
                                          <p:attrName>style.visibility</p:attrName>
                                        </p:attrNameLst>
                                      </p:cBhvr>
                                      <p:to>
                                        <p:strVal val="visible"/>
                                      </p:to>
                                    </p:set>
                                    <p:animEffect transition="in" filter="blinds(horizontal)">
                                      <p:cBhvr>
                                        <p:cTn id="25" dur="500"/>
                                        <p:tgtEl>
                                          <p:spTgt spid="152653"/>
                                        </p:tgtEl>
                                      </p:cBhvr>
                                    </p:animEffect>
                                  </p:childTnLst>
                                </p:cTn>
                              </p:par>
                            </p:childTnLst>
                          </p:cTn>
                        </p:par>
                        <p:par>
                          <p:cTn id="26" fill="hold" nodeType="afterGroup">
                            <p:stCondLst>
                              <p:cond delay="500"/>
                            </p:stCondLst>
                            <p:childTnLst>
                              <p:par>
                                <p:cTn id="27" presetID="3" presetClass="entr" presetSubtype="10" fill="hold" grpId="0" nodeType="afterEffect">
                                  <p:stCondLst>
                                    <p:cond delay="0"/>
                                  </p:stCondLst>
                                  <p:childTnLst>
                                    <p:set>
                                      <p:cBhvr>
                                        <p:cTn id="28" dur="1" fill="hold">
                                          <p:stCondLst>
                                            <p:cond delay="0"/>
                                          </p:stCondLst>
                                        </p:cTn>
                                        <p:tgtEl>
                                          <p:spTgt spid="152654"/>
                                        </p:tgtEl>
                                        <p:attrNameLst>
                                          <p:attrName>style.visibility</p:attrName>
                                        </p:attrNameLst>
                                      </p:cBhvr>
                                      <p:to>
                                        <p:strVal val="visible"/>
                                      </p:to>
                                    </p:set>
                                    <p:animEffect transition="in" filter="blinds(horizontal)">
                                      <p:cBhvr>
                                        <p:cTn id="29" dur="500"/>
                                        <p:tgtEl>
                                          <p:spTgt spid="152654"/>
                                        </p:tgtEl>
                                      </p:cBhvr>
                                    </p:animEffect>
                                  </p:childTnLst>
                                </p:cTn>
                              </p:par>
                            </p:childTnLst>
                          </p:cTn>
                        </p:par>
                        <p:par>
                          <p:cTn id="30" fill="hold" nodeType="afterGroup">
                            <p:stCondLst>
                              <p:cond delay="1000"/>
                            </p:stCondLst>
                            <p:childTnLst>
                              <p:par>
                                <p:cTn id="31" presetID="3" presetClass="entr" presetSubtype="10" fill="hold" grpId="0" nodeType="afterEffect">
                                  <p:stCondLst>
                                    <p:cond delay="0"/>
                                  </p:stCondLst>
                                  <p:childTnLst>
                                    <p:set>
                                      <p:cBhvr>
                                        <p:cTn id="32" dur="1" fill="hold">
                                          <p:stCondLst>
                                            <p:cond delay="0"/>
                                          </p:stCondLst>
                                        </p:cTn>
                                        <p:tgtEl>
                                          <p:spTgt spid="152652"/>
                                        </p:tgtEl>
                                        <p:attrNameLst>
                                          <p:attrName>style.visibility</p:attrName>
                                        </p:attrNameLst>
                                      </p:cBhvr>
                                      <p:to>
                                        <p:strVal val="visible"/>
                                      </p:to>
                                    </p:set>
                                    <p:animEffect transition="in" filter="blinds(horizontal)">
                                      <p:cBhvr>
                                        <p:cTn id="33" dur="500"/>
                                        <p:tgtEl>
                                          <p:spTgt spid="152652"/>
                                        </p:tgtEl>
                                      </p:cBhvr>
                                    </p:animEffect>
                                  </p:childTnLst>
                                </p:cTn>
                              </p:par>
                            </p:childTnLst>
                          </p:cTn>
                        </p:par>
                        <p:par>
                          <p:cTn id="34" fill="hold" nodeType="afterGroup">
                            <p:stCondLst>
                              <p:cond delay="1500"/>
                            </p:stCondLst>
                            <p:childTnLst>
                              <p:par>
                                <p:cTn id="35" presetID="3" presetClass="entr" presetSubtype="10" fill="hold" grpId="0" nodeType="afterEffect">
                                  <p:stCondLst>
                                    <p:cond delay="0"/>
                                  </p:stCondLst>
                                  <p:childTnLst>
                                    <p:set>
                                      <p:cBhvr>
                                        <p:cTn id="36" dur="1" fill="hold">
                                          <p:stCondLst>
                                            <p:cond delay="0"/>
                                          </p:stCondLst>
                                        </p:cTn>
                                        <p:tgtEl>
                                          <p:spTgt spid="152658"/>
                                        </p:tgtEl>
                                        <p:attrNameLst>
                                          <p:attrName>style.visibility</p:attrName>
                                        </p:attrNameLst>
                                      </p:cBhvr>
                                      <p:to>
                                        <p:strVal val="visible"/>
                                      </p:to>
                                    </p:set>
                                    <p:animEffect transition="in" filter="blinds(horizontal)">
                                      <p:cBhvr>
                                        <p:cTn id="37" dur="500"/>
                                        <p:tgtEl>
                                          <p:spTgt spid="152658"/>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152662"/>
                                        </p:tgtEl>
                                        <p:attrNameLst>
                                          <p:attrName>style.visibility</p:attrName>
                                        </p:attrNameLst>
                                      </p:cBhvr>
                                      <p:to>
                                        <p:strVal val="visible"/>
                                      </p:to>
                                    </p:set>
                                    <p:animEffect transition="in" filter="blinds(horizontal)">
                                      <p:cBhvr>
                                        <p:cTn id="42" dur="500"/>
                                        <p:tgtEl>
                                          <p:spTgt spid="152662"/>
                                        </p:tgtEl>
                                      </p:cBhvr>
                                    </p:animEffect>
                                  </p:childTnLst>
                                </p:cTn>
                              </p:par>
                            </p:childTnLst>
                          </p:cTn>
                        </p:par>
                        <p:par>
                          <p:cTn id="43" fill="hold" nodeType="afterGroup">
                            <p:stCondLst>
                              <p:cond delay="500"/>
                            </p:stCondLst>
                            <p:childTnLst>
                              <p:par>
                                <p:cTn id="44" presetID="3" presetClass="entr" presetSubtype="10" fill="hold" nodeType="afterEffect">
                                  <p:stCondLst>
                                    <p:cond delay="0"/>
                                  </p:stCondLst>
                                  <p:childTnLst>
                                    <p:set>
                                      <p:cBhvr>
                                        <p:cTn id="45" dur="1" fill="hold">
                                          <p:stCondLst>
                                            <p:cond delay="0"/>
                                          </p:stCondLst>
                                        </p:cTn>
                                        <p:tgtEl>
                                          <p:spTgt spid="152639"/>
                                        </p:tgtEl>
                                        <p:attrNameLst>
                                          <p:attrName>style.visibility</p:attrName>
                                        </p:attrNameLst>
                                      </p:cBhvr>
                                      <p:to>
                                        <p:strVal val="visible"/>
                                      </p:to>
                                    </p:set>
                                    <p:animEffect transition="in" filter="blinds(horizontal)">
                                      <p:cBhvr>
                                        <p:cTn id="46" dur="500"/>
                                        <p:tgtEl>
                                          <p:spTgt spid="152639"/>
                                        </p:tgtEl>
                                      </p:cBhvr>
                                    </p:animEffect>
                                  </p:childTnLst>
                                </p:cTn>
                              </p:par>
                            </p:childTnLst>
                          </p:cTn>
                        </p:par>
                      </p:childTnLst>
                    </p:cTn>
                  </p:par>
                  <p:par>
                    <p:cTn id="47" fill="hold" nodeType="clickPar">
                      <p:stCondLst>
                        <p:cond delay="indefinite"/>
                      </p:stCondLst>
                      <p:childTnLst>
                        <p:par>
                          <p:cTn id="48" fill="hold" nodeType="withGroup">
                            <p:stCondLst>
                              <p:cond delay="0"/>
                            </p:stCondLst>
                            <p:childTnLst>
                              <p:par>
                                <p:cTn id="49" presetID="3" presetClass="entr" presetSubtype="10" fill="hold" grpId="0" nodeType="clickEffect">
                                  <p:stCondLst>
                                    <p:cond delay="0"/>
                                  </p:stCondLst>
                                  <p:childTnLst>
                                    <p:set>
                                      <p:cBhvr>
                                        <p:cTn id="50" dur="1" fill="hold">
                                          <p:stCondLst>
                                            <p:cond delay="0"/>
                                          </p:stCondLst>
                                        </p:cTn>
                                        <p:tgtEl>
                                          <p:spTgt spid="152655"/>
                                        </p:tgtEl>
                                        <p:attrNameLst>
                                          <p:attrName>style.visibility</p:attrName>
                                        </p:attrNameLst>
                                      </p:cBhvr>
                                      <p:to>
                                        <p:strVal val="visible"/>
                                      </p:to>
                                    </p:set>
                                    <p:animEffect transition="in" filter="blinds(horizontal)">
                                      <p:cBhvr>
                                        <p:cTn id="51" dur="500"/>
                                        <p:tgtEl>
                                          <p:spTgt spid="152655"/>
                                        </p:tgtEl>
                                      </p:cBhvr>
                                    </p:animEffect>
                                  </p:childTnLst>
                                </p:cTn>
                              </p:par>
                            </p:childTnLst>
                          </p:cTn>
                        </p:par>
                        <p:par>
                          <p:cTn id="52" fill="hold" nodeType="afterGroup">
                            <p:stCondLst>
                              <p:cond delay="500"/>
                            </p:stCondLst>
                            <p:childTnLst>
                              <p:par>
                                <p:cTn id="53" presetID="3" presetClass="entr" presetSubtype="10" fill="hold" grpId="0" nodeType="afterEffect">
                                  <p:stCondLst>
                                    <p:cond delay="0"/>
                                  </p:stCondLst>
                                  <p:childTnLst>
                                    <p:set>
                                      <p:cBhvr>
                                        <p:cTn id="54" dur="1" fill="hold">
                                          <p:stCondLst>
                                            <p:cond delay="0"/>
                                          </p:stCondLst>
                                        </p:cTn>
                                        <p:tgtEl>
                                          <p:spTgt spid="152656"/>
                                        </p:tgtEl>
                                        <p:attrNameLst>
                                          <p:attrName>style.visibility</p:attrName>
                                        </p:attrNameLst>
                                      </p:cBhvr>
                                      <p:to>
                                        <p:strVal val="visible"/>
                                      </p:to>
                                    </p:set>
                                    <p:animEffect transition="in" filter="blinds(horizontal)">
                                      <p:cBhvr>
                                        <p:cTn id="55" dur="500"/>
                                        <p:tgtEl>
                                          <p:spTgt spid="152656"/>
                                        </p:tgtEl>
                                      </p:cBhvr>
                                    </p:animEffect>
                                  </p:childTnLst>
                                </p:cTn>
                              </p:par>
                            </p:childTnLst>
                          </p:cTn>
                        </p:par>
                        <p:par>
                          <p:cTn id="56" fill="hold" nodeType="afterGroup">
                            <p:stCondLst>
                              <p:cond delay="1000"/>
                            </p:stCondLst>
                            <p:childTnLst>
                              <p:par>
                                <p:cTn id="57" presetID="3" presetClass="entr" presetSubtype="10" fill="hold" grpId="0" nodeType="afterEffect">
                                  <p:stCondLst>
                                    <p:cond delay="0"/>
                                  </p:stCondLst>
                                  <p:childTnLst>
                                    <p:set>
                                      <p:cBhvr>
                                        <p:cTn id="58" dur="1" fill="hold">
                                          <p:stCondLst>
                                            <p:cond delay="0"/>
                                          </p:stCondLst>
                                        </p:cTn>
                                        <p:tgtEl>
                                          <p:spTgt spid="152657"/>
                                        </p:tgtEl>
                                        <p:attrNameLst>
                                          <p:attrName>style.visibility</p:attrName>
                                        </p:attrNameLst>
                                      </p:cBhvr>
                                      <p:to>
                                        <p:strVal val="visible"/>
                                      </p:to>
                                    </p:set>
                                    <p:animEffect transition="in" filter="blinds(horizontal)">
                                      <p:cBhvr>
                                        <p:cTn id="59" dur="500"/>
                                        <p:tgtEl>
                                          <p:spTgt spid="152657"/>
                                        </p:tgtEl>
                                      </p:cBhvr>
                                    </p:animEffect>
                                  </p:childTnLst>
                                </p:cTn>
                              </p:par>
                            </p:childTnLst>
                          </p:cTn>
                        </p:par>
                        <p:par>
                          <p:cTn id="60" fill="hold" nodeType="afterGroup">
                            <p:stCondLst>
                              <p:cond delay="1500"/>
                            </p:stCondLst>
                            <p:childTnLst>
                              <p:par>
                                <p:cTn id="61" presetID="3" presetClass="entr" presetSubtype="10" fill="hold" grpId="0" nodeType="afterEffect">
                                  <p:stCondLst>
                                    <p:cond delay="0"/>
                                  </p:stCondLst>
                                  <p:childTnLst>
                                    <p:set>
                                      <p:cBhvr>
                                        <p:cTn id="62" dur="1" fill="hold">
                                          <p:stCondLst>
                                            <p:cond delay="0"/>
                                          </p:stCondLst>
                                        </p:cTn>
                                        <p:tgtEl>
                                          <p:spTgt spid="152659"/>
                                        </p:tgtEl>
                                        <p:attrNameLst>
                                          <p:attrName>style.visibility</p:attrName>
                                        </p:attrNameLst>
                                      </p:cBhvr>
                                      <p:to>
                                        <p:strVal val="visible"/>
                                      </p:to>
                                    </p:set>
                                    <p:animEffect transition="in" filter="blinds(horizontal)">
                                      <p:cBhvr>
                                        <p:cTn id="63" dur="500"/>
                                        <p:tgtEl>
                                          <p:spTgt spid="1526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2625" grpId="0" autoUpdateAnimBg="0"/>
      <p:bldP spid="152652" grpId="0" animBg="1"/>
      <p:bldP spid="152653" grpId="0" animBg="1"/>
      <p:bldP spid="152654" grpId="0" animBg="1"/>
      <p:bldP spid="152655" grpId="0" animBg="1"/>
      <p:bldP spid="152656" grpId="0" animBg="1"/>
      <p:bldP spid="152657" grpId="0" animBg="1"/>
      <p:bldP spid="152658" grpId="0" animBg="1"/>
      <p:bldP spid="152659" grpId="0" animBg="1"/>
      <p:bldP spid="152661" grpId="0" autoUpdateAnimBg="0"/>
      <p:bldP spid="152662" grpId="0"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p:txBody>
          <a:bodyPr/>
          <a:lstStyle/>
          <a:p>
            <a:r>
              <a:rPr lang="en-US" altLang="zh-CN" i="1">
                <a:latin typeface="Garamond" charset="0"/>
                <a:ea typeface="宋体" charset="0"/>
                <a:cs typeface="宋体" charset="0"/>
              </a:rPr>
              <a:t>l</a:t>
            </a:r>
            <a:r>
              <a:rPr lang="en-US" altLang="zh-CN">
                <a:latin typeface="Garamond" charset="0"/>
                <a:ea typeface="宋体" charset="0"/>
                <a:cs typeface="宋体" charset="0"/>
              </a:rPr>
              <a:t>-Diversity</a:t>
            </a:r>
          </a:p>
        </p:txBody>
      </p:sp>
      <p:sp>
        <p:nvSpPr>
          <p:cNvPr id="46083" name="Rectangle 3"/>
          <p:cNvSpPr>
            <a:spLocks noGrp="1" noChangeArrowheads="1"/>
          </p:cNvSpPr>
          <p:nvPr>
            <p:ph type="body" idx="1"/>
          </p:nvPr>
        </p:nvSpPr>
        <p:spPr>
          <a:xfrm>
            <a:off x="533400" y="1371600"/>
            <a:ext cx="8348663" cy="4800600"/>
          </a:xfrm>
        </p:spPr>
        <p:txBody>
          <a:bodyPr/>
          <a:lstStyle/>
          <a:p>
            <a:r>
              <a:rPr lang="en-US" altLang="zh-CN" sz="2800" b="1" dirty="0">
                <a:solidFill>
                  <a:srgbClr val="993300"/>
                </a:solidFill>
                <a:latin typeface="Arial" charset="0"/>
                <a:ea typeface="宋体" charset="0"/>
                <a:cs typeface="宋体" charset="0"/>
              </a:rPr>
              <a:t>Distinct </a:t>
            </a:r>
            <a:r>
              <a:rPr lang="en-US" altLang="zh-CN" sz="2800" b="1" i="1" dirty="0">
                <a:solidFill>
                  <a:srgbClr val="993300"/>
                </a:solidFill>
                <a:latin typeface="Arial" charset="0"/>
                <a:ea typeface="宋体" charset="0"/>
                <a:cs typeface="宋体" charset="0"/>
              </a:rPr>
              <a:t>l</a:t>
            </a:r>
            <a:r>
              <a:rPr lang="en-US" altLang="zh-CN" sz="2800" b="1" dirty="0">
                <a:solidFill>
                  <a:srgbClr val="993300"/>
                </a:solidFill>
                <a:latin typeface="Arial" charset="0"/>
                <a:ea typeface="宋体" charset="0"/>
                <a:cs typeface="宋体" charset="0"/>
              </a:rPr>
              <a:t>-diversity</a:t>
            </a:r>
          </a:p>
          <a:p>
            <a:pPr lvl="1"/>
            <a:r>
              <a:rPr lang="en-US" altLang="zh-CN" sz="2400" dirty="0">
                <a:latin typeface="Arial" charset="0"/>
                <a:ea typeface="宋体" charset="0"/>
                <a:cs typeface="宋体" charset="0"/>
              </a:rPr>
              <a:t>Each equivalence class has at least </a:t>
            </a:r>
            <a:r>
              <a:rPr lang="en-US" altLang="zh-CN" sz="2400" i="1" dirty="0">
                <a:latin typeface="Arial" charset="0"/>
                <a:ea typeface="宋体" charset="0"/>
                <a:cs typeface="宋体" charset="0"/>
              </a:rPr>
              <a:t>l</a:t>
            </a:r>
            <a:r>
              <a:rPr lang="en-US" altLang="zh-CN" sz="2400" dirty="0">
                <a:latin typeface="Arial" charset="0"/>
                <a:ea typeface="宋体" charset="0"/>
                <a:cs typeface="宋体" charset="0"/>
              </a:rPr>
              <a:t> well-represented sensitive values.</a:t>
            </a:r>
          </a:p>
          <a:p>
            <a:pPr lvl="1"/>
            <a:r>
              <a:rPr lang="en-US" altLang="zh-CN" sz="2400" dirty="0">
                <a:latin typeface="Arial" charset="0"/>
                <a:ea typeface="宋体" charset="0"/>
                <a:cs typeface="宋体" charset="0"/>
              </a:rPr>
              <a:t>Limitation:</a:t>
            </a:r>
          </a:p>
          <a:p>
            <a:pPr lvl="2"/>
            <a:r>
              <a:rPr lang="en-US" altLang="zh-CN" sz="2000" dirty="0">
                <a:latin typeface="Arial" charset="0"/>
                <a:ea typeface="宋体" charset="0"/>
                <a:cs typeface="宋体" charset="0"/>
              </a:rPr>
              <a:t>Doesn’t prevent</a:t>
            </a:r>
            <a:r>
              <a:rPr lang="en-US" altLang="zh-CN" dirty="0">
                <a:latin typeface="Arial" charset="0"/>
                <a:ea typeface="宋体" charset="0"/>
                <a:cs typeface="宋体" charset="0"/>
              </a:rPr>
              <a:t> </a:t>
            </a:r>
            <a:r>
              <a:rPr lang="en-US" altLang="zh-CN" sz="2000" dirty="0">
                <a:latin typeface="Arial" charset="0"/>
                <a:ea typeface="宋体" charset="0"/>
                <a:cs typeface="宋体" charset="0"/>
              </a:rPr>
              <a:t>the probabilistic inference attacks</a:t>
            </a:r>
          </a:p>
          <a:p>
            <a:pPr lvl="2"/>
            <a:r>
              <a:rPr lang="en-US" altLang="zh-CN" sz="2000" dirty="0">
                <a:latin typeface="Arial" charset="0"/>
                <a:ea typeface="宋体" charset="0"/>
                <a:cs typeface="宋体" charset="0"/>
              </a:rPr>
              <a:t>Ex: In one equivalent class, there are ten </a:t>
            </a:r>
            <a:r>
              <a:rPr lang="en-US" altLang="zh-CN" sz="2000" dirty="0" err="1">
                <a:latin typeface="Arial" charset="0"/>
                <a:ea typeface="宋体" charset="0"/>
                <a:cs typeface="宋体" charset="0"/>
              </a:rPr>
              <a:t>tuples</a:t>
            </a:r>
            <a:r>
              <a:rPr lang="en-US" altLang="zh-CN" sz="2000" dirty="0">
                <a:latin typeface="Arial" charset="0"/>
                <a:ea typeface="宋体" charset="0"/>
                <a:cs typeface="宋体" charset="0"/>
              </a:rPr>
              <a:t>. In the “Disease” area, one of them is “Cancer”, one is “Heart Disease” and the remaining eight are “Flu”. This satisfies 3-diversity, but the attacker can still affirm that the target person’s disease is “Flu” with the accuracy of 70%.</a:t>
            </a:r>
          </a:p>
          <a:p>
            <a:pPr lvl="2"/>
            <a:endParaRPr lang="en-US" altLang="zh-CN" sz="2000" dirty="0">
              <a:latin typeface="Arial" charset="0"/>
              <a:ea typeface="宋体" charset="0"/>
              <a:cs typeface="宋体" charset="0"/>
            </a:endParaRPr>
          </a:p>
        </p:txBody>
      </p:sp>
      <p:sp>
        <p:nvSpPr>
          <p:cNvPr id="4" name="Date Placeholder 3"/>
          <p:cNvSpPr>
            <a:spLocks noGrp="1"/>
          </p:cNvSpPr>
          <p:nvPr>
            <p:ph type="dt" sz="quarter" idx="10"/>
          </p:nvPr>
        </p:nvSpPr>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8E877DC3-8FD1-4741-9B59-7481A627F621}" type="datetime1">
              <a:rPr lang="en-US" smtClean="0">
                <a:latin typeface="Garamond" charset="0"/>
              </a:rPr>
              <a:pPr eaLnBrk="1" hangingPunct="1"/>
              <a:t>3/23/2011</a:t>
            </a:fld>
            <a:endParaRPr lang="en-US">
              <a:latin typeface="Garamond" charset="0"/>
            </a:endParaRPr>
          </a:p>
        </p:txBody>
      </p:sp>
      <p:sp>
        <p:nvSpPr>
          <p:cNvPr id="5" name="Slide Number Placeholder 4"/>
          <p:cNvSpPr>
            <a:spLocks noGrp="1"/>
          </p:cNvSpPr>
          <p:nvPr>
            <p:ph type="sldNum" sz="quarter" idx="12"/>
          </p:nvPr>
        </p:nvSpPr>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87D0A18B-3D21-E346-A293-201038A94F06}" type="slidenum">
              <a:rPr lang="en-US">
                <a:latin typeface="Garamond" charset="0"/>
              </a:rPr>
              <a:pPr eaLnBrk="1" hangingPunct="1"/>
              <a:t>23</a:t>
            </a:fld>
            <a:endParaRPr lang="en-US">
              <a:latin typeface="Garamond" charset="0"/>
            </a:endParaRPr>
          </a:p>
        </p:txBody>
      </p:sp>
    </p:spTree>
    <p:extLst>
      <p:ext uri="{BB962C8B-B14F-4D97-AF65-F5344CB8AC3E}">
        <p14:creationId xmlns:p14="http://schemas.microsoft.com/office/powerpoint/2010/main" xmlns="" val="67388409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a:lstStyle/>
          <a:p>
            <a:r>
              <a:rPr lang="en-US" altLang="zh-CN" i="1">
                <a:latin typeface="Garamond" charset="0"/>
                <a:ea typeface="宋体" charset="0"/>
                <a:cs typeface="宋体" charset="0"/>
              </a:rPr>
              <a:t>l</a:t>
            </a:r>
            <a:r>
              <a:rPr lang="en-US" altLang="zh-CN">
                <a:latin typeface="Garamond" charset="0"/>
                <a:ea typeface="宋体" charset="0"/>
                <a:cs typeface="宋体" charset="0"/>
              </a:rPr>
              <a:t>-Diversity</a:t>
            </a:r>
          </a:p>
        </p:txBody>
      </p:sp>
      <p:sp>
        <p:nvSpPr>
          <p:cNvPr id="47107" name="Rectangle 3"/>
          <p:cNvSpPr>
            <a:spLocks noGrp="1" noChangeArrowheads="1"/>
          </p:cNvSpPr>
          <p:nvPr>
            <p:ph type="body" idx="1"/>
          </p:nvPr>
        </p:nvSpPr>
        <p:spPr>
          <a:xfrm>
            <a:off x="533400" y="1371600"/>
            <a:ext cx="8348663" cy="4800600"/>
          </a:xfrm>
        </p:spPr>
        <p:txBody>
          <a:bodyPr/>
          <a:lstStyle/>
          <a:p>
            <a:r>
              <a:rPr lang="en-US" altLang="zh-CN" sz="2400" b="1">
                <a:solidFill>
                  <a:srgbClr val="993300"/>
                </a:solidFill>
                <a:latin typeface="Arial" charset="0"/>
                <a:ea typeface="宋体" charset="0"/>
                <a:cs typeface="宋体" charset="0"/>
              </a:rPr>
              <a:t>Entropy </a:t>
            </a:r>
            <a:r>
              <a:rPr lang="en-US" altLang="zh-CN" sz="2400" b="1" i="1">
                <a:solidFill>
                  <a:srgbClr val="993300"/>
                </a:solidFill>
                <a:latin typeface="Arial" charset="0"/>
                <a:ea typeface="宋体" charset="0"/>
                <a:cs typeface="宋体" charset="0"/>
              </a:rPr>
              <a:t>l</a:t>
            </a:r>
            <a:r>
              <a:rPr lang="en-US" altLang="zh-CN" sz="2400" b="1">
                <a:solidFill>
                  <a:srgbClr val="993300"/>
                </a:solidFill>
                <a:latin typeface="Arial" charset="0"/>
                <a:ea typeface="宋体" charset="0"/>
                <a:cs typeface="宋体" charset="0"/>
              </a:rPr>
              <a:t>-diversity</a:t>
            </a:r>
          </a:p>
          <a:p>
            <a:pPr lvl="1"/>
            <a:r>
              <a:rPr lang="en-US" altLang="zh-CN" sz="2000">
                <a:latin typeface="Arial" charset="0"/>
                <a:ea typeface="宋体" charset="0"/>
                <a:cs typeface="宋体" charset="0"/>
              </a:rPr>
              <a:t>Each equivalence class not only must have enough different sensitive values, but also the different sensitive values must be distributed evenly enough.</a:t>
            </a:r>
          </a:p>
          <a:p>
            <a:pPr lvl="1"/>
            <a:r>
              <a:rPr lang="en-US" altLang="zh-CN" sz="2000">
                <a:latin typeface="Arial" charset="0"/>
                <a:ea typeface="宋体" charset="0"/>
                <a:cs typeface="宋体" charset="0"/>
              </a:rPr>
              <a:t>The entropy of the distribution of sensitive values in each equivalence class is at least log(</a:t>
            </a:r>
            <a:r>
              <a:rPr lang="en-US" altLang="zh-CN" sz="2000" i="1">
                <a:latin typeface="Arial" charset="0"/>
                <a:ea typeface="宋体" charset="0"/>
                <a:cs typeface="宋体" charset="0"/>
              </a:rPr>
              <a:t>l</a:t>
            </a:r>
            <a:r>
              <a:rPr lang="en-US" altLang="zh-CN" sz="2000">
                <a:latin typeface="Arial" charset="0"/>
                <a:ea typeface="宋体" charset="0"/>
                <a:cs typeface="宋体" charset="0"/>
              </a:rPr>
              <a:t>).</a:t>
            </a:r>
          </a:p>
          <a:p>
            <a:pPr lvl="1"/>
            <a:r>
              <a:rPr lang="en-US" altLang="zh-CN" sz="2000">
                <a:latin typeface="Arial" charset="0"/>
                <a:ea typeface="宋体" charset="0"/>
                <a:cs typeface="宋体" charset="0"/>
              </a:rPr>
              <a:t>Sometimes this maybe too restrictive. When some values are very common, the entropy of the entire table may be very low. This leads to the less conservative notion of </a:t>
            </a:r>
            <a:r>
              <a:rPr lang="en-US" altLang="zh-CN" sz="2000" i="1">
                <a:latin typeface="Arial" charset="0"/>
                <a:ea typeface="宋体" charset="0"/>
                <a:cs typeface="宋体" charset="0"/>
              </a:rPr>
              <a:t>l</a:t>
            </a:r>
            <a:r>
              <a:rPr lang="en-US" altLang="zh-CN" sz="2000">
                <a:latin typeface="Arial" charset="0"/>
                <a:ea typeface="宋体" charset="0"/>
                <a:cs typeface="宋体" charset="0"/>
              </a:rPr>
              <a:t>-diversity.</a:t>
            </a:r>
          </a:p>
          <a:p>
            <a:r>
              <a:rPr lang="en-US" altLang="zh-CN" sz="2400" b="1">
                <a:solidFill>
                  <a:srgbClr val="993300"/>
                </a:solidFill>
                <a:latin typeface="Arial" charset="0"/>
                <a:ea typeface="宋体" charset="0"/>
                <a:cs typeface="宋体" charset="0"/>
              </a:rPr>
              <a:t>Recursive </a:t>
            </a:r>
            <a:r>
              <a:rPr lang="en-US" altLang="zh-CN" sz="2400" b="1" i="1">
                <a:solidFill>
                  <a:srgbClr val="993300"/>
                </a:solidFill>
                <a:latin typeface="Arial" charset="0"/>
                <a:ea typeface="宋体" charset="0"/>
                <a:cs typeface="宋体" charset="0"/>
              </a:rPr>
              <a:t>(c,l)</a:t>
            </a:r>
            <a:r>
              <a:rPr lang="en-US" altLang="zh-CN" sz="2400" b="1">
                <a:solidFill>
                  <a:srgbClr val="993300"/>
                </a:solidFill>
                <a:latin typeface="Arial" charset="0"/>
                <a:ea typeface="宋体" charset="0"/>
                <a:cs typeface="宋体" charset="0"/>
              </a:rPr>
              <a:t>-diversity</a:t>
            </a:r>
          </a:p>
          <a:p>
            <a:pPr lvl="1"/>
            <a:r>
              <a:rPr lang="en-US" altLang="zh-CN" sz="2000">
                <a:latin typeface="Arial" charset="0"/>
                <a:ea typeface="宋体" charset="0"/>
                <a:cs typeface="宋体" charset="0"/>
              </a:rPr>
              <a:t>The most frequent value does not appear too frequently.</a:t>
            </a:r>
          </a:p>
          <a:p>
            <a:pPr lvl="1"/>
            <a:r>
              <a:rPr lang="en-US" altLang="zh-CN" sz="2000" i="1">
                <a:latin typeface="Arial" charset="0"/>
                <a:ea typeface="宋体" charset="0"/>
                <a:cs typeface="宋体" charset="0"/>
              </a:rPr>
              <a:t>r</a:t>
            </a:r>
            <a:r>
              <a:rPr lang="en-US" altLang="zh-CN" sz="2000" baseline="-25000">
                <a:latin typeface="Arial" charset="0"/>
                <a:ea typeface="宋体" charset="0"/>
                <a:cs typeface="宋体" charset="0"/>
              </a:rPr>
              <a:t>1</a:t>
            </a:r>
            <a:r>
              <a:rPr lang="en-US" altLang="zh-CN" sz="2000" i="1">
                <a:latin typeface="Arial" charset="0"/>
                <a:ea typeface="宋体" charset="0"/>
                <a:cs typeface="宋体" charset="0"/>
              </a:rPr>
              <a:t>&lt;c</a:t>
            </a:r>
            <a:r>
              <a:rPr lang="en-US" altLang="zh-CN" sz="2000">
                <a:latin typeface="Arial" charset="0"/>
                <a:ea typeface="宋体" charset="0"/>
                <a:cs typeface="宋体" charset="0"/>
              </a:rPr>
              <a:t>(</a:t>
            </a:r>
            <a:r>
              <a:rPr lang="en-US" altLang="zh-CN" sz="2000" i="1">
                <a:latin typeface="Arial" charset="0"/>
                <a:ea typeface="宋体" charset="0"/>
                <a:cs typeface="宋体" charset="0"/>
              </a:rPr>
              <a:t>r</a:t>
            </a:r>
            <a:r>
              <a:rPr lang="en-US" altLang="zh-CN" sz="2000" i="1" baseline="-25000">
                <a:latin typeface="Arial" charset="0"/>
                <a:ea typeface="宋体" charset="0"/>
                <a:cs typeface="宋体" charset="0"/>
              </a:rPr>
              <a:t>l</a:t>
            </a:r>
            <a:r>
              <a:rPr lang="en-US" altLang="zh-CN" sz="2000">
                <a:latin typeface="Arial" charset="0"/>
                <a:ea typeface="宋体" charset="0"/>
                <a:cs typeface="宋体" charset="0"/>
              </a:rPr>
              <a:t>+</a:t>
            </a:r>
            <a:r>
              <a:rPr lang="en-US" altLang="zh-CN" sz="2000" i="1">
                <a:latin typeface="Arial" charset="0"/>
                <a:ea typeface="宋体" charset="0"/>
                <a:cs typeface="宋体" charset="0"/>
              </a:rPr>
              <a:t>r</a:t>
            </a:r>
            <a:r>
              <a:rPr lang="en-US" altLang="zh-CN" sz="2000" i="1" baseline="-25000">
                <a:latin typeface="Arial" charset="0"/>
                <a:ea typeface="宋体" charset="0"/>
                <a:cs typeface="宋体" charset="0"/>
              </a:rPr>
              <a:t>l</a:t>
            </a:r>
            <a:r>
              <a:rPr lang="en-US" altLang="zh-CN" sz="2000" baseline="-25000">
                <a:latin typeface="Arial" charset="0"/>
                <a:ea typeface="宋体" charset="0"/>
                <a:cs typeface="宋体" charset="0"/>
              </a:rPr>
              <a:t>+1</a:t>
            </a:r>
            <a:r>
              <a:rPr lang="en-US" altLang="zh-CN" sz="2000">
                <a:latin typeface="Arial" charset="0"/>
                <a:ea typeface="宋体" charset="0"/>
                <a:cs typeface="宋体" charset="0"/>
              </a:rPr>
              <a:t>+</a:t>
            </a:r>
            <a:r>
              <a:rPr lang="en-US" altLang="zh-CN" sz="2000" i="1">
                <a:latin typeface="Arial" charset="0"/>
                <a:ea typeface="宋体" charset="0"/>
                <a:cs typeface="宋体" charset="0"/>
              </a:rPr>
              <a:t>…</a:t>
            </a:r>
            <a:r>
              <a:rPr lang="en-US" altLang="zh-CN" sz="2000">
                <a:latin typeface="Arial" charset="0"/>
                <a:ea typeface="宋体" charset="0"/>
                <a:cs typeface="宋体" charset="0"/>
              </a:rPr>
              <a:t>+</a:t>
            </a:r>
            <a:r>
              <a:rPr lang="en-US" altLang="zh-CN" sz="2000" i="1">
                <a:latin typeface="Arial" charset="0"/>
                <a:ea typeface="宋体" charset="0"/>
                <a:cs typeface="宋体" charset="0"/>
              </a:rPr>
              <a:t>r</a:t>
            </a:r>
            <a:r>
              <a:rPr lang="en-US" altLang="zh-CN" sz="2000" i="1" baseline="-25000">
                <a:latin typeface="Arial" charset="0"/>
                <a:ea typeface="宋体" charset="0"/>
                <a:cs typeface="宋体" charset="0"/>
              </a:rPr>
              <a:t>m</a:t>
            </a:r>
            <a:r>
              <a:rPr lang="en-US" altLang="zh-CN" sz="2000">
                <a:latin typeface="Arial" charset="0"/>
                <a:ea typeface="宋体" charset="0"/>
                <a:cs typeface="宋体" charset="0"/>
              </a:rPr>
              <a:t>).</a:t>
            </a:r>
            <a:endParaRPr lang="en-US" altLang="zh-CN" sz="2400">
              <a:latin typeface="Arial" charset="0"/>
              <a:ea typeface="宋体" charset="0"/>
              <a:cs typeface="宋体" charset="0"/>
            </a:endParaRPr>
          </a:p>
          <a:p>
            <a:pPr lvl="1"/>
            <a:endParaRPr lang="en-US" altLang="zh-CN" sz="2000">
              <a:latin typeface="Arial" charset="0"/>
              <a:ea typeface="宋体" charset="0"/>
              <a:cs typeface="宋体" charset="0"/>
            </a:endParaRPr>
          </a:p>
        </p:txBody>
      </p:sp>
      <p:sp>
        <p:nvSpPr>
          <p:cNvPr id="5" name="Date Placeholder 4"/>
          <p:cNvSpPr>
            <a:spLocks noGrp="1"/>
          </p:cNvSpPr>
          <p:nvPr>
            <p:ph type="dt" sz="quarter" idx="10"/>
          </p:nvPr>
        </p:nvSpPr>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E1ADC2CC-C853-3146-BFD3-87BF6003A5EB}" type="datetime1">
              <a:rPr lang="en-US" smtClean="0">
                <a:latin typeface="Garamond" charset="0"/>
              </a:rPr>
              <a:pPr eaLnBrk="1" hangingPunct="1"/>
              <a:t>3/23/2011</a:t>
            </a:fld>
            <a:endParaRPr lang="en-US">
              <a:latin typeface="Garamond" charset="0"/>
            </a:endParaRPr>
          </a:p>
        </p:txBody>
      </p:sp>
      <p:sp>
        <p:nvSpPr>
          <p:cNvPr id="6" name="Slide Number Placeholder 5"/>
          <p:cNvSpPr>
            <a:spLocks noGrp="1"/>
          </p:cNvSpPr>
          <p:nvPr>
            <p:ph type="sldNum" sz="quarter" idx="12"/>
          </p:nvPr>
        </p:nvSpPr>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BA2EFB4E-9F20-2047-A43C-A3583BCB5608}" type="slidenum">
              <a:rPr lang="en-US">
                <a:latin typeface="Garamond" charset="0"/>
              </a:rPr>
              <a:pPr eaLnBrk="1" hangingPunct="1"/>
              <a:t>24</a:t>
            </a:fld>
            <a:endParaRPr lang="en-US">
              <a:latin typeface="Garamond" charset="0"/>
            </a:endParaRPr>
          </a:p>
        </p:txBody>
      </p:sp>
    </p:spTree>
    <p:extLst>
      <p:ext uri="{BB962C8B-B14F-4D97-AF65-F5344CB8AC3E}">
        <p14:creationId xmlns:p14="http://schemas.microsoft.com/office/powerpoint/2010/main" xmlns="" val="99120835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a:xfrm>
            <a:off x="457200" y="277813"/>
            <a:ext cx="8229600" cy="1246187"/>
          </a:xfrm>
        </p:spPr>
        <p:txBody>
          <a:bodyPr/>
          <a:lstStyle/>
          <a:p>
            <a:r>
              <a:rPr lang="en-US" altLang="zh-CN" sz="4000" dirty="0">
                <a:latin typeface="Garamond" charset="0"/>
                <a:ea typeface="宋体" charset="0"/>
                <a:cs typeface="宋体" charset="0"/>
              </a:rPr>
              <a:t>Limitations of </a:t>
            </a:r>
            <a:r>
              <a:rPr lang="en-US" altLang="zh-CN" sz="4000" i="1" dirty="0">
                <a:latin typeface="Garamond" charset="0"/>
                <a:ea typeface="宋体" charset="0"/>
                <a:cs typeface="宋体" charset="0"/>
              </a:rPr>
              <a:t>l</a:t>
            </a:r>
            <a:r>
              <a:rPr lang="en-US" altLang="zh-CN" sz="4000" dirty="0">
                <a:latin typeface="Garamond" charset="0"/>
                <a:ea typeface="宋体" charset="0"/>
                <a:cs typeface="宋体" charset="0"/>
              </a:rPr>
              <a:t>-</a:t>
            </a:r>
            <a:r>
              <a:rPr lang="en-US" altLang="zh-CN" sz="4000" dirty="0" smtClean="0">
                <a:latin typeface="Garamond" charset="0"/>
                <a:ea typeface="宋体" charset="0"/>
                <a:cs typeface="宋体" charset="0"/>
              </a:rPr>
              <a:t>Diversity</a:t>
            </a:r>
            <a:endParaRPr lang="en-US" altLang="zh-CN" sz="4000" dirty="0">
              <a:latin typeface="Garamond" charset="0"/>
              <a:ea typeface="宋体" charset="0"/>
              <a:cs typeface="宋体" charset="0"/>
            </a:endParaRPr>
          </a:p>
        </p:txBody>
      </p:sp>
      <p:sp>
        <p:nvSpPr>
          <p:cNvPr id="48131" name="Rectangle 3"/>
          <p:cNvSpPr>
            <a:spLocks noChangeArrowheads="1"/>
          </p:cNvSpPr>
          <p:nvPr/>
        </p:nvSpPr>
        <p:spPr bwMode="auto">
          <a:xfrm>
            <a:off x="609600" y="1905000"/>
            <a:ext cx="8534400" cy="30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469900" indent="-469900">
              <a:spcBef>
                <a:spcPct val="20000"/>
              </a:spcBef>
              <a:buClr>
                <a:schemeClr val="accent2"/>
              </a:buClr>
              <a:buFont typeface="Wingdings" charset="0"/>
              <a:buNone/>
            </a:pPr>
            <a:r>
              <a:rPr lang="en-US" altLang="zh-CN" b="1">
                <a:ea typeface="宋体" charset="0"/>
                <a:cs typeface="宋体" charset="0"/>
              </a:rPr>
              <a:t>attribute disclosure not completely prevented.</a:t>
            </a:r>
          </a:p>
        </p:txBody>
      </p:sp>
      <p:sp>
        <p:nvSpPr>
          <p:cNvPr id="48132" name="Rectangle 4"/>
          <p:cNvSpPr>
            <a:spLocks noChangeArrowheads="1"/>
          </p:cNvSpPr>
          <p:nvPr/>
        </p:nvSpPr>
        <p:spPr bwMode="auto">
          <a:xfrm>
            <a:off x="685800" y="2286000"/>
            <a:ext cx="6553200" cy="381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469900" indent="-469900">
              <a:spcBef>
                <a:spcPct val="20000"/>
              </a:spcBef>
              <a:buClr>
                <a:schemeClr val="accent2"/>
              </a:buClr>
              <a:buFont typeface="Wingdings" charset="0"/>
              <a:buNone/>
            </a:pPr>
            <a:r>
              <a:rPr lang="en-US" altLang="zh-CN" sz="2000" b="1">
                <a:solidFill>
                  <a:srgbClr val="993300"/>
                </a:solidFill>
                <a:ea typeface="宋体" charset="0"/>
                <a:cs typeface="宋体" charset="0"/>
              </a:rPr>
              <a:t>Skewness Attack  </a:t>
            </a:r>
            <a:r>
              <a:rPr lang="en-US" sz="2000"/>
              <a:t>[</a:t>
            </a:r>
            <a:r>
              <a:rPr lang="en-US" altLang="zh-CN" sz="2000" i="1">
                <a:solidFill>
                  <a:srgbClr val="7030A0"/>
                </a:solidFill>
                <a:ea typeface="宋体" charset="0"/>
                <a:cs typeface="宋体" charset="0"/>
              </a:rPr>
              <a:t>Li </a:t>
            </a:r>
            <a:r>
              <a:rPr lang="en-US" sz="2000" i="1">
                <a:solidFill>
                  <a:srgbClr val="7030A0"/>
                </a:solidFill>
              </a:rPr>
              <a:t>2007</a:t>
            </a:r>
            <a:r>
              <a:rPr lang="en-US" sz="2000"/>
              <a:t>]</a:t>
            </a:r>
            <a:endParaRPr lang="en-US" altLang="zh-CN" sz="2000" b="1">
              <a:solidFill>
                <a:srgbClr val="993300"/>
              </a:solidFill>
              <a:ea typeface="宋体" charset="0"/>
              <a:cs typeface="宋体" charset="0"/>
            </a:endParaRPr>
          </a:p>
        </p:txBody>
      </p:sp>
      <p:sp>
        <p:nvSpPr>
          <p:cNvPr id="48133" name="Rectangle 5"/>
          <p:cNvSpPr>
            <a:spLocks noChangeArrowheads="1"/>
          </p:cNvSpPr>
          <p:nvPr/>
        </p:nvSpPr>
        <p:spPr bwMode="auto">
          <a:xfrm>
            <a:off x="685800" y="5562600"/>
            <a:ext cx="7696200" cy="685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495300" indent="-495300">
              <a:spcBef>
                <a:spcPct val="20000"/>
              </a:spcBef>
              <a:buClr>
                <a:schemeClr val="accent2"/>
              </a:buClr>
              <a:buFont typeface="Wingdings" charset="0"/>
              <a:buNone/>
            </a:pPr>
            <a:r>
              <a:rPr lang="en-US" altLang="zh-CN" b="1">
                <a:ea typeface="宋体" charset="0"/>
                <a:cs typeface="宋体" charset="0"/>
              </a:rPr>
              <a:t>Overall distribution of sensitive values not considered.</a:t>
            </a:r>
          </a:p>
        </p:txBody>
      </p:sp>
      <p:sp>
        <p:nvSpPr>
          <p:cNvPr id="48134" name="Rectangle 6"/>
          <p:cNvSpPr>
            <a:spLocks noChangeArrowheads="1"/>
          </p:cNvSpPr>
          <p:nvPr/>
        </p:nvSpPr>
        <p:spPr bwMode="auto">
          <a:xfrm>
            <a:off x="533400" y="5105400"/>
            <a:ext cx="80010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469900" indent="-469900">
              <a:spcBef>
                <a:spcPct val="20000"/>
              </a:spcBef>
              <a:buClr>
                <a:schemeClr val="accent2"/>
              </a:buClr>
              <a:buFont typeface="Arial" charset="0"/>
              <a:buChar char="•"/>
            </a:pPr>
            <a:endParaRPr lang="en-US" altLang="zh-CN">
              <a:ea typeface="宋体" charset="0"/>
              <a:cs typeface="宋体" charset="0"/>
            </a:endParaRPr>
          </a:p>
        </p:txBody>
      </p:sp>
      <p:sp>
        <p:nvSpPr>
          <p:cNvPr id="7" name="Rectangle 3"/>
          <p:cNvSpPr txBox="1">
            <a:spLocks noChangeArrowheads="1"/>
          </p:cNvSpPr>
          <p:nvPr/>
        </p:nvSpPr>
        <p:spPr bwMode="auto">
          <a:xfrm>
            <a:off x="533400" y="2895600"/>
            <a:ext cx="8348663" cy="2667000"/>
          </a:xfrm>
          <a:prstGeom prst="rect">
            <a:avLst/>
          </a:prstGeom>
          <a:noFill/>
          <a:ln w="9525">
            <a:noFill/>
            <a:miter lim="800000"/>
            <a:headEnd/>
            <a:tailEnd/>
          </a:ln>
        </p:spPr>
        <p:txBody>
          <a:bodyPr/>
          <a:lstStyle>
            <a:lvl1pPr marL="342900" indent="-342900" eaLnBrk="0" hangingPunct="0">
              <a:defRPr>
                <a:solidFill>
                  <a:schemeClr val="tx1"/>
                </a:solidFill>
                <a:latin typeface="Arial" charset="0"/>
                <a:ea typeface="ＭＳ Ｐゴシック" charset="0"/>
              </a:defRPr>
            </a:lvl1pPr>
            <a:lvl2pPr marL="669925" indent="-325438" eaLnBrk="0" hangingPunct="0">
              <a:defRPr>
                <a:solidFill>
                  <a:schemeClr val="tx1"/>
                </a:solidFill>
                <a:latin typeface="Arial" charset="0"/>
                <a:ea typeface="ＭＳ Ｐゴシック" charset="0"/>
              </a:defRPr>
            </a:lvl2pPr>
            <a:lvl3pPr marL="1022350" indent="-350838"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spcBef>
                <a:spcPct val="20000"/>
              </a:spcBef>
              <a:buClr>
                <a:schemeClr val="accent1"/>
              </a:buClr>
              <a:buSzPct val="65000"/>
              <a:buFont typeface="Wingdings" charset="0"/>
              <a:buChar char="n"/>
            </a:pPr>
            <a:r>
              <a:rPr lang="en-US" altLang="zh-CN" b="1" dirty="0">
                <a:solidFill>
                  <a:srgbClr val="993300"/>
                </a:solidFill>
                <a:ea typeface="宋体" charset="0"/>
                <a:cs typeface="宋体" charset="0"/>
              </a:rPr>
              <a:t>Two sensitive values</a:t>
            </a:r>
          </a:p>
          <a:p>
            <a:pPr lvl="1">
              <a:spcBef>
                <a:spcPct val="20000"/>
              </a:spcBef>
              <a:buClr>
                <a:schemeClr val="accent2"/>
              </a:buClr>
              <a:buSzPct val="60000"/>
              <a:buFont typeface="Wingdings" charset="0"/>
              <a:buChar char="q"/>
            </a:pPr>
            <a:r>
              <a:rPr lang="en-US" altLang="zh-CN" sz="1600" dirty="0">
                <a:ea typeface="宋体" charset="0"/>
                <a:cs typeface="宋体" charset="0"/>
              </a:rPr>
              <a:t>HIV positive (1%) and HIV negative (99%).</a:t>
            </a:r>
          </a:p>
          <a:p>
            <a:pPr>
              <a:spcBef>
                <a:spcPct val="20000"/>
              </a:spcBef>
              <a:buClr>
                <a:schemeClr val="accent1"/>
              </a:buClr>
              <a:buSzPct val="65000"/>
              <a:buFont typeface="Wingdings" charset="0"/>
              <a:buChar char="n"/>
            </a:pPr>
            <a:r>
              <a:rPr lang="en-US" altLang="zh-CN" b="1" dirty="0">
                <a:solidFill>
                  <a:srgbClr val="993300"/>
                </a:solidFill>
                <a:ea typeface="宋体" charset="0"/>
                <a:cs typeface="宋体" charset="0"/>
              </a:rPr>
              <a:t>Serious privacy risk</a:t>
            </a:r>
          </a:p>
          <a:p>
            <a:pPr lvl="1">
              <a:spcBef>
                <a:spcPct val="20000"/>
              </a:spcBef>
              <a:buClr>
                <a:schemeClr val="accent2"/>
              </a:buClr>
              <a:buSzPct val="60000"/>
              <a:buFont typeface="Wingdings" charset="0"/>
              <a:buChar char="q"/>
            </a:pPr>
            <a:r>
              <a:rPr lang="en-US" altLang="zh-CN" sz="1600" dirty="0">
                <a:ea typeface="宋体" charset="0"/>
                <a:cs typeface="宋体" charset="0"/>
              </a:rPr>
              <a:t>Consider an equivalence class that contains an large number of positive records compared to negative records.</a:t>
            </a:r>
          </a:p>
          <a:p>
            <a:pPr>
              <a:spcBef>
                <a:spcPct val="20000"/>
              </a:spcBef>
              <a:buClr>
                <a:schemeClr val="accent1"/>
              </a:buClr>
              <a:buSzPct val="65000"/>
              <a:buFont typeface="Wingdings" charset="0"/>
              <a:buChar char="n"/>
            </a:pPr>
            <a:r>
              <a:rPr lang="en-US" altLang="zh-CN" b="1" dirty="0">
                <a:solidFill>
                  <a:srgbClr val="993300"/>
                </a:solidFill>
                <a:ea typeface="宋体" charset="0"/>
                <a:cs typeface="宋体" charset="0"/>
              </a:rPr>
              <a:t>l-</a:t>
            </a:r>
            <a:r>
              <a:rPr lang="en-US" altLang="zh-CN" b="1" dirty="0" smtClean="0">
                <a:solidFill>
                  <a:srgbClr val="993300"/>
                </a:solidFill>
                <a:ea typeface="宋体" charset="0"/>
                <a:cs typeface="宋体" charset="0"/>
              </a:rPr>
              <a:t>diversity </a:t>
            </a:r>
            <a:r>
              <a:rPr lang="en-US" altLang="zh-CN" b="1" dirty="0">
                <a:solidFill>
                  <a:srgbClr val="993300"/>
                </a:solidFill>
                <a:ea typeface="宋体" charset="0"/>
                <a:cs typeface="宋体" charset="0"/>
              </a:rPr>
              <a:t>does not differentiate</a:t>
            </a:r>
          </a:p>
          <a:p>
            <a:pPr lvl="1">
              <a:spcBef>
                <a:spcPct val="20000"/>
              </a:spcBef>
              <a:buClr>
                <a:schemeClr val="accent2"/>
              </a:buClr>
              <a:buSzPct val="60000"/>
              <a:buFont typeface="Wingdings" charset="0"/>
              <a:buChar char="q"/>
            </a:pPr>
            <a:r>
              <a:rPr lang="en-US" altLang="zh-CN" sz="1600" dirty="0">
                <a:ea typeface="宋体" charset="0"/>
                <a:cs typeface="宋体" charset="0"/>
              </a:rPr>
              <a:t>Equivalence class 1: 49 positive + 1 negative.</a:t>
            </a:r>
          </a:p>
          <a:p>
            <a:pPr lvl="1">
              <a:spcBef>
                <a:spcPct val="20000"/>
              </a:spcBef>
              <a:buClr>
                <a:schemeClr val="accent2"/>
              </a:buClr>
              <a:buSzPct val="60000"/>
              <a:buFont typeface="Wingdings" charset="0"/>
              <a:buChar char="q"/>
            </a:pPr>
            <a:r>
              <a:rPr lang="en-US" altLang="zh-CN" sz="1600" dirty="0">
                <a:ea typeface="宋体" charset="0"/>
                <a:cs typeface="宋体" charset="0"/>
              </a:rPr>
              <a:t>Equivalence class 2: 1 positive + 49 negative.</a:t>
            </a:r>
          </a:p>
          <a:p>
            <a:pPr lvl="2">
              <a:spcBef>
                <a:spcPct val="20000"/>
              </a:spcBef>
              <a:buClr>
                <a:schemeClr val="accent1"/>
              </a:buClr>
              <a:buSzPct val="65000"/>
              <a:buFont typeface="Wingdings" charset="0"/>
              <a:buChar char="n"/>
            </a:pPr>
            <a:endParaRPr lang="en-US" altLang="zh-CN" sz="1200" dirty="0">
              <a:ea typeface="宋体" charset="0"/>
              <a:cs typeface="宋体" charset="0"/>
            </a:endParaRPr>
          </a:p>
        </p:txBody>
      </p:sp>
      <p:sp>
        <p:nvSpPr>
          <p:cNvPr id="8" name="Date Placeholder 7"/>
          <p:cNvSpPr>
            <a:spLocks noGrp="1"/>
          </p:cNvSpPr>
          <p:nvPr>
            <p:ph type="dt" sz="quarter" idx="10"/>
          </p:nvPr>
        </p:nvSpPr>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7C157C9E-74C6-B647-BD74-F2AD2415ACA4}" type="datetime1">
              <a:rPr lang="en-US" smtClean="0">
                <a:latin typeface="Garamond" charset="0"/>
              </a:rPr>
              <a:pPr eaLnBrk="1" hangingPunct="1"/>
              <a:t>3/23/2011</a:t>
            </a:fld>
            <a:endParaRPr lang="en-US">
              <a:latin typeface="Garamond" charset="0"/>
            </a:endParaRPr>
          </a:p>
        </p:txBody>
      </p:sp>
      <p:sp>
        <p:nvSpPr>
          <p:cNvPr id="9" name="Slide Number Placeholder 8"/>
          <p:cNvSpPr>
            <a:spLocks noGrp="1"/>
          </p:cNvSpPr>
          <p:nvPr>
            <p:ph type="sldNum" sz="quarter" idx="12"/>
          </p:nvPr>
        </p:nvSpPr>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33DA3C64-ACB7-DB4B-82AD-C583642B7944}" type="slidenum">
              <a:rPr lang="en-US">
                <a:latin typeface="Garamond" charset="0"/>
              </a:rPr>
              <a:pPr eaLnBrk="1" hangingPunct="1"/>
              <a:t>25</a:t>
            </a:fld>
            <a:endParaRPr lang="en-US">
              <a:latin typeface="Garamond" charset="0"/>
            </a:endParaRPr>
          </a:p>
        </p:txBody>
      </p:sp>
    </p:spTree>
    <p:extLst>
      <p:ext uri="{BB962C8B-B14F-4D97-AF65-F5344CB8AC3E}">
        <p14:creationId xmlns:p14="http://schemas.microsoft.com/office/powerpoint/2010/main" xmlns="" val="361747665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a:xfrm>
            <a:off x="457200" y="277813"/>
            <a:ext cx="8229600" cy="1246187"/>
          </a:xfrm>
        </p:spPr>
        <p:txBody>
          <a:bodyPr/>
          <a:lstStyle/>
          <a:p>
            <a:r>
              <a:rPr lang="en-US" altLang="zh-CN" sz="4000" dirty="0">
                <a:latin typeface="Garamond" charset="0"/>
                <a:ea typeface="宋体" charset="0"/>
                <a:cs typeface="宋体" charset="0"/>
              </a:rPr>
              <a:t>Limitations of </a:t>
            </a:r>
            <a:r>
              <a:rPr lang="en-US" altLang="zh-CN" sz="4000" i="1" dirty="0">
                <a:latin typeface="Garamond" charset="0"/>
                <a:ea typeface="宋体" charset="0"/>
                <a:cs typeface="宋体" charset="0"/>
              </a:rPr>
              <a:t>l</a:t>
            </a:r>
            <a:r>
              <a:rPr lang="en-US" altLang="zh-CN" sz="4000" dirty="0">
                <a:latin typeface="Garamond" charset="0"/>
                <a:ea typeface="宋体" charset="0"/>
                <a:cs typeface="宋体" charset="0"/>
              </a:rPr>
              <a:t>-</a:t>
            </a:r>
            <a:r>
              <a:rPr lang="en-US" altLang="zh-CN" sz="4000" dirty="0" smtClean="0">
                <a:latin typeface="Garamond" charset="0"/>
                <a:ea typeface="宋体" charset="0"/>
                <a:cs typeface="宋体" charset="0"/>
              </a:rPr>
              <a:t>Diversity</a:t>
            </a:r>
            <a:endParaRPr lang="en-US" altLang="zh-CN" sz="4000" dirty="0">
              <a:latin typeface="Garamond" charset="0"/>
              <a:ea typeface="宋体" charset="0"/>
              <a:cs typeface="宋体" charset="0"/>
            </a:endParaRPr>
          </a:p>
        </p:txBody>
      </p:sp>
      <p:sp>
        <p:nvSpPr>
          <p:cNvPr id="49155" name="Rectangle 3"/>
          <p:cNvSpPr>
            <a:spLocks noChangeArrowheads="1"/>
          </p:cNvSpPr>
          <p:nvPr/>
        </p:nvSpPr>
        <p:spPr bwMode="auto">
          <a:xfrm>
            <a:off x="609600" y="1905000"/>
            <a:ext cx="8534400" cy="30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469900" indent="-469900">
              <a:spcBef>
                <a:spcPct val="20000"/>
              </a:spcBef>
              <a:buClr>
                <a:schemeClr val="accent2"/>
              </a:buClr>
              <a:buFont typeface="Wingdings" charset="0"/>
              <a:buNone/>
            </a:pPr>
            <a:r>
              <a:rPr lang="en-US" altLang="zh-CN" b="1">
                <a:ea typeface="宋体" charset="0"/>
                <a:cs typeface="宋体" charset="0"/>
              </a:rPr>
              <a:t>attribute disclosure not completely prevented.</a:t>
            </a:r>
          </a:p>
        </p:txBody>
      </p:sp>
      <p:sp>
        <p:nvSpPr>
          <p:cNvPr id="49156" name="Rectangle 5"/>
          <p:cNvSpPr>
            <a:spLocks noChangeArrowheads="1"/>
          </p:cNvSpPr>
          <p:nvPr/>
        </p:nvSpPr>
        <p:spPr bwMode="auto">
          <a:xfrm>
            <a:off x="685800" y="5715000"/>
            <a:ext cx="7696200" cy="533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495300" indent="-495300">
              <a:spcBef>
                <a:spcPct val="20000"/>
              </a:spcBef>
              <a:buClr>
                <a:schemeClr val="accent2"/>
              </a:buClr>
              <a:buFont typeface="Wingdings" charset="0"/>
              <a:buNone/>
            </a:pPr>
            <a:r>
              <a:rPr lang="en-US" altLang="zh-CN" b="1">
                <a:ea typeface="宋体" charset="0"/>
                <a:cs typeface="宋体" charset="0"/>
              </a:rPr>
              <a:t>Semantic meanings of sensitive values not considered.</a:t>
            </a:r>
          </a:p>
        </p:txBody>
      </p:sp>
      <p:sp>
        <p:nvSpPr>
          <p:cNvPr id="49157" name="Rectangle 6"/>
          <p:cNvSpPr>
            <a:spLocks noChangeArrowheads="1"/>
          </p:cNvSpPr>
          <p:nvPr/>
        </p:nvSpPr>
        <p:spPr bwMode="auto">
          <a:xfrm>
            <a:off x="533400" y="5105400"/>
            <a:ext cx="80010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469900" indent="-469900">
              <a:spcBef>
                <a:spcPct val="20000"/>
              </a:spcBef>
              <a:buClr>
                <a:schemeClr val="accent2"/>
              </a:buClr>
              <a:buFont typeface="Arial" charset="0"/>
              <a:buChar char="•"/>
            </a:pPr>
            <a:endParaRPr lang="en-US" altLang="zh-CN">
              <a:ea typeface="宋体" charset="0"/>
              <a:cs typeface="宋体" charset="0"/>
            </a:endParaRPr>
          </a:p>
        </p:txBody>
      </p:sp>
      <p:graphicFrame>
        <p:nvGraphicFramePr>
          <p:cNvPr id="8" name="Group 3"/>
          <p:cNvGraphicFramePr>
            <a:graphicFrameLocks noGrp="1"/>
          </p:cNvGraphicFramePr>
          <p:nvPr/>
        </p:nvGraphicFramePr>
        <p:xfrm>
          <a:off x="1643063" y="3063875"/>
          <a:ext cx="2209800" cy="1051392"/>
        </p:xfrm>
        <a:graphic>
          <a:graphicData uri="http://schemas.openxmlformats.org/drawingml/2006/table">
            <a:tbl>
              <a:tblPr/>
              <a:tblGrid>
                <a:gridCol w="1071562"/>
                <a:gridCol w="1138238"/>
              </a:tblGrid>
              <a:tr h="365539">
                <a:tc gridSpan="2">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2" charset="2"/>
                        <a:buNone/>
                        <a:tabLst/>
                      </a:pPr>
                      <a:r>
                        <a:rPr kumimoji="0" lang="en-US" altLang="zh-CN" sz="1800" b="0" i="0" u="none" strike="noStrike" cap="none" normalizeH="0" baseline="0" smtClean="0">
                          <a:ln>
                            <a:noFill/>
                          </a:ln>
                          <a:solidFill>
                            <a:schemeClr val="tx1"/>
                          </a:solidFill>
                          <a:effectLst/>
                          <a:latin typeface="Verdana" pitchFamily="34" charset="0"/>
                          <a:ea typeface="宋体" pitchFamily="2" charset="-122"/>
                        </a:rPr>
                        <a:t>Bob</a:t>
                      </a:r>
                    </a:p>
                  </a:txBody>
                  <a:tcPr marT="45692" marB="45692"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r>
              <a:tr h="319847">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2" charset="2"/>
                        <a:buNone/>
                        <a:tabLst/>
                      </a:pPr>
                      <a:r>
                        <a:rPr kumimoji="0" lang="en-US" altLang="zh-CN" sz="1500" b="1" i="1" u="none" strike="noStrike" cap="none" normalizeH="0" baseline="0" smtClean="0">
                          <a:ln>
                            <a:noFill/>
                          </a:ln>
                          <a:solidFill>
                            <a:schemeClr val="tx1"/>
                          </a:solidFill>
                          <a:effectLst/>
                          <a:latin typeface="Verdana" pitchFamily="34" charset="0"/>
                          <a:ea typeface="宋体" pitchFamily="2" charset="-122"/>
                        </a:rPr>
                        <a:t>Zip</a:t>
                      </a:r>
                    </a:p>
                  </a:txBody>
                  <a:tcPr marT="45692" marB="45692"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2" charset="2"/>
                        <a:buNone/>
                        <a:tabLst/>
                      </a:pPr>
                      <a:r>
                        <a:rPr kumimoji="0" lang="en-US" altLang="zh-CN" sz="1500" b="1" i="1" u="none" strike="noStrike" cap="none" normalizeH="0" baseline="0" smtClean="0">
                          <a:ln>
                            <a:noFill/>
                          </a:ln>
                          <a:solidFill>
                            <a:schemeClr val="tx1"/>
                          </a:solidFill>
                          <a:effectLst/>
                          <a:latin typeface="Verdana" pitchFamily="34" charset="0"/>
                          <a:ea typeface="宋体" pitchFamily="2" charset="-122"/>
                        </a:rPr>
                        <a:t>Age</a:t>
                      </a:r>
                    </a:p>
                  </a:txBody>
                  <a:tcPr marT="45692" marB="45692"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65539">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2" charset="2"/>
                        <a:buNone/>
                        <a:tabLst/>
                      </a:pPr>
                      <a:r>
                        <a:rPr kumimoji="0" lang="en-US" altLang="zh-CN" sz="1800" b="0" i="0" u="none" strike="noStrike" cap="none" normalizeH="0" baseline="0" smtClean="0">
                          <a:ln>
                            <a:noFill/>
                          </a:ln>
                          <a:solidFill>
                            <a:schemeClr val="tx1"/>
                          </a:solidFill>
                          <a:effectLst/>
                          <a:latin typeface="Verdana" pitchFamily="34" charset="0"/>
                          <a:ea typeface="宋体" pitchFamily="2" charset="-122"/>
                        </a:rPr>
                        <a:t>47678</a:t>
                      </a:r>
                    </a:p>
                  </a:txBody>
                  <a:tcPr marT="45692" marB="45692"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2" charset="2"/>
                        <a:buNone/>
                        <a:tabLst/>
                      </a:pPr>
                      <a:r>
                        <a:rPr kumimoji="0" lang="en-US" altLang="zh-CN" sz="1800" b="0" i="0" u="none" strike="noStrike" cap="none" normalizeH="0" baseline="0" smtClean="0">
                          <a:ln>
                            <a:noFill/>
                          </a:ln>
                          <a:solidFill>
                            <a:schemeClr val="tx1"/>
                          </a:solidFill>
                          <a:effectLst/>
                          <a:latin typeface="Verdana" pitchFamily="34" charset="0"/>
                          <a:ea typeface="宋体" pitchFamily="2" charset="-122"/>
                        </a:rPr>
                        <a:t>27</a:t>
                      </a:r>
                    </a:p>
                  </a:txBody>
                  <a:tcPr marT="45692" marB="45692"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9" name="Group 16"/>
          <p:cNvGraphicFramePr>
            <a:graphicFrameLocks noGrp="1"/>
          </p:cNvGraphicFramePr>
          <p:nvPr/>
        </p:nvGraphicFramePr>
        <p:xfrm>
          <a:off x="4767263" y="2819400"/>
          <a:ext cx="3767137" cy="2895600"/>
        </p:xfrm>
        <a:graphic>
          <a:graphicData uri="http://schemas.openxmlformats.org/drawingml/2006/table">
            <a:tbl>
              <a:tblPr/>
              <a:tblGrid>
                <a:gridCol w="838200"/>
                <a:gridCol w="633412"/>
                <a:gridCol w="738188"/>
                <a:gridCol w="1557337"/>
              </a:tblGrid>
              <a:tr h="0">
                <a:tc>
                  <a:txBody>
                    <a:body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charset="0"/>
                        <a:buNone/>
                        <a:tabLst/>
                      </a:pPr>
                      <a:r>
                        <a:rPr kumimoji="0" lang="en-US" altLang="zh-CN" sz="1300" b="0" i="0" u="none" strike="noStrike" cap="none" normalizeH="0" baseline="0">
                          <a:ln>
                            <a:noFill/>
                          </a:ln>
                          <a:solidFill>
                            <a:schemeClr val="tx1"/>
                          </a:solidFill>
                          <a:effectLst/>
                          <a:latin typeface="Verdana" charset="0"/>
                          <a:ea typeface="宋体" charset="0"/>
                          <a:cs typeface="宋体" charset="0"/>
                        </a:rPr>
                        <a:t>Zipcode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charset="0"/>
                        <a:buNone/>
                        <a:tabLst/>
                      </a:pPr>
                      <a:r>
                        <a:rPr kumimoji="0" lang="en-US" altLang="zh-CN" sz="1300" b="0" i="0" u="none" strike="noStrike" cap="none" normalizeH="0" baseline="0">
                          <a:ln>
                            <a:noFill/>
                          </a:ln>
                          <a:solidFill>
                            <a:schemeClr val="tx1"/>
                          </a:solidFill>
                          <a:effectLst/>
                          <a:latin typeface="Verdana" charset="0"/>
                          <a:ea typeface="宋体" charset="0"/>
                          <a:cs typeface="宋体" charset="0"/>
                        </a:rPr>
                        <a:t>Age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charset="0"/>
                        <a:buNone/>
                        <a:tabLst/>
                      </a:pPr>
                      <a:r>
                        <a:rPr kumimoji="0" lang="en-US" altLang="zh-CN" sz="1300" b="0" i="0" u="none" strike="noStrike" cap="none" normalizeH="0" baseline="0">
                          <a:ln>
                            <a:noFill/>
                          </a:ln>
                          <a:solidFill>
                            <a:schemeClr val="tx1"/>
                          </a:solidFill>
                          <a:effectLst/>
                          <a:latin typeface="Verdana" charset="0"/>
                          <a:ea typeface="宋体" charset="0"/>
                          <a:cs typeface="宋体" charset="0"/>
                        </a:rPr>
                        <a:t>Salary</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charset="0"/>
                        <a:buNone/>
                        <a:tabLst/>
                      </a:pPr>
                      <a:r>
                        <a:rPr kumimoji="0" lang="en-US" altLang="zh-CN" sz="1300" b="0" i="0" u="none" strike="noStrike" cap="none" normalizeH="0" baseline="0">
                          <a:ln>
                            <a:noFill/>
                          </a:ln>
                          <a:solidFill>
                            <a:schemeClr val="tx1"/>
                          </a:solidFill>
                          <a:effectLst/>
                          <a:latin typeface="Verdana" charset="0"/>
                          <a:ea typeface="宋体" charset="0"/>
                          <a:cs typeface="宋体" charset="0"/>
                        </a:rPr>
                        <a:t>Disease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57163">
                <a:tc>
                  <a:txBody>
                    <a:body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charset="0"/>
                        <a:buNone/>
                        <a:tabLst/>
                      </a:pPr>
                      <a:r>
                        <a:rPr kumimoji="0" lang="en-US" altLang="zh-CN" sz="1300" b="0" i="0" u="none" strike="noStrike" cap="none" normalizeH="0" baseline="0">
                          <a:ln>
                            <a:noFill/>
                          </a:ln>
                          <a:solidFill>
                            <a:schemeClr val="tx1"/>
                          </a:solidFill>
                          <a:effectLst/>
                          <a:latin typeface="Verdana" charset="0"/>
                          <a:ea typeface="宋体" charset="0"/>
                          <a:cs typeface="宋体" charset="0"/>
                        </a:rPr>
                        <a:t>476**</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charset="0"/>
                        <a:buNone/>
                        <a:tabLst/>
                      </a:pPr>
                      <a:r>
                        <a:rPr kumimoji="0" lang="en-US" altLang="zh-CN" sz="1300" b="0" i="0" u="none" strike="noStrike" cap="none" normalizeH="0" baseline="0">
                          <a:ln>
                            <a:noFill/>
                          </a:ln>
                          <a:solidFill>
                            <a:schemeClr val="tx1"/>
                          </a:solidFill>
                          <a:effectLst/>
                          <a:latin typeface="Verdana" charset="0"/>
                          <a:ea typeface="宋体" charset="0"/>
                          <a:cs typeface="宋体"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charset="0"/>
                        <a:buNone/>
                        <a:tabLst/>
                      </a:pPr>
                      <a:r>
                        <a:rPr kumimoji="0" lang="en-US" altLang="zh-CN" sz="1300" b="0" i="0" u="none" strike="noStrike" cap="none" normalizeH="0" baseline="0">
                          <a:ln>
                            <a:noFill/>
                          </a:ln>
                          <a:solidFill>
                            <a:schemeClr val="tx1"/>
                          </a:solidFill>
                          <a:effectLst/>
                          <a:latin typeface="Verdana" charset="0"/>
                          <a:ea typeface="宋体" charset="0"/>
                          <a:cs typeface="宋体" charset="0"/>
                        </a:rPr>
                        <a:t>20K</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charset="0"/>
                        <a:buNone/>
                        <a:tabLst/>
                      </a:pPr>
                      <a:r>
                        <a:rPr kumimoji="0" lang="en-US" altLang="zh-CN" sz="1300" b="0" i="0" u="none" strike="noStrike" cap="none" normalizeH="0" baseline="0">
                          <a:ln>
                            <a:noFill/>
                          </a:ln>
                          <a:solidFill>
                            <a:schemeClr val="tx1"/>
                          </a:solidFill>
                          <a:effectLst/>
                          <a:latin typeface="Verdana" charset="0"/>
                          <a:ea typeface="宋体" charset="0"/>
                          <a:cs typeface="宋体" charset="0"/>
                        </a:rPr>
                        <a:t>Gastric Ulcer</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58750">
                <a:tc>
                  <a:txBody>
                    <a:body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charset="0"/>
                        <a:buNone/>
                        <a:tabLst/>
                      </a:pPr>
                      <a:r>
                        <a:rPr kumimoji="0" lang="en-US" altLang="zh-CN" sz="1300" b="0" i="0" u="none" strike="noStrike" cap="none" normalizeH="0" baseline="0">
                          <a:ln>
                            <a:noFill/>
                          </a:ln>
                          <a:solidFill>
                            <a:schemeClr val="tx1"/>
                          </a:solidFill>
                          <a:effectLst/>
                          <a:latin typeface="Verdana" charset="0"/>
                          <a:ea typeface="宋体" charset="0"/>
                          <a:cs typeface="宋体" charset="0"/>
                        </a:rPr>
                        <a:t>476**</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charset="0"/>
                        <a:buNone/>
                        <a:tabLst/>
                      </a:pPr>
                      <a:r>
                        <a:rPr kumimoji="0" lang="en-US" altLang="zh-CN" sz="1300" b="0" i="0" u="none" strike="noStrike" cap="none" normalizeH="0" baseline="0">
                          <a:ln>
                            <a:noFill/>
                          </a:ln>
                          <a:solidFill>
                            <a:schemeClr val="tx1"/>
                          </a:solidFill>
                          <a:effectLst/>
                          <a:latin typeface="Verdana" charset="0"/>
                          <a:ea typeface="宋体" charset="0"/>
                          <a:cs typeface="宋体"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charset="0"/>
                        <a:buNone/>
                        <a:tabLst/>
                      </a:pPr>
                      <a:r>
                        <a:rPr kumimoji="0" lang="en-US" altLang="zh-CN" sz="1300" b="0" i="0" u="none" strike="noStrike" cap="none" normalizeH="0" baseline="0">
                          <a:ln>
                            <a:noFill/>
                          </a:ln>
                          <a:solidFill>
                            <a:schemeClr val="tx1"/>
                          </a:solidFill>
                          <a:effectLst/>
                          <a:latin typeface="Verdana" charset="0"/>
                          <a:ea typeface="宋体" charset="0"/>
                          <a:cs typeface="宋体" charset="0"/>
                        </a:rPr>
                        <a:t>30K</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charset="0"/>
                        <a:buNone/>
                        <a:tabLst/>
                      </a:pPr>
                      <a:r>
                        <a:rPr kumimoji="0" lang="en-US" altLang="zh-CN" sz="1300" b="0" i="0" u="none" strike="noStrike" cap="none" normalizeH="0" baseline="0">
                          <a:ln>
                            <a:noFill/>
                          </a:ln>
                          <a:solidFill>
                            <a:schemeClr val="tx1"/>
                          </a:solidFill>
                          <a:effectLst/>
                          <a:latin typeface="Verdana" charset="0"/>
                          <a:ea typeface="宋体" charset="0"/>
                          <a:cs typeface="宋体" charset="0"/>
                        </a:rPr>
                        <a:t>Gastritis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58750">
                <a:tc>
                  <a:txBody>
                    <a:body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charset="0"/>
                        <a:buNone/>
                        <a:tabLst/>
                      </a:pPr>
                      <a:r>
                        <a:rPr kumimoji="0" lang="en-US" altLang="zh-CN" sz="1300" b="0" i="0" u="none" strike="noStrike" cap="none" normalizeH="0" baseline="0">
                          <a:ln>
                            <a:noFill/>
                          </a:ln>
                          <a:solidFill>
                            <a:schemeClr val="tx1"/>
                          </a:solidFill>
                          <a:effectLst/>
                          <a:latin typeface="Verdana" charset="0"/>
                          <a:ea typeface="宋体" charset="0"/>
                          <a:cs typeface="宋体" charset="0"/>
                        </a:rPr>
                        <a:t>476**</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charset="0"/>
                        <a:buNone/>
                        <a:tabLst/>
                      </a:pPr>
                      <a:r>
                        <a:rPr kumimoji="0" lang="en-US" altLang="zh-CN" sz="1300" b="0" i="0" u="none" strike="noStrike" cap="none" normalizeH="0" baseline="0">
                          <a:ln>
                            <a:noFill/>
                          </a:ln>
                          <a:solidFill>
                            <a:schemeClr val="tx1"/>
                          </a:solidFill>
                          <a:effectLst/>
                          <a:latin typeface="Verdana" charset="0"/>
                          <a:ea typeface="宋体" charset="0"/>
                          <a:cs typeface="宋体"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charset="0"/>
                        <a:buNone/>
                        <a:tabLst/>
                      </a:pPr>
                      <a:r>
                        <a:rPr kumimoji="0" lang="en-US" altLang="zh-CN" sz="1300" b="0" i="0" u="none" strike="noStrike" cap="none" normalizeH="0" baseline="0">
                          <a:ln>
                            <a:noFill/>
                          </a:ln>
                          <a:solidFill>
                            <a:schemeClr val="tx1"/>
                          </a:solidFill>
                          <a:effectLst/>
                          <a:latin typeface="Verdana" charset="0"/>
                          <a:ea typeface="宋体" charset="0"/>
                          <a:cs typeface="宋体" charset="0"/>
                        </a:rPr>
                        <a:t>40K</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charset="0"/>
                        <a:buNone/>
                        <a:tabLst/>
                      </a:pPr>
                      <a:r>
                        <a:rPr kumimoji="0" lang="en-US" altLang="zh-CN" sz="1300" b="0" i="0" u="none" strike="noStrike" cap="none" normalizeH="0" baseline="0">
                          <a:ln>
                            <a:noFill/>
                          </a:ln>
                          <a:solidFill>
                            <a:schemeClr val="tx1"/>
                          </a:solidFill>
                          <a:effectLst/>
                          <a:latin typeface="Verdana" charset="0"/>
                          <a:ea typeface="宋体" charset="0"/>
                          <a:cs typeface="宋体" charset="0"/>
                        </a:rPr>
                        <a:t>Stomach Cancer</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57163">
                <a:tc>
                  <a:txBody>
                    <a:body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charset="0"/>
                        <a:buNone/>
                        <a:tabLst/>
                      </a:pPr>
                      <a:r>
                        <a:rPr kumimoji="0" lang="en-US" altLang="zh-CN" sz="1300" b="0" i="0" u="none" strike="noStrike" cap="none" normalizeH="0" baseline="0">
                          <a:ln>
                            <a:noFill/>
                          </a:ln>
                          <a:solidFill>
                            <a:schemeClr val="tx1"/>
                          </a:solidFill>
                          <a:effectLst/>
                          <a:latin typeface="Verdana" charset="0"/>
                          <a:ea typeface="宋体" charset="0"/>
                          <a:cs typeface="宋体" charset="0"/>
                        </a:rPr>
                        <a:t>4790*</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charset="0"/>
                        <a:buNone/>
                        <a:tabLst/>
                      </a:pPr>
                      <a:r>
                        <a:rPr kumimoji="0" lang="zh-CN" altLang="en-US" sz="1300" b="0" i="0" u="none" strike="noStrike" cap="none" normalizeH="0" baseline="0">
                          <a:ln>
                            <a:noFill/>
                          </a:ln>
                          <a:solidFill>
                            <a:schemeClr val="tx1"/>
                          </a:solidFill>
                          <a:effectLst/>
                          <a:latin typeface="Verdana" charset="0"/>
                          <a:ea typeface="宋体" charset="0"/>
                          <a:cs typeface="宋体" charset="0"/>
                        </a:rPr>
                        <a:t>≥</a:t>
                      </a:r>
                      <a:r>
                        <a:rPr kumimoji="0" lang="en-US" altLang="zh-CN" sz="1300" b="0" i="0" u="none" strike="noStrike" cap="none" normalizeH="0" baseline="0">
                          <a:ln>
                            <a:noFill/>
                          </a:ln>
                          <a:solidFill>
                            <a:schemeClr val="tx1"/>
                          </a:solidFill>
                          <a:effectLst/>
                          <a:latin typeface="Verdana" charset="0"/>
                          <a:ea typeface="宋体" charset="0"/>
                          <a:cs typeface="宋体" charset="0"/>
                        </a:rPr>
                        <a:t>40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charset="0"/>
                        <a:buNone/>
                        <a:tabLst/>
                      </a:pPr>
                      <a:r>
                        <a:rPr kumimoji="0" lang="en-US" altLang="zh-CN" sz="1300" b="0" i="0" u="none" strike="noStrike" cap="none" normalizeH="0" baseline="0">
                          <a:ln>
                            <a:noFill/>
                          </a:ln>
                          <a:solidFill>
                            <a:schemeClr val="tx1"/>
                          </a:solidFill>
                          <a:effectLst/>
                          <a:latin typeface="Verdana" charset="0"/>
                          <a:ea typeface="宋体" charset="0"/>
                          <a:cs typeface="宋体" charset="0"/>
                        </a:rPr>
                        <a:t>50K</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charset="0"/>
                        <a:buNone/>
                        <a:tabLst/>
                      </a:pPr>
                      <a:r>
                        <a:rPr kumimoji="0" lang="en-US" altLang="zh-CN" sz="1300" b="0" i="0" u="none" strike="noStrike" cap="none" normalizeH="0" baseline="0">
                          <a:ln>
                            <a:noFill/>
                          </a:ln>
                          <a:solidFill>
                            <a:schemeClr val="tx1"/>
                          </a:solidFill>
                          <a:effectLst/>
                          <a:latin typeface="Verdana" charset="0"/>
                          <a:ea typeface="宋体" charset="0"/>
                          <a:cs typeface="宋体" charset="0"/>
                        </a:rPr>
                        <a:t>Gastritis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58750">
                <a:tc>
                  <a:txBody>
                    <a:body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charset="0"/>
                        <a:buNone/>
                        <a:tabLst/>
                      </a:pPr>
                      <a:r>
                        <a:rPr kumimoji="0" lang="en-US" altLang="zh-CN" sz="1300" b="0" i="0" u="none" strike="noStrike" cap="none" normalizeH="0" baseline="0">
                          <a:ln>
                            <a:noFill/>
                          </a:ln>
                          <a:solidFill>
                            <a:schemeClr val="tx1"/>
                          </a:solidFill>
                          <a:effectLst/>
                          <a:latin typeface="Verdana" charset="0"/>
                          <a:ea typeface="宋体" charset="0"/>
                          <a:cs typeface="宋体" charset="0"/>
                        </a:rPr>
                        <a:t>4790*</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charset="0"/>
                        <a:buNone/>
                        <a:tabLst/>
                      </a:pPr>
                      <a:r>
                        <a:rPr kumimoji="0" lang="zh-CN" altLang="en-US" sz="1300" b="0" i="0" u="none" strike="noStrike" cap="none" normalizeH="0" baseline="0">
                          <a:ln>
                            <a:noFill/>
                          </a:ln>
                          <a:solidFill>
                            <a:schemeClr val="tx1"/>
                          </a:solidFill>
                          <a:effectLst/>
                          <a:latin typeface="Verdana" charset="0"/>
                          <a:ea typeface="宋体" charset="0"/>
                          <a:cs typeface="宋体" charset="0"/>
                        </a:rPr>
                        <a:t>≥</a:t>
                      </a:r>
                      <a:r>
                        <a:rPr kumimoji="0" lang="en-US" altLang="zh-CN" sz="1300" b="0" i="0" u="none" strike="noStrike" cap="none" normalizeH="0" baseline="0">
                          <a:ln>
                            <a:noFill/>
                          </a:ln>
                          <a:solidFill>
                            <a:schemeClr val="tx1"/>
                          </a:solidFill>
                          <a:effectLst/>
                          <a:latin typeface="Verdana" charset="0"/>
                          <a:ea typeface="宋体" charset="0"/>
                          <a:cs typeface="宋体" charset="0"/>
                        </a:rPr>
                        <a:t>40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charset="0"/>
                        <a:buNone/>
                        <a:tabLst/>
                      </a:pPr>
                      <a:r>
                        <a:rPr kumimoji="0" lang="en-US" altLang="zh-CN" sz="1300" b="0" i="0" u="none" strike="noStrike" cap="none" normalizeH="0" baseline="0">
                          <a:ln>
                            <a:noFill/>
                          </a:ln>
                          <a:solidFill>
                            <a:schemeClr val="tx1"/>
                          </a:solidFill>
                          <a:effectLst/>
                          <a:latin typeface="Verdana" charset="0"/>
                          <a:ea typeface="宋体" charset="0"/>
                          <a:cs typeface="宋体" charset="0"/>
                        </a:rPr>
                        <a:t>100K</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charset="0"/>
                        <a:buNone/>
                        <a:tabLst/>
                      </a:pPr>
                      <a:r>
                        <a:rPr kumimoji="0" lang="en-US" altLang="zh-CN" sz="1300" b="0" i="0" u="none" strike="noStrike" cap="none" normalizeH="0" baseline="0">
                          <a:ln>
                            <a:noFill/>
                          </a:ln>
                          <a:solidFill>
                            <a:schemeClr val="tx1"/>
                          </a:solidFill>
                          <a:effectLst/>
                          <a:latin typeface="Verdana" charset="0"/>
                          <a:ea typeface="宋体" charset="0"/>
                          <a:cs typeface="宋体" charset="0"/>
                        </a:rPr>
                        <a:t>Flu</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58750">
                <a:tc>
                  <a:txBody>
                    <a:body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charset="0"/>
                        <a:buNone/>
                        <a:tabLst/>
                      </a:pPr>
                      <a:r>
                        <a:rPr kumimoji="0" lang="en-US" altLang="zh-CN" sz="1300" b="0" i="0" u="none" strike="noStrike" cap="none" normalizeH="0" baseline="0">
                          <a:ln>
                            <a:noFill/>
                          </a:ln>
                          <a:solidFill>
                            <a:schemeClr val="tx1"/>
                          </a:solidFill>
                          <a:effectLst/>
                          <a:latin typeface="Verdana" charset="0"/>
                          <a:ea typeface="宋体" charset="0"/>
                          <a:cs typeface="宋体" charset="0"/>
                        </a:rPr>
                        <a:t>4790*</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charset="0"/>
                        <a:buNone/>
                        <a:tabLst/>
                      </a:pPr>
                      <a:r>
                        <a:rPr kumimoji="0" lang="zh-CN" altLang="en-US" sz="1300" b="0" i="0" u="none" strike="noStrike" cap="none" normalizeH="0" baseline="0">
                          <a:ln>
                            <a:noFill/>
                          </a:ln>
                          <a:solidFill>
                            <a:schemeClr val="tx1"/>
                          </a:solidFill>
                          <a:effectLst/>
                          <a:latin typeface="Verdana" charset="0"/>
                          <a:ea typeface="宋体" charset="0"/>
                          <a:cs typeface="宋体" charset="0"/>
                        </a:rPr>
                        <a:t>≥</a:t>
                      </a:r>
                      <a:r>
                        <a:rPr kumimoji="0" lang="en-US" altLang="zh-CN" sz="1300" b="0" i="0" u="none" strike="noStrike" cap="none" normalizeH="0" baseline="0">
                          <a:ln>
                            <a:noFill/>
                          </a:ln>
                          <a:solidFill>
                            <a:schemeClr val="tx1"/>
                          </a:solidFill>
                          <a:effectLst/>
                          <a:latin typeface="Verdana" charset="0"/>
                          <a:ea typeface="宋体" charset="0"/>
                          <a:cs typeface="宋体" charset="0"/>
                        </a:rPr>
                        <a:t>40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charset="0"/>
                        <a:buNone/>
                        <a:tabLst/>
                      </a:pPr>
                      <a:r>
                        <a:rPr kumimoji="0" lang="en-US" altLang="zh-CN" sz="1300" b="0" i="0" u="none" strike="noStrike" cap="none" normalizeH="0" baseline="0">
                          <a:ln>
                            <a:noFill/>
                          </a:ln>
                          <a:solidFill>
                            <a:schemeClr val="tx1"/>
                          </a:solidFill>
                          <a:effectLst/>
                          <a:latin typeface="Verdana" charset="0"/>
                          <a:ea typeface="宋体" charset="0"/>
                          <a:cs typeface="宋体" charset="0"/>
                        </a:rPr>
                        <a:t>70K</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charset="0"/>
                        <a:buNone/>
                        <a:tabLst/>
                      </a:pPr>
                      <a:r>
                        <a:rPr kumimoji="0" lang="en-US" altLang="zh-CN" sz="1300" b="0" i="0" u="none" strike="noStrike" cap="none" normalizeH="0" baseline="0">
                          <a:ln>
                            <a:noFill/>
                          </a:ln>
                          <a:solidFill>
                            <a:schemeClr val="tx1"/>
                          </a:solidFill>
                          <a:effectLst/>
                          <a:latin typeface="Verdana" charset="0"/>
                          <a:ea typeface="宋体" charset="0"/>
                          <a:cs typeface="宋体" charset="0"/>
                        </a:rPr>
                        <a:t>Bronchitis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58750">
                <a:tc>
                  <a:txBody>
                    <a:body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charset="0"/>
                        <a:buNone/>
                        <a:tabLst/>
                      </a:pPr>
                      <a:r>
                        <a:rPr kumimoji="0" lang="en-US" altLang="zh-CN" sz="1300" b="0" i="0" u="none" strike="noStrike" cap="none" normalizeH="0" baseline="0">
                          <a:ln>
                            <a:noFill/>
                          </a:ln>
                          <a:solidFill>
                            <a:schemeClr val="tx1"/>
                          </a:solidFill>
                          <a:effectLst/>
                          <a:latin typeface="Verdana" charset="0"/>
                          <a:ea typeface="宋体" charset="0"/>
                          <a:cs typeface="宋体" charset="0"/>
                        </a:rPr>
                        <a:t>476**</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charset="0"/>
                        <a:buNone/>
                        <a:tabLst/>
                      </a:pPr>
                      <a:r>
                        <a:rPr kumimoji="0" lang="en-US" altLang="zh-CN" sz="1300" b="0" i="0" u="none" strike="noStrike" cap="none" normalizeH="0" baseline="0">
                          <a:ln>
                            <a:noFill/>
                          </a:ln>
                          <a:solidFill>
                            <a:schemeClr val="tx1"/>
                          </a:solidFill>
                          <a:effectLst/>
                          <a:latin typeface="Verdana" charset="0"/>
                          <a:ea typeface="宋体" charset="0"/>
                          <a:cs typeface="宋体"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charset="0"/>
                        <a:buNone/>
                        <a:tabLst/>
                      </a:pPr>
                      <a:r>
                        <a:rPr kumimoji="0" lang="en-US" altLang="zh-CN" sz="1300" b="0" i="0" u="none" strike="noStrike" cap="none" normalizeH="0" baseline="0">
                          <a:ln>
                            <a:noFill/>
                          </a:ln>
                          <a:solidFill>
                            <a:schemeClr val="tx1"/>
                          </a:solidFill>
                          <a:effectLst/>
                          <a:latin typeface="Verdana" charset="0"/>
                          <a:ea typeface="宋体" charset="0"/>
                          <a:cs typeface="宋体" charset="0"/>
                        </a:rPr>
                        <a:t>60K</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charset="0"/>
                        <a:buNone/>
                        <a:tabLst/>
                      </a:pPr>
                      <a:r>
                        <a:rPr kumimoji="0" lang="en-US" altLang="zh-CN" sz="1300" b="0" i="0" u="none" strike="noStrike" cap="none" normalizeH="0" baseline="0">
                          <a:ln>
                            <a:noFill/>
                          </a:ln>
                          <a:solidFill>
                            <a:schemeClr val="tx1"/>
                          </a:solidFill>
                          <a:effectLst/>
                          <a:latin typeface="Verdana" charset="0"/>
                          <a:ea typeface="宋体" charset="0"/>
                          <a:cs typeface="宋体" charset="0"/>
                        </a:rPr>
                        <a:t>Bronchitis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57163">
                <a:tc>
                  <a:txBody>
                    <a:body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charset="0"/>
                        <a:buNone/>
                        <a:tabLst/>
                      </a:pPr>
                      <a:r>
                        <a:rPr kumimoji="0" lang="en-US" altLang="zh-CN" sz="1300" b="0" i="0" u="none" strike="noStrike" cap="none" normalizeH="0" baseline="0">
                          <a:ln>
                            <a:noFill/>
                          </a:ln>
                          <a:solidFill>
                            <a:schemeClr val="tx1"/>
                          </a:solidFill>
                          <a:effectLst/>
                          <a:latin typeface="Verdana" charset="0"/>
                          <a:ea typeface="宋体" charset="0"/>
                          <a:cs typeface="宋体" charset="0"/>
                        </a:rPr>
                        <a:t>476**</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charset="0"/>
                        <a:buNone/>
                        <a:tabLst/>
                      </a:pPr>
                      <a:r>
                        <a:rPr kumimoji="0" lang="en-US" altLang="zh-CN" sz="1300" b="0" i="0" u="none" strike="noStrike" cap="none" normalizeH="0" baseline="0">
                          <a:ln>
                            <a:noFill/>
                          </a:ln>
                          <a:solidFill>
                            <a:schemeClr val="tx1"/>
                          </a:solidFill>
                          <a:effectLst/>
                          <a:latin typeface="Verdana" charset="0"/>
                          <a:ea typeface="宋体" charset="0"/>
                          <a:cs typeface="宋体"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charset="0"/>
                        <a:buNone/>
                        <a:tabLst/>
                      </a:pPr>
                      <a:r>
                        <a:rPr kumimoji="0" lang="en-US" altLang="zh-CN" sz="1300" b="0" i="0" u="none" strike="noStrike" cap="none" normalizeH="0" baseline="0">
                          <a:ln>
                            <a:noFill/>
                          </a:ln>
                          <a:solidFill>
                            <a:schemeClr val="tx1"/>
                          </a:solidFill>
                          <a:effectLst/>
                          <a:latin typeface="Verdana" charset="0"/>
                          <a:ea typeface="宋体" charset="0"/>
                          <a:cs typeface="宋体" charset="0"/>
                        </a:rPr>
                        <a:t>80K</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charset="0"/>
                        <a:buNone/>
                        <a:tabLst/>
                      </a:pPr>
                      <a:r>
                        <a:rPr kumimoji="0" lang="en-US" altLang="zh-CN" sz="1300" b="0" i="0" u="none" strike="noStrike" cap="none" normalizeH="0" baseline="0">
                          <a:ln>
                            <a:noFill/>
                          </a:ln>
                          <a:solidFill>
                            <a:schemeClr val="tx1"/>
                          </a:solidFill>
                          <a:effectLst/>
                          <a:latin typeface="Verdana" charset="0"/>
                          <a:ea typeface="宋体" charset="0"/>
                          <a:cs typeface="宋体" charset="0"/>
                        </a:rPr>
                        <a:t>Pneumonia</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80975">
                <a:tc>
                  <a:txBody>
                    <a:body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charset="0"/>
                        <a:buNone/>
                        <a:tabLst/>
                      </a:pPr>
                      <a:r>
                        <a:rPr kumimoji="0" lang="en-US" altLang="zh-CN" sz="1300" b="0" i="0" u="none" strike="noStrike" cap="none" normalizeH="0" baseline="0">
                          <a:ln>
                            <a:noFill/>
                          </a:ln>
                          <a:solidFill>
                            <a:schemeClr val="tx1"/>
                          </a:solidFill>
                          <a:effectLst/>
                          <a:latin typeface="Verdana" charset="0"/>
                          <a:ea typeface="宋体" charset="0"/>
                          <a:cs typeface="宋体" charset="0"/>
                        </a:rPr>
                        <a:t>476**</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charset="0"/>
                        <a:buNone/>
                        <a:tabLst/>
                      </a:pPr>
                      <a:r>
                        <a:rPr kumimoji="0" lang="en-US" altLang="zh-CN" sz="1300" b="0" i="0" u="none" strike="noStrike" cap="none" normalizeH="0" baseline="0">
                          <a:ln>
                            <a:noFill/>
                          </a:ln>
                          <a:solidFill>
                            <a:schemeClr val="tx1"/>
                          </a:solidFill>
                          <a:effectLst/>
                          <a:latin typeface="Verdana" charset="0"/>
                          <a:ea typeface="宋体" charset="0"/>
                          <a:cs typeface="宋体"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charset="0"/>
                        <a:buNone/>
                        <a:tabLst/>
                      </a:pPr>
                      <a:r>
                        <a:rPr kumimoji="0" lang="en-US" altLang="zh-CN" sz="1300" b="0" i="0" u="none" strike="noStrike" cap="none" normalizeH="0" baseline="0">
                          <a:ln>
                            <a:noFill/>
                          </a:ln>
                          <a:solidFill>
                            <a:schemeClr val="tx1"/>
                          </a:solidFill>
                          <a:effectLst/>
                          <a:latin typeface="Verdana" charset="0"/>
                          <a:ea typeface="宋体" charset="0"/>
                          <a:cs typeface="宋体" charset="0"/>
                        </a:rPr>
                        <a:t>90K</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charset="0"/>
                        <a:buNone/>
                        <a:tabLst/>
                      </a:pPr>
                      <a:r>
                        <a:rPr kumimoji="0" lang="en-US" altLang="zh-CN" sz="1300" b="0" i="0" u="none" strike="noStrike" cap="none" normalizeH="0" baseline="0">
                          <a:ln>
                            <a:noFill/>
                          </a:ln>
                          <a:solidFill>
                            <a:schemeClr val="tx1"/>
                          </a:solidFill>
                          <a:effectLst/>
                          <a:latin typeface="Verdana" charset="0"/>
                          <a:ea typeface="宋体" charset="0"/>
                          <a:cs typeface="宋体" charset="0"/>
                        </a:rPr>
                        <a:t>Stomach Cancer</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49228" name="Rectangle 73"/>
          <p:cNvSpPr>
            <a:spLocks noChangeArrowheads="1"/>
          </p:cNvSpPr>
          <p:nvPr/>
        </p:nvSpPr>
        <p:spPr bwMode="auto">
          <a:xfrm>
            <a:off x="4691063" y="2438400"/>
            <a:ext cx="3352800" cy="30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469900" indent="-469900">
              <a:spcBef>
                <a:spcPct val="20000"/>
              </a:spcBef>
              <a:buClr>
                <a:schemeClr val="accent2"/>
              </a:buClr>
              <a:buFont typeface="Wingdings" charset="0"/>
              <a:buNone/>
            </a:pPr>
            <a:r>
              <a:rPr lang="en-US" altLang="zh-CN" sz="1500">
                <a:ea typeface="宋体" charset="0"/>
                <a:cs typeface="宋体" charset="0"/>
              </a:rPr>
              <a:t>A 3-diverse patient table</a:t>
            </a:r>
          </a:p>
        </p:txBody>
      </p:sp>
      <p:sp>
        <p:nvSpPr>
          <p:cNvPr id="49229" name="Rectangle 74"/>
          <p:cNvSpPr>
            <a:spLocks noChangeArrowheads="1"/>
          </p:cNvSpPr>
          <p:nvPr/>
        </p:nvSpPr>
        <p:spPr bwMode="auto">
          <a:xfrm>
            <a:off x="990600" y="4191000"/>
            <a:ext cx="3886200" cy="1600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495300" indent="-495300">
              <a:spcBef>
                <a:spcPct val="20000"/>
              </a:spcBef>
              <a:buClr>
                <a:schemeClr val="accent2"/>
              </a:buClr>
              <a:buFont typeface="Wingdings" charset="0"/>
              <a:buNone/>
            </a:pPr>
            <a:r>
              <a:rPr lang="en-US" altLang="zh-CN" b="1">
                <a:ea typeface="宋体" charset="0"/>
                <a:cs typeface="宋体" charset="0"/>
              </a:rPr>
              <a:t>Conclusion</a:t>
            </a:r>
            <a:endParaRPr lang="en-US" altLang="zh-CN">
              <a:ea typeface="宋体" charset="0"/>
              <a:cs typeface="宋体" charset="0"/>
            </a:endParaRPr>
          </a:p>
          <a:p>
            <a:pPr marL="495300" indent="-495300">
              <a:spcBef>
                <a:spcPct val="20000"/>
              </a:spcBef>
              <a:buClr>
                <a:schemeClr val="accent2"/>
              </a:buClr>
              <a:buFont typeface="Wingdings" charset="0"/>
              <a:buAutoNum type="arabicPeriod"/>
            </a:pPr>
            <a:r>
              <a:rPr lang="en-US" altLang="zh-CN" sz="1500">
                <a:ea typeface="宋体" charset="0"/>
                <a:cs typeface="宋体" charset="0"/>
              </a:rPr>
              <a:t>Bob’s salary is in [20k,40k], which is relative low.</a:t>
            </a:r>
          </a:p>
          <a:p>
            <a:pPr marL="495300" indent="-495300">
              <a:spcBef>
                <a:spcPct val="20000"/>
              </a:spcBef>
              <a:buClr>
                <a:schemeClr val="accent2"/>
              </a:buClr>
              <a:buFont typeface="Wingdings" charset="0"/>
              <a:buAutoNum type="arabicPeriod"/>
            </a:pPr>
            <a:r>
              <a:rPr lang="en-US" altLang="zh-CN" sz="1500">
                <a:ea typeface="宋体" charset="0"/>
                <a:cs typeface="宋体" charset="0"/>
              </a:rPr>
              <a:t>Bob has some stomach-related disease.</a:t>
            </a:r>
          </a:p>
        </p:txBody>
      </p:sp>
      <p:sp>
        <p:nvSpPr>
          <p:cNvPr id="49230" name="Line 75"/>
          <p:cNvSpPr>
            <a:spLocks noChangeShapeType="1"/>
          </p:cNvSpPr>
          <p:nvPr/>
        </p:nvSpPr>
        <p:spPr bwMode="auto">
          <a:xfrm>
            <a:off x="3852863" y="3429000"/>
            <a:ext cx="914400" cy="381000"/>
          </a:xfrm>
          <a:prstGeom prst="line">
            <a:avLst/>
          </a:prstGeom>
          <a:noFill/>
          <a:ln w="19050">
            <a:solidFill>
              <a:srgbClr val="FF0000"/>
            </a:solidFill>
            <a:round/>
            <a:headEnd/>
            <a:tailEnd type="triangle" w="lg" len="lg"/>
          </a:ln>
          <a:extLst>
            <a:ext uri="{909E8E84-426E-40dd-AFC4-6F175D3DCCD1}">
              <a14:hiddenFill xmlns:a14="http://schemas.microsoft.com/office/drawing/2010/main" xmlns="">
                <a:noFill/>
              </a14:hiddenFill>
            </a:ext>
          </a:extLst>
        </p:spPr>
        <p:txBody>
          <a:bodyPr wrap="none" anchor="ctr"/>
          <a:lstStyle/>
          <a:p>
            <a:endParaRPr lang="en-US"/>
          </a:p>
        </p:txBody>
      </p:sp>
      <p:sp>
        <p:nvSpPr>
          <p:cNvPr id="49231" name="Line 76"/>
          <p:cNvSpPr>
            <a:spLocks noChangeShapeType="1"/>
          </p:cNvSpPr>
          <p:nvPr/>
        </p:nvSpPr>
        <p:spPr bwMode="auto">
          <a:xfrm flipV="1">
            <a:off x="3852863" y="3276600"/>
            <a:ext cx="914400" cy="152400"/>
          </a:xfrm>
          <a:prstGeom prst="line">
            <a:avLst/>
          </a:prstGeom>
          <a:noFill/>
          <a:ln w="19050">
            <a:solidFill>
              <a:srgbClr val="FF0000"/>
            </a:solidFill>
            <a:round/>
            <a:headEnd/>
            <a:tailEnd type="triangle" w="lg" len="lg"/>
          </a:ln>
          <a:extLst>
            <a:ext uri="{909E8E84-426E-40dd-AFC4-6F175D3DCCD1}">
              <a14:hiddenFill xmlns:a14="http://schemas.microsoft.com/office/drawing/2010/main" xmlns="">
                <a:noFill/>
              </a14:hiddenFill>
            </a:ext>
          </a:extLst>
        </p:spPr>
        <p:txBody>
          <a:bodyPr wrap="none" anchor="ctr"/>
          <a:lstStyle/>
          <a:p>
            <a:endParaRPr lang="en-US"/>
          </a:p>
        </p:txBody>
      </p:sp>
      <p:sp>
        <p:nvSpPr>
          <p:cNvPr id="49232" name="Line 77"/>
          <p:cNvSpPr>
            <a:spLocks noChangeShapeType="1"/>
          </p:cNvSpPr>
          <p:nvPr/>
        </p:nvSpPr>
        <p:spPr bwMode="auto">
          <a:xfrm>
            <a:off x="3852863" y="3429000"/>
            <a:ext cx="914400" cy="76200"/>
          </a:xfrm>
          <a:prstGeom prst="line">
            <a:avLst/>
          </a:prstGeom>
          <a:noFill/>
          <a:ln w="19050">
            <a:solidFill>
              <a:srgbClr val="FF0000"/>
            </a:solidFill>
            <a:round/>
            <a:headEnd/>
            <a:tailEnd type="triangle" w="lg" len="lg"/>
          </a:ln>
          <a:extLst>
            <a:ext uri="{909E8E84-426E-40dd-AFC4-6F175D3DCCD1}">
              <a14:hiddenFill xmlns:a14="http://schemas.microsoft.com/office/drawing/2010/main" xmlns="">
                <a:noFill/>
              </a14:hiddenFill>
            </a:ext>
          </a:extLst>
        </p:spPr>
        <p:txBody>
          <a:bodyPr wrap="none" anchor="ctr"/>
          <a:lstStyle/>
          <a:p>
            <a:endParaRPr lang="en-US"/>
          </a:p>
        </p:txBody>
      </p:sp>
      <p:sp>
        <p:nvSpPr>
          <p:cNvPr id="49233" name="AutoShape 78"/>
          <p:cNvSpPr>
            <a:spLocks noChangeArrowheads="1"/>
          </p:cNvSpPr>
          <p:nvPr/>
        </p:nvSpPr>
        <p:spPr bwMode="auto">
          <a:xfrm>
            <a:off x="4764088" y="3124200"/>
            <a:ext cx="3736975" cy="838200"/>
          </a:xfrm>
          <a:prstGeom prst="roundRect">
            <a:avLst>
              <a:gd name="adj" fmla="val 16667"/>
            </a:avLst>
          </a:prstGeom>
          <a:noFill/>
          <a:ln w="25400">
            <a:solidFill>
              <a:srgbClr val="FF0000"/>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9234" name="Rectangle 81"/>
          <p:cNvSpPr>
            <a:spLocks noChangeArrowheads="1"/>
          </p:cNvSpPr>
          <p:nvPr/>
        </p:nvSpPr>
        <p:spPr bwMode="auto">
          <a:xfrm>
            <a:off x="838200" y="2438400"/>
            <a:ext cx="3352800" cy="30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469900" indent="-469900">
              <a:spcBef>
                <a:spcPct val="20000"/>
              </a:spcBef>
              <a:buClr>
                <a:schemeClr val="accent2"/>
              </a:buClr>
              <a:buFont typeface="Wingdings" charset="0"/>
              <a:buNone/>
            </a:pPr>
            <a:r>
              <a:rPr lang="en-US" altLang="zh-CN" sz="2000" b="1">
                <a:solidFill>
                  <a:srgbClr val="993300"/>
                </a:solidFill>
                <a:ea typeface="宋体" charset="0"/>
                <a:cs typeface="宋体" charset="0"/>
              </a:rPr>
              <a:t>Similarity Attack </a:t>
            </a:r>
            <a:r>
              <a:rPr lang="en-US" sz="2000"/>
              <a:t>[</a:t>
            </a:r>
            <a:r>
              <a:rPr lang="en-US" altLang="zh-CN" sz="2000" i="1">
                <a:solidFill>
                  <a:srgbClr val="7030A0"/>
                </a:solidFill>
                <a:ea typeface="宋体" charset="0"/>
                <a:cs typeface="宋体" charset="0"/>
              </a:rPr>
              <a:t>Li </a:t>
            </a:r>
            <a:r>
              <a:rPr lang="en-US" sz="2000" i="1">
                <a:solidFill>
                  <a:srgbClr val="7030A0"/>
                </a:solidFill>
              </a:rPr>
              <a:t>2007</a:t>
            </a:r>
            <a:r>
              <a:rPr lang="en-US" sz="2000"/>
              <a:t>]</a:t>
            </a:r>
            <a:endParaRPr lang="en-US" altLang="zh-CN" sz="2000" b="1">
              <a:solidFill>
                <a:srgbClr val="993300"/>
              </a:solidFill>
              <a:ea typeface="宋体" charset="0"/>
              <a:cs typeface="宋体" charset="0"/>
            </a:endParaRPr>
          </a:p>
        </p:txBody>
      </p:sp>
      <p:sp>
        <p:nvSpPr>
          <p:cNvPr id="15" name="Date Placeholder 14"/>
          <p:cNvSpPr>
            <a:spLocks noGrp="1"/>
          </p:cNvSpPr>
          <p:nvPr>
            <p:ph type="dt" sz="quarter" idx="10"/>
          </p:nvPr>
        </p:nvSpPr>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C28207CA-DBA9-3743-BF46-735626BAA69A}" type="datetime1">
              <a:rPr lang="en-US" smtClean="0">
                <a:latin typeface="Garamond" charset="0"/>
              </a:rPr>
              <a:pPr eaLnBrk="1" hangingPunct="1"/>
              <a:t>3/23/2011</a:t>
            </a:fld>
            <a:endParaRPr lang="en-US">
              <a:latin typeface="Garamond" charset="0"/>
            </a:endParaRPr>
          </a:p>
        </p:txBody>
      </p:sp>
      <p:sp>
        <p:nvSpPr>
          <p:cNvPr id="16" name="Slide Number Placeholder 15"/>
          <p:cNvSpPr>
            <a:spLocks noGrp="1"/>
          </p:cNvSpPr>
          <p:nvPr>
            <p:ph type="sldNum" sz="quarter" idx="12"/>
          </p:nvPr>
        </p:nvSpPr>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322912E4-D4F7-D341-BF41-36750207E5FD}" type="slidenum">
              <a:rPr lang="en-US">
                <a:latin typeface="Garamond" charset="0"/>
              </a:rPr>
              <a:pPr eaLnBrk="1" hangingPunct="1"/>
              <a:t>26</a:t>
            </a:fld>
            <a:endParaRPr lang="en-US">
              <a:latin typeface="Garamond" charset="0"/>
            </a:endParaRPr>
          </a:p>
        </p:txBody>
      </p:sp>
    </p:spTree>
    <p:extLst>
      <p:ext uri="{BB962C8B-B14F-4D97-AF65-F5344CB8AC3E}">
        <p14:creationId xmlns:p14="http://schemas.microsoft.com/office/powerpoint/2010/main" xmlns="" val="329795432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099" name="Rectangle 2"/>
          <p:cNvSpPr>
            <a:spLocks noGrp="1" noChangeArrowheads="1"/>
          </p:cNvSpPr>
          <p:nvPr>
            <p:ph type="title"/>
          </p:nvPr>
        </p:nvSpPr>
        <p:spPr>
          <a:xfrm>
            <a:off x="381000" y="304800"/>
            <a:ext cx="8458200" cy="1216025"/>
          </a:xfrm>
        </p:spPr>
        <p:txBody>
          <a:bodyPr/>
          <a:lstStyle/>
          <a:p>
            <a:r>
              <a:rPr lang="en-US" altLang="zh-CN" i="1">
                <a:latin typeface="Garamond" charset="0"/>
                <a:ea typeface="宋体" charset="0"/>
                <a:cs typeface="宋体" charset="0"/>
              </a:rPr>
              <a:t>t</a:t>
            </a:r>
            <a:r>
              <a:rPr lang="en-US" altLang="zh-CN">
                <a:latin typeface="Garamond" charset="0"/>
                <a:ea typeface="宋体" charset="0"/>
                <a:cs typeface="宋体" charset="0"/>
              </a:rPr>
              <a:t>-Closeness: A New Privacy Measure</a:t>
            </a:r>
          </a:p>
        </p:txBody>
      </p:sp>
      <p:sp>
        <p:nvSpPr>
          <p:cNvPr id="4100" name="Rectangle 3"/>
          <p:cNvSpPr>
            <a:spLocks noGrp="1" noChangeArrowheads="1"/>
          </p:cNvSpPr>
          <p:nvPr>
            <p:ph type="body" sz="half" idx="1"/>
          </p:nvPr>
        </p:nvSpPr>
        <p:spPr>
          <a:xfrm>
            <a:off x="533400" y="1600200"/>
            <a:ext cx="3924300" cy="4419600"/>
          </a:xfrm>
        </p:spPr>
        <p:txBody>
          <a:bodyPr/>
          <a:lstStyle/>
          <a:p>
            <a:r>
              <a:rPr lang="en-US" altLang="zh-CN" b="1">
                <a:solidFill>
                  <a:srgbClr val="993300"/>
                </a:solidFill>
                <a:latin typeface="Arial" charset="0"/>
                <a:ea typeface="宋体" charset="0"/>
                <a:cs typeface="宋体" charset="0"/>
              </a:rPr>
              <a:t>Rationale</a:t>
            </a:r>
          </a:p>
        </p:txBody>
      </p:sp>
      <p:graphicFrame>
        <p:nvGraphicFramePr>
          <p:cNvPr id="158724" name="Group 4"/>
          <p:cNvGraphicFramePr>
            <a:graphicFrameLocks noGrp="1"/>
          </p:cNvGraphicFramePr>
          <p:nvPr>
            <p:ph sz="quarter" idx="2"/>
          </p:nvPr>
        </p:nvGraphicFramePr>
        <p:xfrm>
          <a:off x="4114800" y="2133600"/>
          <a:ext cx="4419600" cy="2340864"/>
        </p:xfrm>
        <a:graphic>
          <a:graphicData uri="http://schemas.openxmlformats.org/drawingml/2006/table">
            <a:tbl>
              <a:tblPr/>
              <a:tblGrid>
                <a:gridCol w="533400"/>
                <a:gridCol w="914400"/>
                <a:gridCol w="609600"/>
                <a:gridCol w="914400"/>
                <a:gridCol w="1447800"/>
              </a:tblGrid>
              <a:tr h="142875">
                <a:tc>
                  <a:txBody>
                    <a:body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charset="0"/>
                        <a:buNone/>
                        <a:tabLst/>
                      </a:pPr>
                      <a:r>
                        <a:rPr kumimoji="0" lang="en-US" altLang="zh-CN" sz="1400" b="1" i="0" u="none" strike="noStrike" cap="none" normalizeH="0" baseline="0">
                          <a:ln>
                            <a:noFill/>
                          </a:ln>
                          <a:solidFill>
                            <a:srgbClr val="993300"/>
                          </a:solidFill>
                          <a:effectLst/>
                          <a:latin typeface="Arial" charset="0"/>
                          <a:ea typeface="宋体" charset="0"/>
                          <a:cs typeface="宋体" charset="0"/>
                        </a:rPr>
                        <a:t>Age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charset="0"/>
                        <a:buNone/>
                        <a:tabLst/>
                      </a:pPr>
                      <a:r>
                        <a:rPr kumimoji="0" lang="en-US" altLang="zh-CN" sz="1400" b="1" i="0" u="none" strike="noStrike" cap="none" normalizeH="0" baseline="0">
                          <a:ln>
                            <a:noFill/>
                          </a:ln>
                          <a:solidFill>
                            <a:srgbClr val="993300"/>
                          </a:solidFill>
                          <a:effectLst/>
                          <a:latin typeface="Arial" charset="0"/>
                          <a:ea typeface="宋体" charset="0"/>
                          <a:cs typeface="宋体" charset="0"/>
                        </a:rPr>
                        <a:t>Zipcode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charset="0"/>
                        <a:buNone/>
                        <a:tabLst/>
                      </a:pPr>
                      <a:r>
                        <a:rPr kumimoji="0" lang="en-US" altLang="zh-CN" sz="1400" b="1" i="0" u="none" strike="noStrike" cap="none" normalizeH="0" baseline="0">
                          <a:ln>
                            <a:noFill/>
                          </a:ln>
                          <a:solidFill>
                            <a:srgbClr val="993300"/>
                          </a:solidFill>
                          <a:effectLst/>
                          <a:latin typeface="Arial" charset="0"/>
                          <a:ea typeface="宋体" charset="0"/>
                          <a:cs typeface="宋体"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charset="0"/>
                        <a:buNone/>
                        <a:tabLst/>
                      </a:pPr>
                      <a:r>
                        <a:rPr kumimoji="0" lang="en-US" altLang="zh-CN" sz="1400" b="1" i="0" u="none" strike="noStrike" cap="none" normalizeH="0" baseline="0">
                          <a:ln>
                            <a:noFill/>
                          </a:ln>
                          <a:solidFill>
                            <a:srgbClr val="993300"/>
                          </a:solidFill>
                          <a:effectLst/>
                          <a:latin typeface="Arial" charset="0"/>
                          <a:ea typeface="宋体" charset="0"/>
                          <a:cs typeface="宋体" charset="0"/>
                        </a:rPr>
                        <a:t>Gender</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charset="0"/>
                        <a:buNone/>
                        <a:tabLst/>
                      </a:pPr>
                      <a:r>
                        <a:rPr kumimoji="0" lang="en-US" altLang="zh-CN" sz="1400" b="1" i="0" u="none" strike="noStrike" cap="none" normalizeH="0" baseline="0">
                          <a:ln>
                            <a:noFill/>
                          </a:ln>
                          <a:solidFill>
                            <a:srgbClr val="993300"/>
                          </a:solidFill>
                          <a:effectLst/>
                          <a:latin typeface="Arial" charset="0"/>
                          <a:ea typeface="宋体" charset="0"/>
                          <a:cs typeface="宋体" charset="0"/>
                        </a:rPr>
                        <a:t>Disease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42875">
                <a:tc>
                  <a:txBody>
                    <a:body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charset="0"/>
                        <a:buNone/>
                        <a:tabLst/>
                      </a:pPr>
                      <a:r>
                        <a:rPr kumimoji="0" lang="zh-CN" altLang="en-US" sz="1400" b="0" i="0" u="none" strike="noStrike" cap="none" normalizeH="0" baseline="0">
                          <a:ln>
                            <a:noFill/>
                          </a:ln>
                          <a:solidFill>
                            <a:schemeClr val="tx1"/>
                          </a:solidFill>
                          <a:effectLst/>
                          <a:latin typeface="Arial" charset="0"/>
                          <a:ea typeface="宋体" charset="0"/>
                          <a:cs typeface="宋体" charset="0"/>
                        </a:rPr>
                        <a:t>*</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charset="0"/>
                        <a:buNone/>
                        <a:tabLst/>
                      </a:pPr>
                      <a:r>
                        <a:rPr kumimoji="0" lang="zh-CN" altLang="en-US" sz="1400" b="0" i="0" u="none" strike="noStrike" cap="none" normalizeH="0" baseline="0">
                          <a:ln>
                            <a:noFill/>
                          </a:ln>
                          <a:solidFill>
                            <a:schemeClr val="tx1"/>
                          </a:solidFill>
                          <a:effectLst/>
                          <a:latin typeface="Arial" charset="0"/>
                          <a:ea typeface="宋体" charset="0"/>
                          <a:cs typeface="宋体"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charset="0"/>
                        <a:buNone/>
                        <a:tabLst/>
                      </a:pPr>
                      <a:r>
                        <a:rPr kumimoji="0" lang="en-US" altLang="zh-CN" sz="1400" b="0" i="0" u="none" strike="noStrike" cap="none" normalizeH="0" baseline="0">
                          <a:ln>
                            <a:noFill/>
                          </a:ln>
                          <a:solidFill>
                            <a:schemeClr val="tx1"/>
                          </a:solidFill>
                          <a:effectLst/>
                          <a:latin typeface="Arial" charset="0"/>
                          <a:ea typeface="宋体" charset="0"/>
                          <a:cs typeface="宋体"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charset="0"/>
                        <a:buNone/>
                        <a:tabLst/>
                      </a:pPr>
                      <a:r>
                        <a:rPr kumimoji="0" lang="zh-CN" altLang="en-US" sz="1400" b="0" i="0" u="none" strike="noStrike" cap="none" normalizeH="0" baseline="0">
                          <a:ln>
                            <a:noFill/>
                          </a:ln>
                          <a:solidFill>
                            <a:schemeClr val="tx1"/>
                          </a:solidFill>
                          <a:effectLst/>
                          <a:latin typeface="Arial" charset="0"/>
                          <a:ea typeface="宋体" charset="0"/>
                          <a:cs typeface="宋体"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charset="0"/>
                        <a:buNone/>
                        <a:tabLst/>
                      </a:pPr>
                      <a:r>
                        <a:rPr kumimoji="0" lang="en-US" altLang="zh-CN" sz="1400" b="0" i="0" u="none" strike="noStrike" cap="none" normalizeH="0" baseline="0">
                          <a:ln>
                            <a:noFill/>
                          </a:ln>
                          <a:solidFill>
                            <a:schemeClr val="tx1"/>
                          </a:solidFill>
                          <a:effectLst/>
                          <a:latin typeface="Arial" charset="0"/>
                          <a:ea typeface="宋体" charset="0"/>
                          <a:cs typeface="宋体" charset="0"/>
                        </a:rPr>
                        <a:t>Flu</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42875">
                <a:tc>
                  <a:txBody>
                    <a:body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charset="0"/>
                        <a:buNone/>
                        <a:tabLst/>
                      </a:pPr>
                      <a:r>
                        <a:rPr kumimoji="0" lang="zh-CN" altLang="en-US" sz="1400" b="0" i="0" u="none" strike="noStrike" cap="none" normalizeH="0" baseline="0">
                          <a:ln>
                            <a:noFill/>
                          </a:ln>
                          <a:solidFill>
                            <a:schemeClr val="tx1"/>
                          </a:solidFill>
                          <a:effectLst/>
                          <a:latin typeface="Arial" charset="0"/>
                          <a:ea typeface="宋体" charset="0"/>
                          <a:cs typeface="宋体" charset="0"/>
                        </a:rPr>
                        <a:t>*</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charset="0"/>
                        <a:buNone/>
                        <a:tabLst/>
                      </a:pPr>
                      <a:r>
                        <a:rPr kumimoji="0" lang="zh-CN" altLang="en-US" sz="1400" b="0" i="0" u="none" strike="noStrike" cap="none" normalizeH="0" baseline="0">
                          <a:ln>
                            <a:noFill/>
                          </a:ln>
                          <a:solidFill>
                            <a:schemeClr val="tx1"/>
                          </a:solidFill>
                          <a:effectLst/>
                          <a:latin typeface="Arial" charset="0"/>
                          <a:ea typeface="宋体" charset="0"/>
                          <a:cs typeface="宋体"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charset="0"/>
                        <a:buNone/>
                        <a:tabLst/>
                      </a:pPr>
                      <a:r>
                        <a:rPr kumimoji="0" lang="en-US" altLang="zh-CN" sz="1400" b="0" i="0" u="none" strike="noStrike" cap="none" normalizeH="0" baseline="0">
                          <a:ln>
                            <a:noFill/>
                          </a:ln>
                          <a:solidFill>
                            <a:schemeClr val="tx1"/>
                          </a:solidFill>
                          <a:effectLst/>
                          <a:latin typeface="Arial" charset="0"/>
                          <a:ea typeface="宋体" charset="0"/>
                          <a:cs typeface="宋体"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charset="0"/>
                        <a:buNone/>
                        <a:tabLst/>
                      </a:pPr>
                      <a:r>
                        <a:rPr kumimoji="0" lang="zh-CN" altLang="en-US" sz="1400" b="0" i="0" u="none" strike="noStrike" cap="none" normalizeH="0" baseline="0">
                          <a:ln>
                            <a:noFill/>
                          </a:ln>
                          <a:solidFill>
                            <a:schemeClr val="tx1"/>
                          </a:solidFill>
                          <a:effectLst/>
                          <a:latin typeface="Arial" charset="0"/>
                          <a:ea typeface="宋体" charset="0"/>
                          <a:cs typeface="宋体"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charset="0"/>
                        <a:buNone/>
                        <a:tabLst/>
                      </a:pPr>
                      <a:r>
                        <a:rPr kumimoji="0" lang="en-US" altLang="zh-CN" sz="1400" b="0" i="0" u="none" strike="noStrike" cap="none" normalizeH="0" baseline="0">
                          <a:ln>
                            <a:noFill/>
                          </a:ln>
                          <a:solidFill>
                            <a:schemeClr val="tx1"/>
                          </a:solidFill>
                          <a:effectLst/>
                          <a:latin typeface="Arial" charset="0"/>
                          <a:ea typeface="宋体" charset="0"/>
                          <a:cs typeface="宋体" charset="0"/>
                        </a:rPr>
                        <a:t>Heart Disease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42875">
                <a:tc>
                  <a:txBody>
                    <a:body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charset="0"/>
                        <a:buNone/>
                        <a:tabLst/>
                      </a:pPr>
                      <a:r>
                        <a:rPr kumimoji="0" lang="zh-CN" altLang="en-US" sz="1400" b="0" i="0" u="none" strike="noStrike" cap="none" normalizeH="0" baseline="0">
                          <a:ln>
                            <a:noFill/>
                          </a:ln>
                          <a:solidFill>
                            <a:schemeClr val="tx1"/>
                          </a:solidFill>
                          <a:effectLst/>
                          <a:latin typeface="Arial" charset="0"/>
                          <a:ea typeface="宋体" charset="0"/>
                          <a:cs typeface="宋体" charset="0"/>
                        </a:rPr>
                        <a:t>*</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charset="0"/>
                        <a:buNone/>
                        <a:tabLst/>
                      </a:pPr>
                      <a:r>
                        <a:rPr kumimoji="0" lang="zh-CN" altLang="en-US" sz="1400" b="0" i="0" u="none" strike="noStrike" cap="none" normalizeH="0" baseline="0">
                          <a:ln>
                            <a:noFill/>
                          </a:ln>
                          <a:solidFill>
                            <a:schemeClr val="tx1"/>
                          </a:solidFill>
                          <a:effectLst/>
                          <a:latin typeface="Arial" charset="0"/>
                          <a:ea typeface="宋体" charset="0"/>
                          <a:cs typeface="宋体"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charset="0"/>
                        <a:buNone/>
                        <a:tabLst/>
                      </a:pPr>
                      <a:r>
                        <a:rPr kumimoji="0" lang="en-US" altLang="zh-CN" sz="1400" b="0" i="0" u="none" strike="noStrike" cap="none" normalizeH="0" baseline="0">
                          <a:ln>
                            <a:noFill/>
                          </a:ln>
                          <a:solidFill>
                            <a:schemeClr val="tx1"/>
                          </a:solidFill>
                          <a:effectLst/>
                          <a:latin typeface="Arial" charset="0"/>
                          <a:ea typeface="宋体" charset="0"/>
                          <a:cs typeface="宋体"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charset="0"/>
                        <a:buNone/>
                        <a:tabLst/>
                      </a:pPr>
                      <a:r>
                        <a:rPr kumimoji="0" lang="zh-CN" altLang="en-US" sz="1400" b="0" i="0" u="none" strike="noStrike" cap="none" normalizeH="0" baseline="0">
                          <a:ln>
                            <a:noFill/>
                          </a:ln>
                          <a:solidFill>
                            <a:schemeClr val="tx1"/>
                          </a:solidFill>
                          <a:effectLst/>
                          <a:latin typeface="Arial" charset="0"/>
                          <a:ea typeface="宋体" charset="0"/>
                          <a:cs typeface="宋体"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charset="0"/>
                        <a:buNone/>
                        <a:tabLst/>
                      </a:pPr>
                      <a:r>
                        <a:rPr kumimoji="0" lang="en-US" altLang="zh-CN" sz="1400" b="0" i="0" u="none" strike="noStrike" cap="none" normalizeH="0" baseline="0">
                          <a:ln>
                            <a:noFill/>
                          </a:ln>
                          <a:solidFill>
                            <a:schemeClr val="tx1"/>
                          </a:solidFill>
                          <a:effectLst/>
                          <a:latin typeface="Arial" charset="0"/>
                          <a:ea typeface="宋体" charset="0"/>
                          <a:cs typeface="宋体" charset="0"/>
                        </a:rPr>
                        <a:t>Cancer</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42875">
                <a:tc>
                  <a:txBody>
                    <a:body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charset="0"/>
                        <a:buNone/>
                        <a:tabLst/>
                      </a:pPr>
                      <a:r>
                        <a:rPr kumimoji="0" lang="en-US" altLang="zh-CN" sz="1400" b="0" i="0" u="none" strike="noStrike" cap="none" normalizeH="0" baseline="0">
                          <a:ln>
                            <a:noFill/>
                          </a:ln>
                          <a:solidFill>
                            <a:schemeClr val="tx1"/>
                          </a:solidFill>
                          <a:effectLst/>
                          <a:latin typeface="Arial" charset="0"/>
                          <a:ea typeface="宋体" charset="0"/>
                          <a:cs typeface="宋体" charset="0"/>
                        </a:rPr>
                        <a:t>.</a:t>
                      </a:r>
                    </a:p>
                    <a:p>
                      <a:pPr marL="0" marR="0" lvl="0" indent="0" algn="ctr" defTabSz="914400" rtl="0" eaLnBrk="1" fontAlgn="base" latinLnBrk="0" hangingPunct="1">
                        <a:lnSpc>
                          <a:spcPct val="100000"/>
                        </a:lnSpc>
                        <a:spcBef>
                          <a:spcPct val="20000"/>
                        </a:spcBef>
                        <a:spcAft>
                          <a:spcPct val="0"/>
                        </a:spcAft>
                        <a:buClr>
                          <a:schemeClr val="accent2"/>
                        </a:buClr>
                        <a:buSzTx/>
                        <a:buFont typeface="Wingdings" charset="0"/>
                        <a:buNone/>
                        <a:tabLst/>
                      </a:pPr>
                      <a:r>
                        <a:rPr kumimoji="0" lang="en-US" altLang="zh-CN" sz="1400" b="0" i="0" u="none" strike="noStrike" cap="none" normalizeH="0" baseline="0">
                          <a:ln>
                            <a:noFill/>
                          </a:ln>
                          <a:solidFill>
                            <a:schemeClr val="tx1"/>
                          </a:solidFill>
                          <a:effectLst/>
                          <a:latin typeface="Arial" charset="0"/>
                          <a:ea typeface="宋体" charset="0"/>
                          <a:cs typeface="宋体" charset="0"/>
                        </a:rPr>
                        <a:t>.</a:t>
                      </a:r>
                    </a:p>
                    <a:p>
                      <a:pPr marL="0" marR="0" lvl="0" indent="0" algn="ctr" defTabSz="914400" rtl="0" eaLnBrk="1" fontAlgn="base" latinLnBrk="0" hangingPunct="1">
                        <a:lnSpc>
                          <a:spcPct val="100000"/>
                        </a:lnSpc>
                        <a:spcBef>
                          <a:spcPct val="20000"/>
                        </a:spcBef>
                        <a:spcAft>
                          <a:spcPct val="0"/>
                        </a:spcAft>
                        <a:buClr>
                          <a:schemeClr val="accent2"/>
                        </a:buClr>
                        <a:buSzTx/>
                        <a:buFont typeface="Wingdings" charset="0"/>
                        <a:buNone/>
                        <a:tabLst/>
                      </a:pPr>
                      <a:r>
                        <a:rPr kumimoji="0" lang="en-US" altLang="zh-CN" sz="1400" b="0" i="0" u="none" strike="noStrike" cap="none" normalizeH="0" baseline="0">
                          <a:ln>
                            <a:noFill/>
                          </a:ln>
                          <a:solidFill>
                            <a:schemeClr val="tx1"/>
                          </a:solidFill>
                          <a:effectLst/>
                          <a:latin typeface="Arial" charset="0"/>
                          <a:ea typeface="宋体" charset="0"/>
                          <a:cs typeface="宋体" charset="0"/>
                        </a:rPr>
                        <a:t>.</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charset="0"/>
                        <a:buNone/>
                        <a:tabLst/>
                      </a:pPr>
                      <a:r>
                        <a:rPr kumimoji="0" lang="en-US" altLang="zh-CN" sz="1400" b="0" i="0" u="none" strike="noStrike" cap="none" normalizeH="0" baseline="0">
                          <a:ln>
                            <a:noFill/>
                          </a:ln>
                          <a:solidFill>
                            <a:schemeClr val="tx1"/>
                          </a:solidFill>
                          <a:effectLst/>
                          <a:latin typeface="Arial" charset="0"/>
                          <a:ea typeface="宋体" charset="0"/>
                          <a:cs typeface="宋体" charset="0"/>
                        </a:rPr>
                        <a:t>.</a:t>
                      </a:r>
                    </a:p>
                    <a:p>
                      <a:pPr marL="0" marR="0" lvl="0" indent="0" algn="ctr" defTabSz="914400" rtl="0" eaLnBrk="1" fontAlgn="base" latinLnBrk="0" hangingPunct="1">
                        <a:lnSpc>
                          <a:spcPct val="100000"/>
                        </a:lnSpc>
                        <a:spcBef>
                          <a:spcPct val="20000"/>
                        </a:spcBef>
                        <a:spcAft>
                          <a:spcPct val="0"/>
                        </a:spcAft>
                        <a:buClr>
                          <a:schemeClr val="accent2"/>
                        </a:buClr>
                        <a:buSzTx/>
                        <a:buFont typeface="Wingdings" charset="0"/>
                        <a:buNone/>
                        <a:tabLst/>
                      </a:pPr>
                      <a:r>
                        <a:rPr kumimoji="0" lang="en-US" altLang="zh-CN" sz="1400" b="0" i="0" u="none" strike="noStrike" cap="none" normalizeH="0" baseline="0">
                          <a:ln>
                            <a:noFill/>
                          </a:ln>
                          <a:solidFill>
                            <a:schemeClr val="tx1"/>
                          </a:solidFill>
                          <a:effectLst/>
                          <a:latin typeface="Arial" charset="0"/>
                          <a:ea typeface="宋体" charset="0"/>
                          <a:cs typeface="宋体" charset="0"/>
                        </a:rPr>
                        <a:t>.</a:t>
                      </a:r>
                    </a:p>
                    <a:p>
                      <a:pPr marL="0" marR="0" lvl="0" indent="0" algn="ctr" defTabSz="914400" rtl="0" eaLnBrk="1" fontAlgn="base" latinLnBrk="0" hangingPunct="1">
                        <a:lnSpc>
                          <a:spcPct val="100000"/>
                        </a:lnSpc>
                        <a:spcBef>
                          <a:spcPct val="20000"/>
                        </a:spcBef>
                        <a:spcAft>
                          <a:spcPct val="0"/>
                        </a:spcAft>
                        <a:buClr>
                          <a:schemeClr val="accent2"/>
                        </a:buClr>
                        <a:buSzTx/>
                        <a:buFont typeface="Wingdings" charset="0"/>
                        <a:buNone/>
                        <a:tabLst/>
                      </a:pPr>
                      <a:r>
                        <a:rPr kumimoji="0" lang="en-US" altLang="zh-CN" sz="1400" b="0" i="0" u="none" strike="noStrike" cap="none" normalizeH="0" baseline="0">
                          <a:ln>
                            <a:noFill/>
                          </a:ln>
                          <a:solidFill>
                            <a:schemeClr val="tx1"/>
                          </a:solidFill>
                          <a:effectLst/>
                          <a:latin typeface="Arial" charset="0"/>
                          <a:ea typeface="宋体" charset="0"/>
                          <a:cs typeface="宋体"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charset="0"/>
                        <a:buNone/>
                        <a:tabLst/>
                      </a:pPr>
                      <a:r>
                        <a:rPr kumimoji="0" lang="en-US" altLang="zh-CN" sz="1400" b="0" i="0" u="none" strike="noStrike" cap="none" normalizeH="0" baseline="0">
                          <a:ln>
                            <a:noFill/>
                          </a:ln>
                          <a:solidFill>
                            <a:schemeClr val="tx1"/>
                          </a:solidFill>
                          <a:effectLst/>
                          <a:latin typeface="Arial" charset="0"/>
                          <a:ea typeface="宋体" charset="0"/>
                          <a:cs typeface="宋体" charset="0"/>
                        </a:rPr>
                        <a:t>……</a:t>
                      </a:r>
                    </a:p>
                    <a:p>
                      <a:pPr marL="0" marR="0" lvl="0" indent="0" algn="ctr" defTabSz="914400" rtl="0" eaLnBrk="1" fontAlgn="base" latinLnBrk="0" hangingPunct="1">
                        <a:lnSpc>
                          <a:spcPct val="100000"/>
                        </a:lnSpc>
                        <a:spcBef>
                          <a:spcPct val="20000"/>
                        </a:spcBef>
                        <a:spcAft>
                          <a:spcPct val="0"/>
                        </a:spcAft>
                        <a:buClr>
                          <a:schemeClr val="accent2"/>
                        </a:buClr>
                        <a:buSzTx/>
                        <a:buFont typeface="Wingdings" charset="0"/>
                        <a:buNone/>
                        <a:tabLst/>
                      </a:pPr>
                      <a:r>
                        <a:rPr kumimoji="0" lang="en-US" altLang="zh-CN" sz="1400" b="0" i="0" u="none" strike="noStrike" cap="none" normalizeH="0" baseline="0">
                          <a:ln>
                            <a:noFill/>
                          </a:ln>
                          <a:solidFill>
                            <a:schemeClr val="tx1"/>
                          </a:solidFill>
                          <a:effectLst/>
                          <a:latin typeface="Arial" charset="0"/>
                          <a:ea typeface="宋体" charset="0"/>
                          <a:cs typeface="宋体" charset="0"/>
                        </a:rPr>
                        <a:t>……</a:t>
                      </a:r>
                    </a:p>
                    <a:p>
                      <a:pPr marL="0" marR="0" lvl="0" indent="0" algn="ctr" defTabSz="914400" rtl="0" eaLnBrk="1" fontAlgn="base" latinLnBrk="0" hangingPunct="1">
                        <a:lnSpc>
                          <a:spcPct val="100000"/>
                        </a:lnSpc>
                        <a:spcBef>
                          <a:spcPct val="20000"/>
                        </a:spcBef>
                        <a:spcAft>
                          <a:spcPct val="0"/>
                        </a:spcAft>
                        <a:buClr>
                          <a:schemeClr val="accent2"/>
                        </a:buClr>
                        <a:buSzTx/>
                        <a:buFont typeface="Wingdings" charset="0"/>
                        <a:buNone/>
                        <a:tabLst/>
                      </a:pPr>
                      <a:r>
                        <a:rPr kumimoji="0" lang="en-US" altLang="zh-CN" sz="1400" b="0" i="0" u="none" strike="noStrike" cap="none" normalizeH="0" baseline="0">
                          <a:ln>
                            <a:noFill/>
                          </a:ln>
                          <a:solidFill>
                            <a:schemeClr val="tx1"/>
                          </a:solidFill>
                          <a:effectLst/>
                          <a:latin typeface="Arial" charset="0"/>
                          <a:ea typeface="宋体" charset="0"/>
                          <a:cs typeface="宋体"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charset="0"/>
                        <a:buNone/>
                        <a:tabLst/>
                      </a:pPr>
                      <a:r>
                        <a:rPr kumimoji="0" lang="en-US" altLang="zh-CN" sz="1400" b="0" i="0" u="none" strike="noStrike" cap="none" normalizeH="0" baseline="0">
                          <a:ln>
                            <a:noFill/>
                          </a:ln>
                          <a:solidFill>
                            <a:schemeClr val="tx1"/>
                          </a:solidFill>
                          <a:effectLst/>
                          <a:latin typeface="Arial" charset="0"/>
                          <a:ea typeface="宋体" charset="0"/>
                          <a:cs typeface="宋体" charset="0"/>
                        </a:rPr>
                        <a:t>.</a:t>
                      </a:r>
                    </a:p>
                    <a:p>
                      <a:pPr marL="0" marR="0" lvl="0" indent="0" algn="ctr" defTabSz="914400" rtl="0" eaLnBrk="1" fontAlgn="base" latinLnBrk="0" hangingPunct="1">
                        <a:lnSpc>
                          <a:spcPct val="100000"/>
                        </a:lnSpc>
                        <a:spcBef>
                          <a:spcPct val="20000"/>
                        </a:spcBef>
                        <a:spcAft>
                          <a:spcPct val="0"/>
                        </a:spcAft>
                        <a:buClr>
                          <a:schemeClr val="accent2"/>
                        </a:buClr>
                        <a:buSzTx/>
                        <a:buFont typeface="Wingdings" charset="0"/>
                        <a:buNone/>
                        <a:tabLst/>
                      </a:pPr>
                      <a:r>
                        <a:rPr kumimoji="0" lang="en-US" altLang="zh-CN" sz="1400" b="0" i="0" u="none" strike="noStrike" cap="none" normalizeH="0" baseline="0">
                          <a:ln>
                            <a:noFill/>
                          </a:ln>
                          <a:solidFill>
                            <a:schemeClr val="tx1"/>
                          </a:solidFill>
                          <a:effectLst/>
                          <a:latin typeface="Arial" charset="0"/>
                          <a:ea typeface="宋体" charset="0"/>
                          <a:cs typeface="宋体" charset="0"/>
                        </a:rPr>
                        <a:t>.</a:t>
                      </a:r>
                    </a:p>
                    <a:p>
                      <a:pPr marL="0" marR="0" lvl="0" indent="0" algn="ctr" defTabSz="914400" rtl="0" eaLnBrk="1" fontAlgn="base" latinLnBrk="0" hangingPunct="1">
                        <a:lnSpc>
                          <a:spcPct val="100000"/>
                        </a:lnSpc>
                        <a:spcBef>
                          <a:spcPct val="20000"/>
                        </a:spcBef>
                        <a:spcAft>
                          <a:spcPct val="0"/>
                        </a:spcAft>
                        <a:buClr>
                          <a:schemeClr val="accent2"/>
                        </a:buClr>
                        <a:buSzTx/>
                        <a:buFont typeface="Wingdings" charset="0"/>
                        <a:buNone/>
                        <a:tabLst/>
                      </a:pPr>
                      <a:r>
                        <a:rPr kumimoji="0" lang="en-US" altLang="zh-CN" sz="1400" b="0" i="0" u="none" strike="noStrike" cap="none" normalizeH="0" baseline="0">
                          <a:ln>
                            <a:noFill/>
                          </a:ln>
                          <a:solidFill>
                            <a:schemeClr val="tx1"/>
                          </a:solidFill>
                          <a:effectLst/>
                          <a:latin typeface="Arial" charset="0"/>
                          <a:ea typeface="宋体" charset="0"/>
                          <a:cs typeface="宋体"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charset="0"/>
                        <a:buNone/>
                        <a:tabLst/>
                      </a:pPr>
                      <a:r>
                        <a:rPr kumimoji="0" lang="en-US" altLang="zh-CN" sz="1400" b="0" i="0" u="none" strike="noStrike" cap="none" normalizeH="0" baseline="0">
                          <a:ln>
                            <a:noFill/>
                          </a:ln>
                          <a:solidFill>
                            <a:schemeClr val="tx1"/>
                          </a:solidFill>
                          <a:effectLst/>
                          <a:latin typeface="Arial" charset="0"/>
                          <a:ea typeface="宋体" charset="0"/>
                          <a:cs typeface="宋体" charset="0"/>
                        </a:rPr>
                        <a:t>.</a:t>
                      </a:r>
                    </a:p>
                    <a:p>
                      <a:pPr marL="0" marR="0" lvl="0" indent="0" algn="ctr" defTabSz="914400" rtl="0" eaLnBrk="1" fontAlgn="base" latinLnBrk="0" hangingPunct="1">
                        <a:lnSpc>
                          <a:spcPct val="100000"/>
                        </a:lnSpc>
                        <a:spcBef>
                          <a:spcPct val="20000"/>
                        </a:spcBef>
                        <a:spcAft>
                          <a:spcPct val="0"/>
                        </a:spcAft>
                        <a:buClr>
                          <a:schemeClr val="accent2"/>
                        </a:buClr>
                        <a:buSzTx/>
                        <a:buFont typeface="Wingdings" charset="0"/>
                        <a:buNone/>
                        <a:tabLst/>
                      </a:pPr>
                      <a:r>
                        <a:rPr kumimoji="0" lang="en-US" altLang="zh-CN" sz="1400" b="0" i="0" u="none" strike="noStrike" cap="none" normalizeH="0" baseline="0">
                          <a:ln>
                            <a:noFill/>
                          </a:ln>
                          <a:solidFill>
                            <a:schemeClr val="tx1"/>
                          </a:solidFill>
                          <a:effectLst/>
                          <a:latin typeface="Arial" charset="0"/>
                          <a:ea typeface="宋体" charset="0"/>
                          <a:cs typeface="宋体" charset="0"/>
                        </a:rPr>
                        <a:t>.</a:t>
                      </a:r>
                    </a:p>
                    <a:p>
                      <a:pPr marL="0" marR="0" lvl="0" indent="0" algn="ctr" defTabSz="914400" rtl="0" eaLnBrk="1" fontAlgn="base" latinLnBrk="0" hangingPunct="1">
                        <a:lnSpc>
                          <a:spcPct val="100000"/>
                        </a:lnSpc>
                        <a:spcBef>
                          <a:spcPct val="20000"/>
                        </a:spcBef>
                        <a:spcAft>
                          <a:spcPct val="0"/>
                        </a:spcAft>
                        <a:buClr>
                          <a:schemeClr val="accent2"/>
                        </a:buClr>
                        <a:buSzTx/>
                        <a:buFont typeface="Wingdings" charset="0"/>
                        <a:buNone/>
                        <a:tabLst/>
                      </a:pPr>
                      <a:r>
                        <a:rPr kumimoji="0" lang="en-US" altLang="zh-CN" sz="1400" b="0" i="0" u="none" strike="noStrike" cap="none" normalizeH="0" baseline="0">
                          <a:ln>
                            <a:noFill/>
                          </a:ln>
                          <a:solidFill>
                            <a:schemeClr val="tx1"/>
                          </a:solidFill>
                          <a:effectLst/>
                          <a:latin typeface="Arial" charset="0"/>
                          <a:ea typeface="宋体" charset="0"/>
                          <a:cs typeface="宋体" charset="0"/>
                        </a:rPr>
                        <a:t>.</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42875">
                <a:tc>
                  <a:txBody>
                    <a:body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charset="0"/>
                        <a:buNone/>
                        <a:tabLst/>
                      </a:pPr>
                      <a:r>
                        <a:rPr kumimoji="0" lang="zh-CN" altLang="en-US" sz="1400" b="0" i="0" u="none" strike="noStrike" cap="none" normalizeH="0" baseline="0">
                          <a:ln>
                            <a:noFill/>
                          </a:ln>
                          <a:solidFill>
                            <a:schemeClr val="tx1"/>
                          </a:solidFill>
                          <a:effectLst/>
                          <a:latin typeface="Arial" charset="0"/>
                          <a:ea typeface="宋体" charset="0"/>
                          <a:cs typeface="宋体" charset="0"/>
                        </a:rPr>
                        <a:t>*</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charset="0"/>
                        <a:buNone/>
                        <a:tabLst/>
                      </a:pPr>
                      <a:r>
                        <a:rPr kumimoji="0" lang="zh-CN" altLang="en-US" sz="1400" b="0" i="0" u="none" strike="noStrike" cap="none" normalizeH="0" baseline="0">
                          <a:ln>
                            <a:noFill/>
                          </a:ln>
                          <a:solidFill>
                            <a:schemeClr val="tx1"/>
                          </a:solidFill>
                          <a:effectLst/>
                          <a:latin typeface="Arial" charset="0"/>
                          <a:ea typeface="宋体" charset="0"/>
                          <a:cs typeface="宋体"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charset="0"/>
                        <a:buNone/>
                        <a:tabLst/>
                      </a:pPr>
                      <a:r>
                        <a:rPr kumimoji="0" lang="en-US" altLang="zh-CN" sz="1400" b="0" i="0" u="none" strike="noStrike" cap="none" normalizeH="0" baseline="0">
                          <a:ln>
                            <a:noFill/>
                          </a:ln>
                          <a:solidFill>
                            <a:schemeClr val="tx1"/>
                          </a:solidFill>
                          <a:effectLst/>
                          <a:latin typeface="Arial" charset="0"/>
                          <a:ea typeface="宋体" charset="0"/>
                          <a:cs typeface="宋体"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charset="0"/>
                        <a:buNone/>
                        <a:tabLst/>
                      </a:pPr>
                      <a:r>
                        <a:rPr kumimoji="0" lang="zh-CN" altLang="en-US" sz="1400" b="0" i="0" u="none" strike="noStrike" cap="none" normalizeH="0" baseline="0">
                          <a:ln>
                            <a:noFill/>
                          </a:ln>
                          <a:solidFill>
                            <a:schemeClr val="tx1"/>
                          </a:solidFill>
                          <a:effectLst/>
                          <a:latin typeface="Arial" charset="0"/>
                          <a:ea typeface="宋体" charset="0"/>
                          <a:cs typeface="宋体"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charset="0"/>
                        <a:buNone/>
                        <a:tabLst/>
                      </a:pPr>
                      <a:r>
                        <a:rPr kumimoji="0" lang="en-US" altLang="zh-CN" sz="1400" b="0" i="0" u="none" strike="noStrike" cap="none" normalizeH="0" baseline="0">
                          <a:ln>
                            <a:noFill/>
                          </a:ln>
                          <a:solidFill>
                            <a:schemeClr val="tx1"/>
                          </a:solidFill>
                          <a:effectLst/>
                          <a:latin typeface="Arial" charset="0"/>
                          <a:ea typeface="宋体" charset="0"/>
                          <a:cs typeface="宋体" charset="0"/>
                        </a:rPr>
                        <a:t>Gastritis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4145" name="AutoShape 48"/>
          <p:cNvSpPr>
            <a:spLocks noChangeArrowheads="1"/>
          </p:cNvSpPr>
          <p:nvPr/>
        </p:nvSpPr>
        <p:spPr bwMode="auto">
          <a:xfrm>
            <a:off x="1600200" y="3505200"/>
            <a:ext cx="522288" cy="695325"/>
          </a:xfrm>
          <a:prstGeom prst="can">
            <a:avLst>
              <a:gd name="adj" fmla="val 33283"/>
            </a:avLst>
          </a:prstGeom>
          <a:solidFill>
            <a:srgbClr val="EAEAEA"/>
          </a:solidFill>
          <a:ln w="9525">
            <a:solidFill>
              <a:schemeClr val="tx1"/>
            </a:solidFill>
            <a:round/>
            <a:headEnd/>
            <a:tailEnd/>
          </a:ln>
        </p:spPr>
        <p:txBody>
          <a:bodyPr wrap="none" anchor="ctr"/>
          <a:lstStyle/>
          <a:p>
            <a:endParaRPr lang="en-US"/>
          </a:p>
        </p:txBody>
      </p:sp>
      <p:sp>
        <p:nvSpPr>
          <p:cNvPr id="4146" name="AutoShape 49"/>
          <p:cNvSpPr>
            <a:spLocks noChangeArrowheads="1"/>
          </p:cNvSpPr>
          <p:nvPr/>
        </p:nvSpPr>
        <p:spPr bwMode="auto">
          <a:xfrm>
            <a:off x="3178175" y="3519488"/>
            <a:ext cx="522288" cy="695325"/>
          </a:xfrm>
          <a:prstGeom prst="can">
            <a:avLst>
              <a:gd name="adj" fmla="val 33283"/>
            </a:avLst>
          </a:prstGeom>
          <a:solidFill>
            <a:srgbClr val="EAEAEA"/>
          </a:solidFill>
          <a:ln w="9525">
            <a:solidFill>
              <a:schemeClr val="tx1"/>
            </a:solidFill>
            <a:round/>
            <a:headEnd/>
            <a:tailEnd/>
          </a:ln>
        </p:spPr>
        <p:txBody>
          <a:bodyPr wrap="none" anchor="ctr"/>
          <a:lstStyle/>
          <a:p>
            <a:endParaRPr lang="en-US"/>
          </a:p>
        </p:txBody>
      </p:sp>
      <p:sp>
        <p:nvSpPr>
          <p:cNvPr id="4147" name="Rectangle 50"/>
          <p:cNvSpPr>
            <a:spLocks noChangeArrowheads="1"/>
          </p:cNvSpPr>
          <p:nvPr/>
        </p:nvSpPr>
        <p:spPr bwMode="auto">
          <a:xfrm>
            <a:off x="2084388" y="3595688"/>
            <a:ext cx="1158875" cy="5175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algn="ctr"/>
            <a:r>
              <a:rPr lang="en-US" altLang="zh-CN" sz="1400">
                <a:ea typeface="宋体" charset="0"/>
                <a:cs typeface="宋体" charset="0"/>
              </a:rPr>
              <a:t>External</a:t>
            </a:r>
            <a:br>
              <a:rPr lang="en-US" altLang="zh-CN" sz="1400">
                <a:ea typeface="宋体" charset="0"/>
                <a:cs typeface="宋体" charset="0"/>
              </a:rPr>
            </a:br>
            <a:r>
              <a:rPr lang="en-US" altLang="zh-CN" sz="1400">
                <a:ea typeface="宋体" charset="0"/>
                <a:cs typeface="宋体" charset="0"/>
              </a:rPr>
              <a:t>Knowledge</a:t>
            </a:r>
          </a:p>
        </p:txBody>
      </p:sp>
      <p:sp>
        <p:nvSpPr>
          <p:cNvPr id="4148" name="AutoShape 51"/>
          <p:cNvSpPr>
            <a:spLocks noChangeArrowheads="1"/>
          </p:cNvSpPr>
          <p:nvPr/>
        </p:nvSpPr>
        <p:spPr bwMode="auto">
          <a:xfrm>
            <a:off x="1557338" y="4419600"/>
            <a:ext cx="2133600" cy="609600"/>
          </a:xfrm>
          <a:prstGeom prst="foldedCorner">
            <a:avLst>
              <a:gd name="adj" fmla="val 30227"/>
            </a:avLst>
          </a:prstGeom>
          <a:solidFill>
            <a:srgbClr val="FFFF99"/>
          </a:solidFill>
          <a:ln w="9525">
            <a:solidFill>
              <a:schemeClr val="tx1"/>
            </a:solidFill>
            <a:round/>
            <a:headEnd/>
            <a:tailEnd/>
          </a:ln>
        </p:spPr>
        <p:txBody>
          <a:bodyPr wrap="none" anchor="ctr"/>
          <a:lstStyle/>
          <a:p>
            <a:endParaRPr lang="en-US"/>
          </a:p>
        </p:txBody>
      </p:sp>
      <p:sp>
        <p:nvSpPr>
          <p:cNvPr id="4149" name="Rectangle 52"/>
          <p:cNvSpPr>
            <a:spLocks noChangeArrowheads="1"/>
          </p:cNvSpPr>
          <p:nvPr/>
        </p:nvSpPr>
        <p:spPr bwMode="auto">
          <a:xfrm>
            <a:off x="1557338" y="4419600"/>
            <a:ext cx="2176462" cy="4889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spcBef>
                <a:spcPct val="20000"/>
              </a:spcBef>
              <a:buClr>
                <a:schemeClr val="accent2"/>
              </a:buClr>
              <a:buFont typeface="Wingdings" charset="0"/>
              <a:buNone/>
            </a:pPr>
            <a:r>
              <a:rPr lang="en-US" altLang="zh-CN" sz="1300">
                <a:ea typeface="宋体" charset="0"/>
                <a:cs typeface="宋体" charset="0"/>
              </a:rPr>
              <a:t>Overall distribution Q of sensitive values</a:t>
            </a:r>
          </a:p>
        </p:txBody>
      </p:sp>
      <p:graphicFrame>
        <p:nvGraphicFramePr>
          <p:cNvPr id="4098" name="Object 2"/>
          <p:cNvGraphicFramePr>
            <a:graphicFrameLocks noChangeAspect="1"/>
          </p:cNvGraphicFramePr>
          <p:nvPr/>
        </p:nvGraphicFramePr>
        <p:xfrm>
          <a:off x="2743200" y="2330450"/>
          <a:ext cx="1403350" cy="488950"/>
        </p:xfrm>
        <a:graphic>
          <a:graphicData uri="http://schemas.openxmlformats.org/presentationml/2006/ole">
            <p:oleObj spid="_x0000_s32770" name="Visio" r:id="rId4" imgW="949183" imgH="492015" progId="">
              <p:embed/>
            </p:oleObj>
          </a:graphicData>
        </a:graphic>
      </p:graphicFrame>
      <p:graphicFrame>
        <p:nvGraphicFramePr>
          <p:cNvPr id="158774" name="Group 54"/>
          <p:cNvGraphicFramePr>
            <a:graphicFrameLocks noGrp="1"/>
          </p:cNvGraphicFramePr>
          <p:nvPr/>
        </p:nvGraphicFramePr>
        <p:xfrm>
          <a:off x="533400" y="2971800"/>
          <a:ext cx="3200400" cy="431800"/>
        </p:xfrm>
        <a:graphic>
          <a:graphicData uri="http://schemas.openxmlformats.org/drawingml/2006/table">
            <a:tbl>
              <a:tblPr/>
              <a:tblGrid>
                <a:gridCol w="990600"/>
                <a:gridCol w="2209800"/>
              </a:tblGrid>
              <a:tr h="431800">
                <a:tc>
                  <a:txBody>
                    <a:body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itchFamily="2" charset="2"/>
                        <a:buNone/>
                        <a:tabLst/>
                      </a:pPr>
                      <a:r>
                        <a:rPr kumimoji="0" lang="en-US" altLang="zh-CN" sz="2000" b="0" i="0" u="none" strike="noStrike" cap="none" normalizeH="0" baseline="0" smtClean="0">
                          <a:ln>
                            <a:noFill/>
                          </a:ln>
                          <a:solidFill>
                            <a:schemeClr val="tx1"/>
                          </a:solidFill>
                          <a:effectLst/>
                          <a:latin typeface="Verdana" pitchFamily="34" charset="0"/>
                          <a:ea typeface="宋体" pitchFamily="2" charset="-122"/>
                        </a:rPr>
                        <a:t>Belief</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itchFamily="2" charset="2"/>
                        <a:buNone/>
                        <a:tabLst/>
                      </a:pPr>
                      <a:r>
                        <a:rPr kumimoji="0" lang="en-US" altLang="zh-CN" sz="2000" b="0" i="0" u="none" strike="noStrike" cap="none" normalizeH="0" baseline="0" smtClean="0">
                          <a:ln>
                            <a:noFill/>
                          </a:ln>
                          <a:solidFill>
                            <a:schemeClr val="tx1"/>
                          </a:solidFill>
                          <a:effectLst/>
                          <a:latin typeface="Verdana" pitchFamily="34" charset="0"/>
                          <a:ea typeface="宋体" pitchFamily="2" charset="-122"/>
                        </a:rPr>
                        <a:t>Knowledge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158782" name="Group 62"/>
          <p:cNvGraphicFramePr>
            <a:graphicFrameLocks noGrp="1"/>
          </p:cNvGraphicFramePr>
          <p:nvPr>
            <p:ph sz="quarter" idx="3"/>
          </p:nvPr>
        </p:nvGraphicFramePr>
        <p:xfrm>
          <a:off x="1524000" y="3429000"/>
          <a:ext cx="2209800" cy="914400"/>
        </p:xfrm>
        <a:graphic>
          <a:graphicData uri="http://schemas.openxmlformats.org/drawingml/2006/table">
            <a:tbl>
              <a:tblPr/>
              <a:tblGrid>
                <a:gridCol w="2209800"/>
              </a:tblGrid>
              <a:tr h="914400">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charset="0"/>
                        <a:buNone/>
                        <a:tabLst/>
                      </a:pPr>
                      <a:endParaRPr kumimoji="0" lang="zh-CN" altLang="en-US" sz="2000" b="0" i="0" u="none" strike="noStrike" cap="none" normalizeH="0" baseline="0">
                        <a:ln>
                          <a:noFill/>
                        </a:ln>
                        <a:solidFill>
                          <a:schemeClr val="tx1"/>
                        </a:solidFill>
                        <a:effectLst/>
                        <a:latin typeface="Verdana" charset="0"/>
                        <a:ea typeface="宋体" charset="0"/>
                        <a:cs typeface="宋体"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158788" name="Group 68"/>
          <p:cNvGraphicFramePr>
            <a:graphicFrameLocks noGrp="1"/>
          </p:cNvGraphicFramePr>
          <p:nvPr/>
        </p:nvGraphicFramePr>
        <p:xfrm>
          <a:off x="1524000" y="3429000"/>
          <a:ext cx="2209800" cy="1676400"/>
        </p:xfrm>
        <a:graphic>
          <a:graphicData uri="http://schemas.openxmlformats.org/drawingml/2006/table">
            <a:tbl>
              <a:tblPr/>
              <a:tblGrid>
                <a:gridCol w="2209800"/>
              </a:tblGrid>
              <a:tr h="1676400">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charset="0"/>
                        <a:buNone/>
                        <a:tabLst/>
                      </a:pPr>
                      <a:endParaRPr kumimoji="0" lang="zh-CN" altLang="en-US" sz="2000" b="0" i="0" u="none" strike="noStrike" cap="none" normalizeH="0" baseline="0">
                        <a:ln>
                          <a:noFill/>
                        </a:ln>
                        <a:solidFill>
                          <a:schemeClr val="tx1"/>
                        </a:solidFill>
                        <a:effectLst/>
                        <a:latin typeface="Verdana" charset="0"/>
                        <a:ea typeface="宋体" charset="0"/>
                        <a:cs typeface="宋体"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158794" name="Group 74"/>
          <p:cNvGraphicFramePr>
            <a:graphicFrameLocks noGrp="1"/>
          </p:cNvGraphicFramePr>
          <p:nvPr/>
        </p:nvGraphicFramePr>
        <p:xfrm>
          <a:off x="533400" y="3429000"/>
          <a:ext cx="990600" cy="914400"/>
        </p:xfrm>
        <a:graphic>
          <a:graphicData uri="http://schemas.openxmlformats.org/drawingml/2006/table">
            <a:tbl>
              <a:tblPr/>
              <a:tblGrid>
                <a:gridCol w="990600"/>
              </a:tblGrid>
              <a:tr h="914400">
                <a:tc>
                  <a:txBody>
                    <a:body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itchFamily="2" charset="2"/>
                        <a:buNone/>
                        <a:tabLst/>
                      </a:pPr>
                      <a:r>
                        <a:rPr kumimoji="0" lang="en-US" altLang="zh-CN" sz="3100" b="0" i="0" u="none" strike="noStrike" cap="none" normalizeH="0" baseline="0" smtClean="0">
                          <a:ln>
                            <a:noFill/>
                          </a:ln>
                          <a:solidFill>
                            <a:schemeClr val="tx1"/>
                          </a:solidFill>
                          <a:effectLst/>
                          <a:latin typeface="Verdana" pitchFamily="34" charset="0"/>
                          <a:ea typeface="宋体" pitchFamily="2" charset="-122"/>
                        </a:rPr>
                        <a:t>B</a:t>
                      </a:r>
                      <a:r>
                        <a:rPr kumimoji="0" lang="en-US" altLang="zh-CN" sz="3100" b="0" i="0" u="none" strike="noStrike" cap="none" normalizeH="0" baseline="-25000" smtClean="0">
                          <a:ln>
                            <a:noFill/>
                          </a:ln>
                          <a:solidFill>
                            <a:schemeClr val="tx1"/>
                          </a:solidFill>
                          <a:effectLst/>
                          <a:latin typeface="Verdana" pitchFamily="34" charset="0"/>
                          <a:ea typeface="宋体" pitchFamily="2" charset="-122"/>
                        </a:rPr>
                        <a:t>0</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158800" name="Group 80"/>
          <p:cNvGraphicFramePr>
            <a:graphicFrameLocks noGrp="1"/>
          </p:cNvGraphicFramePr>
          <p:nvPr/>
        </p:nvGraphicFramePr>
        <p:xfrm>
          <a:off x="533400" y="4343400"/>
          <a:ext cx="990600" cy="762000"/>
        </p:xfrm>
        <a:graphic>
          <a:graphicData uri="http://schemas.openxmlformats.org/drawingml/2006/table">
            <a:tbl>
              <a:tblPr/>
              <a:tblGrid>
                <a:gridCol w="990600"/>
              </a:tblGrid>
              <a:tr h="762000">
                <a:tc>
                  <a:txBody>
                    <a:body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itchFamily="2" charset="2"/>
                        <a:buNone/>
                        <a:tabLst/>
                      </a:pPr>
                      <a:r>
                        <a:rPr kumimoji="0" lang="en-US" altLang="zh-CN" sz="3100" b="0" i="0" u="none" strike="noStrike" cap="none" normalizeH="0" baseline="0" smtClean="0">
                          <a:ln>
                            <a:noFill/>
                          </a:ln>
                          <a:solidFill>
                            <a:schemeClr val="tx1"/>
                          </a:solidFill>
                          <a:effectLst/>
                          <a:latin typeface="Verdana" pitchFamily="34" charset="0"/>
                          <a:ea typeface="宋体" pitchFamily="2" charset="-122"/>
                        </a:rPr>
                        <a:t>B</a:t>
                      </a:r>
                      <a:r>
                        <a:rPr kumimoji="0" lang="en-US" altLang="zh-CN" sz="3100" b="0" i="0" u="none" strike="noStrike" cap="none" normalizeH="0" baseline="-25000" smtClean="0">
                          <a:ln>
                            <a:noFill/>
                          </a:ln>
                          <a:solidFill>
                            <a:schemeClr val="tx1"/>
                          </a:solidFill>
                          <a:effectLst/>
                          <a:latin typeface="Verdana" pitchFamily="34" charset="0"/>
                          <a:ea typeface="宋体" pitchFamily="2" charset="-122"/>
                        </a:rPr>
                        <a:t>1</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4182" name="Rectangle 86"/>
          <p:cNvSpPr>
            <a:spLocks noChangeArrowheads="1"/>
          </p:cNvSpPr>
          <p:nvPr/>
        </p:nvSpPr>
        <p:spPr bwMode="auto">
          <a:xfrm>
            <a:off x="4038600" y="1752600"/>
            <a:ext cx="3810000" cy="30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469900" indent="-469900">
              <a:spcBef>
                <a:spcPct val="20000"/>
              </a:spcBef>
              <a:buClr>
                <a:schemeClr val="accent2"/>
              </a:buClr>
              <a:buFont typeface="Wingdings" charset="0"/>
              <a:buNone/>
            </a:pPr>
            <a:r>
              <a:rPr lang="en-US" altLang="zh-CN">
                <a:ea typeface="宋体" charset="0"/>
                <a:cs typeface="宋体" charset="0"/>
              </a:rPr>
              <a:t>A completely generalized microdata</a:t>
            </a:r>
          </a:p>
        </p:txBody>
      </p:sp>
      <p:pic>
        <p:nvPicPr>
          <p:cNvPr id="4183" name="Picture 87" descr="MCj04238480000[1]"/>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2133600" y="2209800"/>
            <a:ext cx="555625" cy="609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4184" name="TextBox 20"/>
          <p:cNvSpPr txBox="1">
            <a:spLocks noChangeArrowheads="1"/>
          </p:cNvSpPr>
          <p:nvPr/>
        </p:nvSpPr>
        <p:spPr bwMode="auto">
          <a:xfrm>
            <a:off x="5257800" y="5105400"/>
            <a:ext cx="2514600"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r>
              <a:rPr lang="en-US"/>
              <a:t>[</a:t>
            </a:r>
            <a:r>
              <a:rPr lang="en-US" altLang="zh-CN" i="1">
                <a:solidFill>
                  <a:srgbClr val="7030A0"/>
                </a:solidFill>
                <a:ea typeface="宋体" charset="0"/>
                <a:cs typeface="宋体" charset="0"/>
              </a:rPr>
              <a:t>Li </a:t>
            </a:r>
            <a:r>
              <a:rPr lang="en-US" i="1">
                <a:solidFill>
                  <a:srgbClr val="7030A0"/>
                </a:solidFill>
              </a:rPr>
              <a:t>2007</a:t>
            </a:r>
            <a:r>
              <a:rPr lang="en-US"/>
              <a:t>]</a:t>
            </a:r>
          </a:p>
        </p:txBody>
      </p:sp>
      <p:sp>
        <p:nvSpPr>
          <p:cNvPr id="23" name="Date Placeholder 3"/>
          <p:cNvSpPr>
            <a:spLocks noGrp="1"/>
          </p:cNvSpPr>
          <p:nvPr>
            <p:ph type="dt" sz="quarter" idx="10"/>
          </p:nvPr>
        </p:nvSpPr>
        <p:spPr>
          <a:xfrm>
            <a:off x="457200" y="6243638"/>
            <a:ext cx="2133600" cy="457200"/>
          </a:xfrm>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CFA5B7C1-659B-7D41-99A1-DE0D2666888E}" type="datetime1">
              <a:rPr lang="en-US" smtClean="0">
                <a:latin typeface="Garamond" charset="0"/>
                <a:ea typeface="宋体" charset="0"/>
                <a:cs typeface="宋体" charset="0"/>
              </a:rPr>
              <a:pPr eaLnBrk="1" hangingPunct="1"/>
              <a:t>3/23/2011</a:t>
            </a:fld>
            <a:endParaRPr lang="en-US">
              <a:latin typeface="Garamond" charset="0"/>
              <a:ea typeface="宋体" charset="0"/>
              <a:cs typeface="宋体" charset="0"/>
            </a:endParaRPr>
          </a:p>
        </p:txBody>
      </p:sp>
      <p:sp>
        <p:nvSpPr>
          <p:cNvPr id="24" name="Slide Number Placeholder 4"/>
          <p:cNvSpPr>
            <a:spLocks noGrp="1"/>
          </p:cNvSpPr>
          <p:nvPr>
            <p:ph type="sldNum" sz="quarter" idx="12"/>
          </p:nvPr>
        </p:nvSpPr>
        <p:spPr>
          <a:xfrm>
            <a:off x="6553200" y="6243638"/>
            <a:ext cx="2133600" cy="457200"/>
          </a:xfrm>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49A67537-3582-AD4B-A58A-0BBEBE04CB6F}" type="slidenum">
              <a:rPr lang="en-US">
                <a:latin typeface="Garamond" charset="0"/>
                <a:ea typeface="宋体" charset="0"/>
              </a:rPr>
              <a:pPr eaLnBrk="1" hangingPunct="1"/>
              <a:t>27</a:t>
            </a:fld>
            <a:endParaRPr lang="en-US">
              <a:latin typeface="Garamond" charset="0"/>
              <a:ea typeface="宋体" charset="0"/>
            </a:endParaRPr>
          </a:p>
        </p:txBody>
      </p:sp>
    </p:spTree>
    <p:extLst>
      <p:ext uri="{BB962C8B-B14F-4D97-AF65-F5344CB8AC3E}">
        <p14:creationId xmlns:p14="http://schemas.microsoft.com/office/powerpoint/2010/main" xmlns="" val="162440174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2"/>
          <p:cNvSpPr>
            <a:spLocks noGrp="1" noChangeArrowheads="1"/>
          </p:cNvSpPr>
          <p:nvPr>
            <p:ph type="title"/>
          </p:nvPr>
        </p:nvSpPr>
        <p:spPr>
          <a:xfrm>
            <a:off x="381000" y="304800"/>
            <a:ext cx="8458200" cy="1216025"/>
          </a:xfrm>
        </p:spPr>
        <p:txBody>
          <a:bodyPr/>
          <a:lstStyle/>
          <a:p>
            <a:r>
              <a:rPr lang="en-US" altLang="zh-CN" i="1">
                <a:latin typeface="Garamond" charset="0"/>
                <a:ea typeface="宋体" charset="0"/>
                <a:cs typeface="宋体" charset="0"/>
              </a:rPr>
              <a:t>t</a:t>
            </a:r>
            <a:r>
              <a:rPr lang="en-US" altLang="zh-CN">
                <a:latin typeface="Garamond" charset="0"/>
                <a:ea typeface="宋体" charset="0"/>
                <a:cs typeface="宋体" charset="0"/>
              </a:rPr>
              <a:t>-Closeness: A New Privacy Measure</a:t>
            </a:r>
          </a:p>
        </p:txBody>
      </p:sp>
      <p:sp>
        <p:nvSpPr>
          <p:cNvPr id="5124" name="Rectangle 3"/>
          <p:cNvSpPr>
            <a:spLocks noGrp="1" noChangeArrowheads="1"/>
          </p:cNvSpPr>
          <p:nvPr>
            <p:ph type="body" sz="half" idx="1"/>
          </p:nvPr>
        </p:nvSpPr>
        <p:spPr>
          <a:xfrm>
            <a:off x="533400" y="1524000"/>
            <a:ext cx="3924300" cy="4495800"/>
          </a:xfrm>
        </p:spPr>
        <p:txBody>
          <a:bodyPr/>
          <a:lstStyle/>
          <a:p>
            <a:r>
              <a:rPr lang="en-US" altLang="zh-CN" b="1">
                <a:solidFill>
                  <a:srgbClr val="993300"/>
                </a:solidFill>
                <a:latin typeface="Arial" charset="0"/>
                <a:ea typeface="宋体" charset="0"/>
                <a:cs typeface="宋体" charset="0"/>
              </a:rPr>
              <a:t>Rationale</a:t>
            </a:r>
          </a:p>
        </p:txBody>
      </p:sp>
      <p:sp>
        <p:nvSpPr>
          <p:cNvPr id="5125" name="AutoShape 4"/>
          <p:cNvSpPr>
            <a:spLocks noChangeArrowheads="1"/>
          </p:cNvSpPr>
          <p:nvPr/>
        </p:nvSpPr>
        <p:spPr bwMode="auto">
          <a:xfrm>
            <a:off x="1600200" y="3505200"/>
            <a:ext cx="522288" cy="695325"/>
          </a:xfrm>
          <a:prstGeom prst="can">
            <a:avLst>
              <a:gd name="adj" fmla="val 33283"/>
            </a:avLst>
          </a:prstGeom>
          <a:solidFill>
            <a:srgbClr val="EAEAEA"/>
          </a:solidFill>
          <a:ln w="9525">
            <a:solidFill>
              <a:schemeClr val="tx1"/>
            </a:solidFill>
            <a:round/>
            <a:headEnd/>
            <a:tailEnd/>
          </a:ln>
        </p:spPr>
        <p:txBody>
          <a:bodyPr wrap="none" anchor="ctr"/>
          <a:lstStyle/>
          <a:p>
            <a:endParaRPr lang="en-US"/>
          </a:p>
        </p:txBody>
      </p:sp>
      <p:sp>
        <p:nvSpPr>
          <p:cNvPr id="5126" name="AutoShape 5"/>
          <p:cNvSpPr>
            <a:spLocks noChangeArrowheads="1"/>
          </p:cNvSpPr>
          <p:nvPr/>
        </p:nvSpPr>
        <p:spPr bwMode="auto">
          <a:xfrm>
            <a:off x="3178175" y="3519488"/>
            <a:ext cx="522288" cy="695325"/>
          </a:xfrm>
          <a:prstGeom prst="can">
            <a:avLst>
              <a:gd name="adj" fmla="val 33283"/>
            </a:avLst>
          </a:prstGeom>
          <a:solidFill>
            <a:srgbClr val="EAEAEA"/>
          </a:solidFill>
          <a:ln w="9525">
            <a:solidFill>
              <a:schemeClr val="tx1"/>
            </a:solidFill>
            <a:round/>
            <a:headEnd/>
            <a:tailEnd/>
          </a:ln>
        </p:spPr>
        <p:txBody>
          <a:bodyPr wrap="none" anchor="ctr"/>
          <a:lstStyle/>
          <a:p>
            <a:endParaRPr lang="en-US"/>
          </a:p>
        </p:txBody>
      </p:sp>
      <p:sp>
        <p:nvSpPr>
          <p:cNvPr id="5127" name="Rectangle 6"/>
          <p:cNvSpPr>
            <a:spLocks noChangeArrowheads="1"/>
          </p:cNvSpPr>
          <p:nvPr/>
        </p:nvSpPr>
        <p:spPr bwMode="auto">
          <a:xfrm>
            <a:off x="2084388" y="3595688"/>
            <a:ext cx="1158875" cy="5175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algn="ctr"/>
            <a:r>
              <a:rPr lang="en-US" altLang="zh-CN" sz="1400">
                <a:ea typeface="宋体" charset="0"/>
                <a:cs typeface="宋体" charset="0"/>
              </a:rPr>
              <a:t>External</a:t>
            </a:r>
            <a:br>
              <a:rPr lang="en-US" altLang="zh-CN" sz="1400">
                <a:ea typeface="宋体" charset="0"/>
                <a:cs typeface="宋体" charset="0"/>
              </a:rPr>
            </a:br>
            <a:r>
              <a:rPr lang="en-US" altLang="zh-CN" sz="1400">
                <a:ea typeface="宋体" charset="0"/>
                <a:cs typeface="宋体" charset="0"/>
              </a:rPr>
              <a:t>Knowledge</a:t>
            </a:r>
          </a:p>
        </p:txBody>
      </p:sp>
      <p:graphicFrame>
        <p:nvGraphicFramePr>
          <p:cNvPr id="159751" name="Group 7"/>
          <p:cNvGraphicFramePr>
            <a:graphicFrameLocks noGrp="1"/>
          </p:cNvGraphicFramePr>
          <p:nvPr/>
        </p:nvGraphicFramePr>
        <p:xfrm>
          <a:off x="4114800" y="2197100"/>
          <a:ext cx="4419600" cy="2340864"/>
        </p:xfrm>
        <a:graphic>
          <a:graphicData uri="http://schemas.openxmlformats.org/drawingml/2006/table">
            <a:tbl>
              <a:tblPr/>
              <a:tblGrid>
                <a:gridCol w="609600"/>
                <a:gridCol w="914400"/>
                <a:gridCol w="685800"/>
                <a:gridCol w="838200"/>
                <a:gridCol w="1371600"/>
              </a:tblGrid>
              <a:tr h="142875">
                <a:tc>
                  <a:txBody>
                    <a:body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charset="0"/>
                        <a:buNone/>
                        <a:tabLst/>
                      </a:pPr>
                      <a:r>
                        <a:rPr kumimoji="0" lang="en-US" altLang="zh-CN" sz="1400" b="1" i="0" u="none" strike="noStrike" cap="none" normalizeH="0" baseline="0">
                          <a:ln>
                            <a:noFill/>
                          </a:ln>
                          <a:solidFill>
                            <a:srgbClr val="993300"/>
                          </a:solidFill>
                          <a:effectLst/>
                          <a:latin typeface="Arial" charset="0"/>
                          <a:ea typeface="宋体" charset="0"/>
                          <a:cs typeface="宋体" charset="0"/>
                        </a:rPr>
                        <a:t>Age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charset="0"/>
                        <a:buNone/>
                        <a:tabLst/>
                      </a:pPr>
                      <a:r>
                        <a:rPr kumimoji="0" lang="en-US" altLang="zh-CN" sz="1400" b="1" i="0" u="none" strike="noStrike" cap="none" normalizeH="0" baseline="0">
                          <a:ln>
                            <a:noFill/>
                          </a:ln>
                          <a:solidFill>
                            <a:srgbClr val="993300"/>
                          </a:solidFill>
                          <a:effectLst/>
                          <a:latin typeface="Arial" charset="0"/>
                          <a:ea typeface="宋体" charset="0"/>
                          <a:cs typeface="宋体" charset="0"/>
                        </a:rPr>
                        <a:t>Zipcode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charset="0"/>
                        <a:buNone/>
                        <a:tabLst/>
                      </a:pPr>
                      <a:r>
                        <a:rPr kumimoji="0" lang="en-US" altLang="zh-CN" sz="1400" b="1" i="0" u="none" strike="noStrike" cap="none" normalizeH="0" baseline="0">
                          <a:ln>
                            <a:noFill/>
                          </a:ln>
                          <a:solidFill>
                            <a:srgbClr val="993300"/>
                          </a:solidFill>
                          <a:effectLst/>
                          <a:latin typeface="Arial" charset="0"/>
                          <a:ea typeface="宋体" charset="0"/>
                          <a:cs typeface="宋体"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charset="0"/>
                        <a:buNone/>
                        <a:tabLst/>
                      </a:pPr>
                      <a:r>
                        <a:rPr kumimoji="0" lang="en-US" altLang="zh-CN" sz="1400" b="1" i="0" u="none" strike="noStrike" cap="none" normalizeH="0" baseline="0">
                          <a:ln>
                            <a:noFill/>
                          </a:ln>
                          <a:solidFill>
                            <a:srgbClr val="993300"/>
                          </a:solidFill>
                          <a:effectLst/>
                          <a:latin typeface="Arial" charset="0"/>
                          <a:ea typeface="宋体" charset="0"/>
                          <a:cs typeface="宋体" charset="0"/>
                        </a:rPr>
                        <a:t>Gender</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charset="0"/>
                        <a:buNone/>
                        <a:tabLst/>
                      </a:pPr>
                      <a:r>
                        <a:rPr kumimoji="0" lang="en-US" altLang="zh-CN" sz="1400" b="1" i="0" u="none" strike="noStrike" cap="none" normalizeH="0" baseline="0">
                          <a:ln>
                            <a:noFill/>
                          </a:ln>
                          <a:solidFill>
                            <a:srgbClr val="993300"/>
                          </a:solidFill>
                          <a:effectLst/>
                          <a:latin typeface="Arial" charset="0"/>
                          <a:ea typeface="宋体" charset="0"/>
                          <a:cs typeface="宋体" charset="0"/>
                        </a:rPr>
                        <a:t>Disease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42875">
                <a:tc>
                  <a:txBody>
                    <a:body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charset="0"/>
                        <a:buNone/>
                        <a:tabLst/>
                      </a:pPr>
                      <a:r>
                        <a:rPr kumimoji="0" lang="en-US" altLang="zh-CN" sz="1400" b="0" i="0" u="none" strike="noStrike" cap="none" normalizeH="0" baseline="0">
                          <a:ln>
                            <a:noFill/>
                          </a:ln>
                          <a:solidFill>
                            <a:schemeClr val="tx1"/>
                          </a:solidFill>
                          <a:effectLst/>
                          <a:latin typeface="Arial" charset="0"/>
                          <a:ea typeface="宋体" charset="0"/>
                          <a:cs typeface="宋体" charset="0"/>
                        </a:rPr>
                        <a:t>2*</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charset="0"/>
                        <a:buNone/>
                        <a:tabLst/>
                      </a:pPr>
                      <a:r>
                        <a:rPr kumimoji="0" lang="en-US" altLang="zh-CN" sz="1400" b="0" i="0" u="none" strike="noStrike" cap="none" normalizeH="0" baseline="0">
                          <a:ln>
                            <a:noFill/>
                          </a:ln>
                          <a:solidFill>
                            <a:schemeClr val="tx1"/>
                          </a:solidFill>
                          <a:effectLst/>
                          <a:latin typeface="Arial" charset="0"/>
                          <a:ea typeface="宋体" charset="0"/>
                          <a:cs typeface="宋体" charset="0"/>
                        </a:rPr>
                        <a:t>479**</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charset="0"/>
                        <a:buNone/>
                        <a:tabLst/>
                      </a:pPr>
                      <a:r>
                        <a:rPr kumimoji="0" lang="en-US" altLang="zh-CN" sz="1400" b="0" i="0" u="none" strike="noStrike" cap="none" normalizeH="0" baseline="0">
                          <a:ln>
                            <a:noFill/>
                          </a:ln>
                          <a:solidFill>
                            <a:schemeClr val="tx1"/>
                          </a:solidFill>
                          <a:effectLst/>
                          <a:latin typeface="Arial" charset="0"/>
                          <a:ea typeface="宋体" charset="0"/>
                          <a:cs typeface="宋体"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charset="0"/>
                        <a:buNone/>
                        <a:tabLst/>
                      </a:pPr>
                      <a:r>
                        <a:rPr kumimoji="0" lang="en-US" altLang="zh-CN" sz="1400" b="0" i="0" u="none" strike="noStrike" cap="none" normalizeH="0" baseline="0">
                          <a:ln>
                            <a:noFill/>
                          </a:ln>
                          <a:solidFill>
                            <a:schemeClr val="tx1"/>
                          </a:solidFill>
                          <a:effectLst/>
                          <a:latin typeface="Arial" charset="0"/>
                          <a:ea typeface="宋体" charset="0"/>
                          <a:cs typeface="宋体" charset="0"/>
                        </a:rPr>
                        <a:t>Male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charset="0"/>
                        <a:buNone/>
                        <a:tabLst/>
                      </a:pPr>
                      <a:r>
                        <a:rPr kumimoji="0" lang="en-US" altLang="zh-CN" sz="1400" b="0" i="0" u="none" strike="noStrike" cap="none" normalizeH="0" baseline="0">
                          <a:ln>
                            <a:noFill/>
                          </a:ln>
                          <a:solidFill>
                            <a:schemeClr val="tx1"/>
                          </a:solidFill>
                          <a:effectLst/>
                          <a:latin typeface="Arial" charset="0"/>
                          <a:ea typeface="宋体" charset="0"/>
                          <a:cs typeface="宋体" charset="0"/>
                        </a:rPr>
                        <a:t>Flu</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42875">
                <a:tc>
                  <a:txBody>
                    <a:body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charset="0"/>
                        <a:buNone/>
                        <a:tabLst/>
                      </a:pPr>
                      <a:r>
                        <a:rPr kumimoji="0" lang="en-US" altLang="zh-CN" sz="1400" b="0" i="0" u="none" strike="noStrike" cap="none" normalizeH="0" baseline="0">
                          <a:ln>
                            <a:noFill/>
                          </a:ln>
                          <a:solidFill>
                            <a:schemeClr val="tx1"/>
                          </a:solidFill>
                          <a:effectLst/>
                          <a:latin typeface="Arial" charset="0"/>
                          <a:ea typeface="宋体" charset="0"/>
                          <a:cs typeface="宋体" charset="0"/>
                        </a:rPr>
                        <a:t>2*</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charset="0"/>
                        <a:buNone/>
                        <a:tabLst/>
                      </a:pPr>
                      <a:r>
                        <a:rPr kumimoji="0" lang="en-US" altLang="zh-CN" sz="1400" b="0" i="0" u="none" strike="noStrike" cap="none" normalizeH="0" baseline="0">
                          <a:ln>
                            <a:noFill/>
                          </a:ln>
                          <a:solidFill>
                            <a:schemeClr val="tx1"/>
                          </a:solidFill>
                          <a:effectLst/>
                          <a:latin typeface="Arial" charset="0"/>
                          <a:ea typeface="宋体" charset="0"/>
                          <a:cs typeface="宋体" charset="0"/>
                        </a:rPr>
                        <a:t>479**</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charset="0"/>
                        <a:buNone/>
                        <a:tabLst/>
                      </a:pPr>
                      <a:r>
                        <a:rPr kumimoji="0" lang="en-US" altLang="zh-CN" sz="1400" b="0" i="0" u="none" strike="noStrike" cap="none" normalizeH="0" baseline="0">
                          <a:ln>
                            <a:noFill/>
                          </a:ln>
                          <a:solidFill>
                            <a:schemeClr val="tx1"/>
                          </a:solidFill>
                          <a:effectLst/>
                          <a:latin typeface="Arial" charset="0"/>
                          <a:ea typeface="宋体" charset="0"/>
                          <a:cs typeface="宋体"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charset="0"/>
                        <a:buNone/>
                        <a:tabLst/>
                      </a:pPr>
                      <a:r>
                        <a:rPr kumimoji="0" lang="en-US" altLang="zh-CN" sz="1400" b="0" i="0" u="none" strike="noStrike" cap="none" normalizeH="0" baseline="0">
                          <a:ln>
                            <a:noFill/>
                          </a:ln>
                          <a:solidFill>
                            <a:schemeClr val="tx1"/>
                          </a:solidFill>
                          <a:effectLst/>
                          <a:latin typeface="Arial" charset="0"/>
                          <a:ea typeface="宋体" charset="0"/>
                          <a:cs typeface="宋体" charset="0"/>
                        </a:rPr>
                        <a:t>Male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charset="0"/>
                        <a:buNone/>
                        <a:tabLst/>
                      </a:pPr>
                      <a:r>
                        <a:rPr kumimoji="0" lang="en-US" altLang="zh-CN" sz="1400" b="0" i="0" u="none" strike="noStrike" cap="none" normalizeH="0" baseline="0">
                          <a:ln>
                            <a:noFill/>
                          </a:ln>
                          <a:solidFill>
                            <a:schemeClr val="tx1"/>
                          </a:solidFill>
                          <a:effectLst/>
                          <a:latin typeface="Arial" charset="0"/>
                          <a:ea typeface="宋体" charset="0"/>
                          <a:cs typeface="宋体" charset="0"/>
                        </a:rPr>
                        <a:t>Heart Disease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42875">
                <a:tc>
                  <a:txBody>
                    <a:body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charset="0"/>
                        <a:buNone/>
                        <a:tabLst/>
                      </a:pPr>
                      <a:r>
                        <a:rPr kumimoji="0" lang="en-US" altLang="zh-CN" sz="1400" b="0" i="0" u="none" strike="noStrike" cap="none" normalizeH="0" baseline="0">
                          <a:ln>
                            <a:noFill/>
                          </a:ln>
                          <a:solidFill>
                            <a:schemeClr val="tx1"/>
                          </a:solidFill>
                          <a:effectLst/>
                          <a:latin typeface="Arial" charset="0"/>
                          <a:ea typeface="宋体" charset="0"/>
                          <a:cs typeface="宋体" charset="0"/>
                        </a:rPr>
                        <a:t>2*</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charset="0"/>
                        <a:buNone/>
                        <a:tabLst/>
                      </a:pPr>
                      <a:r>
                        <a:rPr kumimoji="0" lang="en-US" altLang="zh-CN" sz="1400" b="0" i="0" u="none" strike="noStrike" cap="none" normalizeH="0" baseline="0">
                          <a:ln>
                            <a:noFill/>
                          </a:ln>
                          <a:solidFill>
                            <a:schemeClr val="tx1"/>
                          </a:solidFill>
                          <a:effectLst/>
                          <a:latin typeface="Arial" charset="0"/>
                          <a:ea typeface="宋体" charset="0"/>
                          <a:cs typeface="宋体" charset="0"/>
                        </a:rPr>
                        <a:t>479**</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charset="0"/>
                        <a:buNone/>
                        <a:tabLst/>
                      </a:pPr>
                      <a:r>
                        <a:rPr kumimoji="0" lang="en-US" altLang="zh-CN" sz="1400" b="0" i="0" u="none" strike="noStrike" cap="none" normalizeH="0" baseline="0">
                          <a:ln>
                            <a:noFill/>
                          </a:ln>
                          <a:solidFill>
                            <a:schemeClr val="tx1"/>
                          </a:solidFill>
                          <a:effectLst/>
                          <a:latin typeface="Arial" charset="0"/>
                          <a:ea typeface="宋体" charset="0"/>
                          <a:cs typeface="宋体"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charset="0"/>
                        <a:buNone/>
                        <a:tabLst/>
                      </a:pPr>
                      <a:r>
                        <a:rPr kumimoji="0" lang="en-US" altLang="zh-CN" sz="1400" b="0" i="0" u="none" strike="noStrike" cap="none" normalizeH="0" baseline="0">
                          <a:ln>
                            <a:noFill/>
                          </a:ln>
                          <a:solidFill>
                            <a:schemeClr val="tx1"/>
                          </a:solidFill>
                          <a:effectLst/>
                          <a:latin typeface="Arial" charset="0"/>
                          <a:ea typeface="宋体" charset="0"/>
                          <a:cs typeface="宋体" charset="0"/>
                        </a:rPr>
                        <a:t>Male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charset="0"/>
                        <a:buNone/>
                        <a:tabLst/>
                      </a:pPr>
                      <a:r>
                        <a:rPr kumimoji="0" lang="en-US" altLang="zh-CN" sz="1400" b="0" i="0" u="none" strike="noStrike" cap="none" normalizeH="0" baseline="0">
                          <a:ln>
                            <a:noFill/>
                          </a:ln>
                          <a:solidFill>
                            <a:schemeClr val="tx1"/>
                          </a:solidFill>
                          <a:effectLst/>
                          <a:latin typeface="Arial" charset="0"/>
                          <a:ea typeface="宋体" charset="0"/>
                          <a:cs typeface="宋体" charset="0"/>
                        </a:rPr>
                        <a:t>Cancer</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42875">
                <a:tc>
                  <a:txBody>
                    <a:body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charset="0"/>
                        <a:buNone/>
                        <a:tabLst/>
                      </a:pPr>
                      <a:r>
                        <a:rPr kumimoji="0" lang="en-US" altLang="zh-CN" sz="1400" b="0" i="0" u="none" strike="noStrike" cap="none" normalizeH="0" baseline="0">
                          <a:ln>
                            <a:noFill/>
                          </a:ln>
                          <a:solidFill>
                            <a:schemeClr val="tx1"/>
                          </a:solidFill>
                          <a:effectLst/>
                          <a:latin typeface="Arial" charset="0"/>
                          <a:ea typeface="宋体" charset="0"/>
                          <a:cs typeface="宋体" charset="0"/>
                        </a:rPr>
                        <a:t>.</a:t>
                      </a:r>
                    </a:p>
                    <a:p>
                      <a:pPr marL="0" marR="0" lvl="0" indent="0" algn="ctr" defTabSz="914400" rtl="0" eaLnBrk="1" fontAlgn="base" latinLnBrk="0" hangingPunct="1">
                        <a:lnSpc>
                          <a:spcPct val="100000"/>
                        </a:lnSpc>
                        <a:spcBef>
                          <a:spcPct val="20000"/>
                        </a:spcBef>
                        <a:spcAft>
                          <a:spcPct val="0"/>
                        </a:spcAft>
                        <a:buClr>
                          <a:schemeClr val="accent2"/>
                        </a:buClr>
                        <a:buSzTx/>
                        <a:buFont typeface="Wingdings" charset="0"/>
                        <a:buNone/>
                        <a:tabLst/>
                      </a:pPr>
                      <a:r>
                        <a:rPr kumimoji="0" lang="en-US" altLang="zh-CN" sz="1400" b="0" i="0" u="none" strike="noStrike" cap="none" normalizeH="0" baseline="0">
                          <a:ln>
                            <a:noFill/>
                          </a:ln>
                          <a:solidFill>
                            <a:schemeClr val="tx1"/>
                          </a:solidFill>
                          <a:effectLst/>
                          <a:latin typeface="Arial" charset="0"/>
                          <a:ea typeface="宋体" charset="0"/>
                          <a:cs typeface="宋体" charset="0"/>
                        </a:rPr>
                        <a:t>.</a:t>
                      </a:r>
                    </a:p>
                    <a:p>
                      <a:pPr marL="0" marR="0" lvl="0" indent="0" algn="ctr" defTabSz="914400" rtl="0" eaLnBrk="1" fontAlgn="base" latinLnBrk="0" hangingPunct="1">
                        <a:lnSpc>
                          <a:spcPct val="100000"/>
                        </a:lnSpc>
                        <a:spcBef>
                          <a:spcPct val="20000"/>
                        </a:spcBef>
                        <a:spcAft>
                          <a:spcPct val="0"/>
                        </a:spcAft>
                        <a:buClr>
                          <a:schemeClr val="accent2"/>
                        </a:buClr>
                        <a:buSzTx/>
                        <a:buFont typeface="Wingdings" charset="0"/>
                        <a:buNone/>
                        <a:tabLst/>
                      </a:pPr>
                      <a:r>
                        <a:rPr kumimoji="0" lang="en-US" altLang="zh-CN" sz="1400" b="0" i="0" u="none" strike="noStrike" cap="none" normalizeH="0" baseline="0">
                          <a:ln>
                            <a:noFill/>
                          </a:ln>
                          <a:solidFill>
                            <a:schemeClr val="tx1"/>
                          </a:solidFill>
                          <a:effectLst/>
                          <a:latin typeface="Arial" charset="0"/>
                          <a:ea typeface="宋体" charset="0"/>
                          <a:cs typeface="宋体" charset="0"/>
                        </a:rPr>
                        <a:t>.</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charset="0"/>
                        <a:buNone/>
                        <a:tabLst/>
                      </a:pPr>
                      <a:r>
                        <a:rPr kumimoji="0" lang="en-US" altLang="zh-CN" sz="1400" b="0" i="0" u="none" strike="noStrike" cap="none" normalizeH="0" baseline="0">
                          <a:ln>
                            <a:noFill/>
                          </a:ln>
                          <a:solidFill>
                            <a:schemeClr val="tx1"/>
                          </a:solidFill>
                          <a:effectLst/>
                          <a:latin typeface="Arial" charset="0"/>
                          <a:ea typeface="宋体" charset="0"/>
                          <a:cs typeface="宋体" charset="0"/>
                        </a:rPr>
                        <a:t>.</a:t>
                      </a:r>
                    </a:p>
                    <a:p>
                      <a:pPr marL="0" marR="0" lvl="0" indent="0" algn="ctr" defTabSz="914400" rtl="0" eaLnBrk="1" fontAlgn="base" latinLnBrk="0" hangingPunct="1">
                        <a:lnSpc>
                          <a:spcPct val="100000"/>
                        </a:lnSpc>
                        <a:spcBef>
                          <a:spcPct val="20000"/>
                        </a:spcBef>
                        <a:spcAft>
                          <a:spcPct val="0"/>
                        </a:spcAft>
                        <a:buClr>
                          <a:schemeClr val="accent2"/>
                        </a:buClr>
                        <a:buSzTx/>
                        <a:buFont typeface="Wingdings" charset="0"/>
                        <a:buNone/>
                        <a:tabLst/>
                      </a:pPr>
                      <a:r>
                        <a:rPr kumimoji="0" lang="en-US" altLang="zh-CN" sz="1400" b="0" i="0" u="none" strike="noStrike" cap="none" normalizeH="0" baseline="0">
                          <a:ln>
                            <a:noFill/>
                          </a:ln>
                          <a:solidFill>
                            <a:schemeClr val="tx1"/>
                          </a:solidFill>
                          <a:effectLst/>
                          <a:latin typeface="Arial" charset="0"/>
                          <a:ea typeface="宋体" charset="0"/>
                          <a:cs typeface="宋体" charset="0"/>
                        </a:rPr>
                        <a:t>.</a:t>
                      </a:r>
                    </a:p>
                    <a:p>
                      <a:pPr marL="0" marR="0" lvl="0" indent="0" algn="ctr" defTabSz="914400" rtl="0" eaLnBrk="1" fontAlgn="base" latinLnBrk="0" hangingPunct="1">
                        <a:lnSpc>
                          <a:spcPct val="100000"/>
                        </a:lnSpc>
                        <a:spcBef>
                          <a:spcPct val="20000"/>
                        </a:spcBef>
                        <a:spcAft>
                          <a:spcPct val="0"/>
                        </a:spcAft>
                        <a:buClr>
                          <a:schemeClr val="accent2"/>
                        </a:buClr>
                        <a:buSzTx/>
                        <a:buFont typeface="Wingdings" charset="0"/>
                        <a:buNone/>
                        <a:tabLst/>
                      </a:pPr>
                      <a:r>
                        <a:rPr kumimoji="0" lang="en-US" altLang="zh-CN" sz="1400" b="0" i="0" u="none" strike="noStrike" cap="none" normalizeH="0" baseline="0">
                          <a:ln>
                            <a:noFill/>
                          </a:ln>
                          <a:solidFill>
                            <a:schemeClr val="tx1"/>
                          </a:solidFill>
                          <a:effectLst/>
                          <a:latin typeface="Arial" charset="0"/>
                          <a:ea typeface="宋体" charset="0"/>
                          <a:cs typeface="宋体"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charset="0"/>
                        <a:buNone/>
                        <a:tabLst/>
                      </a:pPr>
                      <a:r>
                        <a:rPr kumimoji="0" lang="en-US" altLang="zh-CN" sz="1400" b="0" i="0" u="none" strike="noStrike" cap="none" normalizeH="0" baseline="0">
                          <a:ln>
                            <a:noFill/>
                          </a:ln>
                          <a:solidFill>
                            <a:schemeClr val="tx1"/>
                          </a:solidFill>
                          <a:effectLst/>
                          <a:latin typeface="Arial" charset="0"/>
                          <a:ea typeface="宋体" charset="0"/>
                          <a:cs typeface="宋体" charset="0"/>
                        </a:rPr>
                        <a:t>……</a:t>
                      </a:r>
                    </a:p>
                    <a:p>
                      <a:pPr marL="0" marR="0" lvl="0" indent="0" algn="ctr" defTabSz="914400" rtl="0" eaLnBrk="1" fontAlgn="base" latinLnBrk="0" hangingPunct="1">
                        <a:lnSpc>
                          <a:spcPct val="100000"/>
                        </a:lnSpc>
                        <a:spcBef>
                          <a:spcPct val="20000"/>
                        </a:spcBef>
                        <a:spcAft>
                          <a:spcPct val="0"/>
                        </a:spcAft>
                        <a:buClr>
                          <a:schemeClr val="accent2"/>
                        </a:buClr>
                        <a:buSzTx/>
                        <a:buFont typeface="Wingdings" charset="0"/>
                        <a:buNone/>
                        <a:tabLst/>
                      </a:pPr>
                      <a:r>
                        <a:rPr kumimoji="0" lang="en-US" altLang="zh-CN" sz="1400" b="0" i="0" u="none" strike="noStrike" cap="none" normalizeH="0" baseline="0">
                          <a:ln>
                            <a:noFill/>
                          </a:ln>
                          <a:solidFill>
                            <a:schemeClr val="tx1"/>
                          </a:solidFill>
                          <a:effectLst/>
                          <a:latin typeface="Arial" charset="0"/>
                          <a:ea typeface="宋体" charset="0"/>
                          <a:cs typeface="宋体" charset="0"/>
                        </a:rPr>
                        <a:t>……</a:t>
                      </a:r>
                    </a:p>
                    <a:p>
                      <a:pPr marL="0" marR="0" lvl="0" indent="0" algn="ctr" defTabSz="914400" rtl="0" eaLnBrk="1" fontAlgn="base" latinLnBrk="0" hangingPunct="1">
                        <a:lnSpc>
                          <a:spcPct val="100000"/>
                        </a:lnSpc>
                        <a:spcBef>
                          <a:spcPct val="20000"/>
                        </a:spcBef>
                        <a:spcAft>
                          <a:spcPct val="0"/>
                        </a:spcAft>
                        <a:buClr>
                          <a:schemeClr val="accent2"/>
                        </a:buClr>
                        <a:buSzTx/>
                        <a:buFont typeface="Wingdings" charset="0"/>
                        <a:buNone/>
                        <a:tabLst/>
                      </a:pPr>
                      <a:r>
                        <a:rPr kumimoji="0" lang="en-US" altLang="zh-CN" sz="1400" b="0" i="0" u="none" strike="noStrike" cap="none" normalizeH="0" baseline="0">
                          <a:ln>
                            <a:noFill/>
                          </a:ln>
                          <a:solidFill>
                            <a:schemeClr val="tx1"/>
                          </a:solidFill>
                          <a:effectLst/>
                          <a:latin typeface="Arial" charset="0"/>
                          <a:ea typeface="宋体" charset="0"/>
                          <a:cs typeface="宋体"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charset="0"/>
                        <a:buNone/>
                        <a:tabLst/>
                      </a:pPr>
                      <a:r>
                        <a:rPr kumimoji="0" lang="en-US" altLang="zh-CN" sz="1400" b="0" i="0" u="none" strike="noStrike" cap="none" normalizeH="0" baseline="0">
                          <a:ln>
                            <a:noFill/>
                          </a:ln>
                          <a:solidFill>
                            <a:schemeClr val="tx1"/>
                          </a:solidFill>
                          <a:effectLst/>
                          <a:latin typeface="Arial" charset="0"/>
                          <a:ea typeface="宋体" charset="0"/>
                          <a:cs typeface="宋体" charset="0"/>
                        </a:rPr>
                        <a:t>.</a:t>
                      </a:r>
                    </a:p>
                    <a:p>
                      <a:pPr marL="0" marR="0" lvl="0" indent="0" algn="ctr" defTabSz="914400" rtl="0" eaLnBrk="1" fontAlgn="base" latinLnBrk="0" hangingPunct="1">
                        <a:lnSpc>
                          <a:spcPct val="100000"/>
                        </a:lnSpc>
                        <a:spcBef>
                          <a:spcPct val="20000"/>
                        </a:spcBef>
                        <a:spcAft>
                          <a:spcPct val="0"/>
                        </a:spcAft>
                        <a:buClr>
                          <a:schemeClr val="accent2"/>
                        </a:buClr>
                        <a:buSzTx/>
                        <a:buFont typeface="Wingdings" charset="0"/>
                        <a:buNone/>
                        <a:tabLst/>
                      </a:pPr>
                      <a:r>
                        <a:rPr kumimoji="0" lang="en-US" altLang="zh-CN" sz="1400" b="0" i="0" u="none" strike="noStrike" cap="none" normalizeH="0" baseline="0">
                          <a:ln>
                            <a:noFill/>
                          </a:ln>
                          <a:solidFill>
                            <a:schemeClr val="tx1"/>
                          </a:solidFill>
                          <a:effectLst/>
                          <a:latin typeface="Arial" charset="0"/>
                          <a:ea typeface="宋体" charset="0"/>
                          <a:cs typeface="宋体" charset="0"/>
                        </a:rPr>
                        <a:t>.</a:t>
                      </a:r>
                    </a:p>
                    <a:p>
                      <a:pPr marL="0" marR="0" lvl="0" indent="0" algn="ctr" defTabSz="914400" rtl="0" eaLnBrk="1" fontAlgn="base" latinLnBrk="0" hangingPunct="1">
                        <a:lnSpc>
                          <a:spcPct val="100000"/>
                        </a:lnSpc>
                        <a:spcBef>
                          <a:spcPct val="20000"/>
                        </a:spcBef>
                        <a:spcAft>
                          <a:spcPct val="0"/>
                        </a:spcAft>
                        <a:buClr>
                          <a:schemeClr val="accent2"/>
                        </a:buClr>
                        <a:buSzTx/>
                        <a:buFont typeface="Wingdings" charset="0"/>
                        <a:buNone/>
                        <a:tabLst/>
                      </a:pPr>
                      <a:r>
                        <a:rPr kumimoji="0" lang="en-US" altLang="zh-CN" sz="1400" b="0" i="0" u="none" strike="noStrike" cap="none" normalizeH="0" baseline="0">
                          <a:ln>
                            <a:noFill/>
                          </a:ln>
                          <a:solidFill>
                            <a:schemeClr val="tx1"/>
                          </a:solidFill>
                          <a:effectLst/>
                          <a:latin typeface="Arial" charset="0"/>
                          <a:ea typeface="宋体" charset="0"/>
                          <a:cs typeface="宋体"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charset="0"/>
                        <a:buNone/>
                        <a:tabLst/>
                      </a:pPr>
                      <a:r>
                        <a:rPr kumimoji="0" lang="en-US" altLang="zh-CN" sz="1400" b="0" i="0" u="none" strike="noStrike" cap="none" normalizeH="0" baseline="0">
                          <a:ln>
                            <a:noFill/>
                          </a:ln>
                          <a:solidFill>
                            <a:schemeClr val="tx1"/>
                          </a:solidFill>
                          <a:effectLst/>
                          <a:latin typeface="Arial" charset="0"/>
                          <a:ea typeface="宋体" charset="0"/>
                          <a:cs typeface="宋体" charset="0"/>
                        </a:rPr>
                        <a:t>.</a:t>
                      </a:r>
                    </a:p>
                    <a:p>
                      <a:pPr marL="0" marR="0" lvl="0" indent="0" algn="ctr" defTabSz="914400" rtl="0" eaLnBrk="1" fontAlgn="base" latinLnBrk="0" hangingPunct="1">
                        <a:lnSpc>
                          <a:spcPct val="100000"/>
                        </a:lnSpc>
                        <a:spcBef>
                          <a:spcPct val="20000"/>
                        </a:spcBef>
                        <a:spcAft>
                          <a:spcPct val="0"/>
                        </a:spcAft>
                        <a:buClr>
                          <a:schemeClr val="accent2"/>
                        </a:buClr>
                        <a:buSzTx/>
                        <a:buFont typeface="Wingdings" charset="0"/>
                        <a:buNone/>
                        <a:tabLst/>
                      </a:pPr>
                      <a:r>
                        <a:rPr kumimoji="0" lang="en-US" altLang="zh-CN" sz="1400" b="0" i="0" u="none" strike="noStrike" cap="none" normalizeH="0" baseline="0">
                          <a:ln>
                            <a:noFill/>
                          </a:ln>
                          <a:solidFill>
                            <a:schemeClr val="tx1"/>
                          </a:solidFill>
                          <a:effectLst/>
                          <a:latin typeface="Arial" charset="0"/>
                          <a:ea typeface="宋体" charset="0"/>
                          <a:cs typeface="宋体" charset="0"/>
                        </a:rPr>
                        <a:t>.</a:t>
                      </a:r>
                    </a:p>
                    <a:p>
                      <a:pPr marL="0" marR="0" lvl="0" indent="0" algn="ctr" defTabSz="914400" rtl="0" eaLnBrk="1" fontAlgn="base" latinLnBrk="0" hangingPunct="1">
                        <a:lnSpc>
                          <a:spcPct val="100000"/>
                        </a:lnSpc>
                        <a:spcBef>
                          <a:spcPct val="20000"/>
                        </a:spcBef>
                        <a:spcAft>
                          <a:spcPct val="0"/>
                        </a:spcAft>
                        <a:buClr>
                          <a:schemeClr val="accent2"/>
                        </a:buClr>
                        <a:buSzTx/>
                        <a:buFont typeface="Wingdings" charset="0"/>
                        <a:buNone/>
                        <a:tabLst/>
                      </a:pPr>
                      <a:r>
                        <a:rPr kumimoji="0" lang="en-US" altLang="zh-CN" sz="1400" b="0" i="0" u="none" strike="noStrike" cap="none" normalizeH="0" baseline="0">
                          <a:ln>
                            <a:noFill/>
                          </a:ln>
                          <a:solidFill>
                            <a:schemeClr val="tx1"/>
                          </a:solidFill>
                          <a:effectLst/>
                          <a:latin typeface="Arial" charset="0"/>
                          <a:ea typeface="宋体" charset="0"/>
                          <a:cs typeface="宋体" charset="0"/>
                        </a:rPr>
                        <a:t>.</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42875">
                <a:tc>
                  <a:txBody>
                    <a:body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charset="0"/>
                        <a:buNone/>
                        <a:tabLst/>
                      </a:pPr>
                      <a:r>
                        <a:rPr kumimoji="0" lang="zh-CN" altLang="en-US" sz="1400" b="0" i="0" u="none" strike="noStrike" cap="none" normalizeH="0" baseline="0">
                          <a:ln>
                            <a:noFill/>
                          </a:ln>
                          <a:solidFill>
                            <a:schemeClr val="tx1"/>
                          </a:solidFill>
                          <a:effectLst/>
                          <a:latin typeface="Arial" charset="0"/>
                          <a:ea typeface="宋体" charset="0"/>
                          <a:cs typeface="宋体" charset="0"/>
                        </a:rPr>
                        <a:t>≥</a:t>
                      </a:r>
                      <a:r>
                        <a:rPr kumimoji="0" lang="en-US" altLang="zh-CN" sz="1400" b="0" i="0" u="none" strike="noStrike" cap="none" normalizeH="0" baseline="0">
                          <a:ln>
                            <a:noFill/>
                          </a:ln>
                          <a:solidFill>
                            <a:schemeClr val="tx1"/>
                          </a:solidFill>
                          <a:effectLst/>
                          <a:latin typeface="Arial" charset="0"/>
                          <a:ea typeface="宋体" charset="0"/>
                          <a:cs typeface="宋体" charset="0"/>
                        </a:rPr>
                        <a:t>50</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charset="0"/>
                        <a:buNone/>
                        <a:tabLst/>
                      </a:pPr>
                      <a:r>
                        <a:rPr kumimoji="0" lang="en-US" altLang="zh-CN" sz="1400" b="0" i="0" u="none" strike="noStrike" cap="none" normalizeH="0" baseline="0">
                          <a:ln>
                            <a:noFill/>
                          </a:ln>
                          <a:solidFill>
                            <a:schemeClr val="tx1"/>
                          </a:solidFill>
                          <a:effectLst/>
                          <a:latin typeface="Arial" charset="0"/>
                          <a:ea typeface="宋体" charset="0"/>
                          <a:cs typeface="宋体" charset="0"/>
                        </a:rPr>
                        <a:t>4766*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charset="0"/>
                        <a:buNone/>
                        <a:tabLst/>
                      </a:pPr>
                      <a:r>
                        <a:rPr kumimoji="0" lang="en-US" altLang="zh-CN" sz="1400" b="0" i="0" u="none" strike="noStrike" cap="none" normalizeH="0" baseline="0">
                          <a:ln>
                            <a:noFill/>
                          </a:ln>
                          <a:solidFill>
                            <a:schemeClr val="tx1"/>
                          </a:solidFill>
                          <a:effectLst/>
                          <a:latin typeface="Arial" charset="0"/>
                          <a:ea typeface="宋体" charset="0"/>
                          <a:cs typeface="宋体"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charset="0"/>
                        <a:buNone/>
                        <a:tabLst/>
                      </a:pPr>
                      <a:r>
                        <a:rPr kumimoji="0" lang="zh-CN" altLang="en-US" sz="1400" b="0" i="0" u="none" strike="noStrike" cap="none" normalizeH="0" baseline="0">
                          <a:ln>
                            <a:noFill/>
                          </a:ln>
                          <a:solidFill>
                            <a:schemeClr val="tx1"/>
                          </a:solidFill>
                          <a:effectLst/>
                          <a:latin typeface="Arial" charset="0"/>
                          <a:ea typeface="宋体" charset="0"/>
                          <a:cs typeface="宋体"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charset="0"/>
                        <a:buNone/>
                        <a:tabLst/>
                      </a:pPr>
                      <a:r>
                        <a:rPr kumimoji="0" lang="en-US" altLang="zh-CN" sz="1400" b="0" i="0" u="none" strike="noStrike" cap="none" normalizeH="0" baseline="0">
                          <a:ln>
                            <a:noFill/>
                          </a:ln>
                          <a:solidFill>
                            <a:schemeClr val="tx1"/>
                          </a:solidFill>
                          <a:effectLst/>
                          <a:latin typeface="Arial" charset="0"/>
                          <a:ea typeface="宋体" charset="0"/>
                          <a:cs typeface="宋体" charset="0"/>
                        </a:rPr>
                        <a:t>Gastritis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5172" name="AutoShape 51"/>
          <p:cNvSpPr>
            <a:spLocks noChangeArrowheads="1"/>
          </p:cNvSpPr>
          <p:nvPr/>
        </p:nvSpPr>
        <p:spPr bwMode="auto">
          <a:xfrm>
            <a:off x="1557338" y="4419600"/>
            <a:ext cx="2133600" cy="609600"/>
          </a:xfrm>
          <a:prstGeom prst="foldedCorner">
            <a:avLst>
              <a:gd name="adj" fmla="val 30227"/>
            </a:avLst>
          </a:prstGeom>
          <a:solidFill>
            <a:srgbClr val="FFFF99"/>
          </a:solidFill>
          <a:ln w="9525">
            <a:solidFill>
              <a:schemeClr val="tx1"/>
            </a:solidFill>
            <a:round/>
            <a:headEnd/>
            <a:tailEnd/>
          </a:ln>
        </p:spPr>
        <p:txBody>
          <a:bodyPr wrap="none" anchor="ctr"/>
          <a:lstStyle/>
          <a:p>
            <a:endParaRPr lang="en-US"/>
          </a:p>
        </p:txBody>
      </p:sp>
      <p:sp>
        <p:nvSpPr>
          <p:cNvPr id="5173" name="Rectangle 52"/>
          <p:cNvSpPr>
            <a:spLocks noChangeArrowheads="1"/>
          </p:cNvSpPr>
          <p:nvPr/>
        </p:nvSpPr>
        <p:spPr bwMode="auto">
          <a:xfrm>
            <a:off x="1557338" y="4419600"/>
            <a:ext cx="2176462" cy="4889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spcBef>
                <a:spcPct val="20000"/>
              </a:spcBef>
              <a:buClr>
                <a:schemeClr val="accent2"/>
              </a:buClr>
              <a:buFont typeface="Wingdings" charset="0"/>
              <a:buNone/>
            </a:pPr>
            <a:r>
              <a:rPr lang="en-US" altLang="zh-CN" sz="1300">
                <a:ea typeface="宋体" charset="0"/>
                <a:cs typeface="宋体" charset="0"/>
              </a:rPr>
              <a:t>Overall distribution Q of sensitive values</a:t>
            </a:r>
          </a:p>
        </p:txBody>
      </p:sp>
      <p:sp>
        <p:nvSpPr>
          <p:cNvPr id="5174" name="AutoShape 53"/>
          <p:cNvSpPr>
            <a:spLocks noChangeArrowheads="1"/>
          </p:cNvSpPr>
          <p:nvPr/>
        </p:nvSpPr>
        <p:spPr bwMode="auto">
          <a:xfrm>
            <a:off x="1600200" y="5181600"/>
            <a:ext cx="2057400" cy="762000"/>
          </a:xfrm>
          <a:prstGeom prst="foldedCorner">
            <a:avLst>
              <a:gd name="adj" fmla="val 30227"/>
            </a:avLst>
          </a:prstGeom>
          <a:solidFill>
            <a:srgbClr val="FFFF99"/>
          </a:solidFill>
          <a:ln w="9525">
            <a:solidFill>
              <a:schemeClr val="tx1"/>
            </a:solidFill>
            <a:round/>
            <a:headEnd/>
            <a:tailEnd/>
          </a:ln>
        </p:spPr>
        <p:txBody>
          <a:bodyPr wrap="none" anchor="ctr"/>
          <a:lstStyle/>
          <a:p>
            <a:endParaRPr lang="en-US"/>
          </a:p>
        </p:txBody>
      </p:sp>
      <p:sp>
        <p:nvSpPr>
          <p:cNvPr id="5175" name="Rectangle 54"/>
          <p:cNvSpPr>
            <a:spLocks noChangeArrowheads="1"/>
          </p:cNvSpPr>
          <p:nvPr/>
        </p:nvSpPr>
        <p:spPr bwMode="auto">
          <a:xfrm>
            <a:off x="1600200" y="5181600"/>
            <a:ext cx="2057400" cy="6873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spcBef>
                <a:spcPct val="20000"/>
              </a:spcBef>
              <a:buClr>
                <a:schemeClr val="accent2"/>
              </a:buClr>
              <a:buFont typeface="Wingdings" charset="0"/>
              <a:buNone/>
            </a:pPr>
            <a:r>
              <a:rPr lang="en-US" altLang="zh-CN" sz="1300">
                <a:ea typeface="宋体" charset="0"/>
                <a:cs typeface="宋体" charset="0"/>
              </a:rPr>
              <a:t>Distribution P</a:t>
            </a:r>
            <a:r>
              <a:rPr lang="en-US" altLang="zh-CN" sz="1300" baseline="-25000">
                <a:ea typeface="宋体" charset="0"/>
                <a:cs typeface="宋体" charset="0"/>
              </a:rPr>
              <a:t>i</a:t>
            </a:r>
            <a:r>
              <a:rPr lang="en-US" altLang="zh-CN" sz="1300">
                <a:ea typeface="宋体" charset="0"/>
                <a:cs typeface="宋体" charset="0"/>
              </a:rPr>
              <a:t> of sensitive values in each equi-class</a:t>
            </a:r>
          </a:p>
        </p:txBody>
      </p:sp>
      <p:graphicFrame>
        <p:nvGraphicFramePr>
          <p:cNvPr id="5122" name="Object 2"/>
          <p:cNvGraphicFramePr>
            <a:graphicFrameLocks noChangeAspect="1"/>
          </p:cNvGraphicFramePr>
          <p:nvPr/>
        </p:nvGraphicFramePr>
        <p:xfrm>
          <a:off x="2743200" y="2330450"/>
          <a:ext cx="1403350" cy="488950"/>
        </p:xfrm>
        <a:graphic>
          <a:graphicData uri="http://schemas.openxmlformats.org/presentationml/2006/ole">
            <p:oleObj spid="_x0000_s34818" name="Visio" r:id="rId3" imgW="949183" imgH="492015" progId="">
              <p:embed/>
            </p:oleObj>
          </a:graphicData>
        </a:graphic>
      </p:graphicFrame>
      <p:graphicFrame>
        <p:nvGraphicFramePr>
          <p:cNvPr id="159800" name="Group 56"/>
          <p:cNvGraphicFramePr>
            <a:graphicFrameLocks noGrp="1"/>
          </p:cNvGraphicFramePr>
          <p:nvPr/>
        </p:nvGraphicFramePr>
        <p:xfrm>
          <a:off x="533400" y="2971800"/>
          <a:ext cx="3200400" cy="431800"/>
        </p:xfrm>
        <a:graphic>
          <a:graphicData uri="http://schemas.openxmlformats.org/drawingml/2006/table">
            <a:tbl>
              <a:tblPr/>
              <a:tblGrid>
                <a:gridCol w="990600"/>
                <a:gridCol w="2209800"/>
              </a:tblGrid>
              <a:tr h="431800">
                <a:tc>
                  <a:txBody>
                    <a:body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itchFamily="2" charset="2"/>
                        <a:buNone/>
                        <a:tabLst/>
                      </a:pPr>
                      <a:r>
                        <a:rPr kumimoji="0" lang="en-US" altLang="zh-CN" sz="2000" b="0" i="0" u="none" strike="noStrike" cap="none" normalizeH="0" baseline="0" smtClean="0">
                          <a:ln>
                            <a:noFill/>
                          </a:ln>
                          <a:solidFill>
                            <a:schemeClr val="tx1"/>
                          </a:solidFill>
                          <a:effectLst/>
                          <a:latin typeface="Verdana" pitchFamily="34" charset="0"/>
                          <a:ea typeface="宋体" pitchFamily="2" charset="-122"/>
                        </a:rPr>
                        <a:t>Belief</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itchFamily="2" charset="2"/>
                        <a:buNone/>
                        <a:tabLst/>
                      </a:pPr>
                      <a:r>
                        <a:rPr kumimoji="0" lang="en-US" altLang="zh-CN" sz="2000" b="0" i="0" u="none" strike="noStrike" cap="none" normalizeH="0" baseline="0" smtClean="0">
                          <a:ln>
                            <a:noFill/>
                          </a:ln>
                          <a:solidFill>
                            <a:schemeClr val="tx1"/>
                          </a:solidFill>
                          <a:effectLst/>
                          <a:latin typeface="Verdana" pitchFamily="34" charset="0"/>
                          <a:ea typeface="宋体" pitchFamily="2" charset="-122"/>
                        </a:rPr>
                        <a:t>Knowledge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159808" name="Group 64"/>
          <p:cNvGraphicFramePr>
            <a:graphicFrameLocks noGrp="1"/>
          </p:cNvGraphicFramePr>
          <p:nvPr>
            <p:ph sz="quarter" idx="3"/>
          </p:nvPr>
        </p:nvGraphicFramePr>
        <p:xfrm>
          <a:off x="1524000" y="3429000"/>
          <a:ext cx="2209800" cy="914400"/>
        </p:xfrm>
        <a:graphic>
          <a:graphicData uri="http://schemas.openxmlformats.org/drawingml/2006/table">
            <a:tbl>
              <a:tblPr/>
              <a:tblGrid>
                <a:gridCol w="2209800"/>
              </a:tblGrid>
              <a:tr h="914400">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charset="0"/>
                        <a:buNone/>
                        <a:tabLst/>
                      </a:pPr>
                      <a:endParaRPr kumimoji="0" lang="zh-CN" altLang="en-US" sz="2000" b="0" i="0" u="none" strike="noStrike" cap="none" normalizeH="0" baseline="0">
                        <a:ln>
                          <a:noFill/>
                        </a:ln>
                        <a:solidFill>
                          <a:schemeClr val="tx1"/>
                        </a:solidFill>
                        <a:effectLst/>
                        <a:latin typeface="Verdana" charset="0"/>
                        <a:ea typeface="宋体" charset="0"/>
                        <a:cs typeface="宋体"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159814" name="Group 70"/>
          <p:cNvGraphicFramePr>
            <a:graphicFrameLocks noGrp="1"/>
          </p:cNvGraphicFramePr>
          <p:nvPr/>
        </p:nvGraphicFramePr>
        <p:xfrm>
          <a:off x="1524000" y="3429000"/>
          <a:ext cx="2209800" cy="1676400"/>
        </p:xfrm>
        <a:graphic>
          <a:graphicData uri="http://schemas.openxmlformats.org/drawingml/2006/table">
            <a:tbl>
              <a:tblPr/>
              <a:tblGrid>
                <a:gridCol w="2209800"/>
              </a:tblGrid>
              <a:tr h="1676400">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charset="0"/>
                        <a:buNone/>
                        <a:tabLst/>
                      </a:pPr>
                      <a:endParaRPr kumimoji="0" lang="zh-CN" altLang="en-US" sz="2000" b="0" i="0" u="none" strike="noStrike" cap="none" normalizeH="0" baseline="0">
                        <a:ln>
                          <a:noFill/>
                        </a:ln>
                        <a:solidFill>
                          <a:schemeClr val="tx1"/>
                        </a:solidFill>
                        <a:effectLst/>
                        <a:latin typeface="Verdana" charset="0"/>
                        <a:ea typeface="宋体" charset="0"/>
                        <a:cs typeface="宋体"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159820" name="Group 76"/>
          <p:cNvGraphicFramePr>
            <a:graphicFrameLocks noGrp="1"/>
          </p:cNvGraphicFramePr>
          <p:nvPr/>
        </p:nvGraphicFramePr>
        <p:xfrm>
          <a:off x="1524000" y="3429000"/>
          <a:ext cx="2209800" cy="2590800"/>
        </p:xfrm>
        <a:graphic>
          <a:graphicData uri="http://schemas.openxmlformats.org/drawingml/2006/table">
            <a:tbl>
              <a:tblPr/>
              <a:tblGrid>
                <a:gridCol w="2209800"/>
              </a:tblGrid>
              <a:tr h="2590800">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charset="0"/>
                        <a:buNone/>
                        <a:tabLst/>
                      </a:pPr>
                      <a:endParaRPr kumimoji="0" lang="zh-CN" altLang="en-US" sz="2000" b="0" i="0" u="none" strike="noStrike" cap="none" normalizeH="0" baseline="0">
                        <a:ln>
                          <a:noFill/>
                        </a:ln>
                        <a:solidFill>
                          <a:schemeClr val="tx1"/>
                        </a:solidFill>
                        <a:effectLst/>
                        <a:latin typeface="Verdana" charset="0"/>
                        <a:ea typeface="宋体" charset="0"/>
                        <a:cs typeface="宋体"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159826" name="Group 82"/>
          <p:cNvGraphicFramePr>
            <a:graphicFrameLocks noGrp="1"/>
          </p:cNvGraphicFramePr>
          <p:nvPr/>
        </p:nvGraphicFramePr>
        <p:xfrm>
          <a:off x="533400" y="3429000"/>
          <a:ext cx="990600" cy="914400"/>
        </p:xfrm>
        <a:graphic>
          <a:graphicData uri="http://schemas.openxmlformats.org/drawingml/2006/table">
            <a:tbl>
              <a:tblPr/>
              <a:tblGrid>
                <a:gridCol w="990600"/>
              </a:tblGrid>
              <a:tr h="914400">
                <a:tc>
                  <a:txBody>
                    <a:body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itchFamily="2" charset="2"/>
                        <a:buNone/>
                        <a:tabLst/>
                      </a:pPr>
                      <a:r>
                        <a:rPr kumimoji="0" lang="en-US" altLang="zh-CN" sz="3100" b="0" i="0" u="none" strike="noStrike" cap="none" normalizeH="0" baseline="0" smtClean="0">
                          <a:ln>
                            <a:noFill/>
                          </a:ln>
                          <a:solidFill>
                            <a:schemeClr val="tx1"/>
                          </a:solidFill>
                          <a:effectLst/>
                          <a:latin typeface="Verdana" pitchFamily="34" charset="0"/>
                          <a:ea typeface="宋体" pitchFamily="2" charset="-122"/>
                        </a:rPr>
                        <a:t>B</a:t>
                      </a:r>
                      <a:r>
                        <a:rPr kumimoji="0" lang="en-US" altLang="zh-CN" sz="3100" b="0" i="0" u="none" strike="noStrike" cap="none" normalizeH="0" baseline="-25000" smtClean="0">
                          <a:ln>
                            <a:noFill/>
                          </a:ln>
                          <a:solidFill>
                            <a:schemeClr val="tx1"/>
                          </a:solidFill>
                          <a:effectLst/>
                          <a:latin typeface="Verdana" pitchFamily="34" charset="0"/>
                          <a:ea typeface="宋体" pitchFamily="2" charset="-122"/>
                        </a:rPr>
                        <a:t>0</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159832" name="Group 88"/>
          <p:cNvGraphicFramePr>
            <a:graphicFrameLocks noGrp="1"/>
          </p:cNvGraphicFramePr>
          <p:nvPr/>
        </p:nvGraphicFramePr>
        <p:xfrm>
          <a:off x="533400" y="4343400"/>
          <a:ext cx="990600" cy="762000"/>
        </p:xfrm>
        <a:graphic>
          <a:graphicData uri="http://schemas.openxmlformats.org/drawingml/2006/table">
            <a:tbl>
              <a:tblPr/>
              <a:tblGrid>
                <a:gridCol w="990600"/>
              </a:tblGrid>
              <a:tr h="762000">
                <a:tc>
                  <a:txBody>
                    <a:body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itchFamily="2" charset="2"/>
                        <a:buNone/>
                        <a:tabLst/>
                      </a:pPr>
                      <a:r>
                        <a:rPr kumimoji="0" lang="en-US" altLang="zh-CN" sz="3100" b="0" i="0" u="none" strike="noStrike" cap="none" normalizeH="0" baseline="0" smtClean="0">
                          <a:ln>
                            <a:noFill/>
                          </a:ln>
                          <a:solidFill>
                            <a:schemeClr val="tx1"/>
                          </a:solidFill>
                          <a:effectLst/>
                          <a:latin typeface="Verdana" pitchFamily="34" charset="0"/>
                          <a:ea typeface="宋体" pitchFamily="2" charset="-122"/>
                        </a:rPr>
                        <a:t>B</a:t>
                      </a:r>
                      <a:r>
                        <a:rPr kumimoji="0" lang="en-US" altLang="zh-CN" sz="3100" b="0" i="0" u="none" strike="noStrike" cap="none" normalizeH="0" baseline="-25000" smtClean="0">
                          <a:ln>
                            <a:noFill/>
                          </a:ln>
                          <a:solidFill>
                            <a:schemeClr val="tx1"/>
                          </a:solidFill>
                          <a:effectLst/>
                          <a:latin typeface="Verdana" pitchFamily="34" charset="0"/>
                          <a:ea typeface="宋体" pitchFamily="2" charset="-122"/>
                        </a:rPr>
                        <a:t>1</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159838" name="Group 94"/>
          <p:cNvGraphicFramePr>
            <a:graphicFrameLocks noGrp="1"/>
          </p:cNvGraphicFramePr>
          <p:nvPr/>
        </p:nvGraphicFramePr>
        <p:xfrm>
          <a:off x="533400" y="5105400"/>
          <a:ext cx="990600" cy="914400"/>
        </p:xfrm>
        <a:graphic>
          <a:graphicData uri="http://schemas.openxmlformats.org/drawingml/2006/table">
            <a:tbl>
              <a:tblPr/>
              <a:tblGrid>
                <a:gridCol w="990600"/>
              </a:tblGrid>
              <a:tr h="914400">
                <a:tc>
                  <a:txBody>
                    <a:body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itchFamily="2" charset="2"/>
                        <a:buNone/>
                        <a:tabLst/>
                      </a:pPr>
                      <a:r>
                        <a:rPr kumimoji="0" lang="en-US" altLang="zh-CN" sz="3100" b="0" i="0" u="none" strike="noStrike" cap="none" normalizeH="0" baseline="0" smtClean="0">
                          <a:ln>
                            <a:noFill/>
                          </a:ln>
                          <a:solidFill>
                            <a:schemeClr val="tx1"/>
                          </a:solidFill>
                          <a:effectLst/>
                          <a:latin typeface="Verdana" pitchFamily="34" charset="0"/>
                          <a:ea typeface="宋体" pitchFamily="2" charset="-122"/>
                        </a:rPr>
                        <a:t>B</a:t>
                      </a:r>
                      <a:r>
                        <a:rPr kumimoji="0" lang="en-US" altLang="zh-CN" sz="3100" b="0" i="0" u="none" strike="noStrike" cap="none" normalizeH="0" baseline="-25000" smtClean="0">
                          <a:ln>
                            <a:noFill/>
                          </a:ln>
                          <a:solidFill>
                            <a:schemeClr val="tx1"/>
                          </a:solidFill>
                          <a:effectLst/>
                          <a:latin typeface="Verdana" pitchFamily="34" charset="0"/>
                          <a:ea typeface="宋体" pitchFamily="2" charset="-122"/>
                        </a:rPr>
                        <a:t>2</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5220" name="Rectangle 100"/>
          <p:cNvSpPr>
            <a:spLocks noChangeArrowheads="1"/>
          </p:cNvSpPr>
          <p:nvPr/>
        </p:nvSpPr>
        <p:spPr bwMode="auto">
          <a:xfrm>
            <a:off x="4038600" y="1752600"/>
            <a:ext cx="3810000" cy="30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469900" indent="-469900">
              <a:spcBef>
                <a:spcPct val="20000"/>
              </a:spcBef>
              <a:buClr>
                <a:schemeClr val="accent2"/>
              </a:buClr>
              <a:buFont typeface="Wingdings" charset="0"/>
              <a:buNone/>
            </a:pPr>
            <a:r>
              <a:rPr lang="en-US" altLang="zh-CN">
                <a:ea typeface="宋体" charset="0"/>
                <a:cs typeface="宋体" charset="0"/>
              </a:rPr>
              <a:t>A released microdata</a:t>
            </a:r>
          </a:p>
        </p:txBody>
      </p:sp>
      <p:pic>
        <p:nvPicPr>
          <p:cNvPr id="5221" name="Picture 101" descr="MCj04238480000[1]"/>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2209800" y="2209800"/>
            <a:ext cx="555625" cy="609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222" name="TextBox 24"/>
          <p:cNvSpPr txBox="1">
            <a:spLocks noChangeArrowheads="1"/>
          </p:cNvSpPr>
          <p:nvPr/>
        </p:nvSpPr>
        <p:spPr bwMode="auto">
          <a:xfrm>
            <a:off x="5257800" y="5105400"/>
            <a:ext cx="2514600"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r>
              <a:rPr lang="en-US"/>
              <a:t>[</a:t>
            </a:r>
            <a:r>
              <a:rPr lang="en-US" altLang="zh-CN" i="1">
                <a:solidFill>
                  <a:srgbClr val="7030A0"/>
                </a:solidFill>
                <a:ea typeface="宋体" charset="0"/>
                <a:cs typeface="宋体" charset="0"/>
              </a:rPr>
              <a:t>Li </a:t>
            </a:r>
            <a:r>
              <a:rPr lang="en-US" i="1">
                <a:solidFill>
                  <a:srgbClr val="7030A0"/>
                </a:solidFill>
              </a:rPr>
              <a:t>2007</a:t>
            </a:r>
            <a:r>
              <a:rPr lang="en-US"/>
              <a:t>]</a:t>
            </a:r>
          </a:p>
        </p:txBody>
      </p:sp>
      <p:sp>
        <p:nvSpPr>
          <p:cNvPr id="26" name="Date Placeholder 3"/>
          <p:cNvSpPr>
            <a:spLocks noGrp="1"/>
          </p:cNvSpPr>
          <p:nvPr>
            <p:ph type="dt" sz="quarter" idx="10"/>
          </p:nvPr>
        </p:nvSpPr>
        <p:spPr>
          <a:xfrm>
            <a:off x="457200" y="6243638"/>
            <a:ext cx="2133600" cy="457200"/>
          </a:xfrm>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A6A1874E-85B2-EA42-9F7B-0CDC9B5B56A4}" type="datetime1">
              <a:rPr lang="en-US" smtClean="0">
                <a:latin typeface="Garamond" charset="0"/>
                <a:ea typeface="宋体" charset="0"/>
                <a:cs typeface="宋体" charset="0"/>
              </a:rPr>
              <a:pPr eaLnBrk="1" hangingPunct="1"/>
              <a:t>3/23/2011</a:t>
            </a:fld>
            <a:endParaRPr lang="en-US">
              <a:latin typeface="Garamond" charset="0"/>
              <a:ea typeface="宋体" charset="0"/>
              <a:cs typeface="宋体" charset="0"/>
            </a:endParaRPr>
          </a:p>
        </p:txBody>
      </p:sp>
      <p:sp>
        <p:nvSpPr>
          <p:cNvPr id="27" name="Slide Number Placeholder 4"/>
          <p:cNvSpPr>
            <a:spLocks noGrp="1"/>
          </p:cNvSpPr>
          <p:nvPr>
            <p:ph type="sldNum" sz="quarter" idx="12"/>
          </p:nvPr>
        </p:nvSpPr>
        <p:spPr>
          <a:xfrm>
            <a:off x="6553200" y="6243638"/>
            <a:ext cx="2133600" cy="457200"/>
          </a:xfrm>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DAB9A96C-E711-CE45-AC44-F7544CB0B595}" type="slidenum">
              <a:rPr lang="en-US">
                <a:latin typeface="Garamond" charset="0"/>
                <a:ea typeface="宋体" charset="0"/>
              </a:rPr>
              <a:pPr eaLnBrk="1" hangingPunct="1"/>
              <a:t>28</a:t>
            </a:fld>
            <a:endParaRPr lang="en-US">
              <a:latin typeface="Garamond" charset="0"/>
              <a:ea typeface="宋体" charset="0"/>
            </a:endParaRPr>
          </a:p>
        </p:txBody>
      </p:sp>
    </p:spTree>
    <p:extLst>
      <p:ext uri="{BB962C8B-B14F-4D97-AF65-F5344CB8AC3E}">
        <p14:creationId xmlns:p14="http://schemas.microsoft.com/office/powerpoint/2010/main" xmlns="" val="248129643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a:xfrm>
            <a:off x="381000" y="304800"/>
            <a:ext cx="8458200" cy="1216025"/>
          </a:xfrm>
        </p:spPr>
        <p:txBody>
          <a:bodyPr/>
          <a:lstStyle/>
          <a:p>
            <a:r>
              <a:rPr lang="en-US" altLang="zh-CN" i="1">
                <a:latin typeface="Garamond" charset="0"/>
                <a:ea typeface="宋体" charset="0"/>
                <a:cs typeface="宋体" charset="0"/>
              </a:rPr>
              <a:t>t</a:t>
            </a:r>
            <a:r>
              <a:rPr lang="en-US" altLang="zh-CN">
                <a:latin typeface="Garamond" charset="0"/>
                <a:ea typeface="宋体" charset="0"/>
                <a:cs typeface="宋体" charset="0"/>
              </a:rPr>
              <a:t>-Closeness: A New Privacy Measure</a:t>
            </a:r>
          </a:p>
        </p:txBody>
      </p:sp>
      <p:sp>
        <p:nvSpPr>
          <p:cNvPr id="50179" name="Rectangle 3"/>
          <p:cNvSpPr>
            <a:spLocks noGrp="1" noChangeArrowheads="1"/>
          </p:cNvSpPr>
          <p:nvPr>
            <p:ph type="body" sz="half" idx="1"/>
          </p:nvPr>
        </p:nvSpPr>
        <p:spPr>
          <a:xfrm>
            <a:off x="533400" y="1524000"/>
            <a:ext cx="3924300" cy="4495800"/>
          </a:xfrm>
        </p:spPr>
        <p:txBody>
          <a:bodyPr/>
          <a:lstStyle/>
          <a:p>
            <a:r>
              <a:rPr lang="en-US" altLang="zh-CN" b="1">
                <a:solidFill>
                  <a:srgbClr val="993300"/>
                </a:solidFill>
                <a:latin typeface="Arial" charset="0"/>
                <a:ea typeface="宋体" charset="0"/>
                <a:cs typeface="宋体" charset="0"/>
              </a:rPr>
              <a:t>Rationale</a:t>
            </a:r>
          </a:p>
        </p:txBody>
      </p:sp>
      <p:sp>
        <p:nvSpPr>
          <p:cNvPr id="50180" name="AutoShape 4"/>
          <p:cNvSpPr>
            <a:spLocks noChangeArrowheads="1"/>
          </p:cNvSpPr>
          <p:nvPr/>
        </p:nvSpPr>
        <p:spPr bwMode="auto">
          <a:xfrm>
            <a:off x="1600200" y="3505200"/>
            <a:ext cx="522288" cy="695325"/>
          </a:xfrm>
          <a:prstGeom prst="can">
            <a:avLst>
              <a:gd name="adj" fmla="val 33283"/>
            </a:avLst>
          </a:prstGeom>
          <a:solidFill>
            <a:srgbClr val="EAEAEA"/>
          </a:solidFill>
          <a:ln w="9525">
            <a:solidFill>
              <a:schemeClr val="tx1"/>
            </a:solidFill>
            <a:round/>
            <a:headEnd/>
            <a:tailEnd/>
          </a:ln>
        </p:spPr>
        <p:txBody>
          <a:bodyPr wrap="none" anchor="ctr"/>
          <a:lstStyle/>
          <a:p>
            <a:endParaRPr lang="en-US"/>
          </a:p>
        </p:txBody>
      </p:sp>
      <p:sp>
        <p:nvSpPr>
          <p:cNvPr id="50181" name="AutoShape 5"/>
          <p:cNvSpPr>
            <a:spLocks noChangeArrowheads="1"/>
          </p:cNvSpPr>
          <p:nvPr/>
        </p:nvSpPr>
        <p:spPr bwMode="auto">
          <a:xfrm>
            <a:off x="3178175" y="3519488"/>
            <a:ext cx="522288" cy="695325"/>
          </a:xfrm>
          <a:prstGeom prst="can">
            <a:avLst>
              <a:gd name="adj" fmla="val 33283"/>
            </a:avLst>
          </a:prstGeom>
          <a:solidFill>
            <a:srgbClr val="EAEAEA"/>
          </a:solidFill>
          <a:ln w="9525">
            <a:solidFill>
              <a:schemeClr val="tx1"/>
            </a:solidFill>
            <a:round/>
            <a:headEnd/>
            <a:tailEnd/>
          </a:ln>
        </p:spPr>
        <p:txBody>
          <a:bodyPr wrap="none" anchor="ctr"/>
          <a:lstStyle/>
          <a:p>
            <a:endParaRPr lang="en-US"/>
          </a:p>
        </p:txBody>
      </p:sp>
      <p:sp>
        <p:nvSpPr>
          <p:cNvPr id="50182" name="Rectangle 6"/>
          <p:cNvSpPr>
            <a:spLocks noChangeArrowheads="1"/>
          </p:cNvSpPr>
          <p:nvPr/>
        </p:nvSpPr>
        <p:spPr bwMode="auto">
          <a:xfrm>
            <a:off x="2084388" y="3595688"/>
            <a:ext cx="1158875" cy="5175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algn="ctr"/>
            <a:r>
              <a:rPr lang="en-US" altLang="zh-CN" sz="1400">
                <a:ea typeface="宋体" charset="0"/>
                <a:cs typeface="宋体" charset="0"/>
              </a:rPr>
              <a:t>External</a:t>
            </a:r>
            <a:br>
              <a:rPr lang="en-US" altLang="zh-CN" sz="1400">
                <a:ea typeface="宋体" charset="0"/>
                <a:cs typeface="宋体" charset="0"/>
              </a:rPr>
            </a:br>
            <a:r>
              <a:rPr lang="en-US" altLang="zh-CN" sz="1400">
                <a:ea typeface="宋体" charset="0"/>
                <a:cs typeface="宋体" charset="0"/>
              </a:rPr>
              <a:t>Knowledge</a:t>
            </a:r>
          </a:p>
        </p:txBody>
      </p:sp>
      <p:sp>
        <p:nvSpPr>
          <p:cNvPr id="50183" name="AutoShape 7"/>
          <p:cNvSpPr>
            <a:spLocks noChangeArrowheads="1"/>
          </p:cNvSpPr>
          <p:nvPr/>
        </p:nvSpPr>
        <p:spPr bwMode="auto">
          <a:xfrm>
            <a:off x="1557338" y="4419600"/>
            <a:ext cx="2133600" cy="609600"/>
          </a:xfrm>
          <a:prstGeom prst="foldedCorner">
            <a:avLst>
              <a:gd name="adj" fmla="val 30227"/>
            </a:avLst>
          </a:prstGeom>
          <a:solidFill>
            <a:srgbClr val="FFFF99"/>
          </a:solidFill>
          <a:ln w="9525">
            <a:solidFill>
              <a:schemeClr val="tx1"/>
            </a:solidFill>
            <a:round/>
            <a:headEnd/>
            <a:tailEnd/>
          </a:ln>
        </p:spPr>
        <p:txBody>
          <a:bodyPr wrap="none" anchor="ctr"/>
          <a:lstStyle/>
          <a:p>
            <a:endParaRPr lang="en-US"/>
          </a:p>
        </p:txBody>
      </p:sp>
      <p:sp>
        <p:nvSpPr>
          <p:cNvPr id="50184" name="Rectangle 8"/>
          <p:cNvSpPr>
            <a:spLocks noChangeArrowheads="1"/>
          </p:cNvSpPr>
          <p:nvPr/>
        </p:nvSpPr>
        <p:spPr bwMode="auto">
          <a:xfrm>
            <a:off x="1557338" y="4419600"/>
            <a:ext cx="2176462" cy="4889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spcBef>
                <a:spcPct val="20000"/>
              </a:spcBef>
              <a:buClr>
                <a:schemeClr val="accent2"/>
              </a:buClr>
              <a:buFont typeface="Wingdings" charset="0"/>
              <a:buNone/>
            </a:pPr>
            <a:r>
              <a:rPr lang="en-US" altLang="zh-CN" sz="1300">
                <a:ea typeface="宋体" charset="0"/>
                <a:cs typeface="宋体" charset="0"/>
              </a:rPr>
              <a:t>Overall distribution Q of sensitive values</a:t>
            </a:r>
          </a:p>
        </p:txBody>
      </p:sp>
      <p:sp>
        <p:nvSpPr>
          <p:cNvPr id="50185" name="AutoShape 9"/>
          <p:cNvSpPr>
            <a:spLocks noChangeArrowheads="1"/>
          </p:cNvSpPr>
          <p:nvPr/>
        </p:nvSpPr>
        <p:spPr bwMode="auto">
          <a:xfrm>
            <a:off x="1600200" y="5181600"/>
            <a:ext cx="2057400" cy="762000"/>
          </a:xfrm>
          <a:prstGeom prst="foldedCorner">
            <a:avLst>
              <a:gd name="adj" fmla="val 30227"/>
            </a:avLst>
          </a:prstGeom>
          <a:solidFill>
            <a:srgbClr val="FFFF99"/>
          </a:solidFill>
          <a:ln w="9525">
            <a:solidFill>
              <a:schemeClr val="tx1"/>
            </a:solidFill>
            <a:round/>
            <a:headEnd/>
            <a:tailEnd/>
          </a:ln>
        </p:spPr>
        <p:txBody>
          <a:bodyPr wrap="none" anchor="ctr"/>
          <a:lstStyle/>
          <a:p>
            <a:endParaRPr lang="en-US"/>
          </a:p>
        </p:txBody>
      </p:sp>
      <p:sp>
        <p:nvSpPr>
          <p:cNvPr id="50186" name="Rectangle 10"/>
          <p:cNvSpPr>
            <a:spLocks noChangeArrowheads="1"/>
          </p:cNvSpPr>
          <p:nvPr/>
        </p:nvSpPr>
        <p:spPr bwMode="auto">
          <a:xfrm>
            <a:off x="1600200" y="5181600"/>
            <a:ext cx="2057400" cy="6873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spcBef>
                <a:spcPct val="20000"/>
              </a:spcBef>
              <a:buClr>
                <a:schemeClr val="accent2"/>
              </a:buClr>
              <a:buFont typeface="Wingdings" charset="0"/>
              <a:buNone/>
            </a:pPr>
            <a:r>
              <a:rPr lang="en-US" altLang="zh-CN" sz="1300">
                <a:ea typeface="宋体" charset="0"/>
                <a:cs typeface="宋体" charset="0"/>
              </a:rPr>
              <a:t>Distribution P</a:t>
            </a:r>
            <a:r>
              <a:rPr lang="en-US" altLang="zh-CN" sz="1300" baseline="-25000">
                <a:ea typeface="宋体" charset="0"/>
                <a:cs typeface="宋体" charset="0"/>
              </a:rPr>
              <a:t>i</a:t>
            </a:r>
            <a:r>
              <a:rPr lang="en-US" altLang="zh-CN" sz="1300">
                <a:ea typeface="宋体" charset="0"/>
                <a:cs typeface="宋体" charset="0"/>
              </a:rPr>
              <a:t> of sensitive values in each equi-class</a:t>
            </a:r>
          </a:p>
        </p:txBody>
      </p:sp>
      <p:graphicFrame>
        <p:nvGraphicFramePr>
          <p:cNvPr id="160779" name="Group 11"/>
          <p:cNvGraphicFramePr>
            <a:graphicFrameLocks noGrp="1"/>
          </p:cNvGraphicFramePr>
          <p:nvPr/>
        </p:nvGraphicFramePr>
        <p:xfrm>
          <a:off x="533400" y="2971800"/>
          <a:ext cx="3200400" cy="431800"/>
        </p:xfrm>
        <a:graphic>
          <a:graphicData uri="http://schemas.openxmlformats.org/drawingml/2006/table">
            <a:tbl>
              <a:tblPr/>
              <a:tblGrid>
                <a:gridCol w="990600"/>
                <a:gridCol w="2209800"/>
              </a:tblGrid>
              <a:tr h="431800">
                <a:tc>
                  <a:txBody>
                    <a:body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itchFamily="2" charset="2"/>
                        <a:buNone/>
                        <a:tabLst/>
                      </a:pPr>
                      <a:r>
                        <a:rPr kumimoji="0" lang="en-US" altLang="zh-CN" sz="2000" b="0" i="0" u="none" strike="noStrike" cap="none" normalizeH="0" baseline="0" smtClean="0">
                          <a:ln>
                            <a:noFill/>
                          </a:ln>
                          <a:solidFill>
                            <a:schemeClr val="tx1"/>
                          </a:solidFill>
                          <a:effectLst/>
                          <a:latin typeface="Verdana" pitchFamily="34" charset="0"/>
                          <a:ea typeface="宋体" pitchFamily="2" charset="-122"/>
                        </a:rPr>
                        <a:t>Belief</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itchFamily="2" charset="2"/>
                        <a:buNone/>
                        <a:tabLst/>
                      </a:pPr>
                      <a:r>
                        <a:rPr kumimoji="0" lang="en-US" altLang="zh-CN" sz="2000" b="0" i="0" u="none" strike="noStrike" cap="none" normalizeH="0" baseline="0" smtClean="0">
                          <a:ln>
                            <a:noFill/>
                          </a:ln>
                          <a:solidFill>
                            <a:schemeClr val="tx1"/>
                          </a:solidFill>
                          <a:effectLst/>
                          <a:latin typeface="Verdana" pitchFamily="34" charset="0"/>
                          <a:ea typeface="宋体" pitchFamily="2" charset="-122"/>
                        </a:rPr>
                        <a:t>Knowledge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160787" name="Group 19"/>
          <p:cNvGraphicFramePr>
            <a:graphicFrameLocks noGrp="1"/>
          </p:cNvGraphicFramePr>
          <p:nvPr>
            <p:ph sz="quarter" idx="3"/>
          </p:nvPr>
        </p:nvGraphicFramePr>
        <p:xfrm>
          <a:off x="1524000" y="3429000"/>
          <a:ext cx="2209800" cy="914400"/>
        </p:xfrm>
        <a:graphic>
          <a:graphicData uri="http://schemas.openxmlformats.org/drawingml/2006/table">
            <a:tbl>
              <a:tblPr/>
              <a:tblGrid>
                <a:gridCol w="2209800"/>
              </a:tblGrid>
              <a:tr h="914400">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charset="0"/>
                        <a:buNone/>
                        <a:tabLst/>
                      </a:pPr>
                      <a:endParaRPr kumimoji="0" lang="zh-CN" altLang="en-US" sz="2000" b="0" i="0" u="none" strike="noStrike" cap="none" normalizeH="0" baseline="0">
                        <a:ln>
                          <a:noFill/>
                        </a:ln>
                        <a:solidFill>
                          <a:schemeClr val="tx1"/>
                        </a:solidFill>
                        <a:effectLst/>
                        <a:latin typeface="Verdana" charset="0"/>
                        <a:ea typeface="宋体" charset="0"/>
                        <a:cs typeface="宋体"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160793" name="Group 25"/>
          <p:cNvGraphicFramePr>
            <a:graphicFrameLocks noGrp="1"/>
          </p:cNvGraphicFramePr>
          <p:nvPr/>
        </p:nvGraphicFramePr>
        <p:xfrm>
          <a:off x="1524000" y="3429000"/>
          <a:ext cx="2209800" cy="1676400"/>
        </p:xfrm>
        <a:graphic>
          <a:graphicData uri="http://schemas.openxmlformats.org/drawingml/2006/table">
            <a:tbl>
              <a:tblPr/>
              <a:tblGrid>
                <a:gridCol w="2209800"/>
              </a:tblGrid>
              <a:tr h="1676400">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charset="0"/>
                        <a:buNone/>
                        <a:tabLst/>
                      </a:pPr>
                      <a:endParaRPr kumimoji="0" lang="zh-CN" altLang="en-US" sz="2000" b="0" i="0" u="none" strike="noStrike" cap="none" normalizeH="0" baseline="0">
                        <a:ln>
                          <a:noFill/>
                        </a:ln>
                        <a:solidFill>
                          <a:schemeClr val="tx1"/>
                        </a:solidFill>
                        <a:effectLst/>
                        <a:latin typeface="Verdana" charset="0"/>
                        <a:ea typeface="宋体" charset="0"/>
                        <a:cs typeface="宋体"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160799" name="Group 31"/>
          <p:cNvGraphicFramePr>
            <a:graphicFrameLocks noGrp="1"/>
          </p:cNvGraphicFramePr>
          <p:nvPr/>
        </p:nvGraphicFramePr>
        <p:xfrm>
          <a:off x="1524000" y="3429000"/>
          <a:ext cx="2209800" cy="2590800"/>
        </p:xfrm>
        <a:graphic>
          <a:graphicData uri="http://schemas.openxmlformats.org/drawingml/2006/table">
            <a:tbl>
              <a:tblPr/>
              <a:tblGrid>
                <a:gridCol w="2209800"/>
              </a:tblGrid>
              <a:tr h="2590800">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charset="0"/>
                        <a:buNone/>
                        <a:tabLst/>
                      </a:pPr>
                      <a:endParaRPr kumimoji="0" lang="zh-CN" altLang="en-US" sz="2000" b="0" i="0" u="none" strike="noStrike" cap="none" normalizeH="0" baseline="0">
                        <a:ln>
                          <a:noFill/>
                        </a:ln>
                        <a:solidFill>
                          <a:schemeClr val="tx1"/>
                        </a:solidFill>
                        <a:effectLst/>
                        <a:latin typeface="Verdana" charset="0"/>
                        <a:ea typeface="宋体" charset="0"/>
                        <a:cs typeface="宋体"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160805" name="Group 37"/>
          <p:cNvGraphicFramePr>
            <a:graphicFrameLocks noGrp="1"/>
          </p:cNvGraphicFramePr>
          <p:nvPr/>
        </p:nvGraphicFramePr>
        <p:xfrm>
          <a:off x="533400" y="3429000"/>
          <a:ext cx="990600" cy="914400"/>
        </p:xfrm>
        <a:graphic>
          <a:graphicData uri="http://schemas.openxmlformats.org/drawingml/2006/table">
            <a:tbl>
              <a:tblPr/>
              <a:tblGrid>
                <a:gridCol w="990600"/>
              </a:tblGrid>
              <a:tr h="914400">
                <a:tc>
                  <a:txBody>
                    <a:body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itchFamily="2" charset="2"/>
                        <a:buNone/>
                        <a:tabLst/>
                      </a:pPr>
                      <a:r>
                        <a:rPr kumimoji="0" lang="en-US" altLang="zh-CN" sz="3100" b="0" i="0" u="none" strike="noStrike" cap="none" normalizeH="0" baseline="0" smtClean="0">
                          <a:ln>
                            <a:noFill/>
                          </a:ln>
                          <a:solidFill>
                            <a:schemeClr val="tx1"/>
                          </a:solidFill>
                          <a:effectLst/>
                          <a:latin typeface="Verdana" pitchFamily="34" charset="0"/>
                          <a:ea typeface="宋体" pitchFamily="2" charset="-122"/>
                        </a:rPr>
                        <a:t>B</a:t>
                      </a:r>
                      <a:r>
                        <a:rPr kumimoji="0" lang="en-US" altLang="zh-CN" sz="3100" b="0" i="0" u="none" strike="noStrike" cap="none" normalizeH="0" baseline="-25000" smtClean="0">
                          <a:ln>
                            <a:noFill/>
                          </a:ln>
                          <a:solidFill>
                            <a:schemeClr val="tx1"/>
                          </a:solidFill>
                          <a:effectLst/>
                          <a:latin typeface="Verdana" pitchFamily="34" charset="0"/>
                          <a:ea typeface="宋体" pitchFamily="2" charset="-122"/>
                        </a:rPr>
                        <a:t>0</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160811" name="Group 43"/>
          <p:cNvGraphicFramePr>
            <a:graphicFrameLocks noGrp="1"/>
          </p:cNvGraphicFramePr>
          <p:nvPr/>
        </p:nvGraphicFramePr>
        <p:xfrm>
          <a:off x="533400" y="4343400"/>
          <a:ext cx="990600" cy="762000"/>
        </p:xfrm>
        <a:graphic>
          <a:graphicData uri="http://schemas.openxmlformats.org/drawingml/2006/table">
            <a:tbl>
              <a:tblPr/>
              <a:tblGrid>
                <a:gridCol w="990600"/>
              </a:tblGrid>
              <a:tr h="762000">
                <a:tc>
                  <a:txBody>
                    <a:body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itchFamily="2" charset="2"/>
                        <a:buNone/>
                        <a:tabLst/>
                      </a:pPr>
                      <a:r>
                        <a:rPr kumimoji="0" lang="en-US" altLang="zh-CN" sz="3100" b="0" i="0" u="none" strike="noStrike" cap="none" normalizeH="0" baseline="0" smtClean="0">
                          <a:ln>
                            <a:noFill/>
                          </a:ln>
                          <a:solidFill>
                            <a:schemeClr val="tx1"/>
                          </a:solidFill>
                          <a:effectLst/>
                          <a:latin typeface="Verdana" pitchFamily="34" charset="0"/>
                          <a:ea typeface="宋体" pitchFamily="2" charset="-122"/>
                        </a:rPr>
                        <a:t>B</a:t>
                      </a:r>
                      <a:r>
                        <a:rPr kumimoji="0" lang="en-US" altLang="zh-CN" sz="3100" b="0" i="0" u="none" strike="noStrike" cap="none" normalizeH="0" baseline="-25000" smtClean="0">
                          <a:ln>
                            <a:noFill/>
                          </a:ln>
                          <a:solidFill>
                            <a:schemeClr val="tx1"/>
                          </a:solidFill>
                          <a:effectLst/>
                          <a:latin typeface="Verdana" pitchFamily="34" charset="0"/>
                          <a:ea typeface="宋体" pitchFamily="2" charset="-122"/>
                        </a:rPr>
                        <a:t>1</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160817" name="Group 49"/>
          <p:cNvGraphicFramePr>
            <a:graphicFrameLocks noGrp="1"/>
          </p:cNvGraphicFramePr>
          <p:nvPr/>
        </p:nvGraphicFramePr>
        <p:xfrm>
          <a:off x="533400" y="5105400"/>
          <a:ext cx="990600" cy="914400"/>
        </p:xfrm>
        <a:graphic>
          <a:graphicData uri="http://schemas.openxmlformats.org/drawingml/2006/table">
            <a:tbl>
              <a:tblPr/>
              <a:tblGrid>
                <a:gridCol w="990600"/>
              </a:tblGrid>
              <a:tr h="914400">
                <a:tc>
                  <a:txBody>
                    <a:body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itchFamily="2" charset="2"/>
                        <a:buNone/>
                        <a:tabLst/>
                      </a:pPr>
                      <a:r>
                        <a:rPr kumimoji="0" lang="en-US" altLang="zh-CN" sz="3100" b="0" i="0" u="none" strike="noStrike" cap="none" normalizeH="0" baseline="0" smtClean="0">
                          <a:ln>
                            <a:noFill/>
                          </a:ln>
                          <a:solidFill>
                            <a:schemeClr val="tx1"/>
                          </a:solidFill>
                          <a:effectLst/>
                          <a:latin typeface="Verdana" pitchFamily="34" charset="0"/>
                          <a:ea typeface="宋体" pitchFamily="2" charset="-122"/>
                        </a:rPr>
                        <a:t>B</a:t>
                      </a:r>
                      <a:r>
                        <a:rPr kumimoji="0" lang="en-US" altLang="zh-CN" sz="3100" b="0" i="0" u="none" strike="noStrike" cap="none" normalizeH="0" baseline="-25000" smtClean="0">
                          <a:ln>
                            <a:noFill/>
                          </a:ln>
                          <a:solidFill>
                            <a:schemeClr val="tx1"/>
                          </a:solidFill>
                          <a:effectLst/>
                          <a:latin typeface="Verdana" pitchFamily="34" charset="0"/>
                          <a:ea typeface="宋体" pitchFamily="2" charset="-122"/>
                        </a:rPr>
                        <a:t>2</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50231" name="Rectangle 55"/>
          <p:cNvSpPr>
            <a:spLocks noChangeArrowheads="1"/>
          </p:cNvSpPr>
          <p:nvPr/>
        </p:nvSpPr>
        <p:spPr bwMode="auto">
          <a:xfrm>
            <a:off x="3886200" y="1752600"/>
            <a:ext cx="5257800" cy="411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469900" indent="-469900">
              <a:spcBef>
                <a:spcPct val="20000"/>
              </a:spcBef>
              <a:buClr>
                <a:srgbClr val="993300"/>
              </a:buClr>
              <a:buFont typeface="Wingdings" charset="0"/>
              <a:buChar char="o"/>
            </a:pPr>
            <a:r>
              <a:rPr lang="en-US" altLang="zh-CN" sz="2400">
                <a:ea typeface="宋体" charset="0"/>
                <a:cs typeface="宋体" charset="0"/>
              </a:rPr>
              <a:t>Observations</a:t>
            </a:r>
          </a:p>
          <a:p>
            <a:pPr marL="908050" lvl="1" indent="-436563">
              <a:lnSpc>
                <a:spcPct val="90000"/>
              </a:lnSpc>
              <a:spcBef>
                <a:spcPct val="20000"/>
              </a:spcBef>
              <a:buClr>
                <a:srgbClr val="993300"/>
              </a:buClr>
              <a:buFont typeface="Wingdings" charset="0"/>
              <a:buChar char="n"/>
            </a:pPr>
            <a:r>
              <a:rPr lang="en-US" altLang="zh-CN" sz="2000" b="1">
                <a:solidFill>
                  <a:srgbClr val="993300"/>
                </a:solidFill>
                <a:ea typeface="宋体" charset="0"/>
                <a:cs typeface="宋体" charset="0"/>
              </a:rPr>
              <a:t>Q</a:t>
            </a:r>
            <a:r>
              <a:rPr lang="en-US" altLang="zh-CN" sz="2000">
                <a:ea typeface="宋体" charset="0"/>
                <a:cs typeface="宋体" charset="0"/>
              </a:rPr>
              <a:t> should be public.</a:t>
            </a:r>
          </a:p>
          <a:p>
            <a:pPr marL="908050" lvl="1" indent="-436563">
              <a:lnSpc>
                <a:spcPct val="90000"/>
              </a:lnSpc>
              <a:spcBef>
                <a:spcPct val="20000"/>
              </a:spcBef>
              <a:buClr>
                <a:srgbClr val="993300"/>
              </a:buClr>
              <a:buFont typeface="Wingdings" charset="0"/>
              <a:buChar char="n"/>
            </a:pPr>
            <a:r>
              <a:rPr lang="en-US" altLang="zh-CN" sz="2000">
                <a:ea typeface="宋体" charset="0"/>
                <a:cs typeface="宋体" charset="0"/>
              </a:rPr>
              <a:t>Knowledge gain in two parts:</a:t>
            </a:r>
          </a:p>
          <a:p>
            <a:pPr marL="1304925" lvl="2" indent="-395288">
              <a:lnSpc>
                <a:spcPct val="90000"/>
              </a:lnSpc>
              <a:spcBef>
                <a:spcPct val="20000"/>
              </a:spcBef>
              <a:buClr>
                <a:srgbClr val="993300"/>
              </a:buClr>
              <a:buFont typeface="Wingdings" charset="0"/>
              <a:buChar char="o"/>
            </a:pPr>
            <a:r>
              <a:rPr lang="en-US" altLang="zh-CN" sz="1600">
                <a:ea typeface="宋体" charset="0"/>
                <a:cs typeface="宋体" charset="0"/>
              </a:rPr>
              <a:t>Whole population (from </a:t>
            </a:r>
            <a:r>
              <a:rPr lang="en-US" altLang="zh-CN" sz="1600" b="1">
                <a:solidFill>
                  <a:srgbClr val="993300"/>
                </a:solidFill>
                <a:ea typeface="宋体" charset="0"/>
                <a:cs typeface="宋体" charset="0"/>
              </a:rPr>
              <a:t>B</a:t>
            </a:r>
            <a:r>
              <a:rPr lang="en-US" altLang="zh-CN" sz="1600" b="1" baseline="-25000">
                <a:solidFill>
                  <a:srgbClr val="993300"/>
                </a:solidFill>
                <a:ea typeface="宋体" charset="0"/>
                <a:cs typeface="宋体" charset="0"/>
              </a:rPr>
              <a:t>0</a:t>
            </a:r>
            <a:r>
              <a:rPr lang="en-US" altLang="zh-CN" sz="1600">
                <a:ea typeface="宋体" charset="0"/>
                <a:cs typeface="宋体" charset="0"/>
              </a:rPr>
              <a:t> to </a:t>
            </a:r>
            <a:r>
              <a:rPr lang="en-US" altLang="zh-CN" sz="1600" b="1">
                <a:solidFill>
                  <a:srgbClr val="993300"/>
                </a:solidFill>
                <a:ea typeface="宋体" charset="0"/>
                <a:cs typeface="宋体" charset="0"/>
              </a:rPr>
              <a:t>B</a:t>
            </a:r>
            <a:r>
              <a:rPr lang="en-US" altLang="zh-CN" sz="1600" b="1" baseline="-25000">
                <a:solidFill>
                  <a:srgbClr val="993300"/>
                </a:solidFill>
                <a:ea typeface="宋体" charset="0"/>
                <a:cs typeface="宋体" charset="0"/>
              </a:rPr>
              <a:t>1</a:t>
            </a:r>
            <a:r>
              <a:rPr lang="en-US" altLang="zh-CN" sz="1600">
                <a:ea typeface="宋体" charset="0"/>
                <a:cs typeface="宋体" charset="0"/>
              </a:rPr>
              <a:t>).</a:t>
            </a:r>
          </a:p>
          <a:p>
            <a:pPr marL="1304925" lvl="2" indent="-395288">
              <a:lnSpc>
                <a:spcPct val="90000"/>
              </a:lnSpc>
              <a:spcBef>
                <a:spcPct val="20000"/>
              </a:spcBef>
              <a:buClr>
                <a:srgbClr val="993300"/>
              </a:buClr>
              <a:buFont typeface="Wingdings" charset="0"/>
              <a:buChar char="o"/>
            </a:pPr>
            <a:r>
              <a:rPr lang="en-US" altLang="zh-CN" sz="1600">
                <a:ea typeface="宋体" charset="0"/>
                <a:cs typeface="宋体" charset="0"/>
              </a:rPr>
              <a:t>Specific individuals (from </a:t>
            </a:r>
            <a:r>
              <a:rPr lang="en-US" altLang="zh-CN" sz="1600" b="1">
                <a:solidFill>
                  <a:srgbClr val="993300"/>
                </a:solidFill>
                <a:ea typeface="宋体" charset="0"/>
                <a:cs typeface="宋体" charset="0"/>
              </a:rPr>
              <a:t>B</a:t>
            </a:r>
            <a:r>
              <a:rPr lang="en-US" altLang="zh-CN" sz="1600" b="1" baseline="-25000">
                <a:solidFill>
                  <a:srgbClr val="993300"/>
                </a:solidFill>
                <a:ea typeface="宋体" charset="0"/>
                <a:cs typeface="宋体" charset="0"/>
              </a:rPr>
              <a:t>1</a:t>
            </a:r>
            <a:r>
              <a:rPr lang="en-US" altLang="zh-CN" sz="1600">
                <a:ea typeface="宋体" charset="0"/>
                <a:cs typeface="宋体" charset="0"/>
              </a:rPr>
              <a:t> to </a:t>
            </a:r>
            <a:r>
              <a:rPr lang="en-US" altLang="zh-CN" sz="1600" b="1">
                <a:solidFill>
                  <a:srgbClr val="993300"/>
                </a:solidFill>
                <a:ea typeface="宋体" charset="0"/>
                <a:cs typeface="宋体" charset="0"/>
              </a:rPr>
              <a:t>B</a:t>
            </a:r>
            <a:r>
              <a:rPr lang="en-US" altLang="zh-CN" sz="1600" b="1" baseline="-25000">
                <a:solidFill>
                  <a:srgbClr val="993300"/>
                </a:solidFill>
                <a:ea typeface="宋体" charset="0"/>
                <a:cs typeface="宋体" charset="0"/>
              </a:rPr>
              <a:t>2</a:t>
            </a:r>
            <a:r>
              <a:rPr lang="en-US" altLang="zh-CN" sz="1600">
                <a:ea typeface="宋体" charset="0"/>
                <a:cs typeface="宋体" charset="0"/>
              </a:rPr>
              <a:t>).</a:t>
            </a:r>
          </a:p>
          <a:p>
            <a:pPr marL="908050" lvl="1" indent="-436563">
              <a:lnSpc>
                <a:spcPct val="90000"/>
              </a:lnSpc>
              <a:spcBef>
                <a:spcPct val="20000"/>
              </a:spcBef>
              <a:buClr>
                <a:srgbClr val="993300"/>
              </a:buClr>
              <a:buFont typeface="Wingdings" charset="0"/>
              <a:buChar char="n"/>
            </a:pPr>
            <a:r>
              <a:rPr lang="en-US" altLang="zh-CN" sz="2000">
                <a:ea typeface="宋体" charset="0"/>
                <a:cs typeface="宋体" charset="0"/>
              </a:rPr>
              <a:t>We bound knowledge gain between </a:t>
            </a:r>
            <a:r>
              <a:rPr lang="en-US" altLang="zh-CN" sz="2000" b="1">
                <a:solidFill>
                  <a:srgbClr val="993300"/>
                </a:solidFill>
                <a:ea typeface="宋体" charset="0"/>
                <a:cs typeface="宋体" charset="0"/>
              </a:rPr>
              <a:t>B</a:t>
            </a:r>
            <a:r>
              <a:rPr lang="en-US" altLang="zh-CN" sz="2000" b="1" baseline="-25000">
                <a:solidFill>
                  <a:srgbClr val="993300"/>
                </a:solidFill>
                <a:ea typeface="宋体" charset="0"/>
                <a:cs typeface="宋体" charset="0"/>
              </a:rPr>
              <a:t>1</a:t>
            </a:r>
            <a:r>
              <a:rPr lang="en-US" altLang="zh-CN" sz="2000">
                <a:ea typeface="宋体" charset="0"/>
                <a:cs typeface="宋体" charset="0"/>
              </a:rPr>
              <a:t> and </a:t>
            </a:r>
            <a:r>
              <a:rPr lang="en-US" altLang="zh-CN" sz="2000" b="1">
                <a:solidFill>
                  <a:srgbClr val="993300"/>
                </a:solidFill>
                <a:ea typeface="宋体" charset="0"/>
                <a:cs typeface="宋体" charset="0"/>
              </a:rPr>
              <a:t>B</a:t>
            </a:r>
            <a:r>
              <a:rPr lang="en-US" altLang="zh-CN" sz="2000" b="1" baseline="-25000">
                <a:solidFill>
                  <a:srgbClr val="993300"/>
                </a:solidFill>
                <a:ea typeface="宋体" charset="0"/>
                <a:cs typeface="宋体" charset="0"/>
              </a:rPr>
              <a:t>2</a:t>
            </a:r>
            <a:r>
              <a:rPr lang="en-US" altLang="zh-CN" sz="2000">
                <a:ea typeface="宋体" charset="0"/>
                <a:cs typeface="宋体" charset="0"/>
              </a:rPr>
              <a:t> instead.</a:t>
            </a:r>
          </a:p>
          <a:p>
            <a:pPr marL="469900" indent="-469900">
              <a:spcBef>
                <a:spcPct val="20000"/>
              </a:spcBef>
              <a:buClr>
                <a:srgbClr val="993300"/>
              </a:buClr>
              <a:buFont typeface="Wingdings" charset="0"/>
              <a:buChar char="o"/>
            </a:pPr>
            <a:r>
              <a:rPr lang="en-US" altLang="zh-CN" sz="2400">
                <a:ea typeface="宋体" charset="0"/>
                <a:cs typeface="宋体" charset="0"/>
              </a:rPr>
              <a:t>Principle</a:t>
            </a:r>
          </a:p>
          <a:p>
            <a:pPr marL="908050" lvl="1" indent="-436563">
              <a:spcBef>
                <a:spcPct val="20000"/>
              </a:spcBef>
              <a:buClr>
                <a:srgbClr val="993300"/>
              </a:buClr>
              <a:buFont typeface="Wingdings" charset="0"/>
              <a:buChar char="n"/>
            </a:pPr>
            <a:r>
              <a:rPr lang="en-US" altLang="zh-CN" sz="2000">
                <a:ea typeface="宋体" charset="0"/>
                <a:cs typeface="宋体" charset="0"/>
              </a:rPr>
              <a:t>The distance between </a:t>
            </a:r>
            <a:r>
              <a:rPr lang="en-US" altLang="zh-CN" sz="2000" b="1">
                <a:solidFill>
                  <a:srgbClr val="993300"/>
                </a:solidFill>
                <a:ea typeface="宋体" charset="0"/>
                <a:cs typeface="宋体" charset="0"/>
              </a:rPr>
              <a:t>Q</a:t>
            </a:r>
            <a:r>
              <a:rPr lang="en-US" altLang="zh-CN" sz="2000">
                <a:ea typeface="宋体" charset="0"/>
                <a:cs typeface="宋体" charset="0"/>
              </a:rPr>
              <a:t> and </a:t>
            </a:r>
            <a:r>
              <a:rPr lang="en-US" altLang="zh-CN" sz="2000" b="1">
                <a:solidFill>
                  <a:srgbClr val="993300"/>
                </a:solidFill>
                <a:ea typeface="宋体" charset="0"/>
                <a:cs typeface="宋体" charset="0"/>
              </a:rPr>
              <a:t>P</a:t>
            </a:r>
            <a:r>
              <a:rPr lang="en-US" altLang="zh-CN" sz="2000" b="1" baseline="-25000">
                <a:solidFill>
                  <a:srgbClr val="993300"/>
                </a:solidFill>
                <a:ea typeface="宋体" charset="0"/>
                <a:cs typeface="宋体" charset="0"/>
              </a:rPr>
              <a:t>i</a:t>
            </a:r>
            <a:r>
              <a:rPr lang="en-US" altLang="zh-CN" sz="2000" b="1">
                <a:solidFill>
                  <a:srgbClr val="993300"/>
                </a:solidFill>
                <a:ea typeface="宋体" charset="0"/>
                <a:cs typeface="宋体" charset="0"/>
              </a:rPr>
              <a:t> </a:t>
            </a:r>
            <a:r>
              <a:rPr lang="en-US" altLang="zh-CN" sz="2000">
                <a:ea typeface="宋体" charset="0"/>
                <a:cs typeface="宋体" charset="0"/>
              </a:rPr>
              <a:t>should be bounded by a  threshold </a:t>
            </a:r>
            <a:r>
              <a:rPr lang="en-US" altLang="zh-CN" sz="2000" b="1" i="1">
                <a:solidFill>
                  <a:srgbClr val="993300"/>
                </a:solidFill>
                <a:ea typeface="宋体" charset="0"/>
                <a:cs typeface="宋体" charset="0"/>
              </a:rPr>
              <a:t>t</a:t>
            </a:r>
            <a:r>
              <a:rPr lang="en-US" altLang="zh-CN" sz="2000">
                <a:ea typeface="宋体" charset="0"/>
                <a:cs typeface="宋体" charset="0"/>
              </a:rPr>
              <a:t>.</a:t>
            </a:r>
          </a:p>
          <a:p>
            <a:pPr marL="908050" lvl="1" indent="-436563">
              <a:lnSpc>
                <a:spcPct val="90000"/>
              </a:lnSpc>
              <a:spcBef>
                <a:spcPct val="20000"/>
              </a:spcBef>
              <a:buClr>
                <a:schemeClr val="accent2"/>
              </a:buClr>
              <a:buFont typeface="Wingdings" charset="0"/>
              <a:buChar char="n"/>
            </a:pPr>
            <a:endParaRPr lang="en-US" altLang="zh-CN" sz="2000">
              <a:ea typeface="宋体" charset="0"/>
              <a:cs typeface="宋体" charset="0"/>
            </a:endParaRPr>
          </a:p>
        </p:txBody>
      </p:sp>
      <p:pic>
        <p:nvPicPr>
          <p:cNvPr id="50232" name="Picture 56" descr="MCj04238480000[1]"/>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2209800" y="2209800"/>
            <a:ext cx="555625" cy="609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0233" name="TextBox 22"/>
          <p:cNvSpPr txBox="1">
            <a:spLocks noChangeArrowheads="1"/>
          </p:cNvSpPr>
          <p:nvPr/>
        </p:nvSpPr>
        <p:spPr bwMode="auto">
          <a:xfrm>
            <a:off x="5257800" y="5345113"/>
            <a:ext cx="2514600" cy="369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r>
              <a:rPr lang="en-US"/>
              <a:t>[</a:t>
            </a:r>
            <a:r>
              <a:rPr lang="en-US" altLang="zh-CN" i="1">
                <a:solidFill>
                  <a:srgbClr val="7030A0"/>
                </a:solidFill>
                <a:ea typeface="宋体" charset="0"/>
                <a:cs typeface="宋体" charset="0"/>
              </a:rPr>
              <a:t>Li </a:t>
            </a:r>
            <a:r>
              <a:rPr lang="en-US" i="1">
                <a:solidFill>
                  <a:srgbClr val="7030A0"/>
                </a:solidFill>
              </a:rPr>
              <a:t>2007</a:t>
            </a:r>
            <a:r>
              <a:rPr lang="en-US"/>
              <a:t>]</a:t>
            </a:r>
          </a:p>
        </p:txBody>
      </p:sp>
      <p:sp>
        <p:nvSpPr>
          <p:cNvPr id="24" name="Date Placeholder 3"/>
          <p:cNvSpPr>
            <a:spLocks noGrp="1"/>
          </p:cNvSpPr>
          <p:nvPr>
            <p:ph type="dt" sz="quarter" idx="10"/>
          </p:nvPr>
        </p:nvSpPr>
        <p:spPr>
          <a:xfrm>
            <a:off x="457200" y="6243638"/>
            <a:ext cx="2133600" cy="457200"/>
          </a:xfrm>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4C06E54C-F52F-C54C-AC98-39B837CAF9D7}" type="datetime1">
              <a:rPr lang="en-US" smtClean="0">
                <a:latin typeface="Garamond" charset="0"/>
                <a:ea typeface="宋体" charset="0"/>
                <a:cs typeface="宋体" charset="0"/>
              </a:rPr>
              <a:pPr eaLnBrk="1" hangingPunct="1"/>
              <a:t>3/23/2011</a:t>
            </a:fld>
            <a:endParaRPr lang="en-US">
              <a:latin typeface="Garamond" charset="0"/>
              <a:ea typeface="宋体" charset="0"/>
              <a:cs typeface="宋体" charset="0"/>
            </a:endParaRPr>
          </a:p>
        </p:txBody>
      </p:sp>
      <p:sp>
        <p:nvSpPr>
          <p:cNvPr id="25" name="Slide Number Placeholder 4"/>
          <p:cNvSpPr>
            <a:spLocks noGrp="1"/>
          </p:cNvSpPr>
          <p:nvPr>
            <p:ph type="sldNum" sz="quarter" idx="12"/>
          </p:nvPr>
        </p:nvSpPr>
        <p:spPr>
          <a:xfrm>
            <a:off x="6553200" y="6243638"/>
            <a:ext cx="2133600" cy="457200"/>
          </a:xfrm>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CB0E86E8-A742-2244-9FC4-C4097311C9CA}" type="slidenum">
              <a:rPr lang="en-US">
                <a:latin typeface="Garamond" charset="0"/>
                <a:ea typeface="宋体" charset="0"/>
              </a:rPr>
              <a:pPr eaLnBrk="1" hangingPunct="1"/>
              <a:t>29</a:t>
            </a:fld>
            <a:endParaRPr lang="en-US">
              <a:latin typeface="Garamond" charset="0"/>
              <a:ea typeface="宋体" charset="0"/>
            </a:endParaRPr>
          </a:p>
        </p:txBody>
      </p:sp>
    </p:spTree>
    <p:extLst>
      <p:ext uri="{BB962C8B-B14F-4D97-AF65-F5344CB8AC3E}">
        <p14:creationId xmlns:p14="http://schemas.microsoft.com/office/powerpoint/2010/main" xmlns="" val="378023290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fld id="{0615B457-F6A4-C948-8C07-6FA7838553EF}" type="slidenum">
              <a:rPr lang="en-US"/>
              <a:pPr/>
              <a:t>30</a:t>
            </a:fld>
            <a:endParaRPr lang="en-US"/>
          </a:p>
        </p:txBody>
      </p:sp>
      <p:sp>
        <p:nvSpPr>
          <p:cNvPr id="1084418" name="Rectangle 2"/>
          <p:cNvSpPr>
            <a:spLocks noGrp="1" noChangeArrowheads="1"/>
          </p:cNvSpPr>
          <p:nvPr>
            <p:ph type="title"/>
          </p:nvPr>
        </p:nvSpPr>
        <p:spPr/>
        <p:txBody>
          <a:bodyPr/>
          <a:lstStyle/>
          <a:p>
            <a:r>
              <a:rPr lang="en-US"/>
              <a:t>Preventing Attribute Disclosure</a:t>
            </a:r>
          </a:p>
        </p:txBody>
      </p:sp>
      <p:sp>
        <p:nvSpPr>
          <p:cNvPr id="1084419" name="Rectangle 3"/>
          <p:cNvSpPr>
            <a:spLocks noGrp="1" noChangeArrowheads="1"/>
          </p:cNvSpPr>
          <p:nvPr>
            <p:ph type="body" idx="1"/>
          </p:nvPr>
        </p:nvSpPr>
        <p:spPr/>
        <p:txBody>
          <a:bodyPr>
            <a:normAutofit fontScale="85000" lnSpcReduction="20000"/>
          </a:bodyPr>
          <a:lstStyle/>
          <a:p>
            <a:pPr>
              <a:lnSpc>
                <a:spcPct val="120000"/>
              </a:lnSpc>
            </a:pPr>
            <a:r>
              <a:rPr lang="en-US" sz="2400" dirty="0"/>
              <a:t>Various ways to capture </a:t>
            </a:r>
            <a:br>
              <a:rPr lang="en-US" sz="2400" dirty="0"/>
            </a:br>
            <a:r>
              <a:rPr lang="ja-JP" altLang="en-US" sz="2400" dirty="0"/>
              <a:t>“</a:t>
            </a:r>
            <a:r>
              <a:rPr lang="en-US" sz="2400" dirty="0"/>
              <a:t>no particular value should be revealed</a:t>
            </a:r>
            <a:r>
              <a:rPr lang="ja-JP" altLang="en-US" sz="2400" dirty="0"/>
              <a:t>”</a:t>
            </a:r>
            <a:endParaRPr lang="en-US" sz="2400" dirty="0"/>
          </a:p>
          <a:p>
            <a:pPr>
              <a:lnSpc>
                <a:spcPct val="120000"/>
              </a:lnSpc>
            </a:pPr>
            <a:r>
              <a:rPr lang="en-US" sz="2400" dirty="0"/>
              <a:t>Differential Criterion:</a:t>
            </a:r>
          </a:p>
          <a:p>
            <a:pPr lvl="1">
              <a:lnSpc>
                <a:spcPct val="120000"/>
              </a:lnSpc>
            </a:pPr>
            <a:r>
              <a:rPr lang="ja-JP" altLang="en-US" sz="2000" dirty="0"/>
              <a:t>“</a:t>
            </a:r>
            <a:r>
              <a:rPr lang="en-US" sz="2000" dirty="0"/>
              <a:t>Whatever is learned would be learned regardless of whether or not person </a:t>
            </a:r>
            <a:r>
              <a:rPr lang="en-US" sz="2000" b="1" dirty="0" err="1"/>
              <a:t>i</a:t>
            </a:r>
            <a:r>
              <a:rPr lang="en-US" sz="2000" dirty="0"/>
              <a:t> participates</a:t>
            </a:r>
            <a:r>
              <a:rPr lang="ja-JP" altLang="en-US" sz="2000" dirty="0"/>
              <a:t>”</a:t>
            </a:r>
            <a:endParaRPr lang="en-US" sz="2000" dirty="0"/>
          </a:p>
          <a:p>
            <a:pPr>
              <a:lnSpc>
                <a:spcPct val="120000"/>
              </a:lnSpc>
            </a:pPr>
            <a:r>
              <a:rPr lang="en-US" sz="2400" dirty="0"/>
              <a:t>Satisfied by </a:t>
            </a:r>
            <a:r>
              <a:rPr lang="en-US" sz="2400" dirty="0" err="1"/>
              <a:t>indistinguishability</a:t>
            </a:r>
            <a:endParaRPr lang="en-US" sz="2400" dirty="0"/>
          </a:p>
          <a:p>
            <a:pPr lvl="1">
              <a:lnSpc>
                <a:spcPct val="120000"/>
              </a:lnSpc>
            </a:pPr>
            <a:r>
              <a:rPr lang="en-US" sz="2000" dirty="0"/>
              <a:t>Also implies protection from re-identification?</a:t>
            </a:r>
          </a:p>
          <a:p>
            <a:pPr>
              <a:lnSpc>
                <a:spcPct val="120000"/>
              </a:lnSpc>
            </a:pPr>
            <a:r>
              <a:rPr lang="en-US" sz="2400" dirty="0"/>
              <a:t>Two interpretations:</a:t>
            </a:r>
          </a:p>
          <a:p>
            <a:pPr lvl="1">
              <a:lnSpc>
                <a:spcPct val="120000"/>
              </a:lnSpc>
            </a:pPr>
            <a:r>
              <a:rPr lang="en-US" sz="2000" dirty="0"/>
              <a:t>A given release </a:t>
            </a:r>
            <a:r>
              <a:rPr lang="en-US" sz="2000" dirty="0" smtClean="0"/>
              <a:t>won</a:t>
            </a:r>
            <a:r>
              <a:rPr lang="en-US" sz="2000" dirty="0" smtClean="0"/>
              <a:t>’</a:t>
            </a:r>
            <a:r>
              <a:rPr lang="en-US" sz="2000" dirty="0" smtClean="0"/>
              <a:t>t </a:t>
            </a:r>
            <a:r>
              <a:rPr lang="en-US" sz="2000" dirty="0"/>
              <a:t>make privacy worse</a:t>
            </a:r>
          </a:p>
          <a:p>
            <a:pPr lvl="1">
              <a:lnSpc>
                <a:spcPct val="120000"/>
              </a:lnSpc>
            </a:pPr>
            <a:r>
              <a:rPr lang="en-US" sz="2000" dirty="0"/>
              <a:t>Rational respondent will answer if there is some gain</a:t>
            </a:r>
          </a:p>
          <a:p>
            <a:pPr>
              <a:lnSpc>
                <a:spcPct val="120000"/>
              </a:lnSpc>
            </a:pPr>
            <a:r>
              <a:rPr lang="en-US" sz="2400" dirty="0"/>
              <a:t>Can we preserve enough utility?</a:t>
            </a:r>
          </a:p>
        </p:txBody>
      </p:sp>
    </p:spTree>
    <p:extLst>
      <p:ext uri="{BB962C8B-B14F-4D97-AF65-F5344CB8AC3E}">
        <p14:creationId xmlns:p14="http://schemas.microsoft.com/office/powerpoint/2010/main" xmlns="" val="52387043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8441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84419">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84419">
                                            <p:txEl>
                                              <p:pRg st="2" end="2"/>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084419">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084419">
                                            <p:txEl>
                                              <p:pRg st="4" end="4"/>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84419">
                                            <p:txEl>
                                              <p:pRg st="5" end="5"/>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084419">
                                            <p:txEl>
                                              <p:pRg st="6" end="6"/>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084419">
                                            <p:txEl>
                                              <p:pRg st="7" end="7"/>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084419">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84419"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9" name="Rectangle 2"/>
          <p:cNvSpPr>
            <a:spLocks noGrp="1" noChangeArrowheads="1"/>
          </p:cNvSpPr>
          <p:nvPr>
            <p:ph type="title"/>
          </p:nvPr>
        </p:nvSpPr>
        <p:spPr/>
        <p:txBody>
          <a:bodyPr/>
          <a:lstStyle/>
          <a:p>
            <a:r>
              <a:rPr lang="en-US" smtClean="0"/>
              <a:t>Disclosure Control Techniques</a:t>
            </a:r>
            <a:endParaRPr lang="en-US"/>
          </a:p>
        </p:txBody>
      </p:sp>
      <p:sp>
        <p:nvSpPr>
          <p:cNvPr id="57350" name="Rectangle 3"/>
          <p:cNvSpPr>
            <a:spLocks noGrp="1" noChangeArrowheads="1"/>
          </p:cNvSpPr>
          <p:nvPr>
            <p:ph idx="1"/>
          </p:nvPr>
        </p:nvSpPr>
        <p:spPr/>
        <p:txBody>
          <a:bodyPr>
            <a:normAutofit fontScale="92500" lnSpcReduction="10000"/>
          </a:bodyPr>
          <a:lstStyle/>
          <a:p>
            <a:r>
              <a:rPr lang="en-US" smtClean="0"/>
              <a:t>Remove Identifiers</a:t>
            </a:r>
          </a:p>
          <a:p>
            <a:r>
              <a:rPr lang="en-US" smtClean="0"/>
              <a:t>Global and Local Recoding</a:t>
            </a:r>
          </a:p>
          <a:p>
            <a:r>
              <a:rPr lang="en-US" smtClean="0"/>
              <a:t>Local Suppression</a:t>
            </a:r>
          </a:p>
          <a:p>
            <a:r>
              <a:rPr lang="en-US" smtClean="0"/>
              <a:t>Sampling </a:t>
            </a:r>
          </a:p>
          <a:p>
            <a:r>
              <a:rPr lang="en-US" smtClean="0"/>
              <a:t>Microaggregation</a:t>
            </a:r>
          </a:p>
          <a:p>
            <a:r>
              <a:rPr lang="en-US" smtClean="0"/>
              <a:t>Simulation</a:t>
            </a:r>
          </a:p>
          <a:p>
            <a:r>
              <a:rPr lang="en-US" smtClean="0"/>
              <a:t>Adding Noise</a:t>
            </a:r>
          </a:p>
          <a:p>
            <a:r>
              <a:rPr lang="en-US" smtClean="0"/>
              <a:t>Rounding</a:t>
            </a:r>
          </a:p>
          <a:p>
            <a:r>
              <a:rPr lang="en-US" smtClean="0"/>
              <a:t>Data Swapping</a:t>
            </a:r>
          </a:p>
          <a:p>
            <a:r>
              <a:rPr lang="en-US" smtClean="0"/>
              <a:t>Etc.</a:t>
            </a:r>
            <a:endParaRPr lang="en-US" dirty="0"/>
          </a:p>
        </p:txBody>
      </p:sp>
      <p:sp>
        <p:nvSpPr>
          <p:cNvPr id="4" name="Date Placeholder 3"/>
          <p:cNvSpPr>
            <a:spLocks noGrp="1"/>
          </p:cNvSpPr>
          <p:nvPr>
            <p:ph type="dt" sz="half" idx="10"/>
          </p:nvPr>
        </p:nvSpPr>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fld id="{D7A0BB11-4C5F-F946-91DF-1626F18D82CD}" type="datetime1">
              <a:rPr lang="en-US" smtClean="0"/>
              <a:pPr/>
              <a:t>3/23/2011</a:t>
            </a:fld>
            <a:endParaRPr lang="en-US"/>
          </a:p>
        </p:txBody>
      </p:sp>
      <p:sp>
        <p:nvSpPr>
          <p:cNvPr id="6" name="Slide Number Placeholder 5"/>
          <p:cNvSpPr>
            <a:spLocks noGrp="1"/>
          </p:cNvSpPr>
          <p:nvPr>
            <p:ph type="sldNum" sz="quarter" idx="12"/>
          </p:nvPr>
        </p:nvSpPr>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fld id="{5345C905-B878-3548-9DCD-7D9A4D1BDAA7}" type="slidenum">
              <a:rPr lang="en-US" smtClean="0"/>
              <a:pPr/>
              <a:t>31</a:t>
            </a:fld>
            <a:endParaRPr lang="en-US"/>
          </a:p>
        </p:txBody>
      </p:sp>
    </p:spTree>
    <p:extLst>
      <p:ext uri="{BB962C8B-B14F-4D97-AF65-F5344CB8AC3E}">
        <p14:creationId xmlns:p14="http://schemas.microsoft.com/office/powerpoint/2010/main" xmlns="" val="216649808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 name="Date Placeholder 3"/>
          <p:cNvSpPr>
            <a:spLocks noGrp="1"/>
          </p:cNvSpPr>
          <p:nvPr>
            <p:ph type="dt" sz="quarter" idx="10"/>
          </p:nvPr>
        </p:nvSpPr>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79D29410-C7A7-304C-AAFD-69B3294D6F8E}" type="datetime1">
              <a:rPr lang="en-US" smtClean="0">
                <a:latin typeface="Garamond" charset="0"/>
              </a:rPr>
              <a:pPr eaLnBrk="1" hangingPunct="1"/>
              <a:t>3/23/2011</a:t>
            </a:fld>
            <a:endParaRPr lang="en-US">
              <a:latin typeface="Garamond" charset="0"/>
            </a:endParaRPr>
          </a:p>
        </p:txBody>
      </p:sp>
      <p:sp>
        <p:nvSpPr>
          <p:cNvPr id="116" name="Slide Number Placeholder 5"/>
          <p:cNvSpPr>
            <a:spLocks noGrp="1"/>
          </p:cNvSpPr>
          <p:nvPr>
            <p:ph type="sldNum" sz="quarter" idx="12"/>
          </p:nvPr>
        </p:nvSpPr>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61B43E3F-FA1A-8F42-AEC1-C0735EA3ECF6}" type="slidenum">
              <a:rPr lang="en-US">
                <a:latin typeface="Garamond" charset="0"/>
              </a:rPr>
              <a:pPr eaLnBrk="1" hangingPunct="1"/>
              <a:t>32</a:t>
            </a:fld>
            <a:endParaRPr lang="en-US">
              <a:latin typeface="Garamond" charset="0"/>
            </a:endParaRPr>
          </a:p>
        </p:txBody>
      </p:sp>
      <p:sp>
        <p:nvSpPr>
          <p:cNvPr id="58373" name="Rectangle 2"/>
          <p:cNvSpPr>
            <a:spLocks noGrp="1" noChangeArrowheads="1"/>
          </p:cNvSpPr>
          <p:nvPr>
            <p:ph type="title"/>
          </p:nvPr>
        </p:nvSpPr>
        <p:spPr/>
        <p:txBody>
          <a:bodyPr/>
          <a:lstStyle/>
          <a:p>
            <a:pPr eaLnBrk="1" hangingPunct="1"/>
            <a:r>
              <a:rPr lang="en-US">
                <a:solidFill>
                  <a:schemeClr val="accent2"/>
                </a:solidFill>
                <a:latin typeface="Garamond" charset="0"/>
              </a:rPr>
              <a:t>Disclosure Control Techniques</a:t>
            </a:r>
          </a:p>
        </p:txBody>
      </p:sp>
      <p:sp>
        <p:nvSpPr>
          <p:cNvPr id="58374" name="Rectangle 3"/>
          <p:cNvSpPr>
            <a:spLocks noGrp="1" noChangeArrowheads="1"/>
          </p:cNvSpPr>
          <p:nvPr>
            <p:ph type="body" idx="1"/>
          </p:nvPr>
        </p:nvSpPr>
        <p:spPr>
          <a:xfrm>
            <a:off x="838200" y="2026293"/>
            <a:ext cx="7467600" cy="3951337"/>
          </a:xfrm>
        </p:spPr>
        <p:txBody>
          <a:bodyPr/>
          <a:lstStyle/>
          <a:p>
            <a:pPr eaLnBrk="1" hangingPunct="1"/>
            <a:r>
              <a:rPr lang="en-US" sz="2100">
                <a:latin typeface="Arial" charset="0"/>
              </a:rPr>
              <a:t>Different disclosure control techniques are applied to the following initial microdata:</a:t>
            </a:r>
          </a:p>
        </p:txBody>
      </p:sp>
      <p:graphicFrame>
        <p:nvGraphicFramePr>
          <p:cNvPr id="178291" name="Group 115"/>
          <p:cNvGraphicFramePr>
            <a:graphicFrameLocks noGrp="1"/>
          </p:cNvGraphicFramePr>
          <p:nvPr>
            <p:extLst>
              <p:ext uri="{D42A27DB-BD31-4B8C-83A1-F6EECF244321}">
                <p14:modId xmlns:p14="http://schemas.microsoft.com/office/powerpoint/2010/main" xmlns="" val="2333233025"/>
              </p:ext>
            </p:extLst>
          </p:nvPr>
        </p:nvGraphicFramePr>
        <p:xfrm>
          <a:off x="990600" y="2837465"/>
          <a:ext cx="6858000" cy="2849880"/>
        </p:xfrm>
        <a:graphic>
          <a:graphicData uri="http://schemas.openxmlformats.org/drawingml/2006/table">
            <a:tbl>
              <a:tblPr/>
              <a:tblGrid>
                <a:gridCol w="668338"/>
                <a:gridCol w="1255712"/>
                <a:gridCol w="1087438"/>
                <a:gridCol w="584200"/>
                <a:gridCol w="595312"/>
                <a:gridCol w="1143000"/>
                <a:gridCol w="838200"/>
                <a:gridCol w="685800"/>
              </a:tblGrid>
              <a:tr h="214313">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1" i="0" u="none" strike="noStrike" cap="none" normalizeH="0" baseline="0">
                          <a:ln>
                            <a:noFill/>
                          </a:ln>
                          <a:solidFill>
                            <a:schemeClr val="tx1"/>
                          </a:solidFill>
                          <a:effectLst/>
                          <a:latin typeface="Arial" charset="0"/>
                          <a:ea typeface="ＭＳ Ｐゴシック" charset="0"/>
                          <a:cs typeface="Times New Roman" charset="0"/>
                        </a:rPr>
                        <a:t>RecID</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1" i="0" u="none" strike="noStrike" cap="none" normalizeH="0" baseline="0">
                          <a:ln>
                            <a:noFill/>
                          </a:ln>
                          <a:solidFill>
                            <a:schemeClr val="tx1"/>
                          </a:solidFill>
                          <a:effectLst/>
                          <a:latin typeface="Arial" charset="0"/>
                          <a:ea typeface="ＭＳ Ｐゴシック" charset="0"/>
                          <a:cs typeface="Times New Roman" charset="0"/>
                        </a:rPr>
                        <a:t>Name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1" i="0" u="none" strike="noStrike" cap="none" normalizeH="0" baseline="0">
                          <a:ln>
                            <a:noFill/>
                          </a:ln>
                          <a:solidFill>
                            <a:schemeClr val="tx1"/>
                          </a:solidFill>
                          <a:effectLst/>
                          <a:latin typeface="Arial" charset="0"/>
                          <a:ea typeface="ＭＳ Ｐゴシック" charset="0"/>
                          <a:cs typeface="Times New Roman" charset="0"/>
                        </a:rPr>
                        <a:t>SSN</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1" i="0" u="none" strike="noStrike" cap="none" normalizeH="0" baseline="0">
                          <a:ln>
                            <a:noFill/>
                          </a:ln>
                          <a:solidFill>
                            <a:schemeClr val="tx1"/>
                          </a:solidFill>
                          <a:effectLst/>
                          <a:latin typeface="Arial" charset="0"/>
                          <a:ea typeface="ＭＳ Ｐゴシック" charset="0"/>
                          <a:cs typeface="Times New Roman" charset="0"/>
                        </a:rPr>
                        <a:t>Age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1" i="0" u="none" strike="noStrike" cap="none" normalizeH="0" baseline="0">
                          <a:ln>
                            <a:noFill/>
                          </a:ln>
                          <a:solidFill>
                            <a:schemeClr val="tx1"/>
                          </a:solidFill>
                          <a:effectLst/>
                          <a:latin typeface="Arial" charset="0"/>
                          <a:ea typeface="ＭＳ Ｐゴシック" charset="0"/>
                          <a:cs typeface="Times New Roman" charset="0"/>
                        </a:rPr>
                        <a:t>State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1" i="0" u="none" strike="noStrike" cap="none" normalizeH="0" baseline="0">
                          <a:ln>
                            <a:noFill/>
                          </a:ln>
                          <a:solidFill>
                            <a:schemeClr val="tx1"/>
                          </a:solidFill>
                          <a:effectLst/>
                          <a:latin typeface="Arial" charset="0"/>
                          <a:ea typeface="ＭＳ Ｐゴシック" charset="0"/>
                          <a:cs typeface="Times New Roman" charset="0"/>
                        </a:rPr>
                        <a:t>Diagnosis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1" i="0" u="none" strike="noStrike" cap="none" normalizeH="0" baseline="0">
                          <a:ln>
                            <a:noFill/>
                          </a:ln>
                          <a:solidFill>
                            <a:schemeClr val="tx1"/>
                          </a:solidFill>
                          <a:effectLst/>
                          <a:latin typeface="Arial" charset="0"/>
                          <a:ea typeface="ＭＳ Ｐゴシック" charset="0"/>
                          <a:cs typeface="Times New Roman" charset="0"/>
                        </a:rPr>
                        <a:t>Income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1" i="0" u="none" strike="noStrike" cap="none" normalizeH="0" baseline="0">
                          <a:ln>
                            <a:noFill/>
                          </a:ln>
                          <a:solidFill>
                            <a:schemeClr val="tx1"/>
                          </a:solidFill>
                          <a:effectLst/>
                          <a:latin typeface="Arial" charset="0"/>
                          <a:ea typeface="ＭＳ Ｐゴシック" charset="0"/>
                          <a:cs typeface="Times New Roman" charset="0"/>
                        </a:rPr>
                        <a:t>Billing</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r>
              <a:tr h="215900">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dirty="0">
                          <a:ln>
                            <a:noFill/>
                          </a:ln>
                          <a:solidFill>
                            <a:schemeClr val="tx1"/>
                          </a:solidFill>
                          <a:effectLst/>
                          <a:latin typeface="Arial" charset="0"/>
                          <a:ea typeface="ＭＳ Ｐゴシック" charset="0"/>
                          <a:cs typeface="Times New Roman" charset="0"/>
                        </a:rPr>
                        <a:t>John Wayne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123456789</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44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MI</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AIDS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45,500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1,200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14313">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dirty="0">
                          <a:ln>
                            <a:noFill/>
                          </a:ln>
                          <a:solidFill>
                            <a:schemeClr val="tx1"/>
                          </a:solidFill>
                          <a:effectLst/>
                          <a:latin typeface="Arial" charset="0"/>
                          <a:ea typeface="ＭＳ Ｐゴシック" charset="0"/>
                          <a:cs typeface="Times New Roman" charset="0"/>
                        </a:rPr>
                        <a:t>Mary Gore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323232323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44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MI</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Asthma</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37,900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2,500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14313">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dirty="0">
                          <a:ln>
                            <a:noFill/>
                          </a:ln>
                          <a:solidFill>
                            <a:schemeClr val="tx1"/>
                          </a:solidFill>
                          <a:effectLst/>
                          <a:latin typeface="Arial" charset="0"/>
                          <a:ea typeface="ＭＳ Ｐゴシック" charset="0"/>
                          <a:cs typeface="Times New Roman" charset="0"/>
                        </a:rPr>
                        <a:t>John Banks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232345656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55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MI</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AIDS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67,000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3,000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14313">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dirty="0">
                          <a:ln>
                            <a:noFill/>
                          </a:ln>
                          <a:solidFill>
                            <a:schemeClr val="tx1"/>
                          </a:solidFill>
                          <a:effectLst/>
                          <a:latin typeface="Arial" charset="0"/>
                          <a:ea typeface="ＭＳ Ｐゴシック" charset="0"/>
                          <a:cs typeface="Times New Roman" charset="0"/>
                        </a:rPr>
                        <a:t>Jesse Casey</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333333333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44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MI</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Asthma</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21,000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1,000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15900">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dirty="0">
                          <a:ln>
                            <a:noFill/>
                          </a:ln>
                          <a:solidFill>
                            <a:schemeClr val="tx1"/>
                          </a:solidFill>
                          <a:effectLst/>
                          <a:latin typeface="Arial" charset="0"/>
                          <a:ea typeface="ＭＳ Ｐゴシック" charset="0"/>
                          <a:cs typeface="Times New Roman" charset="0"/>
                        </a:rPr>
                        <a:t>Jack Stone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444444444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55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MI</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Asthma</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90,000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900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14313">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Mike Kopi</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666666666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45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MI</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Diabetes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48,000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750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14313">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7</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Angela Simms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777777777</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25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IN</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Diabetes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49,000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1,200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14313">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8</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Nike Wood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888888888</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35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MI</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AIDS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66,000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2,200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15900">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9</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Mikhail Aaron</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999999999</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55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MI</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AIDS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69,000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4,200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14313">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10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dirty="0">
                          <a:ln>
                            <a:noFill/>
                          </a:ln>
                          <a:solidFill>
                            <a:schemeClr val="tx1"/>
                          </a:solidFill>
                          <a:effectLst/>
                          <a:latin typeface="Arial" charset="0"/>
                          <a:ea typeface="ＭＳ Ｐゴシック" charset="0"/>
                          <a:cs typeface="Times New Roman" charset="0"/>
                        </a:rPr>
                        <a:t>Sam Pall</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100000000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45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MI</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Tuberculosis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34,000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dirty="0">
                          <a:ln>
                            <a:noFill/>
                          </a:ln>
                          <a:solidFill>
                            <a:schemeClr val="tx1"/>
                          </a:solidFill>
                          <a:effectLst/>
                          <a:latin typeface="Arial" charset="0"/>
                          <a:ea typeface="ＭＳ Ｐゴシック" charset="0"/>
                          <a:cs typeface="Times New Roman" charset="0"/>
                        </a:rPr>
                        <a:t>3,100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xmlns="" val="118588292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 name="Date Placeholder 3"/>
          <p:cNvSpPr>
            <a:spLocks noGrp="1"/>
          </p:cNvSpPr>
          <p:nvPr>
            <p:ph type="dt" sz="quarter" idx="10"/>
          </p:nvPr>
        </p:nvSpPr>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CB58B26C-FE6D-B741-B20A-3CD2ABB72BF8}" type="datetime1">
              <a:rPr lang="en-US" smtClean="0">
                <a:latin typeface="Garamond" charset="0"/>
              </a:rPr>
              <a:pPr eaLnBrk="1" hangingPunct="1"/>
              <a:t>3/23/2011</a:t>
            </a:fld>
            <a:endParaRPr lang="en-US">
              <a:latin typeface="Garamond" charset="0"/>
            </a:endParaRPr>
          </a:p>
        </p:txBody>
      </p:sp>
      <p:sp>
        <p:nvSpPr>
          <p:cNvPr id="92" name="Slide Number Placeholder 5"/>
          <p:cNvSpPr>
            <a:spLocks noGrp="1"/>
          </p:cNvSpPr>
          <p:nvPr>
            <p:ph type="sldNum" sz="quarter" idx="12"/>
          </p:nvPr>
        </p:nvSpPr>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ABCB65D1-4174-CE45-8056-5CCC885BDCB4}" type="slidenum">
              <a:rPr lang="en-US">
                <a:latin typeface="Garamond" charset="0"/>
              </a:rPr>
              <a:pPr eaLnBrk="1" hangingPunct="1"/>
              <a:t>33</a:t>
            </a:fld>
            <a:endParaRPr lang="en-US">
              <a:latin typeface="Garamond" charset="0"/>
            </a:endParaRPr>
          </a:p>
        </p:txBody>
      </p:sp>
      <p:sp>
        <p:nvSpPr>
          <p:cNvPr id="59397" name="Rectangle 2"/>
          <p:cNvSpPr>
            <a:spLocks noGrp="1" noChangeArrowheads="1"/>
          </p:cNvSpPr>
          <p:nvPr>
            <p:ph type="title"/>
          </p:nvPr>
        </p:nvSpPr>
        <p:spPr/>
        <p:txBody>
          <a:bodyPr/>
          <a:lstStyle/>
          <a:p>
            <a:pPr eaLnBrk="1" hangingPunct="1"/>
            <a:r>
              <a:rPr lang="en-US">
                <a:solidFill>
                  <a:schemeClr val="accent2"/>
                </a:solidFill>
                <a:latin typeface="Garamond" charset="0"/>
              </a:rPr>
              <a:t>Remove Identifiers</a:t>
            </a:r>
          </a:p>
        </p:txBody>
      </p:sp>
      <p:sp>
        <p:nvSpPr>
          <p:cNvPr id="59398" name="Rectangle 3"/>
          <p:cNvSpPr>
            <a:spLocks noGrp="1" noChangeArrowheads="1"/>
          </p:cNvSpPr>
          <p:nvPr>
            <p:ph type="body" idx="1"/>
          </p:nvPr>
        </p:nvSpPr>
        <p:spPr/>
        <p:txBody>
          <a:bodyPr/>
          <a:lstStyle/>
          <a:p>
            <a:pPr eaLnBrk="1" hangingPunct="1"/>
            <a:r>
              <a:rPr lang="en-US" sz="2100">
                <a:latin typeface="Arial" charset="0"/>
              </a:rPr>
              <a:t>Identifiers such as Names, SSN etc. are removed.</a:t>
            </a:r>
          </a:p>
        </p:txBody>
      </p:sp>
      <p:graphicFrame>
        <p:nvGraphicFramePr>
          <p:cNvPr id="188531" name="Group 115"/>
          <p:cNvGraphicFramePr>
            <a:graphicFrameLocks noGrp="1"/>
          </p:cNvGraphicFramePr>
          <p:nvPr>
            <p:extLst>
              <p:ext uri="{D42A27DB-BD31-4B8C-83A1-F6EECF244321}">
                <p14:modId xmlns:p14="http://schemas.microsoft.com/office/powerpoint/2010/main" xmlns="" val="1497436219"/>
              </p:ext>
            </p:extLst>
          </p:nvPr>
        </p:nvGraphicFramePr>
        <p:xfrm>
          <a:off x="2145997" y="2745619"/>
          <a:ext cx="4514850" cy="2849880"/>
        </p:xfrm>
        <a:graphic>
          <a:graphicData uri="http://schemas.openxmlformats.org/drawingml/2006/table">
            <a:tbl>
              <a:tblPr/>
              <a:tblGrid>
                <a:gridCol w="668338"/>
                <a:gridCol w="584200"/>
                <a:gridCol w="595312"/>
                <a:gridCol w="1143000"/>
                <a:gridCol w="838200"/>
                <a:gridCol w="685800"/>
              </a:tblGrid>
              <a:tr h="214313">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1" i="0" u="none" strike="noStrike" cap="none" normalizeH="0" baseline="0">
                          <a:ln>
                            <a:noFill/>
                          </a:ln>
                          <a:solidFill>
                            <a:schemeClr val="tx1"/>
                          </a:solidFill>
                          <a:effectLst/>
                          <a:latin typeface="Arial" charset="0"/>
                          <a:ea typeface="ＭＳ Ｐゴシック" charset="0"/>
                          <a:cs typeface="Times New Roman" charset="0"/>
                        </a:rPr>
                        <a:t>RecID</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1" i="0" u="none" strike="noStrike" cap="none" normalizeH="0" baseline="0">
                          <a:ln>
                            <a:noFill/>
                          </a:ln>
                          <a:solidFill>
                            <a:schemeClr val="tx1"/>
                          </a:solidFill>
                          <a:effectLst/>
                          <a:latin typeface="Arial" charset="0"/>
                          <a:ea typeface="ＭＳ Ｐゴシック" charset="0"/>
                          <a:cs typeface="Times New Roman" charset="0"/>
                        </a:rPr>
                        <a:t>Age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1" i="0" u="none" strike="noStrike" cap="none" normalizeH="0" baseline="0">
                          <a:ln>
                            <a:noFill/>
                          </a:ln>
                          <a:solidFill>
                            <a:schemeClr val="tx1"/>
                          </a:solidFill>
                          <a:effectLst/>
                          <a:latin typeface="Arial" charset="0"/>
                          <a:ea typeface="ＭＳ Ｐゴシック" charset="0"/>
                          <a:cs typeface="Times New Roman" charset="0"/>
                        </a:rPr>
                        <a:t>State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1" i="0" u="none" strike="noStrike" cap="none" normalizeH="0" baseline="0">
                          <a:ln>
                            <a:noFill/>
                          </a:ln>
                          <a:solidFill>
                            <a:schemeClr val="tx1"/>
                          </a:solidFill>
                          <a:effectLst/>
                          <a:latin typeface="Arial" charset="0"/>
                          <a:ea typeface="ＭＳ Ｐゴシック" charset="0"/>
                          <a:cs typeface="Times New Roman" charset="0"/>
                        </a:rPr>
                        <a:t>Diagnosis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1" i="0" u="none" strike="noStrike" cap="none" normalizeH="0" baseline="0">
                          <a:ln>
                            <a:noFill/>
                          </a:ln>
                          <a:solidFill>
                            <a:schemeClr val="tx1"/>
                          </a:solidFill>
                          <a:effectLst/>
                          <a:latin typeface="Arial" charset="0"/>
                          <a:ea typeface="ＭＳ Ｐゴシック" charset="0"/>
                          <a:cs typeface="Times New Roman" charset="0"/>
                        </a:rPr>
                        <a:t>Income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1" i="0" u="none" strike="noStrike" cap="none" normalizeH="0" baseline="0">
                          <a:ln>
                            <a:noFill/>
                          </a:ln>
                          <a:solidFill>
                            <a:schemeClr val="tx1"/>
                          </a:solidFill>
                          <a:effectLst/>
                          <a:latin typeface="Arial" charset="0"/>
                          <a:ea typeface="ＭＳ Ｐゴシック" charset="0"/>
                          <a:cs typeface="Times New Roman" charset="0"/>
                        </a:rPr>
                        <a:t>Billing</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r>
              <a:tr h="215900">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44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MI</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AIDS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45,500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1,200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14313">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44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MI</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Asthma</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37,900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2,500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14313">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55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MI</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AIDS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67,000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3,000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14313">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44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MI</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Asthma</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21,000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1,000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15900">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55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MI</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Asthma</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90,000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900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14313">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45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MI</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Diabetes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48,000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750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14313">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7</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25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IN</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Diabetes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49,000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1,200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14313">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8</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35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MI</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AIDS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66,000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2,200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15900">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9</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55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MI</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AIDS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69,000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4,200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14313">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10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45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MI</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Tuberculosis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34,000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dirty="0">
                          <a:ln>
                            <a:noFill/>
                          </a:ln>
                          <a:solidFill>
                            <a:schemeClr val="tx1"/>
                          </a:solidFill>
                          <a:effectLst/>
                          <a:latin typeface="Arial" charset="0"/>
                          <a:ea typeface="ＭＳ Ｐゴシック" charset="0"/>
                          <a:cs typeface="Times New Roman" charset="0"/>
                        </a:rPr>
                        <a:t>3,100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xmlns="" val="408924741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Date Placeholder 3"/>
          <p:cNvSpPr>
            <a:spLocks noGrp="1"/>
          </p:cNvSpPr>
          <p:nvPr>
            <p:ph type="dt" sz="quarter" idx="10"/>
          </p:nvPr>
        </p:nvSpPr>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7F131CEF-D267-254E-87C3-D8A177DBB0C2}" type="datetime1">
              <a:rPr lang="en-US" smtClean="0">
                <a:latin typeface="Garamond" charset="0"/>
              </a:rPr>
              <a:pPr eaLnBrk="1" hangingPunct="1"/>
              <a:t>3/23/2011</a:t>
            </a:fld>
            <a:endParaRPr lang="en-US">
              <a:latin typeface="Garamond" charset="0"/>
            </a:endParaRPr>
          </a:p>
        </p:txBody>
      </p:sp>
      <p:sp>
        <p:nvSpPr>
          <p:cNvPr id="57" name="Slide Number Placeholder 5"/>
          <p:cNvSpPr>
            <a:spLocks noGrp="1"/>
          </p:cNvSpPr>
          <p:nvPr>
            <p:ph type="sldNum" sz="quarter" idx="12"/>
          </p:nvPr>
        </p:nvSpPr>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89647580-15DC-5E4B-B908-E89DAA7047E0}" type="slidenum">
              <a:rPr lang="en-US">
                <a:latin typeface="Garamond" charset="0"/>
              </a:rPr>
              <a:pPr eaLnBrk="1" hangingPunct="1"/>
              <a:t>34</a:t>
            </a:fld>
            <a:endParaRPr lang="en-US">
              <a:latin typeface="Garamond" charset="0"/>
            </a:endParaRPr>
          </a:p>
        </p:txBody>
      </p:sp>
      <p:sp>
        <p:nvSpPr>
          <p:cNvPr id="60421" name="Rectangle 2"/>
          <p:cNvSpPr>
            <a:spLocks noGrp="1" noChangeArrowheads="1"/>
          </p:cNvSpPr>
          <p:nvPr>
            <p:ph type="title"/>
          </p:nvPr>
        </p:nvSpPr>
        <p:spPr/>
        <p:txBody>
          <a:bodyPr/>
          <a:lstStyle/>
          <a:p>
            <a:pPr eaLnBrk="1" hangingPunct="1"/>
            <a:r>
              <a:rPr lang="en-US">
                <a:solidFill>
                  <a:schemeClr val="accent2"/>
                </a:solidFill>
                <a:latin typeface="Garamond" charset="0"/>
                <a:cs typeface="Times New Roman" charset="0"/>
              </a:rPr>
              <a:t>Sampling</a:t>
            </a:r>
            <a:r>
              <a:rPr lang="en-US">
                <a:latin typeface="Garamond" charset="0"/>
                <a:cs typeface="Times New Roman" charset="0"/>
              </a:rPr>
              <a:t> </a:t>
            </a:r>
          </a:p>
        </p:txBody>
      </p:sp>
      <p:sp>
        <p:nvSpPr>
          <p:cNvPr id="60422" name="Rectangle 3"/>
          <p:cNvSpPr>
            <a:spLocks noGrp="1" noChangeArrowheads="1"/>
          </p:cNvSpPr>
          <p:nvPr>
            <p:ph type="body" idx="1"/>
          </p:nvPr>
        </p:nvSpPr>
        <p:spPr>
          <a:xfrm>
            <a:off x="609600" y="1600200"/>
            <a:ext cx="7848600" cy="4495800"/>
          </a:xfrm>
        </p:spPr>
        <p:txBody>
          <a:bodyPr/>
          <a:lstStyle/>
          <a:p>
            <a:pPr algn="just" eaLnBrk="1" hangingPunct="1"/>
            <a:r>
              <a:rPr lang="en-US" sz="1900">
                <a:latin typeface="Arial" charset="0"/>
                <a:cs typeface="Times New Roman" charset="0"/>
              </a:rPr>
              <a:t>Sampling is the disclosure control method in which only a subset of records is released.</a:t>
            </a:r>
          </a:p>
          <a:p>
            <a:pPr eaLnBrk="1" hangingPunct="1"/>
            <a:r>
              <a:rPr lang="en-US" sz="1900">
                <a:latin typeface="Arial" charset="0"/>
                <a:cs typeface="Times New Roman" charset="0"/>
              </a:rPr>
              <a:t>If </a:t>
            </a:r>
            <a:r>
              <a:rPr lang="en-US" sz="1900" i="1">
                <a:latin typeface="Arial" charset="0"/>
                <a:cs typeface="Times New Roman" charset="0"/>
              </a:rPr>
              <a:t>n</a:t>
            </a:r>
            <a:r>
              <a:rPr lang="en-US" sz="1900">
                <a:latin typeface="Arial" charset="0"/>
                <a:cs typeface="Times New Roman" charset="0"/>
              </a:rPr>
              <a:t> is the number of elements in initial microdata and </a:t>
            </a:r>
            <a:r>
              <a:rPr lang="en-US" sz="1900" i="1">
                <a:latin typeface="Arial" charset="0"/>
                <a:cs typeface="Times New Roman" charset="0"/>
              </a:rPr>
              <a:t>t</a:t>
            </a:r>
            <a:r>
              <a:rPr lang="en-US" sz="1900">
                <a:latin typeface="Arial" charset="0"/>
                <a:cs typeface="Times New Roman" charset="0"/>
              </a:rPr>
              <a:t> the released number of elements we call </a:t>
            </a:r>
            <a:r>
              <a:rPr lang="en-US" sz="1900" i="1">
                <a:latin typeface="Arial" charset="0"/>
                <a:cs typeface="Times New Roman" charset="0"/>
              </a:rPr>
              <a:t>sf = t / n</a:t>
            </a:r>
            <a:r>
              <a:rPr lang="en-US" sz="1900">
                <a:latin typeface="Arial" charset="0"/>
                <a:cs typeface="Times New Roman" charset="0"/>
              </a:rPr>
              <a:t> the sampling factor.</a:t>
            </a:r>
            <a:endParaRPr lang="en-US" sz="1900">
              <a:latin typeface="Arial" charset="0"/>
            </a:endParaRPr>
          </a:p>
          <a:p>
            <a:pPr eaLnBrk="1" hangingPunct="1"/>
            <a:r>
              <a:rPr lang="en-US" sz="1900">
                <a:latin typeface="Arial" charset="0"/>
                <a:cs typeface="Times New Roman" charset="0"/>
              </a:rPr>
              <a:t>Simple random sampling is more frequently used. In this technique, each individual is chosen entirely by chance and each member of the population has an equal chance of being included in the sample.</a:t>
            </a:r>
            <a:r>
              <a:rPr lang="en-US" sz="1900">
                <a:latin typeface="Arial" charset="0"/>
              </a:rPr>
              <a:t> </a:t>
            </a:r>
          </a:p>
        </p:txBody>
      </p:sp>
      <p:graphicFrame>
        <p:nvGraphicFramePr>
          <p:cNvPr id="181321" name="Group 73"/>
          <p:cNvGraphicFramePr>
            <a:graphicFrameLocks noGrp="1"/>
          </p:cNvGraphicFramePr>
          <p:nvPr/>
        </p:nvGraphicFramePr>
        <p:xfrm>
          <a:off x="2133600" y="4267200"/>
          <a:ext cx="5105400" cy="1554480"/>
        </p:xfrm>
        <a:graphic>
          <a:graphicData uri="http://schemas.openxmlformats.org/drawingml/2006/table">
            <a:tbl>
              <a:tblPr/>
              <a:tblGrid>
                <a:gridCol w="762000"/>
                <a:gridCol w="762000"/>
                <a:gridCol w="762000"/>
                <a:gridCol w="990600"/>
                <a:gridCol w="957263"/>
                <a:gridCol w="871537"/>
              </a:tblGrid>
              <a:tr h="177800">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1" i="0" u="none" strike="noStrike" cap="none" normalizeH="0" baseline="0">
                          <a:ln>
                            <a:noFill/>
                          </a:ln>
                          <a:solidFill>
                            <a:schemeClr val="tx1"/>
                          </a:solidFill>
                          <a:effectLst/>
                          <a:latin typeface="Arial" charset="0"/>
                          <a:ea typeface="ＭＳ Ｐゴシック" charset="0"/>
                          <a:cs typeface="Times New Roman" charset="0"/>
                        </a:rPr>
                        <a:t>RecID</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1" i="0" u="none" strike="noStrike" cap="none" normalizeH="0" baseline="0">
                          <a:ln>
                            <a:noFill/>
                          </a:ln>
                          <a:solidFill>
                            <a:schemeClr val="tx1"/>
                          </a:solidFill>
                          <a:effectLst/>
                          <a:latin typeface="Arial" charset="0"/>
                          <a:ea typeface="ＭＳ Ｐゴシック" charset="0"/>
                          <a:cs typeface="Times New Roman" charset="0"/>
                        </a:rPr>
                        <a:t>Age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1" i="0" u="none" strike="noStrike" cap="none" normalizeH="0" baseline="0">
                          <a:ln>
                            <a:noFill/>
                          </a:ln>
                          <a:solidFill>
                            <a:schemeClr val="tx1"/>
                          </a:solidFill>
                          <a:effectLst/>
                          <a:latin typeface="Arial" charset="0"/>
                          <a:ea typeface="ＭＳ Ｐゴシック" charset="0"/>
                          <a:cs typeface="Times New Roman" charset="0"/>
                        </a:rPr>
                        <a:t>State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1" i="0" u="none" strike="noStrike" cap="none" normalizeH="0" baseline="0">
                          <a:ln>
                            <a:noFill/>
                          </a:ln>
                          <a:solidFill>
                            <a:schemeClr val="tx1"/>
                          </a:solidFill>
                          <a:effectLst/>
                          <a:latin typeface="Arial" charset="0"/>
                          <a:ea typeface="ＭＳ Ｐゴシック" charset="0"/>
                          <a:cs typeface="Times New Roman" charset="0"/>
                        </a:rPr>
                        <a:t>Diagnosis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1" i="0" u="none" strike="noStrike" cap="none" normalizeH="0" baseline="0">
                          <a:ln>
                            <a:noFill/>
                          </a:ln>
                          <a:solidFill>
                            <a:schemeClr val="tx1"/>
                          </a:solidFill>
                          <a:effectLst/>
                          <a:latin typeface="Arial" charset="0"/>
                          <a:ea typeface="ＭＳ Ｐゴシック" charset="0"/>
                          <a:cs typeface="Times New Roman" charset="0"/>
                        </a:rPr>
                        <a:t>Income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1" i="0" u="none" strike="noStrike" cap="none" normalizeH="0" baseline="0">
                          <a:ln>
                            <a:noFill/>
                          </a:ln>
                          <a:solidFill>
                            <a:schemeClr val="tx1"/>
                          </a:solidFill>
                          <a:effectLst/>
                          <a:latin typeface="Arial" charset="0"/>
                          <a:ea typeface="ＭＳ Ｐゴシック" charset="0"/>
                          <a:cs typeface="Times New Roman" charset="0"/>
                        </a:rPr>
                        <a:t>Billing</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r>
              <a:tr h="131763">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5</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55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MI</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Asthma</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90,000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900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31763">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4</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44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MI</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Asthma</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21,000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1,000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33350">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8</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35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MI</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AIDS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66,000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2,200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31763">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9</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55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MI</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AIDS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69,000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4,200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31763">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7</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25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IN</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Diabetes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49,000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1,200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xmlns="" val="283261712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 name="Date Placeholder 3"/>
          <p:cNvSpPr>
            <a:spLocks noGrp="1"/>
          </p:cNvSpPr>
          <p:nvPr>
            <p:ph type="dt" sz="quarter" idx="10"/>
          </p:nvPr>
        </p:nvSpPr>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32F364A7-8E1E-074D-9BDE-DF3011BD0F1B}" type="datetime1">
              <a:rPr lang="en-US" smtClean="0">
                <a:latin typeface="Garamond" charset="0"/>
              </a:rPr>
              <a:pPr eaLnBrk="1" hangingPunct="1"/>
              <a:t>3/23/2011</a:t>
            </a:fld>
            <a:endParaRPr lang="en-US">
              <a:latin typeface="Garamond" charset="0"/>
            </a:endParaRPr>
          </a:p>
        </p:txBody>
      </p:sp>
      <p:sp>
        <p:nvSpPr>
          <p:cNvPr id="92" name="Slide Number Placeholder 5"/>
          <p:cNvSpPr>
            <a:spLocks noGrp="1"/>
          </p:cNvSpPr>
          <p:nvPr>
            <p:ph type="sldNum" sz="quarter" idx="12"/>
          </p:nvPr>
        </p:nvSpPr>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D74C2174-1372-9F40-B510-BE8A91E07C00}" type="slidenum">
              <a:rPr lang="en-US">
                <a:latin typeface="Garamond" charset="0"/>
              </a:rPr>
              <a:pPr eaLnBrk="1" hangingPunct="1"/>
              <a:t>35</a:t>
            </a:fld>
            <a:endParaRPr lang="en-US">
              <a:latin typeface="Garamond" charset="0"/>
            </a:endParaRPr>
          </a:p>
        </p:txBody>
      </p:sp>
      <p:sp>
        <p:nvSpPr>
          <p:cNvPr id="61445" name="Rectangle 2"/>
          <p:cNvSpPr>
            <a:spLocks noGrp="1" noChangeArrowheads="1"/>
          </p:cNvSpPr>
          <p:nvPr>
            <p:ph type="title"/>
          </p:nvPr>
        </p:nvSpPr>
        <p:spPr/>
        <p:txBody>
          <a:bodyPr/>
          <a:lstStyle/>
          <a:p>
            <a:pPr eaLnBrk="1" hangingPunct="1"/>
            <a:r>
              <a:rPr lang="en-US">
                <a:solidFill>
                  <a:schemeClr val="accent2"/>
                </a:solidFill>
                <a:latin typeface="Garamond" charset="0"/>
                <a:cs typeface="Times New Roman" charset="0"/>
              </a:rPr>
              <a:t>Microaggregation</a:t>
            </a:r>
            <a:endParaRPr lang="en-US" sz="3400">
              <a:solidFill>
                <a:schemeClr val="accent2"/>
              </a:solidFill>
              <a:latin typeface="Garamond" charset="0"/>
            </a:endParaRPr>
          </a:p>
        </p:txBody>
      </p:sp>
      <p:sp>
        <p:nvSpPr>
          <p:cNvPr id="61446" name="Rectangle 3"/>
          <p:cNvSpPr>
            <a:spLocks noGrp="1" noChangeArrowheads="1"/>
          </p:cNvSpPr>
          <p:nvPr>
            <p:ph type="body" idx="1"/>
          </p:nvPr>
        </p:nvSpPr>
        <p:spPr>
          <a:xfrm>
            <a:off x="457200" y="1600200"/>
            <a:ext cx="8382000" cy="4530725"/>
          </a:xfrm>
        </p:spPr>
        <p:txBody>
          <a:bodyPr/>
          <a:lstStyle/>
          <a:p>
            <a:pPr eaLnBrk="1" hangingPunct="1"/>
            <a:r>
              <a:rPr lang="en-US" sz="2000">
                <a:latin typeface="Arial" charset="0"/>
                <a:cs typeface="Times New Roman" charset="0"/>
              </a:rPr>
              <a:t>Order records from the initial microdata by an attribute, create groups of consecutive values, replace those values by the group average .</a:t>
            </a:r>
          </a:p>
          <a:p>
            <a:pPr eaLnBrk="1" hangingPunct="1"/>
            <a:r>
              <a:rPr lang="en-US" sz="2000">
                <a:latin typeface="Arial" charset="0"/>
                <a:cs typeface="Times New Roman" charset="0"/>
              </a:rPr>
              <a:t>Microaggregation for attribute Income and  minimum size 3.</a:t>
            </a:r>
          </a:p>
          <a:p>
            <a:pPr eaLnBrk="1" hangingPunct="1"/>
            <a:r>
              <a:rPr lang="en-US" sz="2000">
                <a:latin typeface="Arial" charset="0"/>
                <a:cs typeface="Times New Roman" charset="0"/>
              </a:rPr>
              <a:t>The total sum for all Income values remains the same.</a:t>
            </a:r>
            <a:r>
              <a:rPr lang="en-US" sz="2000">
                <a:latin typeface="Arial" charset="0"/>
              </a:rPr>
              <a:t> </a:t>
            </a:r>
          </a:p>
        </p:txBody>
      </p:sp>
      <p:graphicFrame>
        <p:nvGraphicFramePr>
          <p:cNvPr id="184541" name="Group 221"/>
          <p:cNvGraphicFramePr>
            <a:graphicFrameLocks noGrp="1"/>
          </p:cNvGraphicFramePr>
          <p:nvPr/>
        </p:nvGraphicFramePr>
        <p:xfrm>
          <a:off x="1981200" y="3124200"/>
          <a:ext cx="4514850" cy="2849880"/>
        </p:xfrm>
        <a:graphic>
          <a:graphicData uri="http://schemas.openxmlformats.org/drawingml/2006/table">
            <a:tbl>
              <a:tblPr/>
              <a:tblGrid>
                <a:gridCol w="668338"/>
                <a:gridCol w="584200"/>
                <a:gridCol w="595312"/>
                <a:gridCol w="1143000"/>
                <a:gridCol w="895350"/>
                <a:gridCol w="628650"/>
              </a:tblGrid>
              <a:tr h="214313">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1" i="0" u="none" strike="noStrike" cap="none" normalizeH="0" baseline="0">
                          <a:ln>
                            <a:noFill/>
                          </a:ln>
                          <a:solidFill>
                            <a:schemeClr val="tx1"/>
                          </a:solidFill>
                          <a:effectLst/>
                          <a:latin typeface="Arial" charset="0"/>
                          <a:ea typeface="ＭＳ Ｐゴシック" charset="0"/>
                          <a:cs typeface="Times New Roman" charset="0"/>
                        </a:rPr>
                        <a:t>RecID</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1" i="0" u="none" strike="noStrike" cap="none" normalizeH="0" baseline="0">
                          <a:ln>
                            <a:noFill/>
                          </a:ln>
                          <a:solidFill>
                            <a:schemeClr val="tx1"/>
                          </a:solidFill>
                          <a:effectLst/>
                          <a:latin typeface="Arial" charset="0"/>
                          <a:ea typeface="ＭＳ Ｐゴシック" charset="0"/>
                          <a:cs typeface="Times New Roman" charset="0"/>
                        </a:rPr>
                        <a:t>Age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1" i="0" u="none" strike="noStrike" cap="none" normalizeH="0" baseline="0">
                          <a:ln>
                            <a:noFill/>
                          </a:ln>
                          <a:solidFill>
                            <a:schemeClr val="tx1"/>
                          </a:solidFill>
                          <a:effectLst/>
                          <a:latin typeface="Arial" charset="0"/>
                          <a:ea typeface="ＭＳ Ｐゴシック" charset="0"/>
                          <a:cs typeface="Times New Roman" charset="0"/>
                        </a:rPr>
                        <a:t>State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1" i="0" u="none" strike="noStrike" cap="none" normalizeH="0" baseline="0">
                          <a:ln>
                            <a:noFill/>
                          </a:ln>
                          <a:solidFill>
                            <a:schemeClr val="tx1"/>
                          </a:solidFill>
                          <a:effectLst/>
                          <a:latin typeface="Arial" charset="0"/>
                          <a:ea typeface="ＭＳ Ｐゴシック" charset="0"/>
                          <a:cs typeface="Times New Roman" charset="0"/>
                        </a:rPr>
                        <a:t>Diagnosis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1" i="0" u="none" strike="noStrike" cap="none" normalizeH="0" baseline="0">
                          <a:ln>
                            <a:noFill/>
                          </a:ln>
                          <a:solidFill>
                            <a:schemeClr val="tx1"/>
                          </a:solidFill>
                          <a:effectLst/>
                          <a:latin typeface="Arial" charset="0"/>
                          <a:ea typeface="ＭＳ Ｐゴシック" charset="0"/>
                          <a:cs typeface="Times New Roman" charset="0"/>
                        </a:rPr>
                        <a:t>Income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1" i="0" u="none" strike="noStrike" cap="none" normalizeH="0" baseline="0">
                          <a:ln>
                            <a:noFill/>
                          </a:ln>
                          <a:solidFill>
                            <a:schemeClr val="tx1"/>
                          </a:solidFill>
                          <a:effectLst/>
                          <a:latin typeface="Arial" charset="0"/>
                          <a:ea typeface="ＭＳ Ｐゴシック" charset="0"/>
                          <a:cs typeface="Times New Roman" charset="0"/>
                        </a:rPr>
                        <a:t>Billing</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r>
              <a:tr h="215900">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44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MI</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Asthma</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30,967</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C99"/>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2,500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15900">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44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MI</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Asthma</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30,967</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C99"/>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1,000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14313">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10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45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MI</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Tuberculosis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30,967</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C99"/>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3,100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14313">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44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MI</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AIDS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47,500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C99"/>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1,200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14313">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45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MI</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Diabetes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47,500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C99"/>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750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15900">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7</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25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IN</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Diabetes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47,500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C99"/>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1,200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14313">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55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MI</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AIDS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73,000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C99"/>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3,000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14313">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55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MI</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Asthma</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73,000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C99"/>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900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14313">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8</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35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MI</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AIDS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73,000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C99"/>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2,200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15900">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9</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55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MI</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AIDS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73,000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C99"/>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4,200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xmlns="" val="3106856007"/>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9" name="Rectangle 198"/>
          <p:cNvSpPr>
            <a:spLocks noGrp="1" noChangeArrowheads="1"/>
          </p:cNvSpPr>
          <p:nvPr>
            <p:ph type="title"/>
          </p:nvPr>
        </p:nvSpPr>
        <p:spPr/>
        <p:txBody>
          <a:bodyPr/>
          <a:lstStyle/>
          <a:p>
            <a:r>
              <a:rPr lang="en-US" smtClean="0"/>
              <a:t>Data Swapping</a:t>
            </a:r>
            <a:endParaRPr lang="en-US"/>
          </a:p>
        </p:txBody>
      </p:sp>
      <p:sp>
        <p:nvSpPr>
          <p:cNvPr id="62470" name="Rectangle 199"/>
          <p:cNvSpPr>
            <a:spLocks noGrp="1" noChangeArrowheads="1"/>
          </p:cNvSpPr>
          <p:nvPr>
            <p:ph type="body" idx="1"/>
          </p:nvPr>
        </p:nvSpPr>
        <p:spPr>
          <a:xfrm>
            <a:off x="838200" y="2038389"/>
            <a:ext cx="7467600" cy="1614374"/>
          </a:xfrm>
        </p:spPr>
        <p:txBody>
          <a:bodyPr>
            <a:normAutofit fontScale="77500" lnSpcReduction="20000"/>
          </a:bodyPr>
          <a:lstStyle/>
          <a:p>
            <a:r>
              <a:rPr lang="en-US" dirty="0" smtClean="0"/>
              <a:t>In this disclosure method a sequence of so-called elementary swaps is applied to a </a:t>
            </a:r>
            <a:r>
              <a:rPr lang="en-US" dirty="0" err="1" smtClean="0"/>
              <a:t>microdata</a:t>
            </a:r>
            <a:r>
              <a:rPr lang="en-US" dirty="0" smtClean="0"/>
              <a:t>.</a:t>
            </a:r>
          </a:p>
          <a:p>
            <a:r>
              <a:rPr lang="en-US" dirty="0" smtClean="0"/>
              <a:t>An elementary swap consists of two actions: </a:t>
            </a:r>
          </a:p>
          <a:p>
            <a:pPr lvl="1"/>
            <a:r>
              <a:rPr lang="en-US" dirty="0" smtClean="0"/>
              <a:t>A random selection of two records </a:t>
            </a:r>
            <a:r>
              <a:rPr lang="en-US" dirty="0" err="1" smtClean="0"/>
              <a:t>i</a:t>
            </a:r>
            <a:r>
              <a:rPr lang="en-US" dirty="0" smtClean="0"/>
              <a:t> and j from the </a:t>
            </a:r>
            <a:r>
              <a:rPr lang="en-US" dirty="0" err="1" smtClean="0"/>
              <a:t>microdata</a:t>
            </a:r>
            <a:r>
              <a:rPr lang="en-US" dirty="0" smtClean="0"/>
              <a:t>.</a:t>
            </a:r>
          </a:p>
          <a:p>
            <a:pPr lvl="1"/>
            <a:r>
              <a:rPr lang="en-US" dirty="0" smtClean="0"/>
              <a:t>A swap (interchange) of the values of the attribute being swapped for records </a:t>
            </a:r>
            <a:r>
              <a:rPr lang="en-US" dirty="0" err="1" smtClean="0"/>
              <a:t>i</a:t>
            </a:r>
            <a:r>
              <a:rPr lang="en-US" dirty="0" smtClean="0"/>
              <a:t> and j.</a:t>
            </a:r>
          </a:p>
          <a:p>
            <a:endParaRPr lang="en-US" dirty="0"/>
          </a:p>
        </p:txBody>
      </p:sp>
      <p:sp>
        <p:nvSpPr>
          <p:cNvPr id="90" name="Date Placeholder 3"/>
          <p:cNvSpPr>
            <a:spLocks noGrp="1"/>
          </p:cNvSpPr>
          <p:nvPr>
            <p:ph type="dt" sz="quarter" idx="10"/>
          </p:nvPr>
        </p:nvSpPr>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fld id="{0D3BCCC4-2A41-964F-A7F4-E48C215F78BD}" type="datetime1">
              <a:rPr lang="en-US" smtClean="0"/>
              <a:pPr/>
              <a:t>3/23/2011</a:t>
            </a:fld>
            <a:endParaRPr lang="en-US"/>
          </a:p>
        </p:txBody>
      </p:sp>
      <p:sp>
        <p:nvSpPr>
          <p:cNvPr id="92" name="Slide Number Placeholder 5"/>
          <p:cNvSpPr>
            <a:spLocks noGrp="1"/>
          </p:cNvSpPr>
          <p:nvPr>
            <p:ph type="sldNum" sz="quarter" idx="12"/>
          </p:nvPr>
        </p:nvSpPr>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fld id="{34F20A11-4E36-534E-B987-023BDB59EEB0}" type="slidenum">
              <a:rPr lang="en-US" smtClean="0"/>
              <a:pPr/>
              <a:t>36</a:t>
            </a:fld>
            <a:endParaRPr lang="en-US"/>
          </a:p>
        </p:txBody>
      </p:sp>
      <p:graphicFrame>
        <p:nvGraphicFramePr>
          <p:cNvPr id="185541" name="Group 197"/>
          <p:cNvGraphicFramePr>
            <a:graphicFrameLocks noGrp="1"/>
          </p:cNvGraphicFramePr>
          <p:nvPr>
            <p:extLst>
              <p:ext uri="{D42A27DB-BD31-4B8C-83A1-F6EECF244321}">
                <p14:modId xmlns:p14="http://schemas.microsoft.com/office/powerpoint/2010/main" xmlns="" val="2514603804"/>
              </p:ext>
            </p:extLst>
          </p:nvPr>
        </p:nvGraphicFramePr>
        <p:xfrm>
          <a:off x="2266950" y="3701143"/>
          <a:ext cx="4514850" cy="2849880"/>
        </p:xfrm>
        <a:graphic>
          <a:graphicData uri="http://schemas.openxmlformats.org/drawingml/2006/table">
            <a:tbl>
              <a:tblPr/>
              <a:tblGrid>
                <a:gridCol w="668338"/>
                <a:gridCol w="584200"/>
                <a:gridCol w="595312"/>
                <a:gridCol w="1143000"/>
                <a:gridCol w="838200"/>
                <a:gridCol w="685800"/>
              </a:tblGrid>
              <a:tr h="214313">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1" i="0" u="none" strike="noStrike" cap="none" normalizeH="0" baseline="0">
                          <a:ln>
                            <a:noFill/>
                          </a:ln>
                          <a:solidFill>
                            <a:schemeClr val="tx1"/>
                          </a:solidFill>
                          <a:effectLst/>
                          <a:latin typeface="Arial" charset="0"/>
                          <a:ea typeface="ＭＳ Ｐゴシック" charset="0"/>
                          <a:cs typeface="Times New Roman" charset="0"/>
                        </a:rPr>
                        <a:t>RecID</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1" i="0" u="none" strike="noStrike" cap="none" normalizeH="0" baseline="0">
                          <a:ln>
                            <a:noFill/>
                          </a:ln>
                          <a:solidFill>
                            <a:schemeClr val="tx1"/>
                          </a:solidFill>
                          <a:effectLst/>
                          <a:latin typeface="Arial" charset="0"/>
                          <a:ea typeface="ＭＳ Ｐゴシック" charset="0"/>
                          <a:cs typeface="Times New Roman" charset="0"/>
                        </a:rPr>
                        <a:t>Age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1" i="0" u="none" strike="noStrike" cap="none" normalizeH="0" baseline="0">
                          <a:ln>
                            <a:noFill/>
                          </a:ln>
                          <a:solidFill>
                            <a:schemeClr val="tx1"/>
                          </a:solidFill>
                          <a:effectLst/>
                          <a:latin typeface="Arial" charset="0"/>
                          <a:ea typeface="ＭＳ Ｐゴシック" charset="0"/>
                          <a:cs typeface="Times New Roman" charset="0"/>
                        </a:rPr>
                        <a:t>State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1" i="0" u="none" strike="noStrike" cap="none" normalizeH="0" baseline="0">
                          <a:ln>
                            <a:noFill/>
                          </a:ln>
                          <a:solidFill>
                            <a:schemeClr val="tx1"/>
                          </a:solidFill>
                          <a:effectLst/>
                          <a:latin typeface="Arial" charset="0"/>
                          <a:ea typeface="ＭＳ Ｐゴシック" charset="0"/>
                          <a:cs typeface="Times New Roman" charset="0"/>
                        </a:rPr>
                        <a:t>Diagnosis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1" i="0" u="none" strike="noStrike" cap="none" normalizeH="0" baseline="0">
                          <a:ln>
                            <a:noFill/>
                          </a:ln>
                          <a:solidFill>
                            <a:schemeClr val="tx1"/>
                          </a:solidFill>
                          <a:effectLst/>
                          <a:latin typeface="Arial" charset="0"/>
                          <a:ea typeface="ＭＳ Ｐゴシック" charset="0"/>
                          <a:cs typeface="Times New Roman" charset="0"/>
                        </a:rPr>
                        <a:t>Income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1" i="0" u="none" strike="noStrike" cap="none" normalizeH="0" baseline="0">
                          <a:ln>
                            <a:noFill/>
                          </a:ln>
                          <a:solidFill>
                            <a:schemeClr val="tx1"/>
                          </a:solidFill>
                          <a:effectLst/>
                          <a:latin typeface="Arial" charset="0"/>
                          <a:ea typeface="ＭＳ Ｐゴシック" charset="0"/>
                          <a:cs typeface="Times New Roman" charset="0"/>
                        </a:rPr>
                        <a:t>Billing</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r>
              <a:tr h="215900">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44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MI</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AIDS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48,000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C99"/>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1,200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14313">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44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MI</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Asthma</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37,900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2,500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14313">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55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MI</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AIDS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67,000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3,000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14313">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44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MI</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Asthma</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21,000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1,000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15900">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55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MI</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Asthma</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90,000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900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14313">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45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MI</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Diabetes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45,500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C99"/>
                    </a:solid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750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14313">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7</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25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IN</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Diabetes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49,000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1,200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14313">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8</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35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MI</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AIDS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66,000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2,200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15900">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9</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55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MI</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AIDS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69,000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4,200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14313">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10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45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MI</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Tuberculosis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a:ln>
                            <a:noFill/>
                          </a:ln>
                          <a:solidFill>
                            <a:schemeClr val="tx1"/>
                          </a:solidFill>
                          <a:effectLst/>
                          <a:latin typeface="Arial" charset="0"/>
                          <a:ea typeface="ＭＳ Ｐゴシック" charset="0"/>
                          <a:cs typeface="Times New Roman" charset="0"/>
                        </a:rPr>
                        <a:t>34,000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accent1"/>
                        </a:buClr>
                        <a:buSzPct val="65000"/>
                        <a:buFont typeface="Wingdings" charset="0"/>
                        <a:buNone/>
                        <a:tabLst/>
                      </a:pPr>
                      <a:r>
                        <a:rPr kumimoji="0" lang="en-US" sz="1100" b="0" i="0" u="none" strike="noStrike" cap="none" normalizeH="0" baseline="0" dirty="0">
                          <a:ln>
                            <a:noFill/>
                          </a:ln>
                          <a:solidFill>
                            <a:schemeClr val="tx1"/>
                          </a:solidFill>
                          <a:effectLst/>
                          <a:latin typeface="Arial" charset="0"/>
                          <a:ea typeface="ＭＳ Ｐゴシック" charset="0"/>
                          <a:cs typeface="Times New Roman" charset="0"/>
                        </a:rPr>
                        <a:t>3,100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xmlns="" val="5160338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0386" name="Rectangle 2"/>
          <p:cNvSpPr>
            <a:spLocks noGrp="1" noChangeArrowheads="1"/>
          </p:cNvSpPr>
          <p:nvPr>
            <p:ph type="title"/>
          </p:nvPr>
        </p:nvSpPr>
        <p:spPr/>
        <p:txBody>
          <a:bodyPr/>
          <a:lstStyle/>
          <a:p>
            <a:r>
              <a:rPr lang="en-US" dirty="0" smtClean="0"/>
              <a:t>What is Privacy</a:t>
            </a:r>
            <a:endParaRPr lang="en-US" dirty="0"/>
          </a:p>
        </p:txBody>
      </p:sp>
      <p:sp>
        <p:nvSpPr>
          <p:cNvPr id="5" name="Slide Number Placeholder 5"/>
          <p:cNvSpPr>
            <a:spLocks noGrp="1"/>
          </p:cNvSpPr>
          <p:nvPr>
            <p:ph type="sldNum" sz="quarter" idx="12"/>
          </p:nvPr>
        </p:nvSpPr>
        <p:spPr/>
        <p:txBody>
          <a:bodyPr/>
          <a:lstStyle/>
          <a:p>
            <a:fld id="{34A3ABC7-DC69-A34C-9607-A8BEB5990A68}" type="slidenum">
              <a:rPr lang="en-US" smtClean="0"/>
              <a:pPr/>
              <a:t>37</a:t>
            </a:fld>
            <a:endParaRPr lang="en-US"/>
          </a:p>
        </p:txBody>
      </p:sp>
      <p:sp>
        <p:nvSpPr>
          <p:cNvPr id="1040390" name="Rectangle 6"/>
          <p:cNvSpPr>
            <a:spLocks noChangeArrowheads="1"/>
          </p:cNvSpPr>
          <p:nvPr/>
        </p:nvSpPr>
        <p:spPr bwMode="auto">
          <a:xfrm>
            <a:off x="228600" y="2000880"/>
            <a:ext cx="8686800" cy="2057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algn="l">
              <a:lnSpc>
                <a:spcPct val="130000"/>
              </a:lnSpc>
              <a:spcBef>
                <a:spcPct val="20000"/>
              </a:spcBef>
              <a:buClr>
                <a:srgbClr val="000066"/>
              </a:buClr>
            </a:pPr>
            <a:r>
              <a:rPr lang="ja-JP" altLang="en-US" sz="2400" dirty="0">
                <a:latin typeface="Arial" charset="0"/>
              </a:rPr>
              <a:t>“</a:t>
            </a:r>
            <a:r>
              <a:rPr lang="en-US" sz="2400" dirty="0">
                <a:latin typeface="Arial" charset="0"/>
              </a:rPr>
              <a:t>If the release of statistics </a:t>
            </a:r>
            <a:r>
              <a:rPr lang="en-US" sz="2400" i="1" dirty="0">
                <a:latin typeface="Arial" charset="0"/>
              </a:rPr>
              <a:t>S</a:t>
            </a:r>
            <a:r>
              <a:rPr lang="en-US" sz="2400" dirty="0">
                <a:latin typeface="Arial" charset="0"/>
              </a:rPr>
              <a:t> makes it possible to determine </a:t>
            </a:r>
            <a:r>
              <a:rPr lang="en-US" sz="2400" dirty="0" smtClean="0">
                <a:latin typeface="Arial" charset="0"/>
              </a:rPr>
              <a:t>the value </a:t>
            </a:r>
            <a:r>
              <a:rPr lang="en-US" sz="2400" dirty="0">
                <a:latin typeface="Arial" charset="0"/>
              </a:rPr>
              <a:t>[of private information] more accurately than is </a:t>
            </a:r>
            <a:r>
              <a:rPr lang="en-US" sz="2400" dirty="0" smtClean="0">
                <a:latin typeface="Arial" charset="0"/>
              </a:rPr>
              <a:t>possible without </a:t>
            </a:r>
            <a:r>
              <a:rPr lang="en-US" sz="2400" dirty="0">
                <a:latin typeface="Arial" charset="0"/>
              </a:rPr>
              <a:t>access to </a:t>
            </a:r>
            <a:r>
              <a:rPr lang="en-US" sz="2400" i="1" dirty="0">
                <a:latin typeface="Arial" charset="0"/>
              </a:rPr>
              <a:t>S</a:t>
            </a:r>
            <a:r>
              <a:rPr lang="en-US" sz="2400" dirty="0">
                <a:latin typeface="Arial" charset="0"/>
              </a:rPr>
              <a:t>, a disclosure has taken place.</a:t>
            </a:r>
            <a:r>
              <a:rPr lang="ja-JP" altLang="en-US" sz="2400" dirty="0">
                <a:latin typeface="Arial" charset="0"/>
              </a:rPr>
              <a:t>”</a:t>
            </a:r>
            <a:r>
              <a:rPr lang="en-US" sz="2400" dirty="0">
                <a:latin typeface="Arial" charset="0"/>
              </a:rPr>
              <a:t> [</a:t>
            </a:r>
            <a:r>
              <a:rPr lang="en-US" sz="2400" dirty="0" err="1">
                <a:latin typeface="Arial" charset="0"/>
              </a:rPr>
              <a:t>Dalenius</a:t>
            </a:r>
            <a:r>
              <a:rPr lang="en-US" sz="2400" dirty="0">
                <a:latin typeface="Arial" charset="0"/>
              </a:rPr>
              <a:t>]</a:t>
            </a:r>
            <a:endParaRPr lang="en-US" sz="2000" dirty="0">
              <a:latin typeface="Symbol" charset="0"/>
              <a:sym typeface="Symbol" charset="0"/>
            </a:endParaRPr>
          </a:p>
        </p:txBody>
      </p:sp>
    </p:spTree>
    <p:extLst>
      <p:ext uri="{BB962C8B-B14F-4D97-AF65-F5344CB8AC3E}">
        <p14:creationId xmlns:p14="http://schemas.microsoft.com/office/powerpoint/2010/main" xmlns="" val="1819032915"/>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fld id="{5C3FB47C-8587-5D4E-96F3-06FE4F6B4140}" type="slidenum">
              <a:rPr lang="en-US"/>
              <a:pPr/>
              <a:t>38</a:t>
            </a:fld>
            <a:endParaRPr lang="en-US"/>
          </a:p>
        </p:txBody>
      </p:sp>
      <p:sp>
        <p:nvSpPr>
          <p:cNvPr id="1056770" name="Rectangle 2"/>
          <p:cNvSpPr>
            <a:spLocks noGrp="1" noChangeArrowheads="1"/>
          </p:cNvSpPr>
          <p:nvPr>
            <p:ph type="title"/>
          </p:nvPr>
        </p:nvSpPr>
        <p:spPr/>
        <p:txBody>
          <a:bodyPr/>
          <a:lstStyle/>
          <a:p>
            <a:r>
              <a:rPr lang="en-US" dirty="0" smtClean="0"/>
              <a:t>An </a:t>
            </a:r>
            <a:r>
              <a:rPr lang="en-US" dirty="0"/>
              <a:t>impossibility result</a:t>
            </a:r>
          </a:p>
        </p:txBody>
      </p:sp>
      <p:sp>
        <p:nvSpPr>
          <p:cNvPr id="1056771" name="Rectangle 3"/>
          <p:cNvSpPr>
            <a:spLocks noGrp="1" noChangeArrowheads="1"/>
          </p:cNvSpPr>
          <p:nvPr>
            <p:ph type="body" idx="1"/>
          </p:nvPr>
        </p:nvSpPr>
        <p:spPr/>
        <p:txBody>
          <a:bodyPr>
            <a:normAutofit fontScale="85000" lnSpcReduction="20000"/>
          </a:bodyPr>
          <a:lstStyle/>
          <a:p>
            <a:pPr>
              <a:lnSpc>
                <a:spcPct val="110000"/>
              </a:lnSpc>
            </a:pPr>
            <a:r>
              <a:rPr lang="en-US" sz="2400" dirty="0"/>
              <a:t>An abstract schema:</a:t>
            </a:r>
          </a:p>
          <a:p>
            <a:pPr lvl="1">
              <a:lnSpc>
                <a:spcPct val="110000"/>
              </a:lnSpc>
            </a:pPr>
            <a:r>
              <a:rPr lang="en-US" sz="2000" dirty="0"/>
              <a:t>Define a privacy breach</a:t>
            </a:r>
          </a:p>
          <a:p>
            <a:pPr lvl="1">
              <a:lnSpc>
                <a:spcPct val="110000"/>
              </a:lnSpc>
            </a:pPr>
            <a:r>
              <a:rPr lang="en-US" sz="2000" dirty="0" smtClean="0"/>
              <a:t>D distributions </a:t>
            </a:r>
            <a:r>
              <a:rPr lang="en-US" sz="2000" dirty="0"/>
              <a:t>on databases</a:t>
            </a:r>
            <a:br>
              <a:rPr lang="en-US" sz="2000" dirty="0"/>
            </a:br>
            <a:r>
              <a:rPr lang="en-US" sz="2000" dirty="0" smtClean="0"/>
              <a:t>there exists adversaries </a:t>
            </a:r>
            <a:r>
              <a:rPr lang="en-US" sz="2000" dirty="0"/>
              <a:t>A, </a:t>
            </a:r>
            <a:r>
              <a:rPr lang="en-US" sz="2000" dirty="0" smtClean="0"/>
              <a:t> </a:t>
            </a:r>
            <a:r>
              <a:rPr lang="en-US" sz="2000" dirty="0"/>
              <a:t>A</a:t>
            </a:r>
            <a:r>
              <a:rPr lang="ja-JP" altLang="en-US" sz="2000" dirty="0"/>
              <a:t>’</a:t>
            </a:r>
            <a:r>
              <a:rPr lang="en-US" sz="2000" dirty="0"/>
              <a:t> such that</a:t>
            </a:r>
            <a:br>
              <a:rPr lang="en-US" sz="2000" dirty="0"/>
            </a:br>
            <a:r>
              <a:rPr lang="en-US" sz="2000" dirty="0"/>
              <a:t>		</a:t>
            </a:r>
            <a:r>
              <a:rPr lang="en-US" sz="2000" dirty="0" err="1"/>
              <a:t>Pr</a:t>
            </a:r>
            <a:r>
              <a:rPr lang="en-US" sz="2000" dirty="0"/>
              <a:t>( A(San) = breach ) – </a:t>
            </a:r>
            <a:r>
              <a:rPr lang="en-US" sz="2000" dirty="0" err="1"/>
              <a:t>Pr</a:t>
            </a:r>
            <a:r>
              <a:rPr lang="en-US" sz="2000" dirty="0"/>
              <a:t>( </a:t>
            </a:r>
            <a:r>
              <a:rPr lang="en-US" sz="2000" dirty="0" smtClean="0"/>
              <a:t>A’(</a:t>
            </a:r>
            <a:r>
              <a:rPr lang="en-US" sz="2000" dirty="0"/>
              <a:t>) = breach </a:t>
            </a:r>
            <a:r>
              <a:rPr lang="en-US" sz="2000" dirty="0" smtClean="0"/>
              <a:t>)) ≥</a:t>
            </a:r>
            <a:r>
              <a:rPr lang="en-US" sz="2000" dirty="0" err="1" smtClean="0"/>
              <a:t>Δ</a:t>
            </a:r>
            <a:endParaRPr lang="en-US" sz="2000" dirty="0">
              <a:latin typeface="Symbol" charset="0"/>
              <a:sym typeface="Symbol" charset="0"/>
            </a:endParaRPr>
          </a:p>
          <a:p>
            <a:pPr>
              <a:lnSpc>
                <a:spcPct val="110000"/>
              </a:lnSpc>
            </a:pPr>
            <a:r>
              <a:rPr lang="en-US" sz="2400" b="1" dirty="0">
                <a:sym typeface="Symbol" charset="0"/>
              </a:rPr>
              <a:t>Theorem</a:t>
            </a:r>
            <a:r>
              <a:rPr lang="en-US" sz="2400" dirty="0">
                <a:sym typeface="Symbol" charset="0"/>
              </a:rPr>
              <a:t>: [</a:t>
            </a:r>
            <a:r>
              <a:rPr lang="en-US" sz="2400" dirty="0" err="1">
                <a:sym typeface="Symbol" charset="0"/>
              </a:rPr>
              <a:t>Dwork-Naor</a:t>
            </a:r>
            <a:r>
              <a:rPr lang="en-US" sz="2400" dirty="0">
                <a:sym typeface="Symbol" charset="0"/>
              </a:rPr>
              <a:t>]</a:t>
            </a:r>
          </a:p>
          <a:p>
            <a:pPr lvl="1">
              <a:lnSpc>
                <a:spcPct val="110000"/>
              </a:lnSpc>
            </a:pPr>
            <a:r>
              <a:rPr lang="en-US" sz="2000" dirty="0">
                <a:sym typeface="Symbol" charset="0"/>
              </a:rPr>
              <a:t>For reasonable </a:t>
            </a:r>
            <a:r>
              <a:rPr lang="en-US" sz="2000" dirty="0" smtClean="0">
                <a:sym typeface="Symbol" charset="0"/>
              </a:rPr>
              <a:t>“breach”, </a:t>
            </a:r>
            <a:r>
              <a:rPr lang="en-US" sz="2000" dirty="0">
                <a:sym typeface="Symbol" charset="0"/>
              </a:rPr>
              <a:t>if San(DB) contains information about DB then some adversary breaks this definition</a:t>
            </a:r>
          </a:p>
          <a:p>
            <a:pPr>
              <a:lnSpc>
                <a:spcPct val="110000"/>
              </a:lnSpc>
            </a:pPr>
            <a:r>
              <a:rPr lang="en-US" sz="2400" dirty="0">
                <a:sym typeface="Symbol" charset="0"/>
              </a:rPr>
              <a:t>Example: </a:t>
            </a:r>
          </a:p>
          <a:p>
            <a:pPr lvl="1">
              <a:lnSpc>
                <a:spcPct val="110000"/>
              </a:lnSpc>
            </a:pPr>
            <a:r>
              <a:rPr lang="en-US" sz="2000" dirty="0">
                <a:sym typeface="Symbol" charset="0"/>
              </a:rPr>
              <a:t>Adv. knows Alice is 2 inches shorter than average Lithuanian</a:t>
            </a:r>
          </a:p>
          <a:p>
            <a:pPr lvl="2">
              <a:lnSpc>
                <a:spcPct val="110000"/>
              </a:lnSpc>
            </a:pPr>
            <a:r>
              <a:rPr lang="en-US" sz="1800" dirty="0">
                <a:sym typeface="Symbol" charset="0"/>
              </a:rPr>
              <a:t>but how tall are Lithuanians?</a:t>
            </a:r>
          </a:p>
          <a:p>
            <a:pPr lvl="1">
              <a:lnSpc>
                <a:spcPct val="110000"/>
              </a:lnSpc>
            </a:pPr>
            <a:r>
              <a:rPr lang="en-US" sz="2000" dirty="0">
                <a:sym typeface="Symbol" charset="0"/>
              </a:rPr>
              <a:t>With sanitized database, probability of guessing height goes up</a:t>
            </a:r>
          </a:p>
          <a:p>
            <a:pPr lvl="1">
              <a:lnSpc>
                <a:spcPct val="110000"/>
              </a:lnSpc>
            </a:pPr>
            <a:r>
              <a:rPr lang="en-US" sz="2000" b="1" dirty="0">
                <a:sym typeface="Symbol" charset="0"/>
              </a:rPr>
              <a:t>Theorem</a:t>
            </a:r>
            <a:r>
              <a:rPr lang="en-US" sz="2000" dirty="0">
                <a:sym typeface="Symbol" charset="0"/>
              </a:rPr>
              <a:t>: this is unavoidable</a:t>
            </a:r>
          </a:p>
        </p:txBody>
      </p:sp>
    </p:spTree>
    <p:extLst>
      <p:ext uri="{BB962C8B-B14F-4D97-AF65-F5344CB8AC3E}">
        <p14:creationId xmlns:p14="http://schemas.microsoft.com/office/powerpoint/2010/main" xmlns="" val="120552125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56771">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56771">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56771">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56771">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056771">
                                            <p:txEl>
                                              <p:pRg st="4" end="4"/>
                                            </p:txEl>
                                          </p:spTgt>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056771">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056771">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056771">
                                            <p:txEl>
                                              <p:pRg st="7" end="7"/>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056771">
                                            <p:txEl>
                                              <p:pRg st="8" end="8"/>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056771">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6771"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Differential Privacy</a:t>
            </a:r>
            <a:endParaRPr lang="en-US" dirty="0"/>
          </a:p>
        </p:txBody>
      </p:sp>
      <p:sp>
        <p:nvSpPr>
          <p:cNvPr id="3" name="Content Placeholder 2"/>
          <p:cNvSpPr>
            <a:spLocks noGrp="1"/>
          </p:cNvSpPr>
          <p:nvPr>
            <p:ph idx="1"/>
          </p:nvPr>
        </p:nvSpPr>
        <p:spPr/>
        <p:txBody>
          <a:bodyPr/>
          <a:lstStyle/>
          <a:p>
            <a:r>
              <a:rPr lang="en-US" dirty="0" smtClean="0"/>
              <a:t>Since auxiliary information is difficult to quantify,  consider whether the risk for an individual participating in a dataset</a:t>
            </a:r>
          </a:p>
          <a:p>
            <a:pPr lvl="1"/>
            <a:r>
              <a:rPr lang="en-US" dirty="0" smtClean="0"/>
              <a:t>If there is little risk, then one shall be truthful as well</a:t>
            </a:r>
            <a:endParaRPr lang="en-US" dirty="0"/>
          </a:p>
        </p:txBody>
      </p:sp>
      <p:sp>
        <p:nvSpPr>
          <p:cNvPr id="4" name="Date Placeholder 3"/>
          <p:cNvSpPr>
            <a:spLocks noGrp="1"/>
          </p:cNvSpPr>
          <p:nvPr>
            <p:ph type="dt" sz="half" idx="10"/>
          </p:nvPr>
        </p:nvSpPr>
        <p:spPr/>
        <p:txBody>
          <a:bodyPr/>
          <a:lstStyle/>
          <a:p>
            <a:fld id="{980A914A-F89E-4844-BA62-8357405605AD}" type="datetime1">
              <a:rPr lang="en-US" smtClean="0"/>
              <a:pPr/>
              <a:t>3/23/2011</a:t>
            </a:fld>
            <a:endParaRPr lang="en-US"/>
          </a:p>
        </p:txBody>
      </p:sp>
      <p:sp>
        <p:nvSpPr>
          <p:cNvPr id="5" name="Slide Number Placeholder 4"/>
          <p:cNvSpPr>
            <a:spLocks noGrp="1"/>
          </p:cNvSpPr>
          <p:nvPr>
            <p:ph type="sldNum" sz="quarter" idx="12"/>
          </p:nvPr>
        </p:nvSpPr>
        <p:spPr/>
        <p:txBody>
          <a:bodyPr/>
          <a:lstStyle/>
          <a:p>
            <a:fld id="{918826C9-53BA-CE48-B08A-F1FEA4A510E1}" type="slidenum">
              <a:rPr lang="en-US" smtClean="0"/>
              <a:pPr/>
              <a:t>39</a:t>
            </a:fld>
            <a:endParaRPr lang="en-US"/>
          </a:p>
        </p:txBody>
      </p:sp>
      <p:pic>
        <p:nvPicPr>
          <p:cNvPr id="6" name="Picture 5"/>
          <p:cNvPicPr>
            <a:picLocks noChangeAspect="1"/>
          </p:cNvPicPr>
          <p:nvPr/>
        </p:nvPicPr>
        <p:blipFill>
          <a:blip r:embed="rId2"/>
          <a:stretch>
            <a:fillRect/>
          </a:stretch>
        </p:blipFill>
        <p:spPr>
          <a:xfrm>
            <a:off x="388042" y="4012040"/>
            <a:ext cx="8497262" cy="1184920"/>
          </a:xfrm>
          <a:prstGeom prst="rect">
            <a:avLst/>
          </a:prstGeom>
        </p:spPr>
      </p:pic>
    </p:spTree>
    <p:extLst>
      <p:ext uri="{BB962C8B-B14F-4D97-AF65-F5344CB8AC3E}">
        <p14:creationId xmlns:p14="http://schemas.microsoft.com/office/powerpoint/2010/main" xmlns="" val="2124188742"/>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to Achieve Differential Privacy</a:t>
            </a:r>
            <a:endParaRPr lang="en-US" dirty="0"/>
          </a:p>
        </p:txBody>
      </p:sp>
      <p:sp>
        <p:nvSpPr>
          <p:cNvPr id="12" name="Content Placeholder 11"/>
          <p:cNvSpPr>
            <a:spLocks noGrp="1"/>
          </p:cNvSpPr>
          <p:nvPr>
            <p:ph idx="1"/>
          </p:nvPr>
        </p:nvSpPr>
        <p:spPr>
          <a:xfrm>
            <a:off x="838200" y="3939014"/>
            <a:ext cx="7467600" cy="2050711"/>
          </a:xfrm>
        </p:spPr>
        <p:txBody>
          <a:bodyPr/>
          <a:lstStyle/>
          <a:p>
            <a:r>
              <a:rPr lang="en-US" dirty="0" smtClean="0"/>
              <a:t>Computes f(x) and add </a:t>
            </a:r>
            <a:r>
              <a:rPr lang="en-US" dirty="0"/>
              <a:t>noise with a scaled symmetric exponential distribution with </a:t>
            </a:r>
            <a:r>
              <a:rPr lang="en-US" dirty="0" smtClean="0"/>
              <a:t>variance </a:t>
            </a:r>
            <a:r>
              <a:rPr lang="en-US" dirty="0" smtClean="0">
                <a:latin typeface="Symbol" charset="2"/>
                <a:cs typeface="Symbol" charset="2"/>
              </a:rPr>
              <a:t>σ</a:t>
            </a:r>
            <a:r>
              <a:rPr lang="en-US" baseline="30000" dirty="0" smtClean="0"/>
              <a:t>2 </a:t>
            </a:r>
            <a:r>
              <a:rPr lang="en-US" dirty="0" smtClean="0"/>
              <a:t>satisfying</a:t>
            </a:r>
            <a:endParaRPr lang="en-US" dirty="0"/>
          </a:p>
        </p:txBody>
      </p:sp>
      <p:sp>
        <p:nvSpPr>
          <p:cNvPr id="4" name="Date Placeholder 3"/>
          <p:cNvSpPr>
            <a:spLocks noGrp="1"/>
          </p:cNvSpPr>
          <p:nvPr>
            <p:ph type="dt" sz="half" idx="10"/>
          </p:nvPr>
        </p:nvSpPr>
        <p:spPr/>
        <p:txBody>
          <a:bodyPr/>
          <a:lstStyle/>
          <a:p>
            <a:fld id="{980A914A-F89E-4844-BA62-8357405605AD}" type="datetime1">
              <a:rPr lang="en-US" smtClean="0"/>
              <a:pPr/>
              <a:t>3/23/2011</a:t>
            </a:fld>
            <a:endParaRPr lang="en-US"/>
          </a:p>
        </p:txBody>
      </p:sp>
      <p:sp>
        <p:nvSpPr>
          <p:cNvPr id="5" name="Slide Number Placeholder 4"/>
          <p:cNvSpPr>
            <a:spLocks noGrp="1"/>
          </p:cNvSpPr>
          <p:nvPr>
            <p:ph type="sldNum" sz="quarter" idx="12"/>
          </p:nvPr>
        </p:nvSpPr>
        <p:spPr/>
        <p:txBody>
          <a:bodyPr/>
          <a:lstStyle/>
          <a:p>
            <a:fld id="{918826C9-53BA-CE48-B08A-F1FEA4A510E1}" type="slidenum">
              <a:rPr lang="en-US" smtClean="0"/>
              <a:pPr/>
              <a:t>40</a:t>
            </a:fld>
            <a:endParaRPr lang="en-US"/>
          </a:p>
        </p:txBody>
      </p:sp>
      <p:pic>
        <p:nvPicPr>
          <p:cNvPr id="11" name="Picture 10"/>
          <p:cNvPicPr>
            <a:picLocks noChangeAspect="1"/>
          </p:cNvPicPr>
          <p:nvPr/>
        </p:nvPicPr>
        <p:blipFill>
          <a:blip r:embed="rId2"/>
          <a:stretch>
            <a:fillRect/>
          </a:stretch>
        </p:blipFill>
        <p:spPr>
          <a:xfrm>
            <a:off x="436467" y="2107584"/>
            <a:ext cx="8273843" cy="1590324"/>
          </a:xfrm>
          <a:prstGeom prst="rect">
            <a:avLst/>
          </a:prstGeom>
        </p:spPr>
      </p:pic>
      <p:pic>
        <p:nvPicPr>
          <p:cNvPr id="17" name="Picture 16"/>
          <p:cNvPicPr>
            <a:picLocks noChangeAspect="1"/>
          </p:cNvPicPr>
          <p:nvPr/>
        </p:nvPicPr>
        <p:blipFill>
          <a:blip r:embed="rId3"/>
          <a:stretch>
            <a:fillRect/>
          </a:stretch>
        </p:blipFill>
        <p:spPr>
          <a:xfrm>
            <a:off x="2107724" y="4845613"/>
            <a:ext cx="5245100" cy="469900"/>
          </a:xfrm>
          <a:prstGeom prst="rect">
            <a:avLst/>
          </a:prstGeom>
        </p:spPr>
      </p:pic>
      <p:pic>
        <p:nvPicPr>
          <p:cNvPr id="18" name="Picture 17"/>
          <p:cNvPicPr>
            <a:picLocks noChangeAspect="1"/>
          </p:cNvPicPr>
          <p:nvPr/>
        </p:nvPicPr>
        <p:blipFill>
          <a:blip r:embed="rId4"/>
          <a:stretch>
            <a:fillRect/>
          </a:stretch>
        </p:blipFill>
        <p:spPr>
          <a:xfrm>
            <a:off x="421931" y="5382497"/>
            <a:ext cx="8592720" cy="677523"/>
          </a:xfrm>
          <a:prstGeom prst="rect">
            <a:avLst/>
          </a:prstGeom>
        </p:spPr>
      </p:pic>
    </p:spTree>
    <p:extLst>
      <p:ext uri="{BB962C8B-B14F-4D97-AF65-F5344CB8AC3E}">
        <p14:creationId xmlns:p14="http://schemas.microsoft.com/office/powerpoint/2010/main" xmlns="" val="950834174"/>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3" name="Content Placeholder 2"/>
          <p:cNvSpPr>
            <a:spLocks noGrp="1"/>
          </p:cNvSpPr>
          <p:nvPr>
            <p:ph idx="1"/>
          </p:nvPr>
        </p:nvSpPr>
        <p:spPr/>
        <p:txBody>
          <a:bodyPr>
            <a:normAutofit/>
          </a:bodyPr>
          <a:lstStyle/>
          <a:p>
            <a:r>
              <a:rPr lang="en-US" dirty="0" smtClean="0"/>
              <a:t>Security issues in mobile computing</a:t>
            </a:r>
          </a:p>
          <a:p>
            <a:r>
              <a:rPr lang="en-US" dirty="0" smtClean="0"/>
              <a:t>Basic concepts in data privacy</a:t>
            </a:r>
          </a:p>
          <a:p>
            <a:pPr lvl="1"/>
            <a:r>
              <a:rPr lang="en-US" dirty="0" smtClean="0"/>
              <a:t>K-anonymity</a:t>
            </a:r>
          </a:p>
          <a:p>
            <a:pPr lvl="1"/>
            <a:r>
              <a:rPr lang="en-US" dirty="0" smtClean="0"/>
              <a:t>I-diversity</a:t>
            </a:r>
          </a:p>
          <a:p>
            <a:pPr lvl="1"/>
            <a:r>
              <a:rPr lang="en-US" dirty="0" smtClean="0"/>
              <a:t>t-Closeness</a:t>
            </a:r>
          </a:p>
          <a:p>
            <a:pPr lvl="1"/>
            <a:r>
              <a:rPr lang="en-US" dirty="0" smtClean="0"/>
              <a:t>Differential Privacy</a:t>
            </a:r>
          </a:p>
          <a:p>
            <a:r>
              <a:rPr lang="en-US" dirty="0" smtClean="0">
                <a:solidFill>
                  <a:srgbClr val="FF0000"/>
                </a:solidFill>
              </a:rPr>
              <a:t>Location privacy</a:t>
            </a:r>
          </a:p>
        </p:txBody>
      </p:sp>
      <p:sp>
        <p:nvSpPr>
          <p:cNvPr id="4" name="Date Placeholder 3"/>
          <p:cNvSpPr>
            <a:spLocks noGrp="1"/>
          </p:cNvSpPr>
          <p:nvPr>
            <p:ph type="dt" sz="half" idx="10"/>
          </p:nvPr>
        </p:nvSpPr>
        <p:spPr/>
        <p:txBody>
          <a:bodyPr/>
          <a:lstStyle/>
          <a:p>
            <a:fld id="{1FE5DDEE-91F3-9646-830E-066DB7EE81C8}" type="datetime1">
              <a:rPr lang="en-US" smtClean="0"/>
              <a:pPr/>
              <a:t>3/23/2011</a:t>
            </a:fld>
            <a:endParaRPr lang="en-US"/>
          </a:p>
        </p:txBody>
      </p:sp>
      <p:sp>
        <p:nvSpPr>
          <p:cNvPr id="5" name="Slide Number Placeholder 4"/>
          <p:cNvSpPr>
            <a:spLocks noGrp="1"/>
          </p:cNvSpPr>
          <p:nvPr>
            <p:ph type="sldNum" sz="quarter" idx="12"/>
          </p:nvPr>
        </p:nvSpPr>
        <p:spPr/>
        <p:txBody>
          <a:bodyPr/>
          <a:lstStyle/>
          <a:p>
            <a:fld id="{918826C9-53BA-CE48-B08A-F1FEA4A510E1}" type="slidenum">
              <a:rPr lang="en-US" smtClean="0"/>
              <a:pPr/>
              <a:t>41</a:t>
            </a:fld>
            <a:endParaRPr lang="en-US"/>
          </a:p>
        </p:txBody>
      </p:sp>
    </p:spTree>
    <p:extLst>
      <p:ext uri="{BB962C8B-B14F-4D97-AF65-F5344CB8AC3E}">
        <p14:creationId xmlns:p14="http://schemas.microsoft.com/office/powerpoint/2010/main" xmlns="" val="990923255"/>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Location Based Services</a:t>
            </a:r>
            <a:endParaRPr lang="en-US" dirty="0"/>
          </a:p>
        </p:txBody>
      </p:sp>
      <p:sp>
        <p:nvSpPr>
          <p:cNvPr id="3" name="Content Placeholder 2"/>
          <p:cNvSpPr>
            <a:spLocks noGrp="1"/>
          </p:cNvSpPr>
          <p:nvPr>
            <p:ph idx="1"/>
          </p:nvPr>
        </p:nvSpPr>
        <p:spPr>
          <a:xfrm>
            <a:off x="838200" y="2038388"/>
            <a:ext cx="3771281" cy="3951337"/>
          </a:xfrm>
        </p:spPr>
        <p:txBody>
          <a:bodyPr>
            <a:normAutofit fontScale="92500"/>
          </a:bodyPr>
          <a:lstStyle/>
          <a:p>
            <a:r>
              <a:rPr lang="en-US" dirty="0"/>
              <a:t>Resource and information services based on </a:t>
            </a:r>
            <a:r>
              <a:rPr lang="en-US" dirty="0" smtClean="0"/>
              <a:t>the location </a:t>
            </a:r>
            <a:r>
              <a:rPr lang="en-US" dirty="0"/>
              <a:t>of a principal</a:t>
            </a:r>
          </a:p>
          <a:p>
            <a:pPr lvl="1"/>
            <a:r>
              <a:rPr lang="en-US" dirty="0" smtClean="0"/>
              <a:t>Input</a:t>
            </a:r>
            <a:r>
              <a:rPr lang="en-US" dirty="0"/>
              <a:t>: location of a mobile client + information </a:t>
            </a:r>
            <a:r>
              <a:rPr lang="en-US" dirty="0" smtClean="0"/>
              <a:t>service </a:t>
            </a:r>
            <a:r>
              <a:rPr lang="it-IT" dirty="0" err="1" smtClean="0"/>
              <a:t>request</a:t>
            </a:r>
            <a:endParaRPr lang="it-IT" dirty="0" smtClean="0"/>
          </a:p>
          <a:p>
            <a:pPr lvl="1"/>
            <a:r>
              <a:rPr lang="en-US" dirty="0" smtClean="0"/>
              <a:t>Output</a:t>
            </a:r>
            <a:r>
              <a:rPr lang="en-US" dirty="0"/>
              <a:t>: deliver location dependent information </a:t>
            </a:r>
            <a:r>
              <a:rPr lang="en-US" dirty="0" smtClean="0"/>
              <a:t>and service </a:t>
            </a:r>
            <a:r>
              <a:rPr lang="en-US" dirty="0"/>
              <a:t>to the client on the move</a:t>
            </a:r>
          </a:p>
          <a:p>
            <a:endParaRPr lang="en-US" dirty="0"/>
          </a:p>
        </p:txBody>
      </p:sp>
      <p:sp>
        <p:nvSpPr>
          <p:cNvPr id="4" name="Date Placeholder 3"/>
          <p:cNvSpPr>
            <a:spLocks noGrp="1"/>
          </p:cNvSpPr>
          <p:nvPr>
            <p:ph type="dt" sz="half" idx="10"/>
          </p:nvPr>
        </p:nvSpPr>
        <p:spPr/>
        <p:txBody>
          <a:bodyPr/>
          <a:lstStyle/>
          <a:p>
            <a:fld id="{980A914A-F89E-4844-BA62-8357405605AD}" type="datetime1">
              <a:rPr lang="en-US" smtClean="0"/>
              <a:pPr/>
              <a:t>3/23/2011</a:t>
            </a:fld>
            <a:endParaRPr lang="en-US"/>
          </a:p>
        </p:txBody>
      </p:sp>
      <p:sp>
        <p:nvSpPr>
          <p:cNvPr id="5" name="Slide Number Placeholder 4"/>
          <p:cNvSpPr>
            <a:spLocks noGrp="1"/>
          </p:cNvSpPr>
          <p:nvPr>
            <p:ph type="sldNum" sz="quarter" idx="12"/>
          </p:nvPr>
        </p:nvSpPr>
        <p:spPr/>
        <p:txBody>
          <a:bodyPr/>
          <a:lstStyle/>
          <a:p>
            <a:fld id="{918826C9-53BA-CE48-B08A-F1FEA4A510E1}" type="slidenum">
              <a:rPr lang="en-US" smtClean="0"/>
              <a:pPr/>
              <a:t>42</a:t>
            </a:fld>
            <a:endParaRPr lang="en-US"/>
          </a:p>
        </p:txBody>
      </p:sp>
      <p:pic>
        <p:nvPicPr>
          <p:cNvPr id="6" name="Picture 5"/>
          <p:cNvPicPr>
            <a:picLocks noChangeAspect="1"/>
          </p:cNvPicPr>
          <p:nvPr/>
        </p:nvPicPr>
        <p:blipFill>
          <a:blip r:embed="rId2"/>
          <a:stretch>
            <a:fillRect/>
          </a:stretch>
        </p:blipFill>
        <p:spPr>
          <a:xfrm>
            <a:off x="5383253" y="2038388"/>
            <a:ext cx="2716948" cy="4071267"/>
          </a:xfrm>
          <a:prstGeom prst="rect">
            <a:avLst/>
          </a:prstGeom>
        </p:spPr>
      </p:pic>
    </p:spTree>
    <p:extLst>
      <p:ext uri="{BB962C8B-B14F-4D97-AF65-F5344CB8AC3E}">
        <p14:creationId xmlns:p14="http://schemas.microsoft.com/office/powerpoint/2010/main" xmlns="" val="2940231519"/>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LBS example</a:t>
            </a:r>
            <a:endParaRPr lang="en-US" dirty="0"/>
          </a:p>
        </p:txBody>
      </p:sp>
      <p:sp>
        <p:nvSpPr>
          <p:cNvPr id="3" name="Content Placeholder 2"/>
          <p:cNvSpPr>
            <a:spLocks noGrp="1"/>
          </p:cNvSpPr>
          <p:nvPr>
            <p:ph idx="1"/>
          </p:nvPr>
        </p:nvSpPr>
        <p:spPr/>
        <p:txBody>
          <a:bodyPr>
            <a:normAutofit fontScale="92500"/>
          </a:bodyPr>
          <a:lstStyle/>
          <a:p>
            <a:r>
              <a:rPr lang="en-US" dirty="0"/>
              <a:t>Location-based emergency services </a:t>
            </a:r>
            <a:r>
              <a:rPr lang="en-US" dirty="0" smtClean="0"/>
              <a:t>&amp; traffic Monitoring</a:t>
            </a:r>
            <a:endParaRPr lang="en-US" dirty="0"/>
          </a:p>
          <a:p>
            <a:pPr lvl="1"/>
            <a:r>
              <a:rPr lang="en-US" b="1" i="1" dirty="0" smtClean="0"/>
              <a:t>Range </a:t>
            </a:r>
            <a:r>
              <a:rPr lang="en-US" b="1" i="1" dirty="0"/>
              <a:t>query: </a:t>
            </a:r>
            <a:r>
              <a:rPr lang="en-US" dirty="0"/>
              <a:t>How many cars on the highway 85 north</a:t>
            </a:r>
          </a:p>
          <a:p>
            <a:pPr lvl="1"/>
            <a:r>
              <a:rPr lang="en-US" b="1" i="1" dirty="0" smtClean="0"/>
              <a:t>Shortest </a:t>
            </a:r>
            <a:r>
              <a:rPr lang="en-US" b="1" i="1" dirty="0"/>
              <a:t>path query</a:t>
            </a:r>
            <a:r>
              <a:rPr lang="en-US" dirty="0"/>
              <a:t>: What is the estimated time of </a:t>
            </a:r>
            <a:r>
              <a:rPr lang="en-US" dirty="0" smtClean="0"/>
              <a:t>travel to </a:t>
            </a:r>
            <a:r>
              <a:rPr lang="en-US" dirty="0"/>
              <a:t>my destination</a:t>
            </a:r>
          </a:p>
          <a:p>
            <a:pPr lvl="1"/>
            <a:r>
              <a:rPr lang="en-US" b="1" i="1" dirty="0" smtClean="0"/>
              <a:t>Nearest</a:t>
            </a:r>
            <a:r>
              <a:rPr lang="en-US" b="1" i="1" dirty="0"/>
              <a:t>-neighbor query</a:t>
            </a:r>
            <a:r>
              <a:rPr lang="en-US" dirty="0"/>
              <a:t>: Give me the location of </a:t>
            </a:r>
            <a:r>
              <a:rPr lang="en-US" dirty="0" smtClean="0"/>
              <a:t>5 nearest </a:t>
            </a:r>
            <a:r>
              <a:rPr lang="en-US" dirty="0"/>
              <a:t>Toyota maintenance stores?</a:t>
            </a:r>
          </a:p>
          <a:p>
            <a:r>
              <a:rPr lang="da-DK" dirty="0" smtClean="0"/>
              <a:t>Location </a:t>
            </a:r>
            <a:r>
              <a:rPr lang="da-DK" dirty="0"/>
              <a:t>finder:</a:t>
            </a:r>
          </a:p>
          <a:p>
            <a:pPr lvl="1"/>
            <a:r>
              <a:rPr lang="en-US" b="1" i="1" dirty="0" smtClean="0"/>
              <a:t>Range </a:t>
            </a:r>
            <a:r>
              <a:rPr lang="en-US" b="1" i="1" dirty="0"/>
              <a:t>query: </a:t>
            </a:r>
            <a:r>
              <a:rPr lang="en-US" dirty="0"/>
              <a:t>Where are the gas stations within </a:t>
            </a:r>
            <a:r>
              <a:rPr lang="en-US" dirty="0" smtClean="0"/>
              <a:t>five miles </a:t>
            </a:r>
            <a:r>
              <a:rPr lang="en-US" dirty="0"/>
              <a:t>of my location</a:t>
            </a:r>
          </a:p>
          <a:p>
            <a:pPr lvl="1"/>
            <a:r>
              <a:rPr lang="en-US" b="1" i="1" dirty="0" smtClean="0"/>
              <a:t>Nearest</a:t>
            </a:r>
            <a:r>
              <a:rPr lang="en-US" b="1" i="1" dirty="0"/>
              <a:t>-neighbor query</a:t>
            </a:r>
            <a:r>
              <a:rPr lang="en-US" dirty="0"/>
              <a:t>: Where is nearest </a:t>
            </a:r>
            <a:r>
              <a:rPr lang="en-US" dirty="0" smtClean="0"/>
              <a:t>movie theater</a:t>
            </a:r>
            <a:endParaRPr lang="en-US" dirty="0"/>
          </a:p>
        </p:txBody>
      </p:sp>
      <p:sp>
        <p:nvSpPr>
          <p:cNvPr id="4" name="Date Placeholder 3"/>
          <p:cNvSpPr>
            <a:spLocks noGrp="1"/>
          </p:cNvSpPr>
          <p:nvPr>
            <p:ph type="dt" sz="half" idx="10"/>
          </p:nvPr>
        </p:nvSpPr>
        <p:spPr/>
        <p:txBody>
          <a:bodyPr/>
          <a:lstStyle/>
          <a:p>
            <a:fld id="{980A914A-F89E-4844-BA62-8357405605AD}" type="datetime1">
              <a:rPr lang="en-US" smtClean="0"/>
              <a:pPr/>
              <a:t>3/23/2011</a:t>
            </a:fld>
            <a:endParaRPr lang="en-US"/>
          </a:p>
        </p:txBody>
      </p:sp>
      <p:sp>
        <p:nvSpPr>
          <p:cNvPr id="5" name="Slide Number Placeholder 4"/>
          <p:cNvSpPr>
            <a:spLocks noGrp="1"/>
          </p:cNvSpPr>
          <p:nvPr>
            <p:ph type="sldNum" sz="quarter" idx="12"/>
          </p:nvPr>
        </p:nvSpPr>
        <p:spPr/>
        <p:txBody>
          <a:bodyPr/>
          <a:lstStyle/>
          <a:p>
            <a:fld id="{918826C9-53BA-CE48-B08A-F1FEA4A510E1}" type="slidenum">
              <a:rPr lang="en-US" smtClean="0"/>
              <a:pPr/>
              <a:t>43</a:t>
            </a:fld>
            <a:endParaRPr lang="en-US"/>
          </a:p>
        </p:txBody>
      </p:sp>
    </p:spTree>
    <p:extLst>
      <p:ext uri="{BB962C8B-B14F-4D97-AF65-F5344CB8AC3E}">
        <p14:creationId xmlns:p14="http://schemas.microsoft.com/office/powerpoint/2010/main" xmlns="" val="1149355290"/>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Privacy Threats</a:t>
            </a:r>
            <a:endParaRPr lang="en-US" dirty="0"/>
          </a:p>
        </p:txBody>
      </p:sp>
      <p:sp>
        <p:nvSpPr>
          <p:cNvPr id="3" name="Content Placeholder 2"/>
          <p:cNvSpPr>
            <a:spLocks noGrp="1"/>
          </p:cNvSpPr>
          <p:nvPr>
            <p:ph idx="1"/>
          </p:nvPr>
        </p:nvSpPr>
        <p:spPr/>
        <p:txBody>
          <a:bodyPr>
            <a:normAutofit fontScale="92500" lnSpcReduction="20000"/>
          </a:bodyPr>
          <a:lstStyle/>
          <a:p>
            <a:r>
              <a:rPr lang="en-US" dirty="0"/>
              <a:t>Communication privacy </a:t>
            </a:r>
            <a:r>
              <a:rPr lang="en-US" dirty="0" smtClean="0"/>
              <a:t>threats</a:t>
            </a:r>
          </a:p>
          <a:p>
            <a:pPr lvl="1"/>
            <a:r>
              <a:rPr lang="pl-PL" dirty="0" err="1" smtClean="0"/>
              <a:t>Sender</a:t>
            </a:r>
            <a:r>
              <a:rPr lang="pl-PL" dirty="0" smtClean="0"/>
              <a:t> </a:t>
            </a:r>
            <a:r>
              <a:rPr lang="pl-PL" dirty="0" err="1" smtClean="0"/>
              <a:t>anonymity</a:t>
            </a:r>
            <a:endParaRPr lang="pl-PL" dirty="0"/>
          </a:p>
          <a:p>
            <a:r>
              <a:rPr lang="en-US" dirty="0" smtClean="0"/>
              <a:t>Location </a:t>
            </a:r>
            <a:r>
              <a:rPr lang="en-US" dirty="0"/>
              <a:t>inference </a:t>
            </a:r>
            <a:r>
              <a:rPr lang="en-US" dirty="0" smtClean="0"/>
              <a:t>threats</a:t>
            </a:r>
          </a:p>
          <a:p>
            <a:pPr lvl="1"/>
            <a:r>
              <a:rPr lang="en-US" dirty="0" smtClean="0"/>
              <a:t>Precise </a:t>
            </a:r>
            <a:r>
              <a:rPr lang="en-US" dirty="0"/>
              <a:t>location tracking</a:t>
            </a:r>
          </a:p>
          <a:p>
            <a:pPr lvl="1"/>
            <a:r>
              <a:rPr lang="en-US" i="1" dirty="0" smtClean="0"/>
              <a:t>Successive </a:t>
            </a:r>
            <a:r>
              <a:rPr lang="en-US" i="1" dirty="0"/>
              <a:t>position updates </a:t>
            </a:r>
            <a:r>
              <a:rPr lang="en-US" dirty="0"/>
              <a:t>can be linked together, even </a:t>
            </a:r>
            <a:r>
              <a:rPr lang="en-US" dirty="0" smtClean="0"/>
              <a:t>if identifiers </a:t>
            </a:r>
            <a:r>
              <a:rPr lang="en-US" dirty="0"/>
              <a:t>are removed from location updates</a:t>
            </a:r>
          </a:p>
          <a:p>
            <a:pPr lvl="1"/>
            <a:r>
              <a:rPr lang="fr-FR" dirty="0" smtClean="0"/>
              <a:t>Observation identification</a:t>
            </a:r>
          </a:p>
          <a:p>
            <a:pPr lvl="1"/>
            <a:r>
              <a:rPr lang="en-US" dirty="0" smtClean="0"/>
              <a:t>If </a:t>
            </a:r>
            <a:r>
              <a:rPr lang="en-US" i="1" dirty="0"/>
              <a:t>external observation </a:t>
            </a:r>
            <a:r>
              <a:rPr lang="en-US" dirty="0"/>
              <a:t>is available, it can be used to link </a:t>
            </a:r>
            <a:r>
              <a:rPr lang="en-US" dirty="0" smtClean="0"/>
              <a:t>a position </a:t>
            </a:r>
            <a:r>
              <a:rPr lang="en-US" dirty="0"/>
              <a:t>update to an identity</a:t>
            </a:r>
          </a:p>
          <a:p>
            <a:r>
              <a:rPr lang="en-US" dirty="0" smtClean="0"/>
              <a:t>Restricted </a:t>
            </a:r>
            <a:r>
              <a:rPr lang="en-US" dirty="0"/>
              <a:t>space identification</a:t>
            </a:r>
          </a:p>
          <a:p>
            <a:pPr lvl="1"/>
            <a:r>
              <a:rPr lang="en-US" dirty="0" smtClean="0"/>
              <a:t>A </a:t>
            </a:r>
            <a:r>
              <a:rPr lang="en-US" dirty="0"/>
              <a:t>known </a:t>
            </a:r>
            <a:r>
              <a:rPr lang="en-US" i="1" dirty="0"/>
              <a:t>location owned by identity </a:t>
            </a:r>
            <a:r>
              <a:rPr lang="en-US" dirty="0"/>
              <a:t>relationship can link </a:t>
            </a:r>
            <a:r>
              <a:rPr lang="en-US" dirty="0" smtClean="0"/>
              <a:t>an update </a:t>
            </a:r>
            <a:r>
              <a:rPr lang="en-US" dirty="0"/>
              <a:t>to an identity</a:t>
            </a:r>
          </a:p>
        </p:txBody>
      </p:sp>
      <p:sp>
        <p:nvSpPr>
          <p:cNvPr id="4" name="Date Placeholder 3"/>
          <p:cNvSpPr>
            <a:spLocks noGrp="1"/>
          </p:cNvSpPr>
          <p:nvPr>
            <p:ph type="dt" sz="half" idx="10"/>
          </p:nvPr>
        </p:nvSpPr>
        <p:spPr/>
        <p:txBody>
          <a:bodyPr/>
          <a:lstStyle/>
          <a:p>
            <a:fld id="{980A914A-F89E-4844-BA62-8357405605AD}" type="datetime1">
              <a:rPr lang="en-US" smtClean="0"/>
              <a:pPr/>
              <a:t>3/23/2011</a:t>
            </a:fld>
            <a:endParaRPr lang="en-US"/>
          </a:p>
        </p:txBody>
      </p:sp>
      <p:sp>
        <p:nvSpPr>
          <p:cNvPr id="5" name="Slide Number Placeholder 4"/>
          <p:cNvSpPr>
            <a:spLocks noGrp="1"/>
          </p:cNvSpPr>
          <p:nvPr>
            <p:ph type="sldNum" sz="quarter" idx="12"/>
          </p:nvPr>
        </p:nvSpPr>
        <p:spPr/>
        <p:txBody>
          <a:bodyPr/>
          <a:lstStyle/>
          <a:p>
            <a:fld id="{918826C9-53BA-CE48-B08A-F1FEA4A510E1}" type="slidenum">
              <a:rPr lang="en-US" smtClean="0"/>
              <a:pPr/>
              <a:t>44</a:t>
            </a:fld>
            <a:endParaRPr lang="en-US"/>
          </a:p>
        </p:txBody>
      </p:sp>
    </p:spTree>
    <p:extLst>
      <p:ext uri="{BB962C8B-B14F-4D97-AF65-F5344CB8AC3E}">
        <p14:creationId xmlns:p14="http://schemas.microsoft.com/office/powerpoint/2010/main" xmlns="" val="2679471403"/>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Challenges</a:t>
            </a:r>
            <a:endParaRPr lang="en-US" dirty="0"/>
          </a:p>
        </p:txBody>
      </p:sp>
      <p:sp>
        <p:nvSpPr>
          <p:cNvPr id="3" name="Content Placeholder 2"/>
          <p:cNvSpPr>
            <a:spLocks noGrp="1"/>
          </p:cNvSpPr>
          <p:nvPr>
            <p:ph idx="1"/>
          </p:nvPr>
        </p:nvSpPr>
        <p:spPr/>
        <p:txBody>
          <a:bodyPr/>
          <a:lstStyle/>
          <a:p>
            <a:r>
              <a:rPr lang="en-US" dirty="0" smtClean="0"/>
              <a:t>Users have different preferences in privacy</a:t>
            </a:r>
          </a:p>
          <a:p>
            <a:r>
              <a:rPr lang="en-US" dirty="0" smtClean="0"/>
              <a:t>Tradeoff between utility and privacy</a:t>
            </a:r>
          </a:p>
          <a:p>
            <a:pPr lvl="1"/>
            <a:r>
              <a:rPr lang="en-US" dirty="0" smtClean="0"/>
              <a:t>“How can </a:t>
            </a:r>
            <a:r>
              <a:rPr lang="en-US" dirty="0"/>
              <a:t>N</a:t>
            </a:r>
            <a:r>
              <a:rPr lang="en-US" dirty="0" smtClean="0"/>
              <a:t>etflix make quality suggestions to you w/o knowing your preference?”</a:t>
            </a:r>
            <a:endParaRPr lang="en-US" dirty="0"/>
          </a:p>
        </p:txBody>
      </p:sp>
      <p:sp>
        <p:nvSpPr>
          <p:cNvPr id="4" name="Date Placeholder 3"/>
          <p:cNvSpPr>
            <a:spLocks noGrp="1"/>
          </p:cNvSpPr>
          <p:nvPr>
            <p:ph type="dt" sz="half" idx="10"/>
          </p:nvPr>
        </p:nvSpPr>
        <p:spPr/>
        <p:txBody>
          <a:bodyPr/>
          <a:lstStyle/>
          <a:p>
            <a:fld id="{980A914A-F89E-4844-BA62-8357405605AD}" type="datetime1">
              <a:rPr lang="en-US" smtClean="0"/>
              <a:pPr/>
              <a:t>3/23/2011</a:t>
            </a:fld>
            <a:endParaRPr lang="en-US"/>
          </a:p>
        </p:txBody>
      </p:sp>
      <p:sp>
        <p:nvSpPr>
          <p:cNvPr id="5" name="Slide Number Placeholder 4"/>
          <p:cNvSpPr>
            <a:spLocks noGrp="1"/>
          </p:cNvSpPr>
          <p:nvPr>
            <p:ph type="sldNum" sz="quarter" idx="12"/>
          </p:nvPr>
        </p:nvSpPr>
        <p:spPr/>
        <p:txBody>
          <a:bodyPr/>
          <a:lstStyle/>
          <a:p>
            <a:fld id="{918826C9-53BA-CE48-B08A-F1FEA4A510E1}" type="slidenum">
              <a:rPr lang="en-US" smtClean="0"/>
              <a:pPr/>
              <a:t>45</a:t>
            </a:fld>
            <a:endParaRPr lang="en-US"/>
          </a:p>
        </p:txBody>
      </p:sp>
      <p:pic>
        <p:nvPicPr>
          <p:cNvPr id="6" name="Picture 5"/>
          <p:cNvPicPr>
            <a:picLocks noChangeAspect="1"/>
          </p:cNvPicPr>
          <p:nvPr/>
        </p:nvPicPr>
        <p:blipFill>
          <a:blip r:embed="rId2"/>
          <a:stretch>
            <a:fillRect/>
          </a:stretch>
        </p:blipFill>
        <p:spPr>
          <a:xfrm>
            <a:off x="2375294" y="3663719"/>
            <a:ext cx="5345882" cy="3017052"/>
          </a:xfrm>
          <a:prstGeom prst="rect">
            <a:avLst/>
          </a:prstGeom>
        </p:spPr>
      </p:pic>
    </p:spTree>
    <p:extLst>
      <p:ext uri="{BB962C8B-B14F-4D97-AF65-F5344CB8AC3E}">
        <p14:creationId xmlns:p14="http://schemas.microsoft.com/office/powerpoint/2010/main" xmlns="" val="1752857028"/>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K-Anonymity in Location Privacy</a:t>
            </a:r>
            <a:endParaRPr lang="en-US" dirty="0"/>
          </a:p>
        </p:txBody>
      </p:sp>
      <p:sp>
        <p:nvSpPr>
          <p:cNvPr id="3" name="Content Placeholder 2"/>
          <p:cNvSpPr>
            <a:spLocks noGrp="1"/>
          </p:cNvSpPr>
          <p:nvPr>
            <p:ph idx="1"/>
          </p:nvPr>
        </p:nvSpPr>
        <p:spPr/>
        <p:txBody>
          <a:bodyPr/>
          <a:lstStyle/>
          <a:p>
            <a:r>
              <a:rPr lang="en-US" dirty="0" smtClean="0"/>
              <a:t>For each location query, K or more users are the same location</a:t>
            </a:r>
          </a:p>
          <a:p>
            <a:r>
              <a:rPr lang="en-US" dirty="0" smtClean="0"/>
              <a:t>Approaches:</a:t>
            </a:r>
          </a:p>
          <a:p>
            <a:pPr lvl="1"/>
            <a:r>
              <a:rPr lang="en-US" dirty="0"/>
              <a:t>Spatial Cloaking</a:t>
            </a:r>
          </a:p>
          <a:p>
            <a:pPr lvl="1"/>
            <a:r>
              <a:rPr lang="en-US" dirty="0" err="1" smtClean="0"/>
              <a:t>Spatio</a:t>
            </a:r>
            <a:r>
              <a:rPr lang="en-US" dirty="0"/>
              <a:t>-temporal Cloaking</a:t>
            </a:r>
          </a:p>
          <a:p>
            <a:pPr lvl="1"/>
            <a:r>
              <a:rPr lang="en-US" dirty="0" smtClean="0"/>
              <a:t>Geometric </a:t>
            </a:r>
            <a:r>
              <a:rPr lang="en-US" dirty="0"/>
              <a:t>Transformation</a:t>
            </a:r>
            <a:endParaRPr lang="en-US" dirty="0" smtClean="0"/>
          </a:p>
        </p:txBody>
      </p:sp>
      <p:sp>
        <p:nvSpPr>
          <p:cNvPr id="4" name="Date Placeholder 3"/>
          <p:cNvSpPr>
            <a:spLocks noGrp="1"/>
          </p:cNvSpPr>
          <p:nvPr>
            <p:ph type="dt" sz="half" idx="10"/>
          </p:nvPr>
        </p:nvSpPr>
        <p:spPr/>
        <p:txBody>
          <a:bodyPr/>
          <a:lstStyle/>
          <a:p>
            <a:fld id="{980A914A-F89E-4844-BA62-8357405605AD}" type="datetime1">
              <a:rPr lang="en-US" smtClean="0"/>
              <a:pPr/>
              <a:t>3/23/2011</a:t>
            </a:fld>
            <a:endParaRPr lang="en-US"/>
          </a:p>
        </p:txBody>
      </p:sp>
      <p:sp>
        <p:nvSpPr>
          <p:cNvPr id="5" name="Slide Number Placeholder 4"/>
          <p:cNvSpPr>
            <a:spLocks noGrp="1"/>
          </p:cNvSpPr>
          <p:nvPr>
            <p:ph type="sldNum" sz="quarter" idx="12"/>
          </p:nvPr>
        </p:nvSpPr>
        <p:spPr/>
        <p:txBody>
          <a:bodyPr/>
          <a:lstStyle/>
          <a:p>
            <a:fld id="{918826C9-53BA-CE48-B08A-F1FEA4A510E1}" type="slidenum">
              <a:rPr lang="en-US" smtClean="0"/>
              <a:pPr/>
              <a:t>46</a:t>
            </a:fld>
            <a:endParaRPr lang="en-US"/>
          </a:p>
        </p:txBody>
      </p:sp>
    </p:spTree>
    <p:extLst>
      <p:ext uri="{BB962C8B-B14F-4D97-AF65-F5344CB8AC3E}">
        <p14:creationId xmlns:p14="http://schemas.microsoft.com/office/powerpoint/2010/main" xmlns="" val="2249401220"/>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Spatial Cloaking</a:t>
            </a:r>
            <a:endParaRPr lang="en-US" dirty="0"/>
          </a:p>
        </p:txBody>
      </p:sp>
      <p:sp>
        <p:nvSpPr>
          <p:cNvPr id="4" name="Date Placeholder 3"/>
          <p:cNvSpPr>
            <a:spLocks noGrp="1"/>
          </p:cNvSpPr>
          <p:nvPr>
            <p:ph type="dt" sz="half" idx="10"/>
          </p:nvPr>
        </p:nvSpPr>
        <p:spPr/>
        <p:txBody>
          <a:bodyPr/>
          <a:lstStyle/>
          <a:p>
            <a:fld id="{980A914A-F89E-4844-BA62-8357405605AD}" type="datetime1">
              <a:rPr lang="en-US" smtClean="0"/>
              <a:pPr/>
              <a:t>3/23/2011</a:t>
            </a:fld>
            <a:endParaRPr lang="en-US"/>
          </a:p>
        </p:txBody>
      </p:sp>
      <p:sp>
        <p:nvSpPr>
          <p:cNvPr id="5" name="Slide Number Placeholder 4"/>
          <p:cNvSpPr>
            <a:spLocks noGrp="1"/>
          </p:cNvSpPr>
          <p:nvPr>
            <p:ph type="sldNum" sz="quarter" idx="12"/>
          </p:nvPr>
        </p:nvSpPr>
        <p:spPr/>
        <p:txBody>
          <a:bodyPr/>
          <a:lstStyle/>
          <a:p>
            <a:fld id="{918826C9-53BA-CE48-B08A-F1FEA4A510E1}" type="slidenum">
              <a:rPr lang="en-US" smtClean="0"/>
              <a:pPr/>
              <a:t>47</a:t>
            </a:fld>
            <a:endParaRPr lang="en-US"/>
          </a:p>
        </p:txBody>
      </p:sp>
      <p:pic>
        <p:nvPicPr>
          <p:cNvPr id="7" name="Picture 6"/>
          <p:cNvPicPr>
            <a:picLocks noChangeAspect="1"/>
          </p:cNvPicPr>
          <p:nvPr/>
        </p:nvPicPr>
        <p:blipFill>
          <a:blip r:embed="rId2"/>
          <a:stretch>
            <a:fillRect/>
          </a:stretch>
        </p:blipFill>
        <p:spPr>
          <a:xfrm>
            <a:off x="2684880" y="1787254"/>
            <a:ext cx="3820853" cy="4321446"/>
          </a:xfrm>
          <a:prstGeom prst="rect">
            <a:avLst/>
          </a:prstGeom>
        </p:spPr>
      </p:pic>
    </p:spTree>
    <p:extLst>
      <p:ext uri="{BB962C8B-B14F-4D97-AF65-F5344CB8AC3E}">
        <p14:creationId xmlns:p14="http://schemas.microsoft.com/office/powerpoint/2010/main" xmlns="" val="2764491324"/>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Spatial-Temporal Cloaking</a:t>
            </a:r>
            <a:endParaRPr lang="en-US" dirty="0"/>
          </a:p>
        </p:txBody>
      </p:sp>
      <p:sp>
        <p:nvSpPr>
          <p:cNvPr id="3" name="Content Placeholder 2"/>
          <p:cNvSpPr>
            <a:spLocks noGrp="1"/>
          </p:cNvSpPr>
          <p:nvPr>
            <p:ph idx="1"/>
          </p:nvPr>
        </p:nvSpPr>
        <p:spPr/>
        <p:txBody>
          <a:bodyPr/>
          <a:lstStyle/>
          <a:p>
            <a:r>
              <a:rPr lang="en-US" dirty="0" smtClean="0"/>
              <a:t>Spatial Cloaking First and followed by Temporal Cloaking</a:t>
            </a:r>
            <a:endParaRPr lang="en-US" dirty="0"/>
          </a:p>
        </p:txBody>
      </p:sp>
      <p:sp>
        <p:nvSpPr>
          <p:cNvPr id="4" name="Date Placeholder 3"/>
          <p:cNvSpPr>
            <a:spLocks noGrp="1"/>
          </p:cNvSpPr>
          <p:nvPr>
            <p:ph type="dt" sz="half" idx="10"/>
          </p:nvPr>
        </p:nvSpPr>
        <p:spPr/>
        <p:txBody>
          <a:bodyPr/>
          <a:lstStyle/>
          <a:p>
            <a:fld id="{980A914A-F89E-4844-BA62-8357405605AD}" type="datetime1">
              <a:rPr lang="en-US" smtClean="0"/>
              <a:pPr/>
              <a:t>3/23/2011</a:t>
            </a:fld>
            <a:endParaRPr lang="en-US"/>
          </a:p>
        </p:txBody>
      </p:sp>
      <p:sp>
        <p:nvSpPr>
          <p:cNvPr id="5" name="Slide Number Placeholder 4"/>
          <p:cNvSpPr>
            <a:spLocks noGrp="1"/>
          </p:cNvSpPr>
          <p:nvPr>
            <p:ph type="sldNum" sz="quarter" idx="12"/>
          </p:nvPr>
        </p:nvSpPr>
        <p:spPr/>
        <p:txBody>
          <a:bodyPr/>
          <a:lstStyle/>
          <a:p>
            <a:fld id="{918826C9-53BA-CE48-B08A-F1FEA4A510E1}" type="slidenum">
              <a:rPr lang="en-US" smtClean="0"/>
              <a:pPr/>
              <a:t>48</a:t>
            </a:fld>
            <a:endParaRPr lang="en-US"/>
          </a:p>
        </p:txBody>
      </p:sp>
      <p:pic>
        <p:nvPicPr>
          <p:cNvPr id="10" name="Picture 9"/>
          <p:cNvPicPr>
            <a:picLocks noChangeAspect="1"/>
          </p:cNvPicPr>
          <p:nvPr/>
        </p:nvPicPr>
        <p:blipFill>
          <a:blip r:embed="rId2"/>
          <a:stretch>
            <a:fillRect/>
          </a:stretch>
        </p:blipFill>
        <p:spPr>
          <a:xfrm>
            <a:off x="1352271" y="2839836"/>
            <a:ext cx="6992590" cy="3431084"/>
          </a:xfrm>
          <a:prstGeom prst="rect">
            <a:avLst/>
          </a:prstGeom>
        </p:spPr>
      </p:pic>
    </p:spTree>
    <p:extLst>
      <p:ext uri="{BB962C8B-B14F-4D97-AF65-F5344CB8AC3E}">
        <p14:creationId xmlns:p14="http://schemas.microsoft.com/office/powerpoint/2010/main" xmlns="" val="3660093905"/>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1"/>
            <a:r>
              <a:rPr lang="en-US" sz="3600" dirty="0" smtClean="0"/>
              <a:t>Geometric Transformation</a:t>
            </a:r>
            <a:endParaRPr lang="en-US" sz="3600" dirty="0"/>
          </a:p>
        </p:txBody>
      </p:sp>
      <p:sp>
        <p:nvSpPr>
          <p:cNvPr id="20" name="Content Placeholder 19"/>
          <p:cNvSpPr>
            <a:spLocks noGrp="1"/>
          </p:cNvSpPr>
          <p:nvPr>
            <p:ph idx="1"/>
          </p:nvPr>
        </p:nvSpPr>
        <p:spPr>
          <a:xfrm>
            <a:off x="838200" y="5573411"/>
            <a:ext cx="7467600" cy="670220"/>
          </a:xfrm>
        </p:spPr>
        <p:txBody>
          <a:bodyPr>
            <a:normAutofit/>
          </a:bodyPr>
          <a:lstStyle/>
          <a:p>
            <a:r>
              <a:rPr lang="en-US" dirty="0" smtClean="0"/>
              <a:t>Problems: distance metrics not preserved</a:t>
            </a:r>
            <a:endParaRPr lang="en-US" dirty="0"/>
          </a:p>
        </p:txBody>
      </p:sp>
      <p:sp>
        <p:nvSpPr>
          <p:cNvPr id="4" name="Date Placeholder 3"/>
          <p:cNvSpPr>
            <a:spLocks noGrp="1"/>
          </p:cNvSpPr>
          <p:nvPr>
            <p:ph type="dt" sz="half" idx="10"/>
          </p:nvPr>
        </p:nvSpPr>
        <p:spPr/>
        <p:txBody>
          <a:bodyPr/>
          <a:lstStyle/>
          <a:p>
            <a:fld id="{980A914A-F89E-4844-BA62-8357405605AD}" type="datetime1">
              <a:rPr lang="en-US" smtClean="0"/>
              <a:pPr/>
              <a:t>3/23/2011</a:t>
            </a:fld>
            <a:endParaRPr lang="en-US"/>
          </a:p>
        </p:txBody>
      </p:sp>
      <p:sp>
        <p:nvSpPr>
          <p:cNvPr id="5" name="Slide Number Placeholder 4"/>
          <p:cNvSpPr>
            <a:spLocks noGrp="1"/>
          </p:cNvSpPr>
          <p:nvPr>
            <p:ph type="sldNum" sz="quarter" idx="12"/>
          </p:nvPr>
        </p:nvSpPr>
        <p:spPr/>
        <p:txBody>
          <a:bodyPr/>
          <a:lstStyle/>
          <a:p>
            <a:fld id="{918826C9-53BA-CE48-B08A-F1FEA4A510E1}" type="slidenum">
              <a:rPr lang="en-US" smtClean="0"/>
              <a:pPr/>
              <a:t>49</a:t>
            </a:fld>
            <a:endParaRPr lang="en-US"/>
          </a:p>
        </p:txBody>
      </p:sp>
      <p:pic>
        <p:nvPicPr>
          <p:cNvPr id="19" name="Picture 18"/>
          <p:cNvPicPr>
            <a:picLocks noChangeAspect="1"/>
          </p:cNvPicPr>
          <p:nvPr/>
        </p:nvPicPr>
        <p:blipFill>
          <a:blip r:embed="rId2"/>
          <a:stretch>
            <a:fillRect/>
          </a:stretch>
        </p:blipFill>
        <p:spPr>
          <a:xfrm>
            <a:off x="2151875" y="1475200"/>
            <a:ext cx="4793638" cy="4204098"/>
          </a:xfrm>
          <a:prstGeom prst="rect">
            <a:avLst/>
          </a:prstGeom>
        </p:spPr>
      </p:pic>
    </p:spTree>
    <p:extLst>
      <p:ext uri="{BB962C8B-B14F-4D97-AF65-F5344CB8AC3E}">
        <p14:creationId xmlns:p14="http://schemas.microsoft.com/office/powerpoint/2010/main" xmlns="" val="1764512517"/>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a:t>
            </a:r>
            <a:endParaRPr lang="en-US" dirty="0"/>
          </a:p>
        </p:txBody>
      </p:sp>
      <p:sp>
        <p:nvSpPr>
          <p:cNvPr id="3" name="Content Placeholder 2"/>
          <p:cNvSpPr>
            <a:spLocks noGrp="1"/>
          </p:cNvSpPr>
          <p:nvPr>
            <p:ph idx="1"/>
          </p:nvPr>
        </p:nvSpPr>
        <p:spPr/>
        <p:txBody>
          <a:bodyPr>
            <a:normAutofit lnSpcReduction="10000"/>
          </a:bodyPr>
          <a:lstStyle/>
          <a:p>
            <a:r>
              <a:rPr lang="en-US" dirty="0" smtClean="0"/>
              <a:t>Security and privacy in mobile computing is an active area of research</a:t>
            </a:r>
          </a:p>
          <a:p>
            <a:r>
              <a:rPr lang="en-US" dirty="0" smtClean="0"/>
              <a:t>Unique problems arise from </a:t>
            </a:r>
          </a:p>
          <a:p>
            <a:pPr lvl="1"/>
            <a:r>
              <a:rPr lang="en-US" dirty="0" smtClean="0"/>
              <a:t>Location services</a:t>
            </a:r>
          </a:p>
          <a:p>
            <a:pPr lvl="1"/>
            <a:r>
              <a:rPr lang="en-US" dirty="0" smtClean="0"/>
              <a:t>Participatory sensing</a:t>
            </a:r>
          </a:p>
          <a:p>
            <a:r>
              <a:rPr lang="en-US" dirty="0" smtClean="0"/>
              <a:t>What is lacking</a:t>
            </a:r>
          </a:p>
          <a:p>
            <a:pPr lvl="1"/>
            <a:r>
              <a:rPr lang="en-US" dirty="0" smtClean="0"/>
              <a:t>Fundamentals on the tradeoff between utility and privacy</a:t>
            </a:r>
          </a:p>
          <a:p>
            <a:pPr lvl="1"/>
            <a:r>
              <a:rPr lang="en-US" dirty="0" smtClean="0"/>
              <a:t>Frameworks/systems that provide auditability, configurability and </a:t>
            </a:r>
            <a:r>
              <a:rPr lang="en-US" smtClean="0"/>
              <a:t>service guarantees</a:t>
            </a:r>
            <a:endParaRPr lang="en-US" dirty="0" smtClean="0"/>
          </a:p>
          <a:p>
            <a:pPr lvl="1"/>
            <a:endParaRPr lang="en-US" dirty="0"/>
          </a:p>
        </p:txBody>
      </p:sp>
      <p:sp>
        <p:nvSpPr>
          <p:cNvPr id="4" name="Date Placeholder 3"/>
          <p:cNvSpPr>
            <a:spLocks noGrp="1"/>
          </p:cNvSpPr>
          <p:nvPr>
            <p:ph type="dt" sz="half" idx="10"/>
          </p:nvPr>
        </p:nvSpPr>
        <p:spPr/>
        <p:txBody>
          <a:bodyPr/>
          <a:lstStyle/>
          <a:p>
            <a:fld id="{980A914A-F89E-4844-BA62-8357405605AD}" type="datetime1">
              <a:rPr lang="en-US" smtClean="0"/>
              <a:pPr/>
              <a:t>3/23/2011</a:t>
            </a:fld>
            <a:endParaRPr lang="en-US"/>
          </a:p>
        </p:txBody>
      </p:sp>
      <p:sp>
        <p:nvSpPr>
          <p:cNvPr id="5" name="Slide Number Placeholder 4"/>
          <p:cNvSpPr>
            <a:spLocks noGrp="1"/>
          </p:cNvSpPr>
          <p:nvPr>
            <p:ph type="sldNum" sz="quarter" idx="12"/>
          </p:nvPr>
        </p:nvSpPr>
        <p:spPr/>
        <p:txBody>
          <a:bodyPr/>
          <a:lstStyle/>
          <a:p>
            <a:fld id="{918826C9-53BA-CE48-B08A-F1FEA4A510E1}" type="slidenum">
              <a:rPr lang="en-US" smtClean="0"/>
              <a:pPr/>
              <a:t>50</a:t>
            </a:fld>
            <a:endParaRPr lang="en-US"/>
          </a:p>
        </p:txBody>
      </p:sp>
    </p:spTree>
    <p:extLst>
      <p:ext uri="{BB962C8B-B14F-4D97-AF65-F5344CB8AC3E}">
        <p14:creationId xmlns:p14="http://schemas.microsoft.com/office/powerpoint/2010/main" xmlns="" val="314789484"/>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Sketchbook">
  <a:themeElements>
    <a:clrScheme name="Sketchbook">
      <a:dk1>
        <a:sysClr val="windowText" lastClr="000000"/>
      </a:dk1>
      <a:lt1>
        <a:sysClr val="window" lastClr="FFFFFF"/>
      </a:lt1>
      <a:dk2>
        <a:srgbClr val="4C1304"/>
      </a:dk2>
      <a:lt2>
        <a:srgbClr val="FFFEE6"/>
      </a:lt2>
      <a:accent1>
        <a:srgbClr val="A63212"/>
      </a:accent1>
      <a:accent2>
        <a:srgbClr val="E68230"/>
      </a:accent2>
      <a:accent3>
        <a:srgbClr val="9BB05E"/>
      </a:accent3>
      <a:accent4>
        <a:srgbClr val="6B9BC7"/>
      </a:accent4>
      <a:accent5>
        <a:srgbClr val="4E66B2"/>
      </a:accent5>
      <a:accent6>
        <a:srgbClr val="8976AC"/>
      </a:accent6>
      <a:hlink>
        <a:srgbClr val="942408"/>
      </a:hlink>
      <a:folHlink>
        <a:srgbClr val="B34F17"/>
      </a:folHlink>
    </a:clrScheme>
    <a:fontScheme name="Sketchbook">
      <a:majorFont>
        <a:latin typeface="Cambria"/>
        <a:ea typeface=""/>
        <a:cs typeface=""/>
        <a:font script="Jpan" typeface="ＭＳ ゴシック"/>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mbria"/>
        <a:ea typeface=""/>
        <a:cs typeface=""/>
        <a:font script="Jpan" typeface="ＭＳ 明朝"/>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Sketchbook">
      <a:fillStyleLst>
        <a:solidFill>
          <a:schemeClr val="phClr"/>
        </a:solidFill>
        <a:gradFill rotWithShape="1">
          <a:gsLst>
            <a:gs pos="0">
              <a:schemeClr val="phClr">
                <a:tint val="10000"/>
                <a:alpha val="94000"/>
                <a:satMod val="120000"/>
                <a:lumMod val="110000"/>
              </a:schemeClr>
            </a:gs>
            <a:gs pos="100000">
              <a:schemeClr val="phClr">
                <a:tint val="80000"/>
                <a:shade val="100000"/>
                <a:satMod val="140000"/>
                <a:lumMod val="120000"/>
              </a:schemeClr>
            </a:gs>
          </a:gsLst>
          <a:lin ang="5400000" scaled="0"/>
        </a:gradFill>
        <a:gradFill rotWithShape="1">
          <a:gsLst>
            <a:gs pos="0">
              <a:schemeClr val="phClr">
                <a:tint val="100000"/>
                <a:shade val="100000"/>
                <a:satMod val="100000"/>
                <a:lumMod val="90000"/>
              </a:schemeClr>
            </a:gs>
            <a:gs pos="100000">
              <a:schemeClr val="phClr">
                <a:tint val="95000"/>
                <a:shade val="100000"/>
                <a:satMod val="110000"/>
                <a:lumMod val="105000"/>
              </a:schemeClr>
            </a:gs>
          </a:gsLst>
          <a:path path="circle">
            <a:fillToRect l="40000" t="100000" r="40000" b="100000"/>
          </a:path>
        </a:gradFill>
      </a:fillStyleLst>
      <a:lnStyleLst>
        <a:ln w="9525" cap="flat" cmpd="sng" algn="ctr">
          <a:solidFill>
            <a:schemeClr val="phClr"/>
          </a:solidFill>
          <a:prstDash val="solid"/>
        </a:ln>
        <a:ln w="19050" cap="flat" cmpd="sng" algn="ctr">
          <a:solidFill>
            <a:schemeClr val="phClr">
              <a:shade val="90000"/>
            </a:schemeClr>
          </a:solidFill>
          <a:prstDash val="solid"/>
        </a:ln>
        <a:ln w="25400" cap="flat" cmpd="sng" algn="ctr">
          <a:solidFill>
            <a:schemeClr val="phClr"/>
          </a:solidFill>
          <a:prstDash val="solid"/>
        </a:ln>
      </a:lnStyleLst>
      <a:effectStyleLst>
        <a:effectStyle>
          <a:effectLst/>
        </a:effectStyle>
        <a:effectStyle>
          <a:effectLst>
            <a:outerShdw blurRad="50800" dist="12700" dir="5400000" rotWithShape="0">
              <a:srgbClr val="000000">
                <a:alpha val="37000"/>
              </a:srgbClr>
            </a:outerShdw>
          </a:effectLst>
        </a:effectStyle>
        <a:effectStyle>
          <a:effectLst>
            <a:outerShdw blurRad="50800" dist="25400" dir="5040000" rotWithShape="0">
              <a:srgbClr val="000000">
                <a:alpha val="44000"/>
              </a:srgbClr>
            </a:outerShdw>
          </a:effectLst>
          <a:scene3d>
            <a:camera prst="orthographicFront">
              <a:rot lat="0" lon="0" rev="0"/>
            </a:camera>
            <a:lightRig rig="threePt" dir="tl"/>
          </a:scene3d>
          <a:sp3d prstMaterial="dkEdge">
            <a:bevelT w="38100" h="25400" prst="coolSlant"/>
          </a:sp3d>
        </a:effectStyle>
      </a:effectStyleLst>
      <a:bgFillStyleLst>
        <a:solidFill>
          <a:schemeClr val="phClr"/>
        </a:solidFill>
        <a:blipFill rotWithShape="1">
          <a:blip xmlns:r="http://schemas.openxmlformats.org/officeDocument/2006/relationships" r:embed="rId1">
            <a:duotone>
              <a:schemeClr val="phClr">
                <a:shade val="55000"/>
                <a:lumMod val="90000"/>
              </a:schemeClr>
              <a:schemeClr val="phClr">
                <a:tint val="92000"/>
                <a:satMod val="120000"/>
                <a:lumMod val="103000"/>
              </a:schemeClr>
            </a:duotone>
          </a:blip>
          <a:stretch/>
        </a:blipFill>
        <a:blipFill rotWithShape="1">
          <a:blip xmlns:r="http://schemas.openxmlformats.org/officeDocument/2006/relationships" r:embed="rId2">
            <a:duotone>
              <a:schemeClr val="phClr">
                <a:shade val="96000"/>
              </a:schemeClr>
              <a:schemeClr val="phClr">
                <a:tint val="98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Sketchbook.thmx</Template>
  <TotalTime>7099</TotalTime>
  <Words>3098</Words>
  <Application>Microsoft Office PowerPoint</Application>
  <PresentationFormat>On-screen Show (4:3)</PresentationFormat>
  <Paragraphs>1332</Paragraphs>
  <Slides>50</Slides>
  <Notes>6</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50</vt:i4>
      </vt:variant>
    </vt:vector>
  </HeadingPairs>
  <TitlesOfParts>
    <vt:vector size="52" baseType="lpstr">
      <vt:lpstr>Sketchbook</vt:lpstr>
      <vt:lpstr>Visio</vt:lpstr>
      <vt:lpstr>Security and Privacy in Mobile Computing</vt:lpstr>
      <vt:lpstr>Outline</vt:lpstr>
      <vt:lpstr>Security Challenges in Mobile Computing</vt:lpstr>
      <vt:lpstr>Pervasive Data</vt:lpstr>
      <vt:lpstr>Overview of Data Privacy</vt:lpstr>
      <vt:lpstr>Types of Disclosure</vt:lpstr>
      <vt:lpstr>Types of Disclosure</vt:lpstr>
      <vt:lpstr>Types of Disclosure</vt:lpstr>
      <vt:lpstr>Types of Disclosure</vt:lpstr>
      <vt:lpstr>Types of disclosure</vt:lpstr>
      <vt:lpstr>Attribute Classification</vt:lpstr>
      <vt:lpstr>Outline</vt:lpstr>
      <vt:lpstr>How can we formalize “privacy”?</vt:lpstr>
      <vt:lpstr>Why not use crypto definitions?</vt:lpstr>
      <vt:lpstr>Straw man #1: Exact Disclosure</vt:lpstr>
      <vt:lpstr>Straw man #2: Learning the distribution</vt:lpstr>
      <vt:lpstr>Blending into a Crowd</vt:lpstr>
      <vt:lpstr>K-Anonymity Definitions</vt:lpstr>
      <vt:lpstr>K-Anonymity Example</vt:lpstr>
      <vt:lpstr>Domain and Value Generalization Hierarchies</vt:lpstr>
      <vt:lpstr>Curse of Dimensionality</vt:lpstr>
      <vt:lpstr>Limitation of K-Anonymity</vt:lpstr>
      <vt:lpstr>l-Diversity</vt:lpstr>
      <vt:lpstr>l-Diversity</vt:lpstr>
      <vt:lpstr>Limitations of l-Diversity</vt:lpstr>
      <vt:lpstr>Limitations of l-Diversity</vt:lpstr>
      <vt:lpstr>t-Closeness: A New Privacy Measure</vt:lpstr>
      <vt:lpstr>t-Closeness: A New Privacy Measure</vt:lpstr>
      <vt:lpstr>t-Closeness: A New Privacy Measure</vt:lpstr>
      <vt:lpstr>Preventing Attribute Disclosure</vt:lpstr>
      <vt:lpstr>Disclosure Control Techniques</vt:lpstr>
      <vt:lpstr>Disclosure Control Techniques</vt:lpstr>
      <vt:lpstr>Remove Identifiers</vt:lpstr>
      <vt:lpstr>Sampling </vt:lpstr>
      <vt:lpstr>Microaggregation</vt:lpstr>
      <vt:lpstr>Data Swapping</vt:lpstr>
      <vt:lpstr>What is Privacy</vt:lpstr>
      <vt:lpstr>An impossibility result</vt:lpstr>
      <vt:lpstr>Differential Privacy</vt:lpstr>
      <vt:lpstr>How to Achieve Differential Privacy</vt:lpstr>
      <vt:lpstr>Outline</vt:lpstr>
      <vt:lpstr>Location Based Services</vt:lpstr>
      <vt:lpstr>LBS example</vt:lpstr>
      <vt:lpstr>Privacy Threats</vt:lpstr>
      <vt:lpstr>Challenges</vt:lpstr>
      <vt:lpstr>K-Anonymity in Location Privacy</vt:lpstr>
      <vt:lpstr>Spatial Cloaking</vt:lpstr>
      <vt:lpstr>Spatial-Temporal Cloaking</vt:lpstr>
      <vt:lpstr>Geometric Transformation</vt:lpstr>
      <vt:lpstr>Conclusion</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Security and Privacy in Mobile Computing</dc:title>
  <dc:creator>Lisa Zheng</dc:creator>
  <cp:lastModifiedBy>rzheng</cp:lastModifiedBy>
  <cp:revision>27</cp:revision>
  <dcterms:created xsi:type="dcterms:W3CDTF">2011-03-16T02:04:31Z</dcterms:created>
  <dcterms:modified xsi:type="dcterms:W3CDTF">2011-03-23T19:39:05Z</dcterms:modified>
</cp:coreProperties>
</file>