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3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060E7C9-3054-4B1B-A23D-2E6DF0A42C48}" type="datetimeFigureOut">
              <a:rPr lang="en-US" smtClean="0"/>
              <a:t>3/1/2011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A577A3CE-B687-4CE8-82E9-13B5311195E3}" type="slidenum">
              <a:rPr lang="en-US" smtClean="0"/>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060E7C9-3054-4B1B-A23D-2E6DF0A42C48}" type="datetimeFigureOut">
              <a:rPr lang="en-US" smtClean="0"/>
              <a:t>3/1/2011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77A3CE-B687-4CE8-82E9-13B5311195E3}"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060E7C9-3054-4B1B-A23D-2E6DF0A42C48}" type="datetimeFigureOut">
              <a:rPr lang="en-US" smtClean="0"/>
              <a:t>3/1/2011</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A577A3CE-B687-4CE8-82E9-13B5311195E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060E7C9-3054-4B1B-A23D-2E6DF0A42C48}" type="datetimeFigureOut">
              <a:rPr lang="en-US" smtClean="0"/>
              <a:t>3/1/2011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77A3CE-B687-4CE8-82E9-13B5311195E3}"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060E7C9-3054-4B1B-A23D-2E6DF0A42C48}" type="datetimeFigureOut">
              <a:rPr lang="en-US" smtClean="0"/>
              <a:t>3/1/2011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77A3CE-B687-4CE8-82E9-13B5311195E3}"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060E7C9-3054-4B1B-A23D-2E6DF0A42C48}" type="datetimeFigureOut">
              <a:rPr lang="en-US" smtClean="0"/>
              <a:t>3/1/2011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77A3CE-B687-4CE8-82E9-13B5311195E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60E7C9-3054-4B1B-A23D-2E6DF0A42C48}" type="datetimeFigureOut">
              <a:rPr lang="en-US" smtClean="0"/>
              <a:t>3/1/2011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77A3CE-B687-4CE8-82E9-13B5311195E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060E7C9-3054-4B1B-A23D-2E6DF0A42C48}" type="datetimeFigureOut">
              <a:rPr lang="en-US" smtClean="0"/>
              <a:t>3/1/2011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77A3CE-B687-4CE8-82E9-13B5311195E3}"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060E7C9-3054-4B1B-A23D-2E6DF0A42C48}" type="datetimeFigureOut">
              <a:rPr lang="en-US" smtClean="0"/>
              <a:t>3/1/2011</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A577A3CE-B687-4CE8-82E9-13B5311195E3}"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060E7C9-3054-4B1B-A23D-2E6DF0A42C48}" type="datetimeFigureOut">
              <a:rPr lang="en-US" smtClean="0"/>
              <a:t>3/1/2011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77A3CE-B687-4CE8-82E9-13B5311195E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060E7C9-3054-4B1B-A23D-2E6DF0A42C48}" type="datetimeFigureOut">
              <a:rPr lang="en-US" smtClean="0"/>
              <a:t>3/1/2011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77A3CE-B687-4CE8-82E9-13B5311195E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F060E7C9-3054-4B1B-A23D-2E6DF0A42C48}" type="datetimeFigureOut">
              <a:rPr lang="en-US" smtClean="0"/>
              <a:t>3/1/2011</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A577A3CE-B687-4CE8-82E9-13B5311195E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248400" cy="1371600"/>
          </a:xfrm>
        </p:spPr>
        <p:txBody>
          <a:bodyPr/>
          <a:lstStyle/>
          <a:p>
            <a:pPr algn="l"/>
            <a:r>
              <a:rPr lang="en-US" dirty="0" err="1" smtClean="0"/>
              <a:t>Arvind</a:t>
            </a:r>
            <a:r>
              <a:rPr lang="en-US" dirty="0" smtClean="0"/>
              <a:t> </a:t>
            </a:r>
            <a:r>
              <a:rPr lang="en-US" dirty="0" err="1" smtClean="0"/>
              <a:t>Thiagarajan</a:t>
            </a:r>
            <a:r>
              <a:rPr lang="en-US" dirty="0" smtClean="0"/>
              <a:t>, Lenin </a:t>
            </a:r>
            <a:r>
              <a:rPr lang="en-US" dirty="0" err="1" smtClean="0"/>
              <a:t>Ravindranath</a:t>
            </a:r>
            <a:r>
              <a:rPr lang="en-US" dirty="0" smtClean="0"/>
              <a:t>, Katrina </a:t>
            </a:r>
            <a:r>
              <a:rPr lang="en-US" dirty="0" err="1" smtClean="0"/>
              <a:t>LaCurts</a:t>
            </a:r>
            <a:r>
              <a:rPr lang="en-US" dirty="0" smtClean="0"/>
              <a:t>, Sivan </a:t>
            </a:r>
            <a:r>
              <a:rPr lang="en-US" dirty="0" err="1" smtClean="0"/>
              <a:t>Toledo,Jakob</a:t>
            </a:r>
            <a:r>
              <a:rPr lang="en-US" dirty="0" smtClean="0"/>
              <a:t> Eriksson, Samuel Madden, </a:t>
            </a:r>
            <a:r>
              <a:rPr lang="en-US" dirty="0" err="1" smtClean="0"/>
              <a:t>Hari</a:t>
            </a:r>
            <a:r>
              <a:rPr lang="en-US" dirty="0" smtClean="0"/>
              <a:t> </a:t>
            </a:r>
            <a:r>
              <a:rPr lang="en-US" dirty="0" err="1" smtClean="0"/>
              <a:t>Balakrishnan</a:t>
            </a:r>
            <a:r>
              <a:rPr lang="en-US" dirty="0" smtClean="0"/>
              <a:t>.</a:t>
            </a:r>
            <a:endParaRPr lang="en-US" dirty="0"/>
          </a:p>
        </p:txBody>
      </p:sp>
      <p:sp>
        <p:nvSpPr>
          <p:cNvPr id="2" name="Title 1"/>
          <p:cNvSpPr>
            <a:spLocks noGrp="1"/>
          </p:cNvSpPr>
          <p:nvPr>
            <p:ph type="ctrTitle"/>
          </p:nvPr>
        </p:nvSpPr>
        <p:spPr/>
        <p:txBody>
          <a:bodyPr/>
          <a:lstStyle/>
          <a:p>
            <a:r>
              <a:rPr lang="en-US" dirty="0" err="1" smtClean="0"/>
              <a:t>VTrack</a:t>
            </a:r>
            <a:r>
              <a:rPr lang="en-US" dirty="0" smtClean="0"/>
              <a:t>: Accurate, Energy-aware Road Traffic Delay Estimation</a:t>
            </a:r>
            <a:endParaRPr lang="en-US" dirty="0"/>
          </a:p>
        </p:txBody>
      </p:sp>
      <p:sp>
        <p:nvSpPr>
          <p:cNvPr id="4" name="Subtitle 2"/>
          <p:cNvSpPr txBox="1">
            <a:spLocks/>
          </p:cNvSpPr>
          <p:nvPr/>
        </p:nvSpPr>
        <p:spPr>
          <a:xfrm>
            <a:off x="6705600" y="5486400"/>
            <a:ext cx="1828800" cy="609600"/>
          </a:xfrm>
          <a:prstGeom prst="rect">
            <a:avLst/>
          </a:prstGeom>
        </p:spPr>
        <p:txBody>
          <a:bodyPr>
            <a:normAutofit/>
          </a:bodyPr>
          <a:lstStyle/>
          <a:p>
            <a:pPr marL="0" marR="0" lvl="0" indent="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r>
              <a:rPr kumimoji="0" lang="en-US" sz="2600" b="0" i="0" u="none" strike="noStrike" kern="1200" cap="none" spc="0" normalizeH="0" baseline="0" noProof="0" dirty="0" err="1" smtClean="0">
                <a:ln>
                  <a:noFill/>
                </a:ln>
                <a:solidFill>
                  <a:schemeClr val="tx2"/>
                </a:solidFill>
                <a:effectLst/>
                <a:uLnTx/>
                <a:uFillTx/>
                <a:latin typeface="+mn-lt"/>
                <a:ea typeface="+mn-ea"/>
                <a:cs typeface="+mn-cs"/>
              </a:rPr>
              <a:t>Seif</a:t>
            </a:r>
            <a:r>
              <a:rPr kumimoji="0" lang="en-US" sz="2600" b="0" i="0" u="none" strike="noStrike" kern="1200" cap="none" spc="0" normalizeH="0" noProof="0" dirty="0" smtClean="0">
                <a:ln>
                  <a:noFill/>
                </a:ln>
                <a:solidFill>
                  <a:schemeClr val="tx2"/>
                </a:solidFill>
                <a:effectLst/>
                <a:uLnTx/>
                <a:uFillTx/>
                <a:latin typeface="+mn-lt"/>
                <a:ea typeface="+mn-ea"/>
                <a:cs typeface="+mn-cs"/>
              </a:rPr>
              <a:t> </a:t>
            </a:r>
            <a:r>
              <a:rPr kumimoji="0" lang="en-US" sz="2600" b="0" i="0" u="none" strike="noStrike" kern="1200" cap="none" spc="0" normalizeH="0" noProof="0" dirty="0" err="1" smtClean="0">
                <a:ln>
                  <a:noFill/>
                </a:ln>
                <a:solidFill>
                  <a:schemeClr val="tx2"/>
                </a:solidFill>
                <a:effectLst/>
                <a:uLnTx/>
                <a:uFillTx/>
                <a:latin typeface="+mn-lt"/>
                <a:ea typeface="+mn-ea"/>
                <a:cs typeface="+mn-cs"/>
              </a:rPr>
              <a:t>Eldrsi</a:t>
            </a:r>
            <a:endParaRPr kumimoji="0" lang="en-US" sz="26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a:t>
            </a:r>
            <a:endParaRPr lang="en-US" dirty="0"/>
          </a:p>
        </p:txBody>
      </p:sp>
      <p:sp>
        <p:nvSpPr>
          <p:cNvPr id="3" name="Content Placeholder 2"/>
          <p:cNvSpPr>
            <a:spLocks noGrp="1"/>
          </p:cNvSpPr>
          <p:nvPr>
            <p:ph sz="quarter" idx="1"/>
          </p:nvPr>
        </p:nvSpPr>
        <p:spPr>
          <a:xfrm>
            <a:off x="914400" y="1676400"/>
            <a:ext cx="7772400" cy="4343400"/>
          </a:xfrm>
        </p:spPr>
        <p:txBody>
          <a:bodyPr>
            <a:normAutofit fontScale="92500" lnSpcReduction="20000"/>
          </a:bodyPr>
          <a:lstStyle/>
          <a:p>
            <a:r>
              <a:rPr lang="en-US" dirty="0" smtClean="0"/>
              <a:t>Introduction</a:t>
            </a:r>
          </a:p>
          <a:p>
            <a:r>
              <a:rPr lang="en-US" dirty="0" smtClean="0"/>
              <a:t>Overview and  Challenges</a:t>
            </a:r>
          </a:p>
          <a:p>
            <a:r>
              <a:rPr lang="en-US" dirty="0" smtClean="0"/>
              <a:t>Implementation </a:t>
            </a:r>
          </a:p>
          <a:p>
            <a:r>
              <a:rPr lang="en-US" dirty="0" smtClean="0"/>
              <a:t>Requirements and Challenges</a:t>
            </a:r>
          </a:p>
          <a:p>
            <a:r>
              <a:rPr lang="en-US" dirty="0" err="1" smtClean="0"/>
              <a:t>VTrack</a:t>
            </a:r>
            <a:r>
              <a:rPr lang="en-US" dirty="0" smtClean="0"/>
              <a:t> Algorithms</a:t>
            </a:r>
          </a:p>
          <a:p>
            <a:r>
              <a:rPr lang="en-US" dirty="0" smtClean="0"/>
              <a:t>Travel Time Estimation</a:t>
            </a:r>
          </a:p>
          <a:p>
            <a:r>
              <a:rPr lang="en-US" dirty="0" smtClean="0"/>
              <a:t>Evaluation</a:t>
            </a:r>
          </a:p>
          <a:p>
            <a:r>
              <a:rPr lang="en-US" dirty="0" smtClean="0"/>
              <a:t>Validation</a:t>
            </a:r>
          </a:p>
          <a:p>
            <a:r>
              <a:rPr lang="en-US" dirty="0" smtClean="0"/>
              <a:t>Hotspots detection</a:t>
            </a:r>
          </a:p>
          <a:p>
            <a:r>
              <a:rPr lang="en-US" dirty="0" smtClean="0"/>
              <a:t>Related Work</a:t>
            </a:r>
          </a:p>
          <a:p>
            <a:r>
              <a:rPr lang="en-US" dirty="0" smtClean="0"/>
              <a:t>Conclusion</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a:xfrm>
            <a:off x="914400" y="1371600"/>
            <a:ext cx="7772400" cy="4800600"/>
          </a:xfrm>
        </p:spPr>
        <p:txBody>
          <a:bodyPr>
            <a:normAutofit fontScale="92500" lnSpcReduction="10000"/>
          </a:bodyPr>
          <a:lstStyle/>
          <a:p>
            <a:r>
              <a:rPr lang="en-US" sz="2800" dirty="0" smtClean="0"/>
              <a:t>A</a:t>
            </a:r>
            <a:r>
              <a:rPr lang="en-US" sz="2800" dirty="0" smtClean="0"/>
              <a:t>ccording </a:t>
            </a:r>
            <a:r>
              <a:rPr lang="en-US" sz="2800" dirty="0" smtClean="0"/>
              <a:t>to much-cited data from the US Bureau of </a:t>
            </a:r>
            <a:r>
              <a:rPr lang="en-US" sz="2800" dirty="0" smtClean="0"/>
              <a:t>Transportation Statistics</a:t>
            </a:r>
            <a:r>
              <a:rPr lang="en-US" sz="2800" dirty="0" smtClean="0"/>
              <a:t>, 4.2 billion hours in 2007 were spent </a:t>
            </a:r>
            <a:r>
              <a:rPr lang="en-US" sz="2800" dirty="0" smtClean="0"/>
              <a:t>by drivers </a:t>
            </a:r>
            <a:r>
              <a:rPr lang="en-US" sz="2800" dirty="0" smtClean="0"/>
              <a:t>stuck in traffic on the nation’s highways </a:t>
            </a:r>
            <a:r>
              <a:rPr lang="en-US" sz="2800" dirty="0" smtClean="0"/>
              <a:t>alone</a:t>
            </a:r>
            <a:r>
              <a:rPr lang="en-US" dirty="0" smtClean="0"/>
              <a:t>. </a:t>
            </a:r>
          </a:p>
          <a:p>
            <a:r>
              <a:rPr lang="en-US" dirty="0" smtClean="0"/>
              <a:t> </a:t>
            </a:r>
            <a:r>
              <a:rPr lang="en-US" dirty="0" err="1" smtClean="0"/>
              <a:t>VTrack</a:t>
            </a:r>
            <a:r>
              <a:rPr lang="en-US" dirty="0" smtClean="0"/>
              <a:t> </a:t>
            </a:r>
            <a:r>
              <a:rPr lang="en-US" dirty="0" smtClean="0"/>
              <a:t>is a system for travel time estimation using smart phones sensors ( GPS, </a:t>
            </a:r>
            <a:r>
              <a:rPr lang="en-US" dirty="0" err="1" smtClean="0"/>
              <a:t>WiFi</a:t>
            </a:r>
            <a:r>
              <a:rPr lang="en-US" dirty="0" smtClean="0"/>
              <a:t>).</a:t>
            </a:r>
          </a:p>
          <a:p>
            <a:r>
              <a:rPr lang="en-US" dirty="0" smtClean="0"/>
              <a:t>Some challenges are faced when </a:t>
            </a:r>
            <a:r>
              <a:rPr lang="en-US" dirty="0" err="1" smtClean="0"/>
              <a:t>VTrack</a:t>
            </a:r>
            <a:r>
              <a:rPr lang="en-US" dirty="0" smtClean="0"/>
              <a:t> is implemented </a:t>
            </a:r>
          </a:p>
          <a:p>
            <a:pPr lvl="3">
              <a:buFont typeface="Wingdings" pitchFamily="2" charset="2"/>
              <a:buChar char="v"/>
            </a:pPr>
            <a:r>
              <a:rPr lang="en-US" dirty="0" smtClean="0"/>
              <a:t>    Energy consumption.</a:t>
            </a:r>
          </a:p>
          <a:p>
            <a:pPr lvl="3">
              <a:buFont typeface="Wingdings" pitchFamily="2" charset="2"/>
              <a:buChar char="v"/>
            </a:pPr>
            <a:r>
              <a:rPr lang="en-US" dirty="0" smtClean="0"/>
              <a:t>    Sensor </a:t>
            </a:r>
            <a:r>
              <a:rPr lang="en-US" dirty="0" err="1" smtClean="0"/>
              <a:t>Unrelibility</a:t>
            </a:r>
            <a:r>
              <a:rPr lang="en-US" dirty="0" smtClean="0"/>
              <a:t>.</a:t>
            </a:r>
          </a:p>
          <a:p>
            <a:pPr>
              <a:buSzPct val="120000"/>
              <a:buFont typeface="Arial" pitchFamily="34" charset="0"/>
              <a:buChar char="•"/>
            </a:pPr>
            <a:r>
              <a:rPr lang="en-US" dirty="0" err="1" smtClean="0"/>
              <a:t>VTrack</a:t>
            </a:r>
            <a:r>
              <a:rPr lang="en-US" dirty="0" smtClean="0"/>
              <a:t> uses a hidden Markov model (HMM) which is based map matching scheme and travel time </a:t>
            </a:r>
            <a:r>
              <a:rPr lang="en-US" dirty="0" err="1" smtClean="0"/>
              <a:t>estimaition</a:t>
            </a:r>
            <a:r>
              <a:rPr lang="en-US" dirty="0" smtClean="0"/>
              <a:t> method.</a:t>
            </a:r>
          </a:p>
          <a:p>
            <a:r>
              <a:rPr lang="en-US" dirty="0" err="1" smtClean="0"/>
              <a:t>VTrack</a:t>
            </a:r>
            <a:r>
              <a:rPr lang="en-US" dirty="0" smtClean="0"/>
              <a:t> can </a:t>
            </a:r>
            <a:r>
              <a:rPr lang="en-US" dirty="0" smtClean="0"/>
              <a:t>tolerate significant </a:t>
            </a:r>
            <a:r>
              <a:rPr lang="en-US" dirty="0" smtClean="0"/>
              <a:t>noise and </a:t>
            </a:r>
            <a:r>
              <a:rPr lang="en-US" dirty="0" smtClean="0"/>
              <a:t>outages.</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Overview and Challenges</a:t>
            </a:r>
            <a:endParaRPr lang="en-US" dirty="0"/>
          </a:p>
        </p:txBody>
      </p:sp>
      <p:sp>
        <p:nvSpPr>
          <p:cNvPr id="3" name="Content Placeholder 2"/>
          <p:cNvSpPr>
            <a:spLocks noGrp="1"/>
          </p:cNvSpPr>
          <p:nvPr>
            <p:ph sz="quarter" idx="1"/>
          </p:nvPr>
        </p:nvSpPr>
        <p:spPr/>
        <p:txBody>
          <a:bodyPr/>
          <a:lstStyle/>
          <a:p>
            <a:r>
              <a:rPr lang="en-US" dirty="0" err="1" smtClean="0"/>
              <a:t>Smartphones</a:t>
            </a:r>
            <a:r>
              <a:rPr lang="en-US" dirty="0" smtClean="0"/>
              <a:t> </a:t>
            </a:r>
            <a:r>
              <a:rPr lang="en-US" dirty="0" smtClean="0"/>
              <a:t>has sensors </a:t>
            </a:r>
            <a:r>
              <a:rPr lang="en-US" dirty="0" smtClean="0"/>
              <a:t>including </a:t>
            </a:r>
            <a:r>
              <a:rPr lang="en-US" dirty="0" err="1" smtClean="0"/>
              <a:t>GPS,WiFi</a:t>
            </a:r>
            <a:r>
              <a:rPr lang="en-US" dirty="0" smtClean="0"/>
              <a:t> </a:t>
            </a:r>
            <a:r>
              <a:rPr lang="en-US" dirty="0" smtClean="0"/>
              <a:t> </a:t>
            </a:r>
            <a:r>
              <a:rPr lang="en-US" dirty="0" smtClean="0"/>
              <a:t>which can be sampled </a:t>
            </a:r>
            <a:r>
              <a:rPr lang="en-US" dirty="0" smtClean="0"/>
              <a:t>to obtain </a:t>
            </a:r>
            <a:r>
              <a:rPr lang="en-US" dirty="0" smtClean="0"/>
              <a:t>time-stamped position </a:t>
            </a:r>
            <a:r>
              <a:rPr lang="en-US" dirty="0" smtClean="0"/>
              <a:t>estimates </a:t>
            </a:r>
            <a:r>
              <a:rPr lang="en-US" dirty="0" smtClean="0"/>
              <a:t>and deliver it to </a:t>
            </a:r>
            <a:r>
              <a:rPr lang="en-US" dirty="0" smtClean="0"/>
              <a:t>a </a:t>
            </a:r>
            <a:r>
              <a:rPr lang="en-US" dirty="0" smtClean="0"/>
              <a:t>server, but can face some challenges:</a:t>
            </a:r>
          </a:p>
          <a:p>
            <a:pPr lvl="3">
              <a:buFont typeface="Wingdings" pitchFamily="2" charset="2"/>
              <a:buChar char="v"/>
            </a:pPr>
            <a:r>
              <a:rPr lang="en-US" dirty="0" smtClean="0"/>
              <a:t>  Energy Consumption.</a:t>
            </a:r>
          </a:p>
          <a:p>
            <a:pPr lvl="3">
              <a:buFont typeface="Wingdings" pitchFamily="2" charset="2"/>
              <a:buChar char="v"/>
            </a:pPr>
            <a:r>
              <a:rPr lang="en-US" dirty="0" smtClean="0"/>
              <a:t>   Inaccurate position samples.</a:t>
            </a:r>
            <a:endParaRPr lang="en-US" dirty="0" smtClean="0"/>
          </a:p>
          <a:p>
            <a:pPr>
              <a:buSzPct val="100000"/>
              <a:buFont typeface="Arial" pitchFamily="34" charset="0"/>
              <a:buChar char="•"/>
            </a:pPr>
            <a:r>
              <a:rPr lang="en-US" dirty="0" err="1" smtClean="0"/>
              <a:t>VTrack</a:t>
            </a:r>
            <a:r>
              <a:rPr lang="en-US" dirty="0" smtClean="0"/>
              <a:t> is a real time monitoring system that overcomes those challenges by:</a:t>
            </a:r>
          </a:p>
          <a:p>
            <a:pPr lvl="3">
              <a:buSzPct val="100000"/>
              <a:buFont typeface="Wingdings" pitchFamily="2" charset="2"/>
              <a:buChar char="v"/>
            </a:pPr>
            <a:r>
              <a:rPr lang="en-US" dirty="0" smtClean="0"/>
              <a:t>  using sensor like </a:t>
            </a:r>
            <a:r>
              <a:rPr lang="en-US" dirty="0" err="1" smtClean="0"/>
              <a:t>WiFi</a:t>
            </a:r>
            <a:r>
              <a:rPr lang="en-US" dirty="0" smtClean="0"/>
              <a:t> can consume much less energy than GPS.</a:t>
            </a:r>
          </a:p>
          <a:p>
            <a:pPr lvl="3">
              <a:buSzPct val="100000"/>
              <a:buFont typeface="Wingdings" pitchFamily="2" charset="2"/>
              <a:buChar char="v"/>
            </a:pPr>
            <a:r>
              <a:rPr lang="en-US" dirty="0" smtClean="0"/>
              <a:t> </a:t>
            </a:r>
            <a:r>
              <a:rPr lang="en-US" dirty="0" smtClean="0"/>
              <a:t>performing HMM map matching which is robust to noise producing trajectories with median error less than 10% when sampling only with </a:t>
            </a:r>
            <a:r>
              <a:rPr lang="en-US" dirty="0" err="1" smtClean="0"/>
              <a:t>WiFi</a:t>
            </a:r>
            <a:r>
              <a:rPr lang="en-US" dirty="0" smtClean="0"/>
              <a:t> and pre-process the data before using the algorithm.</a:t>
            </a:r>
          </a:p>
          <a:p>
            <a:pPr lvl="3">
              <a:buSzPct val="100000"/>
              <a:buFont typeface="Wingdings" pitchFamily="2" charset="2"/>
              <a:buChar char="v"/>
            </a:pPr>
            <a:r>
              <a:rPr lang="en-US" dirty="0" smtClean="0"/>
              <a:t>Is costly when the phone is not equipped with </a:t>
            </a:r>
            <a:r>
              <a:rPr lang="en-US" dirty="0" err="1" smtClean="0"/>
              <a:t>WiFi</a:t>
            </a:r>
            <a:r>
              <a:rPr lang="en-US" dirty="0" smtClean="0"/>
              <a:t> sensor.</a:t>
            </a:r>
          </a:p>
          <a:p>
            <a:pPr lvl="3">
              <a:buSzPct val="100000"/>
              <a:buFont typeface="Wingdings" pitchFamily="2" charset="2"/>
              <a:buChar char="v"/>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Implementation (I) </a:t>
            </a:r>
            <a:endParaRPr lang="en-US" dirty="0"/>
          </a:p>
        </p:txBody>
      </p:sp>
      <p:pic>
        <p:nvPicPr>
          <p:cNvPr id="1026" name="Picture 2"/>
          <p:cNvPicPr>
            <a:picLocks noGrp="1" noChangeAspect="1" noChangeArrowheads="1"/>
          </p:cNvPicPr>
          <p:nvPr>
            <p:ph sz="quarter" idx="1"/>
          </p:nvPr>
        </p:nvPicPr>
        <p:blipFill>
          <a:blip r:embed="rId2" cstate="print"/>
          <a:srcRect/>
          <a:stretch>
            <a:fillRect/>
          </a:stretch>
        </p:blipFill>
        <p:spPr bwMode="auto">
          <a:xfrm>
            <a:off x="609600" y="1524000"/>
            <a:ext cx="3657600" cy="388620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4419600" y="1600200"/>
            <a:ext cx="4191000" cy="4038600"/>
          </a:xfrm>
          <a:prstGeom prst="rect">
            <a:avLst/>
          </a:prstGeom>
          <a:noFill/>
          <a:ln w="9525">
            <a:noFill/>
            <a:miter lim="800000"/>
            <a:headEnd/>
            <a:tailEnd/>
          </a:ln>
        </p:spPr>
      </p:pic>
      <p:sp>
        <p:nvSpPr>
          <p:cNvPr id="6" name="TextBox 5"/>
          <p:cNvSpPr txBox="1"/>
          <p:nvPr/>
        </p:nvSpPr>
        <p:spPr>
          <a:xfrm>
            <a:off x="1600200" y="6019800"/>
            <a:ext cx="2971800" cy="369332"/>
          </a:xfrm>
          <a:prstGeom prst="rect">
            <a:avLst/>
          </a:prstGeom>
          <a:noFill/>
        </p:spPr>
        <p:txBody>
          <a:bodyPr wrap="square" rtlCol="0">
            <a:spAutoFit/>
          </a:bodyPr>
          <a:lstStyle/>
          <a:p>
            <a:r>
              <a:rPr lang="en-US" dirty="0" smtClean="0"/>
              <a:t>Figure1: </a:t>
            </a:r>
            <a:r>
              <a:rPr lang="en-US" dirty="0" err="1" smtClean="0"/>
              <a:t>VTrack</a:t>
            </a:r>
            <a:r>
              <a:rPr lang="en-US" dirty="0"/>
              <a:t> </a:t>
            </a:r>
            <a:r>
              <a:rPr lang="en-US" dirty="0" smtClean="0"/>
              <a:t>Architecture </a:t>
            </a:r>
            <a:endParaRPr lang="en-US" dirty="0"/>
          </a:p>
        </p:txBody>
      </p:sp>
      <p:sp>
        <p:nvSpPr>
          <p:cNvPr id="7" name="TextBox 6"/>
          <p:cNvSpPr txBox="1"/>
          <p:nvPr/>
        </p:nvSpPr>
        <p:spPr>
          <a:xfrm>
            <a:off x="5486400" y="5943600"/>
            <a:ext cx="2971800" cy="369332"/>
          </a:xfrm>
          <a:prstGeom prst="rect">
            <a:avLst/>
          </a:prstGeom>
          <a:noFill/>
        </p:spPr>
        <p:txBody>
          <a:bodyPr wrap="square" rtlCol="0">
            <a:spAutoFit/>
          </a:bodyPr>
          <a:lstStyle/>
          <a:p>
            <a:r>
              <a:rPr lang="en-US" dirty="0" smtClean="0"/>
              <a:t>Figure2: </a:t>
            </a:r>
            <a:r>
              <a:rPr lang="en-US" dirty="0" err="1" smtClean="0"/>
              <a:t>VTrack</a:t>
            </a:r>
            <a:r>
              <a:rPr lang="en-US" dirty="0" smtClean="0"/>
              <a:t> Server</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a:t>
            </a:r>
            <a:r>
              <a:rPr lang="en-US" dirty="0" smtClean="0"/>
              <a:t>II) </a:t>
            </a:r>
            <a:endParaRPr lang="en-US" dirty="0"/>
          </a:p>
        </p:txBody>
      </p:sp>
      <p:sp>
        <p:nvSpPr>
          <p:cNvPr id="3" name="Content Placeholder 2"/>
          <p:cNvSpPr>
            <a:spLocks noGrp="1"/>
          </p:cNvSpPr>
          <p:nvPr>
            <p:ph sz="quarter" idx="1"/>
          </p:nvPr>
        </p:nvSpPr>
        <p:spPr/>
        <p:txBody>
          <a:bodyPr>
            <a:normAutofit fontScale="92500"/>
          </a:bodyPr>
          <a:lstStyle/>
          <a:p>
            <a:r>
              <a:rPr lang="en-US" dirty="0" smtClean="0"/>
              <a:t>Users with mobile as in Figure 1 run an application that reports position data to the server.</a:t>
            </a:r>
          </a:p>
          <a:p>
            <a:r>
              <a:rPr lang="en-US" dirty="0" smtClean="0"/>
              <a:t>The server runs a travel time estimation algorithm that uses  noisy position samples to identify the road segments and estimate travel time.</a:t>
            </a:r>
          </a:p>
          <a:p>
            <a:r>
              <a:rPr lang="en-US" dirty="0" smtClean="0"/>
              <a:t>In the server's side: in case the GPS is not present ( not present or too power hungry, </a:t>
            </a:r>
            <a:r>
              <a:rPr lang="en-US" dirty="0" err="1" smtClean="0"/>
              <a:t>WiFi</a:t>
            </a:r>
            <a:r>
              <a:rPr lang="en-US" dirty="0" smtClean="0"/>
              <a:t> here is going to take a place  for position estimation using localization algorithm using “</a:t>
            </a:r>
            <a:r>
              <a:rPr lang="en-US" dirty="0" err="1" smtClean="0"/>
              <a:t>wardriving</a:t>
            </a:r>
            <a:r>
              <a:rPr lang="en-US" dirty="0" smtClean="0"/>
              <a:t>” database of GPS coordinates indicating where </a:t>
            </a:r>
            <a:r>
              <a:rPr lang="en-US" dirty="0" err="1" smtClean="0"/>
              <a:t>Wifi</a:t>
            </a:r>
            <a:r>
              <a:rPr lang="en-US" dirty="0" smtClean="0"/>
              <a:t> APs observed.</a:t>
            </a:r>
          </a:p>
          <a:p>
            <a:r>
              <a:rPr lang="en-US" dirty="0" smtClean="0"/>
              <a:t>Positions from sensors are fed in real-time to estimation algorithms,  consists of  ( map matcher, travel time estimator).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a:t>
            </a:r>
            <a:r>
              <a:rPr lang="en-US" dirty="0" smtClean="0"/>
              <a:t>III) </a:t>
            </a:r>
            <a:endParaRPr lang="en-US" dirty="0"/>
          </a:p>
        </p:txBody>
      </p:sp>
      <p:sp>
        <p:nvSpPr>
          <p:cNvPr id="3" name="Content Placeholder 2"/>
          <p:cNvSpPr>
            <a:spLocks noGrp="1"/>
          </p:cNvSpPr>
          <p:nvPr>
            <p:ph sz="quarter" idx="1"/>
          </p:nvPr>
        </p:nvSpPr>
        <p:spPr/>
        <p:txBody>
          <a:bodyPr/>
          <a:lstStyle/>
          <a:p>
            <a:r>
              <a:rPr lang="en-US" dirty="0" err="1" smtClean="0"/>
              <a:t>VTrack</a:t>
            </a:r>
            <a:r>
              <a:rPr lang="en-US" dirty="0" smtClean="0"/>
              <a:t> app is a real time application which is needed to support two key applications using real-time travel times</a:t>
            </a:r>
          </a:p>
          <a:p>
            <a:pPr>
              <a:buNone/>
            </a:pPr>
            <a:endParaRPr lang="en-US" dirty="0" smtClean="0"/>
          </a:p>
          <a:p>
            <a:pPr lvl="2">
              <a:buFont typeface="Wingdings" pitchFamily="2" charset="2"/>
              <a:buChar char="v"/>
            </a:pPr>
            <a:r>
              <a:rPr lang="en-US" dirty="0" smtClean="0"/>
              <a:t> </a:t>
            </a:r>
            <a:r>
              <a:rPr lang="en-US" b="1" dirty="0" smtClean="0"/>
              <a:t>Detecting and visualizing hotspots</a:t>
            </a:r>
            <a:r>
              <a:rPr lang="en-US" dirty="0" smtClean="0"/>
              <a:t>: Hotspot is defined as a road segment on which the observed travel time exceeds the time that would be predicted by speed limit  ( threshold).</a:t>
            </a:r>
          </a:p>
          <a:p>
            <a:pPr lvl="2">
              <a:buFont typeface="Wingdings" pitchFamily="2" charset="2"/>
              <a:buChar char="v"/>
            </a:pPr>
            <a:endParaRPr lang="en-US" dirty="0" smtClean="0"/>
          </a:p>
          <a:p>
            <a:pPr lvl="2">
              <a:buFont typeface="Wingdings" pitchFamily="2" charset="2"/>
              <a:buChar char="v"/>
            </a:pPr>
            <a:r>
              <a:rPr lang="en-US" b="1" dirty="0" smtClean="0"/>
              <a:t>Real-time route planning</a:t>
            </a:r>
            <a:r>
              <a:rPr lang="en-US" dirty="0" smtClean="0"/>
              <a:t>: The only concern of users is the overall travel time from first taking off to the destination rather than the time they spend on one road segment, the goal is to provide users with routes that minimize the total travel time but for this app ( prediction and estimation are key works).</a:t>
            </a:r>
          </a:p>
          <a:p>
            <a:pPr lvl="2">
              <a:buFont typeface="Wingdings" pitchFamily="2" charset="2"/>
              <a:buChar char="v"/>
            </a:pPr>
            <a:endParaRPr lang="en-US" dirty="0" smtClean="0"/>
          </a:p>
          <a:p>
            <a:pPr lvl="2">
              <a:buFont typeface="Wingdings" pitchFamily="2" charset="2"/>
              <a:buChar char="v"/>
            </a:pP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and Challenges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sz="2800" dirty="0" smtClean="0"/>
              <a:t>Requirements:</a:t>
            </a:r>
          </a:p>
          <a:p>
            <a:pPr lvl="1">
              <a:buFont typeface="Wingdings" pitchFamily="2" charset="2"/>
              <a:buChar char="v"/>
            </a:pPr>
            <a:r>
              <a:rPr lang="en-US" dirty="0" smtClean="0"/>
              <a:t> Accuracy: the estimation needed to be close enough to reality for route planning and </a:t>
            </a:r>
            <a:r>
              <a:rPr lang="en-US" dirty="0" err="1" smtClean="0"/>
              <a:t>hotsopt</a:t>
            </a:r>
            <a:r>
              <a:rPr lang="en-US" dirty="0" smtClean="0"/>
              <a:t> </a:t>
            </a:r>
            <a:r>
              <a:rPr lang="en-US" dirty="0" smtClean="0"/>
              <a:t>detection ( errors in the rang of 10 to 15 % are acceptable)</a:t>
            </a:r>
          </a:p>
          <a:p>
            <a:pPr lvl="1">
              <a:buFont typeface="Wingdings" pitchFamily="2" charset="2"/>
              <a:buChar char="v"/>
            </a:pPr>
            <a:r>
              <a:rPr lang="en-US" dirty="0" smtClean="0"/>
              <a:t>Efficient enough to run in real time as data arrives.</a:t>
            </a:r>
          </a:p>
          <a:p>
            <a:pPr lvl="1">
              <a:buFont typeface="Wingdings" pitchFamily="2" charset="2"/>
              <a:buChar char="v"/>
            </a:pPr>
            <a:r>
              <a:rPr lang="en-US" dirty="0" smtClean="0"/>
              <a:t>Energy efficient: Using energy by the algorithm has to be as little as it possible with meeting to the accuracy goal.</a:t>
            </a:r>
            <a:endParaRPr lang="en-US" dirty="0" smtClean="0"/>
          </a:p>
          <a:p>
            <a:pPr>
              <a:buSzPct val="100000"/>
              <a:buFont typeface="Arial" pitchFamily="34" charset="0"/>
              <a:buChar char="•"/>
            </a:pPr>
            <a:r>
              <a:rPr lang="en-US" sz="2800" dirty="0" smtClean="0"/>
              <a:t>Challenges to meet those constraints:</a:t>
            </a:r>
            <a:endParaRPr lang="en-US" dirty="0" smtClean="0"/>
          </a:p>
          <a:p>
            <a:pPr lvl="1">
              <a:buSzPct val="100000"/>
              <a:buFont typeface="Wingdings" pitchFamily="2" charset="2"/>
              <a:buChar char="v"/>
            </a:pPr>
            <a:r>
              <a:rPr lang="en-US" dirty="0" smtClean="0"/>
              <a:t> Map matching with outages and errors</a:t>
            </a:r>
          </a:p>
          <a:p>
            <a:pPr lvl="1">
              <a:buSzPct val="100000"/>
              <a:buFont typeface="Wingdings" pitchFamily="2" charset="2"/>
              <a:buChar char="v"/>
            </a:pPr>
            <a:r>
              <a:rPr lang="en-US" dirty="0" smtClean="0"/>
              <a:t>Time estimation even with accurate trajectory is difficult: When a source location data is very noisy,  even if the map- matching is right it is difficult to attribute a car travel time on a road segment. </a:t>
            </a:r>
          </a:p>
          <a:p>
            <a:pPr lvl="1">
              <a:buSzPct val="100000"/>
              <a:buFont typeface="Wingdings" pitchFamily="2" charset="2"/>
              <a:buChar char="v"/>
            </a:pPr>
            <a:r>
              <a:rPr lang="en-US" dirty="0" smtClean="0"/>
              <a:t>Localization accuracy is at odds with energy consumption:  GPS is accurate with 5m in many settings  but power hungry more than </a:t>
            </a:r>
            <a:r>
              <a:rPr lang="en-US" dirty="0" err="1" smtClean="0"/>
              <a:t>WiFi</a:t>
            </a:r>
            <a:r>
              <a:rPr lang="en-US" dirty="0" smtClean="0"/>
              <a:t> sampling up to 20x </a:t>
            </a:r>
            <a:r>
              <a:rPr lang="en-US" dirty="0" err="1" smtClean="0"/>
              <a:t>mor</a:t>
            </a:r>
            <a:r>
              <a:rPr lang="en-US" dirty="0" smtClean="0"/>
              <a:t>. </a:t>
            </a:r>
            <a:r>
              <a:rPr lang="en-US" dirty="0" err="1" smtClean="0"/>
              <a:t>WiFi</a:t>
            </a:r>
            <a:r>
              <a:rPr lang="en-US" dirty="0" smtClean="0"/>
              <a:t> is less accurate depends on localization with in a radius of 40m of true location.</a:t>
            </a:r>
          </a:p>
          <a:p>
            <a:pPr lvl="1">
              <a:buSzPct val="100000"/>
              <a:buFont typeface="Wingdings" pitchFamily="2" charset="2"/>
              <a:buChar char="v"/>
            </a:pPr>
            <a:endParaRPr lang="en-US" dirty="0" smtClean="0"/>
          </a:p>
          <a:p>
            <a:pPr lvl="2">
              <a:buFont typeface="Wingdings" pitchFamily="2" charset="2"/>
              <a:buChar char="v"/>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VTrack</a:t>
            </a:r>
            <a:r>
              <a:rPr lang="en-US" dirty="0" smtClean="0"/>
              <a:t> algorithm</a:t>
            </a:r>
            <a:endParaRPr lang="en-US" dirty="0"/>
          </a:p>
        </p:txBody>
      </p:sp>
      <p:sp>
        <p:nvSpPr>
          <p:cNvPr id="3" name="Content Placeholder 2"/>
          <p:cNvSpPr>
            <a:spLocks noGrp="1"/>
          </p:cNvSpPr>
          <p:nvPr>
            <p:ph sz="quarter" idx="1"/>
          </p:nvPr>
        </p:nvSpPr>
        <p:spPr/>
        <p:txBody>
          <a:bodyPr/>
          <a:lstStyle/>
          <a:p>
            <a:r>
              <a:rPr lang="en-US" sz="2400" dirty="0" err="1" smtClean="0"/>
              <a:t>VTrack</a:t>
            </a:r>
            <a:r>
              <a:rPr lang="en-US" sz="2400" dirty="0" smtClean="0"/>
              <a:t> uses a </a:t>
            </a:r>
            <a:r>
              <a:rPr lang="en-US" sz="2400" dirty="0" err="1" smtClean="0"/>
              <a:t>viterbi</a:t>
            </a:r>
            <a:r>
              <a:rPr lang="en-US" sz="2400" dirty="0" smtClean="0"/>
              <a:t> decoding over a Hidden Markov Model (HMM) to estimate the route driven. Preprocess the position samples to remove outliers and post-process the HMM output to remove low quality matchers.</a:t>
            </a:r>
            <a:endParaRPr lang="en-US" dirty="0" smtClean="0"/>
          </a:p>
          <a:p>
            <a:pPr lvl="2">
              <a:buFont typeface="Wingdings" pitchFamily="2" charset="2"/>
              <a:buChar char="v"/>
            </a:pPr>
            <a:r>
              <a:rPr lang="en-US" dirty="0" smtClean="0"/>
              <a:t> </a:t>
            </a:r>
            <a:r>
              <a:rPr lang="en-US" sz="2400" b="1" dirty="0" smtClean="0"/>
              <a:t>HMM and </a:t>
            </a:r>
            <a:r>
              <a:rPr lang="en-US" sz="2400" b="1" dirty="0" err="1" smtClean="0"/>
              <a:t>Viterbi</a:t>
            </a:r>
            <a:r>
              <a:rPr lang="en-US" sz="2400" b="1" dirty="0" smtClean="0"/>
              <a:t> Decoding</a:t>
            </a:r>
            <a:r>
              <a:rPr lang="en-US" sz="2400" dirty="0" smtClean="0"/>
              <a:t>: </a:t>
            </a:r>
            <a:endParaRPr lang="en-US" dirty="0" smtClean="0"/>
          </a:p>
          <a:p>
            <a:pPr lvl="2">
              <a:buNone/>
            </a:pPr>
            <a:r>
              <a:rPr lang="en-US" dirty="0" smtClean="0"/>
              <a:t> </a:t>
            </a:r>
            <a:r>
              <a:rPr lang="en-US" dirty="0" smtClean="0"/>
              <a:t>     - A </a:t>
            </a:r>
            <a:r>
              <a:rPr lang="en-US" dirty="0" err="1" smtClean="0"/>
              <a:t>Marcov</a:t>
            </a:r>
            <a:r>
              <a:rPr lang="en-US" dirty="0" smtClean="0"/>
              <a:t> process with a set of hidden states and observables. Every   state emits an observable with a particular conditional probability distribution call emission probability distribution.</a:t>
            </a:r>
          </a:p>
          <a:p>
            <a:pPr lvl="2">
              <a:buNone/>
            </a:pPr>
            <a:r>
              <a:rPr lang="en-US" b="1" dirty="0" smtClean="0"/>
              <a:t> </a:t>
            </a:r>
            <a:r>
              <a:rPr lang="en-US" b="1" dirty="0" smtClean="0"/>
              <a:t>     </a:t>
            </a:r>
            <a:r>
              <a:rPr lang="en-US" dirty="0" smtClean="0"/>
              <a:t>-  Transitions among the hidden states are governed by a different set of probabilities called transition probability.</a:t>
            </a:r>
          </a:p>
          <a:p>
            <a:pPr lvl="2">
              <a:buNone/>
            </a:pPr>
            <a:r>
              <a:rPr lang="en-US" b="1" dirty="0" smtClean="0"/>
              <a:t> </a:t>
            </a:r>
            <a:r>
              <a:rPr lang="en-US" b="1" dirty="0" smtClean="0"/>
              <a:t>     </a:t>
            </a:r>
            <a:r>
              <a:rPr lang="en-US" dirty="0" smtClean="0"/>
              <a:t>- The hidden states are road segments and the observables are position samples.</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VTrack</a:t>
            </a:r>
            <a:r>
              <a:rPr lang="en-US" dirty="0" smtClean="0"/>
              <a:t> algorithm (II)</a:t>
            </a:r>
            <a:endParaRPr lang="en-US" dirty="0"/>
          </a:p>
        </p:txBody>
      </p:sp>
      <p:pic>
        <p:nvPicPr>
          <p:cNvPr id="2050" name="Picture 2"/>
          <p:cNvPicPr>
            <a:picLocks noGrp="1" noChangeAspect="1" noChangeArrowheads="1"/>
          </p:cNvPicPr>
          <p:nvPr>
            <p:ph sz="quarter" idx="1"/>
          </p:nvPr>
        </p:nvPicPr>
        <p:blipFill>
          <a:blip r:embed="rId2" cstate="print"/>
          <a:srcRect/>
          <a:stretch>
            <a:fillRect/>
          </a:stretch>
        </p:blipFill>
        <p:spPr bwMode="auto">
          <a:xfrm>
            <a:off x="838200" y="1524000"/>
            <a:ext cx="2276475" cy="335280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3581400" y="1447800"/>
            <a:ext cx="2143125" cy="2057400"/>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6324600" y="1524000"/>
            <a:ext cx="2047875" cy="1905000"/>
          </a:xfrm>
          <a:prstGeom prst="rect">
            <a:avLst/>
          </a:prstGeom>
          <a:noFill/>
          <a:ln w="9525">
            <a:noFill/>
            <a:miter lim="800000"/>
            <a:headEnd/>
            <a:tailEnd/>
          </a:ln>
        </p:spPr>
      </p:pic>
      <p:pic>
        <p:nvPicPr>
          <p:cNvPr id="2053" name="Picture 5"/>
          <p:cNvPicPr>
            <a:picLocks noChangeAspect="1" noChangeArrowheads="1"/>
          </p:cNvPicPr>
          <p:nvPr/>
        </p:nvPicPr>
        <p:blipFill>
          <a:blip r:embed="rId5" cstate="print"/>
          <a:srcRect/>
          <a:stretch>
            <a:fillRect/>
          </a:stretch>
        </p:blipFill>
        <p:spPr bwMode="auto">
          <a:xfrm>
            <a:off x="3657600" y="3886200"/>
            <a:ext cx="1990725" cy="1828800"/>
          </a:xfrm>
          <a:prstGeom prst="rect">
            <a:avLst/>
          </a:prstGeom>
          <a:noFill/>
          <a:ln w="9525">
            <a:noFill/>
            <a:miter lim="800000"/>
            <a:headEnd/>
            <a:tailEnd/>
          </a:ln>
        </p:spPr>
      </p:pic>
      <p:pic>
        <p:nvPicPr>
          <p:cNvPr id="2054" name="Picture 6"/>
          <p:cNvPicPr>
            <a:picLocks noChangeAspect="1" noChangeArrowheads="1"/>
          </p:cNvPicPr>
          <p:nvPr/>
        </p:nvPicPr>
        <p:blipFill>
          <a:blip r:embed="rId6" cstate="print"/>
          <a:srcRect/>
          <a:stretch>
            <a:fillRect/>
          </a:stretch>
        </p:blipFill>
        <p:spPr bwMode="auto">
          <a:xfrm>
            <a:off x="6324600" y="3962400"/>
            <a:ext cx="2019300" cy="1676400"/>
          </a:xfrm>
          <a:prstGeom prst="rect">
            <a:avLst/>
          </a:prstGeom>
          <a:noFill/>
          <a:ln w="9525">
            <a:noFill/>
            <a:miter lim="800000"/>
            <a:headEnd/>
            <a:tailEnd/>
          </a:ln>
        </p:spPr>
      </p:pic>
      <p:pic>
        <p:nvPicPr>
          <p:cNvPr id="2055" name="Picture 7"/>
          <p:cNvPicPr>
            <a:picLocks noChangeAspect="1" noChangeArrowheads="1"/>
          </p:cNvPicPr>
          <p:nvPr/>
        </p:nvPicPr>
        <p:blipFill>
          <a:blip r:embed="rId7" cstate="print"/>
          <a:srcRect/>
          <a:stretch>
            <a:fillRect/>
          </a:stretch>
        </p:blipFill>
        <p:spPr bwMode="auto">
          <a:xfrm>
            <a:off x="4038600" y="3581400"/>
            <a:ext cx="1133475" cy="304800"/>
          </a:xfrm>
          <a:prstGeom prst="rect">
            <a:avLst/>
          </a:prstGeom>
          <a:noFill/>
          <a:ln w="9525">
            <a:noFill/>
            <a:miter lim="800000"/>
            <a:headEnd/>
            <a:tailEnd/>
          </a:ln>
        </p:spPr>
      </p:pic>
      <p:pic>
        <p:nvPicPr>
          <p:cNvPr id="2056" name="Picture 8"/>
          <p:cNvPicPr>
            <a:picLocks noChangeAspect="1" noChangeArrowheads="1"/>
          </p:cNvPicPr>
          <p:nvPr/>
        </p:nvPicPr>
        <p:blipFill>
          <a:blip r:embed="rId8" cstate="print"/>
          <a:srcRect/>
          <a:stretch>
            <a:fillRect/>
          </a:stretch>
        </p:blipFill>
        <p:spPr bwMode="auto">
          <a:xfrm>
            <a:off x="6400800" y="3429000"/>
            <a:ext cx="1714500" cy="381000"/>
          </a:xfrm>
          <a:prstGeom prst="rect">
            <a:avLst/>
          </a:prstGeom>
          <a:noFill/>
          <a:ln w="9525">
            <a:noFill/>
            <a:miter lim="800000"/>
            <a:headEnd/>
            <a:tailEnd/>
          </a:ln>
        </p:spPr>
      </p:pic>
      <p:pic>
        <p:nvPicPr>
          <p:cNvPr id="2057" name="Picture 9"/>
          <p:cNvPicPr>
            <a:picLocks noChangeAspect="1" noChangeArrowheads="1"/>
          </p:cNvPicPr>
          <p:nvPr/>
        </p:nvPicPr>
        <p:blipFill>
          <a:blip r:embed="rId9" cstate="print"/>
          <a:srcRect/>
          <a:stretch>
            <a:fillRect/>
          </a:stretch>
        </p:blipFill>
        <p:spPr bwMode="auto">
          <a:xfrm>
            <a:off x="3810000" y="5791200"/>
            <a:ext cx="1781175" cy="266700"/>
          </a:xfrm>
          <a:prstGeom prst="rect">
            <a:avLst/>
          </a:prstGeom>
          <a:noFill/>
          <a:ln w="9525">
            <a:noFill/>
            <a:miter lim="800000"/>
            <a:headEnd/>
            <a:tailEnd/>
          </a:ln>
        </p:spPr>
      </p:pic>
      <p:pic>
        <p:nvPicPr>
          <p:cNvPr id="2058" name="Picture 10"/>
          <p:cNvPicPr>
            <a:picLocks noChangeAspect="1" noChangeArrowheads="1"/>
          </p:cNvPicPr>
          <p:nvPr/>
        </p:nvPicPr>
        <p:blipFill>
          <a:blip r:embed="rId10" cstate="print"/>
          <a:srcRect/>
          <a:stretch>
            <a:fillRect/>
          </a:stretch>
        </p:blipFill>
        <p:spPr bwMode="auto">
          <a:xfrm>
            <a:off x="6324600" y="5791200"/>
            <a:ext cx="1828800" cy="152400"/>
          </a:xfrm>
          <a:prstGeom prst="rect">
            <a:avLst/>
          </a:prstGeom>
          <a:noFill/>
          <a:ln w="9525">
            <a:noFill/>
            <a:miter lim="800000"/>
            <a:headEnd/>
            <a:tailEnd/>
          </a:ln>
        </p:spPr>
      </p:pic>
      <p:sp>
        <p:nvSpPr>
          <p:cNvPr id="13" name="TextBox 12"/>
          <p:cNvSpPr txBox="1"/>
          <p:nvPr/>
        </p:nvSpPr>
        <p:spPr>
          <a:xfrm>
            <a:off x="609600" y="5334000"/>
            <a:ext cx="2743200" cy="646331"/>
          </a:xfrm>
          <a:prstGeom prst="rect">
            <a:avLst/>
          </a:prstGeom>
          <a:noFill/>
        </p:spPr>
        <p:txBody>
          <a:bodyPr wrap="square" rtlCol="0">
            <a:spAutoFit/>
          </a:bodyPr>
          <a:lstStyle/>
          <a:p>
            <a:r>
              <a:rPr lang="en-US" dirty="0" smtClean="0"/>
              <a:t>Figure 3: Hidden Markov Model Example.</a:t>
            </a:r>
            <a:endParaRPr lang="en-US" dirty="0"/>
          </a:p>
        </p:txBody>
      </p:sp>
      <p:sp>
        <p:nvSpPr>
          <p:cNvPr id="14" name="TextBox 13"/>
          <p:cNvSpPr txBox="1"/>
          <p:nvPr/>
        </p:nvSpPr>
        <p:spPr>
          <a:xfrm>
            <a:off x="3733800" y="3516868"/>
            <a:ext cx="381000" cy="369332"/>
          </a:xfrm>
          <a:prstGeom prst="rect">
            <a:avLst/>
          </a:prstGeom>
          <a:noFill/>
        </p:spPr>
        <p:txBody>
          <a:bodyPr wrap="square" rtlCol="0">
            <a:spAutoFit/>
          </a:bodyPr>
          <a:lstStyle/>
          <a:p>
            <a:r>
              <a:rPr lang="en-US" dirty="0" smtClean="0"/>
              <a:t>1:</a:t>
            </a:r>
            <a:endParaRPr lang="en-US" dirty="0"/>
          </a:p>
        </p:txBody>
      </p:sp>
      <p:sp>
        <p:nvSpPr>
          <p:cNvPr id="15" name="TextBox 14"/>
          <p:cNvSpPr txBox="1"/>
          <p:nvPr/>
        </p:nvSpPr>
        <p:spPr>
          <a:xfrm>
            <a:off x="5943600" y="3516868"/>
            <a:ext cx="381000" cy="369332"/>
          </a:xfrm>
          <a:prstGeom prst="rect">
            <a:avLst/>
          </a:prstGeom>
          <a:noFill/>
        </p:spPr>
        <p:txBody>
          <a:bodyPr wrap="square" rtlCol="0">
            <a:spAutoFit/>
          </a:bodyPr>
          <a:lstStyle/>
          <a:p>
            <a:r>
              <a:rPr lang="en-US" dirty="0" smtClean="0"/>
              <a:t>2:</a:t>
            </a:r>
            <a:endParaRPr lang="en-US" dirty="0"/>
          </a:p>
        </p:txBody>
      </p:sp>
      <p:sp>
        <p:nvSpPr>
          <p:cNvPr id="16" name="TextBox 15"/>
          <p:cNvSpPr txBox="1"/>
          <p:nvPr/>
        </p:nvSpPr>
        <p:spPr>
          <a:xfrm>
            <a:off x="3505200" y="5715000"/>
            <a:ext cx="381000" cy="369332"/>
          </a:xfrm>
          <a:prstGeom prst="rect">
            <a:avLst/>
          </a:prstGeom>
          <a:noFill/>
        </p:spPr>
        <p:txBody>
          <a:bodyPr wrap="square" rtlCol="0">
            <a:spAutoFit/>
          </a:bodyPr>
          <a:lstStyle/>
          <a:p>
            <a:r>
              <a:rPr lang="en-US" dirty="0" smtClean="0"/>
              <a:t>3:</a:t>
            </a:r>
            <a:endParaRPr lang="en-US" dirty="0"/>
          </a:p>
        </p:txBody>
      </p:sp>
      <p:sp>
        <p:nvSpPr>
          <p:cNvPr id="17" name="TextBox 16"/>
          <p:cNvSpPr txBox="1"/>
          <p:nvPr/>
        </p:nvSpPr>
        <p:spPr>
          <a:xfrm>
            <a:off x="6019800" y="5715000"/>
            <a:ext cx="381000" cy="369332"/>
          </a:xfrm>
          <a:prstGeom prst="rect">
            <a:avLst/>
          </a:prstGeom>
          <a:noFill/>
        </p:spPr>
        <p:txBody>
          <a:bodyPr wrap="square" rtlCol="0">
            <a:spAutoFit/>
          </a:bodyPr>
          <a:lstStyle/>
          <a:p>
            <a:r>
              <a:rPr lang="en-US" dirty="0" smtClean="0"/>
              <a:t>4:</a:t>
            </a:r>
            <a:endParaRPr lang="en-US" dirty="0"/>
          </a:p>
        </p:txBody>
      </p:sp>
      <p:sp>
        <p:nvSpPr>
          <p:cNvPr id="18" name="TextBox 17"/>
          <p:cNvSpPr txBox="1"/>
          <p:nvPr/>
        </p:nvSpPr>
        <p:spPr>
          <a:xfrm>
            <a:off x="4419600" y="6183868"/>
            <a:ext cx="2743200" cy="369332"/>
          </a:xfrm>
          <a:prstGeom prst="rect">
            <a:avLst/>
          </a:prstGeom>
          <a:noFill/>
        </p:spPr>
        <p:txBody>
          <a:bodyPr wrap="square" rtlCol="0">
            <a:spAutoFit/>
          </a:bodyPr>
          <a:lstStyle/>
          <a:p>
            <a:r>
              <a:rPr lang="en-US" dirty="0" smtClean="0"/>
              <a:t>Figure 4: Map Matching</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VTrack</a:t>
            </a:r>
            <a:r>
              <a:rPr lang="en-US" dirty="0" smtClean="0"/>
              <a:t> algorithm (III)</a:t>
            </a:r>
            <a:endParaRPr lang="en-US" dirty="0"/>
          </a:p>
        </p:txBody>
      </p:sp>
      <p:sp>
        <p:nvSpPr>
          <p:cNvPr id="3" name="Content Placeholder 2"/>
          <p:cNvSpPr>
            <a:spLocks noGrp="1"/>
          </p:cNvSpPr>
          <p:nvPr>
            <p:ph sz="quarter" idx="1"/>
          </p:nvPr>
        </p:nvSpPr>
        <p:spPr/>
        <p:txBody>
          <a:bodyPr>
            <a:normAutofit fontScale="85000" lnSpcReduction="10000"/>
          </a:bodyPr>
          <a:lstStyle/>
          <a:p>
            <a:r>
              <a:rPr lang="en-US" sz="2400" dirty="0" smtClean="0"/>
              <a:t>Figure 3 in the previous slide shows the map matching approach. A sample </a:t>
            </a:r>
            <a:r>
              <a:rPr lang="en-US" sz="2400" i="1" dirty="0" smtClean="0"/>
              <a:t>p </a:t>
            </a:r>
            <a:r>
              <a:rPr lang="en-US" sz="2400" dirty="0" smtClean="0"/>
              <a:t>is an outlier if it violates a speed constraint which set to be = 200 mph as a threshold. A pre- process is done to remove the outliers before the HMM, Figure 4.1.</a:t>
            </a:r>
          </a:p>
          <a:p>
            <a:r>
              <a:rPr lang="en-US" sz="2400" dirty="0" smtClean="0"/>
              <a:t>Inserting interpolated points in the region where the location data experiences an outages. This interpolated samples are generated by the algorithm at 1 second intervals along </a:t>
            </a:r>
            <a:r>
              <a:rPr lang="en-US" sz="2400" dirty="0" smtClean="0"/>
              <a:t>Figure </a:t>
            </a:r>
            <a:r>
              <a:rPr lang="en-US" sz="2400" dirty="0" smtClean="0"/>
              <a:t>4.2.</a:t>
            </a:r>
          </a:p>
          <a:p>
            <a:r>
              <a:rPr lang="en-US" sz="2400" dirty="0" smtClean="0"/>
              <a:t>A line segment connects the last observed point before the outage and the first following the outage </a:t>
            </a:r>
            <a:r>
              <a:rPr lang="en-US" sz="2400" dirty="0" smtClean="0"/>
              <a:t>Figure </a:t>
            </a:r>
            <a:r>
              <a:rPr lang="en-US" sz="2400" dirty="0" smtClean="0"/>
              <a:t>4.3.</a:t>
            </a:r>
          </a:p>
          <a:p>
            <a:r>
              <a:rPr lang="en-US" sz="2400" dirty="0" err="1" smtClean="0"/>
              <a:t>Viterbi</a:t>
            </a:r>
            <a:r>
              <a:rPr lang="en-US" sz="2400" dirty="0" smtClean="0"/>
              <a:t> algorithm is used to predict the most likely sequence of road segments to the observed interpolated points. The hidden states in the Markov model that was used are directed road segments and observations are position samples. Computing the most likely sequence of road segment</a:t>
            </a:r>
            <a:r>
              <a:rPr lang="en-US" sz="2400" dirty="0" smtClean="0"/>
              <a:t> Figure </a:t>
            </a:r>
            <a:r>
              <a:rPr lang="en-US" sz="2400" dirty="0" smtClean="0"/>
              <a:t>4.3. </a:t>
            </a:r>
          </a:p>
          <a:p>
            <a:r>
              <a:rPr lang="en-US" sz="2400" dirty="0" smtClean="0"/>
              <a:t>Bad zone removal is done to remove low confidence </a:t>
            </a:r>
            <a:r>
              <a:rPr lang="en-US" sz="2400" dirty="0" err="1" smtClean="0"/>
              <a:t>Viterbi</a:t>
            </a:r>
            <a:r>
              <a:rPr lang="en-US" sz="2400" dirty="0" smtClean="0"/>
              <a:t> matches, </a:t>
            </a:r>
            <a:r>
              <a:rPr lang="en-US" sz="2400" dirty="0" smtClean="0"/>
              <a:t>Figure </a:t>
            </a:r>
            <a:r>
              <a:rPr lang="en-US" sz="2400" dirty="0" smtClean="0"/>
              <a:t>4.4.</a:t>
            </a: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VTrack</a:t>
            </a:r>
            <a:r>
              <a:rPr lang="en-US" dirty="0" smtClean="0"/>
              <a:t> algorithm (IV)</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Transition probabilities reflect three notation:</a:t>
            </a:r>
          </a:p>
          <a:p>
            <a:pPr marL="1051560" lvl="2" indent="-457200">
              <a:buClr>
                <a:schemeClr val="accent1"/>
              </a:buClr>
              <a:buFont typeface="+mj-lt"/>
              <a:buAutoNum type="arabicPeriod"/>
            </a:pPr>
            <a:r>
              <a:rPr lang="en-US" dirty="0" smtClean="0"/>
              <a:t> For a given road segment, there is a probability that at the next point, the car will still be on the road segment. </a:t>
            </a:r>
            <a:r>
              <a:rPr lang="en-US" i="1" dirty="0" smtClean="0"/>
              <a:t>The probability p from a segment </a:t>
            </a:r>
            <a:r>
              <a:rPr lang="en-US" i="1" dirty="0" err="1" smtClean="0"/>
              <a:t>i</a:t>
            </a:r>
            <a:r>
              <a:rPr lang="en-US" i="1" dirty="0" smtClean="0"/>
              <a:t> at sample t-1 to a segment j at sample t as follows</a:t>
            </a:r>
          </a:p>
          <a:p>
            <a:pPr marL="1051560" lvl="2" indent="-457200">
              <a:buClr>
                <a:schemeClr val="accent1"/>
              </a:buClr>
              <a:buFont typeface="+mj-lt"/>
              <a:buAutoNum type="arabicPeriod"/>
            </a:pPr>
            <a:r>
              <a:rPr lang="en-US" dirty="0" smtClean="0"/>
              <a:t> </a:t>
            </a:r>
            <a:r>
              <a:rPr lang="en-US" dirty="0" smtClean="0"/>
              <a:t>A car can travel from the end of one road segment to the start of the next if it uses the same transaction.</a:t>
            </a:r>
          </a:p>
          <a:p>
            <a:pPr marL="1051560" lvl="2" indent="-457200">
              <a:buClr>
                <a:schemeClr val="accent1"/>
              </a:buClr>
              <a:buFont typeface="+mj-lt"/>
              <a:buAutoNum type="arabicPeriod"/>
            </a:pPr>
            <a:r>
              <a:rPr lang="en-US" dirty="0" smtClean="0"/>
              <a:t>A car can not travel unreasonably fast on any road segment.</a:t>
            </a:r>
            <a:endParaRPr lang="en-US" dirty="0" smtClean="0"/>
          </a:p>
          <a:p>
            <a:pPr lvl="2">
              <a:buNone/>
            </a:pPr>
            <a:r>
              <a:rPr lang="en-US" i="1" dirty="0" smtClean="0"/>
              <a:t>The probability p from a segment </a:t>
            </a:r>
            <a:r>
              <a:rPr lang="en-US" i="1" dirty="0" err="1" smtClean="0"/>
              <a:t>i</a:t>
            </a:r>
            <a:r>
              <a:rPr lang="en-US" i="1" dirty="0" smtClean="0"/>
              <a:t> at sample t-1 to a segment j at sample t as </a:t>
            </a:r>
            <a:r>
              <a:rPr lang="en-US" i="1" dirty="0" smtClean="0"/>
              <a:t>follows:</a:t>
            </a:r>
          </a:p>
          <a:p>
            <a:pPr lvl="2">
              <a:buFont typeface="Wingdings" pitchFamily="2" charset="2"/>
              <a:buChar char="ü"/>
            </a:pPr>
            <a:r>
              <a:rPr lang="en-US" i="1" dirty="0" smtClean="0"/>
              <a:t> </a:t>
            </a:r>
            <a:r>
              <a:rPr lang="en-US" i="1" dirty="0" smtClean="0"/>
              <a:t>if </a:t>
            </a:r>
            <a:r>
              <a:rPr lang="en-US" i="1" dirty="0" err="1" smtClean="0"/>
              <a:t>i</a:t>
            </a:r>
            <a:r>
              <a:rPr lang="en-US" i="1" dirty="0" smtClean="0"/>
              <a:t>=j, p=€ ( constant set to be &lt;= 1/(dmax+1) where </a:t>
            </a:r>
            <a:r>
              <a:rPr lang="en-US" i="1" dirty="0" err="1" smtClean="0"/>
              <a:t>dmax</a:t>
            </a:r>
            <a:r>
              <a:rPr lang="en-US" i="1" dirty="0" smtClean="0"/>
              <a:t> is the maximum number of segments that start at the end of the same segment.</a:t>
            </a:r>
          </a:p>
          <a:p>
            <a:pPr lvl="2">
              <a:buFont typeface="Wingdings" pitchFamily="2" charset="2"/>
              <a:buChar char="ü"/>
            </a:pPr>
            <a:r>
              <a:rPr lang="en-US" i="1" dirty="0" smtClean="0"/>
              <a:t> </a:t>
            </a:r>
            <a:r>
              <a:rPr lang="en-US" i="1" dirty="0" smtClean="0"/>
              <a:t>if j does not start where </a:t>
            </a:r>
            <a:r>
              <a:rPr lang="en-US" i="1" dirty="0" err="1" smtClean="0"/>
              <a:t>i</a:t>
            </a:r>
            <a:r>
              <a:rPr lang="en-US" i="1" dirty="0" smtClean="0"/>
              <a:t> ends, p=0.</a:t>
            </a:r>
          </a:p>
          <a:p>
            <a:pPr lvl="2">
              <a:buFont typeface="Wingdings" pitchFamily="2" charset="2"/>
              <a:buChar char="ü"/>
            </a:pPr>
            <a:r>
              <a:rPr lang="en-US" i="1" dirty="0" smtClean="0"/>
              <a:t>If j does not start where </a:t>
            </a:r>
            <a:r>
              <a:rPr lang="en-US" i="1" dirty="0" err="1" smtClean="0"/>
              <a:t>i</a:t>
            </a:r>
            <a:r>
              <a:rPr lang="en-US" i="1" dirty="0" smtClean="0"/>
              <a:t> ends, p=€ or 0 ( this is reflecting the third notation).</a:t>
            </a:r>
          </a:p>
          <a:p>
            <a:pPr>
              <a:buSzPct val="100000"/>
              <a:buFont typeface="Arial" pitchFamily="34" charset="0"/>
              <a:buChar char="•"/>
            </a:pPr>
            <a:r>
              <a:rPr lang="en-US" dirty="0" smtClean="0"/>
              <a:t>Emission probability.</a:t>
            </a:r>
          </a:p>
          <a:p>
            <a:pPr>
              <a:buFont typeface="Arial" pitchFamily="34" charset="0"/>
              <a:buChar char="•"/>
            </a:pPr>
            <a:r>
              <a:rPr lang="en-US" dirty="0" err="1" smtClean="0"/>
              <a:t>Viterbi</a:t>
            </a:r>
            <a:r>
              <a:rPr lang="en-US" dirty="0" smtClean="0"/>
              <a:t> decoding.</a:t>
            </a:r>
          </a:p>
          <a:p>
            <a:pPr>
              <a:buFont typeface="Arial" pitchFamily="34" charset="0"/>
              <a:buChar char="•"/>
            </a:pPr>
            <a:r>
              <a:rPr lang="en-US" dirty="0" smtClean="0"/>
              <a:t>Bad zone detection.</a:t>
            </a:r>
          </a:p>
          <a:p>
            <a:pPr>
              <a:buNone/>
            </a:pP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Travel Time Estimation</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Travel time known as T(S) where S is a segment consists of three parts as follow:</a:t>
            </a:r>
          </a:p>
          <a:p>
            <a:pPr>
              <a:buNone/>
            </a:pPr>
            <a:r>
              <a:rPr lang="en-US" dirty="0" smtClean="0"/>
              <a:t> </a:t>
            </a:r>
            <a:r>
              <a:rPr lang="en-US" dirty="0" smtClean="0"/>
              <a:t>               T(S)=</a:t>
            </a:r>
            <a:r>
              <a:rPr lang="en-US" dirty="0" err="1" smtClean="0"/>
              <a:t>Tleft</a:t>
            </a:r>
            <a:r>
              <a:rPr lang="en-US" dirty="0" smtClean="0"/>
              <a:t>(S)+</a:t>
            </a:r>
            <a:r>
              <a:rPr lang="en-US" dirty="0" err="1" smtClean="0"/>
              <a:t>Tmatched</a:t>
            </a:r>
            <a:r>
              <a:rPr lang="en-US" dirty="0" smtClean="0"/>
              <a:t>(S)+</a:t>
            </a:r>
            <a:r>
              <a:rPr lang="en-US" dirty="0" err="1" smtClean="0"/>
              <a:t>Tright</a:t>
            </a:r>
            <a:r>
              <a:rPr lang="en-US" dirty="0" smtClean="0"/>
              <a:t>(S)</a:t>
            </a:r>
          </a:p>
          <a:p>
            <a:pPr lvl="2">
              <a:buFont typeface="Wingdings" pitchFamily="2" charset="2"/>
              <a:buChar char="ü"/>
            </a:pPr>
            <a:r>
              <a:rPr lang="en-US" dirty="0" smtClean="0"/>
              <a:t> </a:t>
            </a:r>
            <a:r>
              <a:rPr lang="en-US" dirty="0" smtClean="0"/>
              <a:t>  </a:t>
            </a:r>
            <a:r>
              <a:rPr lang="en-US" dirty="0" err="1" smtClean="0"/>
              <a:t>Tleft</a:t>
            </a:r>
            <a:r>
              <a:rPr lang="en-US" dirty="0" smtClean="0"/>
              <a:t>(S): is the time between the unobserved entry point for S and the first observed point.</a:t>
            </a:r>
          </a:p>
          <a:p>
            <a:pPr lvl="2">
              <a:buFont typeface="Wingdings" pitchFamily="2" charset="2"/>
              <a:buChar char="ü"/>
            </a:pPr>
            <a:r>
              <a:rPr lang="en-US" dirty="0" err="1" smtClean="0"/>
              <a:t>Tmatched</a:t>
            </a:r>
            <a:r>
              <a:rPr lang="en-US" dirty="0" smtClean="0"/>
              <a:t>(S):  is the time between the first observed entry and the last point marched to S.</a:t>
            </a:r>
          </a:p>
          <a:p>
            <a:pPr lvl="2">
              <a:buFont typeface="Wingdings" pitchFamily="2" charset="2"/>
              <a:buChar char="ü"/>
            </a:pPr>
            <a:r>
              <a:rPr lang="en-US" dirty="0" err="1" smtClean="0"/>
              <a:t>Tright</a:t>
            </a:r>
            <a:r>
              <a:rPr lang="en-US" dirty="0" smtClean="0"/>
              <a:t>(S): is the time between the last point matched to S and the unobserved exit point from S. </a:t>
            </a:r>
            <a:endParaRPr lang="en-US" dirty="0" smtClean="0"/>
          </a:p>
          <a:p>
            <a:pPr>
              <a:buSzPct val="100000"/>
              <a:buFont typeface="Arial" pitchFamily="34" charset="0"/>
              <a:buChar char="•"/>
            </a:pPr>
            <a:r>
              <a:rPr lang="en-US" dirty="0" smtClean="0"/>
              <a:t>Estimation Errors</a:t>
            </a:r>
          </a:p>
          <a:p>
            <a:pPr lvl="2">
              <a:buSzPct val="100000"/>
              <a:buFont typeface="Wingdings" pitchFamily="2" charset="2"/>
              <a:buChar char="ü"/>
            </a:pPr>
            <a:r>
              <a:rPr lang="en-US" dirty="0" smtClean="0"/>
              <a:t>Outages during the transition times: when a car is moving from one road segment to </a:t>
            </a:r>
            <a:r>
              <a:rPr lang="en-US" dirty="0" err="1" smtClean="0"/>
              <a:t>anothers</a:t>
            </a:r>
            <a:r>
              <a:rPr lang="en-US" dirty="0" smtClean="0"/>
              <a:t>.</a:t>
            </a:r>
          </a:p>
          <a:p>
            <a:pPr lvl="2">
              <a:buSzPct val="100000"/>
              <a:buFont typeface="Wingdings" pitchFamily="2" charset="2"/>
              <a:buChar char="ü"/>
            </a:pPr>
            <a:r>
              <a:rPr lang="en-US" dirty="0" smtClean="0"/>
              <a:t>Noisy position samples.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err="1" smtClean="0"/>
              <a:t>VTrack</a:t>
            </a:r>
            <a:r>
              <a:rPr lang="en-US" dirty="0" smtClean="0"/>
              <a:t> has been evaluated on a large data set of GPS and </a:t>
            </a:r>
            <a:r>
              <a:rPr lang="en-US" dirty="0" err="1" smtClean="0"/>
              <a:t>WiFi</a:t>
            </a:r>
            <a:r>
              <a:rPr lang="en-US" dirty="0" smtClean="0"/>
              <a:t> observing by:</a:t>
            </a:r>
          </a:p>
          <a:p>
            <a:pPr lvl="1">
              <a:buFont typeface="Wingdings" pitchFamily="2" charset="2"/>
              <a:buChar char="v"/>
            </a:pPr>
            <a:r>
              <a:rPr lang="en-US" dirty="0" smtClean="0"/>
              <a:t> Data and Method: Ground truth is obtained for evaluating the resulting of the estimation of travel time. Recording videos is one way but it is very costly.</a:t>
            </a:r>
          </a:p>
          <a:p>
            <a:pPr lvl="1">
              <a:buFont typeface="Wingdings" pitchFamily="2" charset="2"/>
              <a:buChar char="v"/>
            </a:pPr>
            <a:r>
              <a:rPr lang="en-US" dirty="0" smtClean="0"/>
              <a:t>GPS Samples: is another way but it is subject to errors and outages.</a:t>
            </a:r>
          </a:p>
          <a:p>
            <a:pPr lvl="1">
              <a:buFont typeface="Wingdings" pitchFamily="2" charset="2"/>
              <a:buChar char="v"/>
            </a:pPr>
            <a:r>
              <a:rPr lang="en-US" dirty="0" smtClean="0"/>
              <a:t> </a:t>
            </a:r>
            <a:r>
              <a:rPr lang="en-US" dirty="0" smtClean="0"/>
              <a:t>Using another approach based on aggressive data cleaning to produce ground truth by steps:</a:t>
            </a:r>
          </a:p>
          <a:p>
            <a:pPr lvl="2">
              <a:buFont typeface="Wingdings" pitchFamily="2" charset="2"/>
              <a:buChar char="ü"/>
            </a:pPr>
            <a:r>
              <a:rPr lang="en-US" dirty="0" smtClean="0"/>
              <a:t> </a:t>
            </a:r>
            <a:r>
              <a:rPr lang="en-US" dirty="0" smtClean="0"/>
              <a:t>For each GPS point g in a drive, consider the set of segments </a:t>
            </a:r>
            <a:r>
              <a:rPr lang="en-US" dirty="0" err="1" smtClean="0"/>
              <a:t>Sg</a:t>
            </a:r>
            <a:r>
              <a:rPr lang="en-US" dirty="0" smtClean="0"/>
              <a:t> within a 15m radius of g.</a:t>
            </a:r>
          </a:p>
          <a:p>
            <a:pPr lvl="2">
              <a:buFont typeface="Wingdings" pitchFamily="2" charset="2"/>
              <a:buChar char="ü"/>
            </a:pPr>
            <a:r>
              <a:rPr lang="en-US" dirty="0" smtClean="0"/>
              <a:t>Searching the space of these segments to match the sequence of points g to a continuous sequence of segments </a:t>
            </a:r>
            <a:r>
              <a:rPr lang="en-US" dirty="0" err="1" smtClean="0"/>
              <a:t>Xg</a:t>
            </a:r>
            <a:r>
              <a:rPr lang="en-US" dirty="0" smtClean="0"/>
              <a:t>, such that </a:t>
            </a:r>
            <a:r>
              <a:rPr lang="en-US" dirty="0" err="1" smtClean="0"/>
              <a:t>X€Sg</a:t>
            </a:r>
            <a:r>
              <a:rPr lang="en-US" dirty="0" smtClean="0"/>
              <a:t> then each GPS point is matched to one of its neighbors.</a:t>
            </a:r>
          </a:p>
          <a:p>
            <a:pPr lvl="2">
              <a:buFont typeface="Wingdings" pitchFamily="2" charset="2"/>
              <a:buChar char="ü"/>
            </a:pPr>
            <a:r>
              <a:rPr lang="en-US" dirty="0" smtClean="0"/>
              <a:t>Looking to the outages for more than certain duration 10s and split the drive into multiple drives.</a:t>
            </a:r>
          </a:p>
          <a:p>
            <a:pPr lvl="2">
              <a:buFont typeface="Wingdings" pitchFamily="2" charset="2"/>
              <a:buChar char="ü"/>
            </a:pPr>
            <a:r>
              <a:rPr lang="en-US" dirty="0" smtClean="0"/>
              <a:t>Finally projecting each g to the closest point on </a:t>
            </a:r>
            <a:r>
              <a:rPr lang="en-US" dirty="0" err="1" smtClean="0"/>
              <a:t>Xg</a:t>
            </a:r>
            <a:r>
              <a:rPr lang="en-US" dirty="0" smtClean="0"/>
              <a:t> to obtain a ground truth point no gap exceeds the 10s, each GPS point is matched to a segment at most 15 meters from it and the resulting is unbroken drive.</a:t>
            </a:r>
          </a:p>
          <a:p>
            <a:pPr lvl="2">
              <a:buFont typeface="Wingdings" pitchFamily="2" charset="2"/>
              <a:buChar char="ü"/>
            </a:pPr>
            <a:endParaRPr lang="en-US" dirty="0" smtClean="0"/>
          </a:p>
          <a:p>
            <a:pPr lvl="2">
              <a:buFont typeface="Wingdings" pitchFamily="2" charset="2"/>
              <a:buChar char="ü"/>
            </a:pPr>
            <a:endParaRPr lang="en-US" dirty="0" smtClean="0"/>
          </a:p>
          <a:p>
            <a:pPr lvl="2">
              <a:buFont typeface="Wingdings" pitchFamily="2" charset="2"/>
              <a:buChar char="ü"/>
            </a:pP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(II)</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Validating ground truth for delays on a very small data sample ( about one hour driving) in Boston.</a:t>
            </a:r>
          </a:p>
          <a:p>
            <a:r>
              <a:rPr lang="en-US" dirty="0" smtClean="0"/>
              <a:t>Using android phone equipped with GPS to continuously record location.</a:t>
            </a:r>
          </a:p>
          <a:p>
            <a:r>
              <a:rPr lang="en-US" dirty="0" smtClean="0"/>
              <a:t>A human operator pressed a button whenever the vehicle crossed an intersection.</a:t>
            </a:r>
          </a:p>
          <a:p>
            <a:r>
              <a:rPr lang="en-US" dirty="0" smtClean="0"/>
              <a:t>Comparing the travel times between successive turns from the app to the ones obtained from the GPS.</a:t>
            </a:r>
          </a:p>
          <a:p>
            <a:r>
              <a:rPr lang="en-US" dirty="0" smtClean="0"/>
              <a:t>The average error in travel times from a cleaned version was 4.74% for half an hour in Boston with 30 segments, and 8.1% for another half an hour in Cambridge with 50 segments.</a:t>
            </a:r>
          </a:p>
          <a:p>
            <a:r>
              <a:rPr lang="en-US" dirty="0" smtClean="0"/>
              <a:t>Using GPS samples associated with </a:t>
            </a:r>
            <a:r>
              <a:rPr lang="en-US" dirty="0" err="1" smtClean="0"/>
              <a:t>WiFi</a:t>
            </a:r>
            <a:r>
              <a:rPr lang="en-US" dirty="0" smtClean="0"/>
              <a:t> to evaluate and validate the accuracy of time estimation.</a:t>
            </a:r>
          </a:p>
          <a:p>
            <a:r>
              <a:rPr lang="en-US" dirty="0" smtClean="0"/>
              <a:t>Route planning: Finding the best routes between the source and destination minimizing the expected drive time. For each sensor setting the evaluation takes a set of clean drives Dg and noisy </a:t>
            </a:r>
            <a:r>
              <a:rPr lang="en-US" dirty="0" err="1" smtClean="0"/>
              <a:t>Dnoisy</a:t>
            </a:r>
            <a:r>
              <a:rPr lang="en-US" dirty="0" smtClean="0"/>
              <a:t> and run the </a:t>
            </a:r>
            <a:r>
              <a:rPr lang="en-US" dirty="0" err="1" smtClean="0"/>
              <a:t>VTrack</a:t>
            </a:r>
            <a:r>
              <a:rPr lang="en-US" dirty="0" smtClean="0"/>
              <a:t> algorithm on them specially the </a:t>
            </a:r>
            <a:r>
              <a:rPr lang="en-US" dirty="0" err="1" smtClean="0"/>
              <a:t>Dnoisy</a:t>
            </a:r>
            <a:r>
              <a:rPr lang="en-US" dirty="0" smtClean="0"/>
              <a:t> to produce the travel time estimates for each segment.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(III)</a:t>
            </a:r>
            <a:endParaRPr lang="en-US" dirty="0"/>
          </a:p>
        </p:txBody>
      </p:sp>
      <p:pic>
        <p:nvPicPr>
          <p:cNvPr id="3074" name="Picture 2"/>
          <p:cNvPicPr>
            <a:picLocks noGrp="1" noChangeAspect="1" noChangeArrowheads="1"/>
          </p:cNvPicPr>
          <p:nvPr>
            <p:ph sz="quarter" idx="1"/>
          </p:nvPr>
        </p:nvPicPr>
        <p:blipFill>
          <a:blip r:embed="rId2" cstate="print"/>
          <a:srcRect/>
          <a:stretch>
            <a:fillRect/>
          </a:stretch>
        </p:blipFill>
        <p:spPr bwMode="auto">
          <a:xfrm>
            <a:off x="914400" y="1676400"/>
            <a:ext cx="7772400" cy="3428201"/>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1219200" y="5715000"/>
            <a:ext cx="7410450" cy="228600"/>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1752600" y="5181600"/>
            <a:ext cx="6200775" cy="219075"/>
          </a:xfrm>
          <a:prstGeom prst="rect">
            <a:avLst/>
          </a:prstGeom>
          <a:noFill/>
          <a:ln w="9525">
            <a:noFill/>
            <a:miter lim="800000"/>
            <a:headEnd/>
            <a:tailEnd/>
          </a:ln>
        </p:spPr>
      </p:pic>
      <p:sp>
        <p:nvSpPr>
          <p:cNvPr id="7" name="TextBox 6"/>
          <p:cNvSpPr txBox="1"/>
          <p:nvPr/>
        </p:nvSpPr>
        <p:spPr>
          <a:xfrm>
            <a:off x="228600" y="5638800"/>
            <a:ext cx="1066800" cy="369332"/>
          </a:xfrm>
          <a:prstGeom prst="rect">
            <a:avLst/>
          </a:prstGeom>
          <a:noFill/>
        </p:spPr>
        <p:txBody>
          <a:bodyPr wrap="square" rtlCol="0">
            <a:spAutoFit/>
          </a:bodyPr>
          <a:lstStyle/>
          <a:p>
            <a:r>
              <a:rPr lang="en-US" dirty="0" smtClean="0"/>
              <a:t>Figure 5:</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(IV)</a:t>
            </a:r>
            <a:endParaRPr lang="en-US" dirty="0"/>
          </a:p>
        </p:txBody>
      </p:sp>
      <p:pic>
        <p:nvPicPr>
          <p:cNvPr id="4098" name="Picture 2"/>
          <p:cNvPicPr>
            <a:picLocks noGrp="1" noChangeAspect="1" noChangeArrowheads="1"/>
          </p:cNvPicPr>
          <p:nvPr>
            <p:ph sz="quarter" idx="1"/>
          </p:nvPr>
        </p:nvPicPr>
        <p:blipFill>
          <a:blip r:embed="rId2" cstate="print"/>
          <a:srcRect/>
          <a:stretch>
            <a:fillRect/>
          </a:stretch>
        </p:blipFill>
        <p:spPr bwMode="auto">
          <a:xfrm>
            <a:off x="1905000" y="1524001"/>
            <a:ext cx="4986337" cy="3624262"/>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3028950" y="5181600"/>
            <a:ext cx="3371850" cy="209550"/>
          </a:xfrm>
          <a:prstGeom prst="rect">
            <a:avLst/>
          </a:prstGeom>
          <a:noFill/>
          <a:ln w="9525">
            <a:noFill/>
            <a:miter lim="800000"/>
            <a:headEnd/>
            <a:tailEnd/>
          </a:ln>
        </p:spPr>
      </p:pic>
      <p:sp>
        <p:nvSpPr>
          <p:cNvPr id="6" name="TextBox 5"/>
          <p:cNvSpPr txBox="1"/>
          <p:nvPr/>
        </p:nvSpPr>
        <p:spPr>
          <a:xfrm>
            <a:off x="2133600" y="5105400"/>
            <a:ext cx="1143000" cy="369332"/>
          </a:xfrm>
          <a:prstGeom prst="rect">
            <a:avLst/>
          </a:prstGeom>
          <a:noFill/>
        </p:spPr>
        <p:txBody>
          <a:bodyPr wrap="square" rtlCol="0">
            <a:spAutoFit/>
          </a:bodyPr>
          <a:lstStyle/>
          <a:p>
            <a:r>
              <a:rPr lang="en-US" dirty="0" smtClean="0"/>
              <a:t>Figure 6:</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Hotspots detection</a:t>
            </a:r>
            <a:endParaRPr lang="en-US" dirty="0"/>
          </a:p>
        </p:txBody>
      </p:sp>
      <p:pic>
        <p:nvPicPr>
          <p:cNvPr id="5122" name="Picture 2"/>
          <p:cNvPicPr>
            <a:picLocks noGrp="1" noChangeAspect="1" noChangeArrowheads="1"/>
          </p:cNvPicPr>
          <p:nvPr>
            <p:ph sz="quarter" idx="1"/>
          </p:nvPr>
        </p:nvPicPr>
        <p:blipFill>
          <a:blip r:embed="rId2" cstate="print"/>
          <a:srcRect/>
          <a:stretch>
            <a:fillRect/>
          </a:stretch>
        </p:blipFill>
        <p:spPr bwMode="auto">
          <a:xfrm>
            <a:off x="762000" y="1600200"/>
            <a:ext cx="3943350" cy="365760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4572000" y="1524000"/>
            <a:ext cx="4114800" cy="3810000"/>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5562600" y="5448300"/>
            <a:ext cx="3143250" cy="266700"/>
          </a:xfrm>
          <a:prstGeom prst="rect">
            <a:avLst/>
          </a:prstGeom>
          <a:noFill/>
          <a:ln w="9525">
            <a:noFill/>
            <a:miter lim="800000"/>
            <a:headEnd/>
            <a:tailEnd/>
          </a:ln>
        </p:spPr>
      </p:pic>
      <p:pic>
        <p:nvPicPr>
          <p:cNvPr id="5125" name="Picture 5"/>
          <p:cNvPicPr>
            <a:picLocks noChangeAspect="1" noChangeArrowheads="1"/>
          </p:cNvPicPr>
          <p:nvPr/>
        </p:nvPicPr>
        <p:blipFill>
          <a:blip r:embed="rId5" cstate="print"/>
          <a:srcRect/>
          <a:stretch>
            <a:fillRect/>
          </a:stretch>
        </p:blipFill>
        <p:spPr bwMode="auto">
          <a:xfrm>
            <a:off x="1743075" y="5505450"/>
            <a:ext cx="2676525" cy="209550"/>
          </a:xfrm>
          <a:prstGeom prst="rect">
            <a:avLst/>
          </a:prstGeom>
          <a:noFill/>
          <a:ln w="9525">
            <a:noFill/>
            <a:miter lim="800000"/>
            <a:headEnd/>
            <a:tailEnd/>
          </a:ln>
        </p:spPr>
      </p:pic>
      <p:sp>
        <p:nvSpPr>
          <p:cNvPr id="8" name="TextBox 7"/>
          <p:cNvSpPr txBox="1"/>
          <p:nvPr/>
        </p:nvSpPr>
        <p:spPr>
          <a:xfrm>
            <a:off x="838200" y="5421868"/>
            <a:ext cx="990600" cy="369332"/>
          </a:xfrm>
          <a:prstGeom prst="rect">
            <a:avLst/>
          </a:prstGeom>
          <a:noFill/>
        </p:spPr>
        <p:txBody>
          <a:bodyPr wrap="square" rtlCol="0">
            <a:spAutoFit/>
          </a:bodyPr>
          <a:lstStyle/>
          <a:p>
            <a:r>
              <a:rPr lang="en-US" dirty="0" smtClean="0"/>
              <a:t>Figure 7:</a:t>
            </a:r>
            <a:endParaRPr lang="en-US" dirty="0"/>
          </a:p>
        </p:txBody>
      </p:sp>
      <p:sp>
        <p:nvSpPr>
          <p:cNvPr id="9" name="TextBox 8"/>
          <p:cNvSpPr txBox="1"/>
          <p:nvPr/>
        </p:nvSpPr>
        <p:spPr>
          <a:xfrm>
            <a:off x="4724400" y="5421868"/>
            <a:ext cx="990600" cy="369332"/>
          </a:xfrm>
          <a:prstGeom prst="rect">
            <a:avLst/>
          </a:prstGeom>
          <a:noFill/>
        </p:spPr>
        <p:txBody>
          <a:bodyPr wrap="square" rtlCol="0">
            <a:spAutoFit/>
          </a:bodyPr>
          <a:lstStyle/>
          <a:p>
            <a:r>
              <a:rPr lang="en-US" dirty="0" smtClean="0"/>
              <a:t>Figure 8:</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Vs Accuracy</a:t>
            </a:r>
            <a:endParaRPr lang="en-US" dirty="0"/>
          </a:p>
        </p:txBody>
      </p:sp>
      <p:sp>
        <p:nvSpPr>
          <p:cNvPr id="3" name="Content Placeholder 2"/>
          <p:cNvSpPr>
            <a:spLocks noGrp="1"/>
          </p:cNvSpPr>
          <p:nvPr>
            <p:ph sz="quarter" idx="1"/>
          </p:nvPr>
        </p:nvSpPr>
        <p:spPr>
          <a:xfrm>
            <a:off x="914400" y="1447800"/>
            <a:ext cx="7772400" cy="685800"/>
          </a:xfrm>
        </p:spPr>
        <p:txBody>
          <a:bodyPr>
            <a:normAutofit fontScale="77500" lnSpcReduction="20000"/>
          </a:bodyPr>
          <a:lstStyle/>
          <a:p>
            <a:r>
              <a:rPr lang="en-US" dirty="0" smtClean="0"/>
              <a:t>On </a:t>
            </a:r>
            <a:r>
              <a:rPr lang="en-US" dirty="0" err="1" smtClean="0"/>
              <a:t>iphone</a:t>
            </a:r>
            <a:r>
              <a:rPr lang="en-US" dirty="0" smtClean="0"/>
              <a:t> battery the energy can be summarized in the following table:</a:t>
            </a:r>
          </a:p>
          <a:p>
            <a:pPr>
              <a:buNone/>
            </a:pPr>
            <a:r>
              <a:rPr lang="en-US" dirty="0" smtClean="0"/>
              <a:t> </a:t>
            </a:r>
            <a:r>
              <a:rPr lang="en-US" dirty="0" smtClean="0"/>
              <a:t>         </a:t>
            </a:r>
            <a:endParaRPr lang="en-US" dirty="0"/>
          </a:p>
        </p:txBody>
      </p:sp>
      <p:pic>
        <p:nvPicPr>
          <p:cNvPr id="6147" name="Picture 3"/>
          <p:cNvPicPr>
            <a:picLocks noChangeAspect="1" noChangeArrowheads="1"/>
          </p:cNvPicPr>
          <p:nvPr/>
        </p:nvPicPr>
        <p:blipFill>
          <a:blip r:embed="rId2" cstate="print"/>
          <a:srcRect/>
          <a:stretch>
            <a:fillRect/>
          </a:stretch>
        </p:blipFill>
        <p:spPr bwMode="auto">
          <a:xfrm>
            <a:off x="2057400" y="2209800"/>
            <a:ext cx="4352925" cy="1276350"/>
          </a:xfrm>
          <a:prstGeom prst="rect">
            <a:avLst/>
          </a:prstGeom>
          <a:noFill/>
          <a:ln w="9525">
            <a:noFill/>
            <a:miter lim="800000"/>
            <a:headEnd/>
            <a:tailEnd/>
          </a:ln>
        </p:spPr>
      </p:pic>
      <p:sp>
        <p:nvSpPr>
          <p:cNvPr id="7" name="Content Placeholder 2"/>
          <p:cNvSpPr txBox="1">
            <a:spLocks/>
          </p:cNvSpPr>
          <p:nvPr/>
        </p:nvSpPr>
        <p:spPr>
          <a:xfrm>
            <a:off x="990600" y="3810000"/>
            <a:ext cx="7772400" cy="685800"/>
          </a:xfrm>
          <a:prstGeom prst="rect">
            <a:avLst/>
          </a:prstGeom>
        </p:spPr>
        <p:txBody>
          <a:bodyPr vert="horz">
            <a:normAutofit fontScale="77500" lnSpcReduction="20000"/>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r>
              <a:rPr lang="en-US" sz="2600" dirty="0" smtClean="0"/>
              <a:t>Optimal strategy for different energy cost is showed in the next figure</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6149" name="Picture 5"/>
          <p:cNvPicPr>
            <a:picLocks noChangeAspect="1" noChangeArrowheads="1"/>
          </p:cNvPicPr>
          <p:nvPr/>
        </p:nvPicPr>
        <p:blipFill>
          <a:blip r:embed="rId3" cstate="print"/>
          <a:srcRect/>
          <a:stretch>
            <a:fillRect/>
          </a:stretch>
        </p:blipFill>
        <p:spPr bwMode="auto">
          <a:xfrm>
            <a:off x="3124200" y="4191000"/>
            <a:ext cx="3028950" cy="1381125"/>
          </a:xfrm>
          <a:prstGeom prst="rect">
            <a:avLst/>
          </a:prstGeom>
          <a:noFill/>
          <a:ln w="9525">
            <a:noFill/>
            <a:miter lim="800000"/>
            <a:headEnd/>
            <a:tailEnd/>
          </a:ln>
        </p:spPr>
      </p:pic>
      <p:sp>
        <p:nvSpPr>
          <p:cNvPr id="9" name="Rectangle 8"/>
          <p:cNvSpPr/>
          <p:nvPr/>
        </p:nvSpPr>
        <p:spPr>
          <a:xfrm>
            <a:off x="2819400" y="5715000"/>
            <a:ext cx="940642" cy="369332"/>
          </a:xfrm>
          <a:prstGeom prst="rect">
            <a:avLst/>
          </a:prstGeom>
        </p:spPr>
        <p:txBody>
          <a:bodyPr wrap="none">
            <a:spAutoFit/>
          </a:bodyPr>
          <a:lstStyle/>
          <a:p>
            <a:r>
              <a:rPr lang="en-US" dirty="0" smtClean="0"/>
              <a:t>Figure 9:</a:t>
            </a:r>
            <a:endParaRPr lang="en-US" dirty="0"/>
          </a:p>
        </p:txBody>
      </p:sp>
      <p:pic>
        <p:nvPicPr>
          <p:cNvPr id="6150" name="Picture 6"/>
          <p:cNvPicPr>
            <a:picLocks noChangeAspect="1" noChangeArrowheads="1"/>
          </p:cNvPicPr>
          <p:nvPr/>
        </p:nvPicPr>
        <p:blipFill>
          <a:blip r:embed="rId4" cstate="print"/>
          <a:srcRect/>
          <a:stretch>
            <a:fillRect/>
          </a:stretch>
        </p:blipFill>
        <p:spPr bwMode="auto">
          <a:xfrm>
            <a:off x="3657600" y="5838825"/>
            <a:ext cx="3476625" cy="180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Work</a:t>
            </a:r>
            <a:endParaRPr lang="en-US" dirty="0"/>
          </a:p>
        </p:txBody>
      </p:sp>
      <p:sp>
        <p:nvSpPr>
          <p:cNvPr id="3" name="Content Placeholder 2"/>
          <p:cNvSpPr>
            <a:spLocks noGrp="1"/>
          </p:cNvSpPr>
          <p:nvPr>
            <p:ph sz="quarter" idx="1"/>
          </p:nvPr>
        </p:nvSpPr>
        <p:spPr/>
        <p:txBody>
          <a:bodyPr/>
          <a:lstStyle/>
          <a:p>
            <a:r>
              <a:rPr lang="en-US" dirty="0" smtClean="0"/>
              <a:t>The Mobile Millennium project at UC Berkeley has built software to report traffic delays on mobile phones, as well as for detecting traffic using mobile phones.</a:t>
            </a:r>
          </a:p>
          <a:p>
            <a:r>
              <a:rPr lang="en-US" dirty="0" smtClean="0"/>
              <a:t>The </a:t>
            </a:r>
            <a:r>
              <a:rPr lang="en-US" dirty="0" err="1" smtClean="0"/>
              <a:t>NeriCell</a:t>
            </a:r>
            <a:r>
              <a:rPr lang="en-US" dirty="0" smtClean="0"/>
              <a:t> project focuses on monitoring road conditions and traffic using </a:t>
            </a:r>
            <a:r>
              <a:rPr lang="en-US" dirty="0" err="1" smtClean="0"/>
              <a:t>smartphones</a:t>
            </a:r>
            <a:r>
              <a:rPr lang="en-US" dirty="0" smtClean="0"/>
              <a:t>. Their goal is to combine data from the GSM localization, GPS and accelerometers to get a picture of road surface quality as well as traffic conditions.</a:t>
            </a:r>
          </a:p>
          <a:p>
            <a:r>
              <a:rPr lang="en-US" dirty="0" err="1" smtClean="0"/>
              <a:t>Gaonkar</a:t>
            </a:r>
            <a:r>
              <a:rPr lang="en-US" dirty="0" smtClean="0"/>
              <a:t> et al presents an idea of a “ micro-blog” where users can annotate locations and pick up other users annotations as they travel.</a:t>
            </a:r>
          </a:p>
          <a:p>
            <a:pPr>
              <a:buNone/>
            </a:pPr>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lstStyle/>
          <a:p>
            <a:r>
              <a:rPr lang="en-US" dirty="0" err="1" smtClean="0"/>
              <a:t>VTrack</a:t>
            </a:r>
            <a:r>
              <a:rPr lang="en-US" dirty="0" smtClean="0"/>
              <a:t> is a system for using mobile phones to accurately estimate road travel times using a </a:t>
            </a:r>
            <a:r>
              <a:rPr lang="en-US" dirty="0" err="1" smtClean="0"/>
              <a:t>seguence</a:t>
            </a:r>
            <a:r>
              <a:rPr lang="en-US" dirty="0" smtClean="0"/>
              <a:t> of inaccurate </a:t>
            </a:r>
            <a:r>
              <a:rPr lang="en-US" dirty="0" err="1" smtClean="0"/>
              <a:t>postion</a:t>
            </a:r>
            <a:r>
              <a:rPr lang="en-US" dirty="0" smtClean="0"/>
              <a:t> samples.</a:t>
            </a:r>
          </a:p>
          <a:p>
            <a:r>
              <a:rPr lang="en-US" dirty="0" smtClean="0"/>
              <a:t>Evaluate these samples on route planning and hotspots detection.</a:t>
            </a:r>
          </a:p>
          <a:p>
            <a:r>
              <a:rPr lang="en-US" dirty="0" err="1" smtClean="0"/>
              <a:t>VTrack</a:t>
            </a:r>
            <a:r>
              <a:rPr lang="en-US" dirty="0" smtClean="0"/>
              <a:t> uses HMM based map matching scheme.</a:t>
            </a:r>
          </a:p>
          <a:p>
            <a:r>
              <a:rPr lang="en-US" dirty="0" smtClean="0"/>
              <a:t>Come over the challenges such as ( Energy consumption using </a:t>
            </a:r>
            <a:r>
              <a:rPr lang="en-US" dirty="0" err="1" smtClean="0"/>
              <a:t>WiFi</a:t>
            </a:r>
            <a:r>
              <a:rPr lang="en-US" dirty="0" smtClean="0"/>
              <a:t> rather than GPS, facing inaccurate position samples).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question-mark1a.jpg"/>
          <p:cNvPicPr>
            <a:picLocks noChangeAspect="1"/>
          </p:cNvPicPr>
          <p:nvPr/>
        </p:nvPicPr>
        <p:blipFill>
          <a:blip r:embed="rId2" cstate="print"/>
          <a:stretch>
            <a:fillRect/>
          </a:stretch>
        </p:blipFill>
        <p:spPr>
          <a:xfrm>
            <a:off x="457200" y="0"/>
            <a:ext cx="8382000" cy="65532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1099</TotalTime>
  <Words>1860</Words>
  <Application>Microsoft Office PowerPoint</Application>
  <PresentationFormat>On-screen Show (4:3)</PresentationFormat>
  <Paragraphs>134</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Equity</vt:lpstr>
      <vt:lpstr>VTrack: Accurate, Energy-aware Road Traffic Delay Estimation</vt:lpstr>
      <vt:lpstr>Outline </vt:lpstr>
      <vt:lpstr>Introduction</vt:lpstr>
      <vt:lpstr> Overview and Challenges</vt:lpstr>
      <vt:lpstr>Implementation (I) </vt:lpstr>
      <vt:lpstr>Implementation (II) </vt:lpstr>
      <vt:lpstr>Implementation (III) </vt:lpstr>
      <vt:lpstr>Requirements and Challenges</vt:lpstr>
      <vt:lpstr>VTrack algorithm</vt:lpstr>
      <vt:lpstr>VTrack algorithm (II)</vt:lpstr>
      <vt:lpstr>VTrack algorithm (III)</vt:lpstr>
      <vt:lpstr>VTrack algorithm (IV)</vt:lpstr>
      <vt:lpstr>Travel Time Estimation</vt:lpstr>
      <vt:lpstr>Evaluation</vt:lpstr>
      <vt:lpstr>Evaluation (II)</vt:lpstr>
      <vt:lpstr>Evaluation (III)</vt:lpstr>
      <vt:lpstr>Evaluation (IV)</vt:lpstr>
      <vt:lpstr>Hotspots detection</vt:lpstr>
      <vt:lpstr>Energy Vs Accuracy</vt:lpstr>
      <vt:lpstr>Related Work</vt:lpstr>
      <vt:lpstr>Conclusion</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VTrack: Accurate, Energy-aware Road Traffic Delay Estimation</dc:title>
  <dc:creator>Wara Hermosa</dc:creator>
  <cp:lastModifiedBy>Wara Hermosa</cp:lastModifiedBy>
  <cp:revision>67</cp:revision>
  <dcterms:created xsi:type="dcterms:W3CDTF">2011-03-02T00:11:27Z</dcterms:created>
  <dcterms:modified xsi:type="dcterms:W3CDTF">2011-03-02T18:31:15Z</dcterms:modified>
</cp:coreProperties>
</file>