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BBD35-2F63-482F-A3CE-9655BDF7189A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22919-EC80-488C-A1BD-E07224055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70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0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33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9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90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67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27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93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73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10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1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4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64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80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11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22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13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91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61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07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25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64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38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89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731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80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44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37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70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950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054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22919-EC80-488C-A1BD-E072240550A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5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Hossein</a:t>
            </a:r>
            <a:r>
              <a:rPr lang="en-US" dirty="0" smtClean="0"/>
              <a:t> </a:t>
            </a:r>
            <a:r>
              <a:rPr lang="en-US" dirty="0" err="1" smtClean="0"/>
              <a:t>Ahmadi</a:t>
            </a:r>
            <a:r>
              <a:rPr lang="en-US" dirty="0" smtClean="0"/>
              <a:t>, Nam Pham, Raghu </a:t>
            </a:r>
            <a:r>
              <a:rPr lang="en-US" dirty="0" err="1" smtClean="0"/>
              <a:t>Ganti</a:t>
            </a:r>
            <a:r>
              <a:rPr lang="en-US" dirty="0" smtClean="0"/>
              <a:t>, </a:t>
            </a:r>
            <a:r>
              <a:rPr lang="en-US" dirty="0" err="1" smtClean="0"/>
              <a:t>Tarek</a:t>
            </a:r>
            <a:r>
              <a:rPr lang="en-US" dirty="0" smtClean="0"/>
              <a:t> </a:t>
            </a:r>
            <a:r>
              <a:rPr lang="en-US" dirty="0" err="1" smtClean="0"/>
              <a:t>Abdelzaher</a:t>
            </a:r>
            <a:r>
              <a:rPr lang="en-US" dirty="0" smtClean="0"/>
              <a:t>, </a:t>
            </a:r>
            <a:r>
              <a:rPr lang="en-US" dirty="0" err="1" smtClean="0"/>
              <a:t>Suman</a:t>
            </a:r>
            <a:r>
              <a:rPr lang="en-US" dirty="0" smtClean="0"/>
              <a:t> </a:t>
            </a:r>
            <a:r>
              <a:rPr lang="en-US" dirty="0" err="1" smtClean="0"/>
              <a:t>Nath</a:t>
            </a:r>
            <a:r>
              <a:rPr lang="en-US" dirty="0" smtClean="0"/>
              <a:t>, </a:t>
            </a:r>
            <a:r>
              <a:rPr lang="en-US" dirty="0" err="1" smtClean="0"/>
              <a:t>Jiawei</a:t>
            </a:r>
            <a:r>
              <a:rPr lang="en-US" dirty="0" smtClean="0"/>
              <a:t> Han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						</a:t>
            </a:r>
          </a:p>
          <a:p>
            <a:r>
              <a:rPr lang="en-US" dirty="0"/>
              <a:t>	</a:t>
            </a:r>
            <a:r>
              <a:rPr lang="en-US" dirty="0" smtClean="0"/>
              <a:t>					  Pallavi Arora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Privacy-aware Regression Modeling of Participatory Sensing Data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86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Problem Formulation</a:t>
            </a:r>
          </a:p>
          <a:p>
            <a:pPr lvl="1"/>
            <a:r>
              <a:rPr lang="en-US" dirty="0" smtClean="0"/>
              <a:t>Linear regression</a:t>
            </a:r>
          </a:p>
          <a:p>
            <a:r>
              <a:rPr lang="en-US" dirty="0" smtClean="0"/>
              <a:t>Privacy Filter</a:t>
            </a:r>
          </a:p>
          <a:p>
            <a:r>
              <a:rPr lang="en-US" dirty="0" smtClean="0"/>
              <a:t>Application Server</a:t>
            </a:r>
          </a:p>
          <a:p>
            <a:pPr lvl="1"/>
            <a:r>
              <a:rPr lang="en-US" dirty="0" smtClean="0"/>
              <a:t>Model Construction</a:t>
            </a:r>
          </a:p>
          <a:p>
            <a:r>
              <a:rPr lang="en-US" dirty="0" smtClean="0"/>
              <a:t>Privacy Analysis</a:t>
            </a:r>
          </a:p>
          <a:p>
            <a:r>
              <a:rPr lang="en-US" dirty="0" smtClean="0"/>
              <a:t>Case Study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120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Crowdsource</a:t>
            </a:r>
            <a:r>
              <a:rPr lang="en-US" dirty="0" smtClean="0"/>
              <a:t> aka </a:t>
            </a:r>
            <a:r>
              <a:rPr lang="en-US" dirty="0"/>
              <a:t>P</a:t>
            </a:r>
            <a:r>
              <a:rPr lang="en-US" dirty="0" smtClean="0"/>
              <a:t>articipatory Sensing</a:t>
            </a:r>
            <a:endParaRPr lang="en-US" dirty="0" smtClean="0"/>
          </a:p>
          <a:p>
            <a:r>
              <a:rPr lang="en-US" dirty="0" smtClean="0"/>
              <a:t>Predict Statistics or Extrapolate </a:t>
            </a:r>
            <a:r>
              <a:rPr lang="en-US" dirty="0"/>
              <a:t>from collected </a:t>
            </a:r>
            <a:r>
              <a:rPr lang="en-US" dirty="0" smtClean="0"/>
              <a:t>data </a:t>
            </a:r>
            <a:r>
              <a:rPr lang="en-US" dirty="0" smtClean="0"/>
              <a:t>					</a:t>
            </a:r>
            <a:r>
              <a:rPr lang="en-US" sz="1800" dirty="0" smtClean="0">
                <a:sym typeface="Wingdings" pitchFamily="2" charset="2"/>
              </a:rPr>
              <a:t>approach </a:t>
            </a:r>
            <a:r>
              <a:rPr lang="en-US" sz="1800" dirty="0" smtClean="0">
                <a:sym typeface="Wingdings" pitchFamily="2" charset="2"/>
              </a:rPr>
              <a:t>in paper</a:t>
            </a:r>
            <a:endParaRPr lang="en-US" sz="1800" dirty="0" smtClean="0"/>
          </a:p>
          <a:p>
            <a:r>
              <a:rPr lang="en-US" dirty="0" smtClean="0"/>
              <a:t>Private data Public model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Private Data Samples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Population density + Eco-friendly behavior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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Pollution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			   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				Model (</a:t>
            </a:r>
            <a:r>
              <a:rPr lang="en-US" dirty="0" smtClean="0"/>
              <a:t>Public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			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Predict Pollution elsewhere.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810000" y="4191000"/>
            <a:ext cx="838200" cy="1295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667000" y="3276600"/>
            <a:ext cx="2209800" cy="419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229100" y="3429000"/>
            <a:ext cx="781050" cy="2095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477000" y="2286000"/>
            <a:ext cx="152400" cy="2095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483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Analyzes relationship </a:t>
            </a:r>
            <a:r>
              <a:rPr lang="en-US" dirty="0"/>
              <a:t>between two variables, X </a:t>
            </a:r>
            <a:r>
              <a:rPr lang="en-US" dirty="0" smtClean="0"/>
              <a:t>and 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Error </a:t>
            </a:r>
            <a:r>
              <a:rPr lang="en-US" sz="2000" dirty="0" smtClean="0"/>
              <a:t>(</a:t>
            </a:r>
            <a:r>
              <a:rPr lang="en-US" sz="1500" dirty="0" smtClean="0"/>
              <a:t>Zero mean </a:t>
            </a:r>
            <a:r>
              <a:rPr lang="en-US" sz="1500" dirty="0" err="1" smtClean="0"/>
              <a:t>const</a:t>
            </a:r>
            <a:r>
              <a:rPr lang="en-US" sz="1500" dirty="0" smtClean="0"/>
              <a:t> variance)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Output  Input      Regression Coefficients</a:t>
            </a:r>
          </a:p>
          <a:p>
            <a:r>
              <a:rPr lang="en-US" dirty="0" smtClean="0"/>
              <a:t>Given X and y estimate </a:t>
            </a:r>
            <a:r>
              <a:rPr lang="el-GR" dirty="0">
                <a:latin typeface="Cambria Math"/>
                <a:ea typeface="Cambria Math"/>
                <a:sym typeface="Wingdings" pitchFamily="2" charset="2"/>
              </a:rPr>
              <a:t>β</a:t>
            </a:r>
            <a:r>
              <a:rPr lang="en-US" dirty="0" smtClean="0">
                <a:latin typeface="Century Schoolbook"/>
              </a:rPr>
              <a:t>.</a:t>
            </a:r>
          </a:p>
          <a:p>
            <a:r>
              <a:rPr lang="en-US" dirty="0" smtClean="0">
                <a:latin typeface="Century Schoolbook"/>
              </a:rPr>
              <a:t>Regression Model </a:t>
            </a:r>
          </a:p>
          <a:p>
            <a:pPr lvl="1"/>
            <a:r>
              <a:rPr lang="en-US" dirty="0" smtClean="0">
                <a:latin typeface="Century Schoolbook"/>
              </a:rPr>
              <a:t>Data (combination of X and y) </a:t>
            </a:r>
            <a:r>
              <a:rPr lang="en-US" dirty="0" smtClean="0">
                <a:latin typeface="Century Schoolbook"/>
                <a:sym typeface="Wingdings" pitchFamily="2" charset="2"/>
              </a:rPr>
              <a:t>Model (</a:t>
            </a:r>
            <a:r>
              <a:rPr lang="el-GR" dirty="0" smtClean="0">
                <a:latin typeface="Cambria Math"/>
                <a:ea typeface="Cambria Math"/>
                <a:sym typeface="Wingdings" pitchFamily="2" charset="2"/>
              </a:rPr>
              <a:t>β</a:t>
            </a:r>
            <a:r>
              <a:rPr lang="en-US" dirty="0" smtClean="0">
                <a:latin typeface="Century Schoolbook"/>
                <a:sym typeface="Wingdings" pitchFamily="2" charset="2"/>
              </a:rPr>
              <a:t>)</a:t>
            </a:r>
            <a:endParaRPr lang="en-US" dirty="0">
              <a:latin typeface="Century Schoolbook"/>
              <a:sym typeface="Wingdings" pitchFamily="2" charset="2"/>
            </a:endParaRPr>
          </a:p>
          <a:p>
            <a:pPr lvl="1"/>
            <a:r>
              <a:rPr lang="en-US" dirty="0" smtClean="0">
                <a:latin typeface="Century Schoolbook"/>
                <a:sym typeface="Wingdings" pitchFamily="2" charset="2"/>
              </a:rPr>
              <a:t>Given X and </a:t>
            </a:r>
            <a:r>
              <a:rPr lang="el-GR" dirty="0" smtClean="0">
                <a:latin typeface="Cambria Math"/>
                <a:ea typeface="Cambria Math"/>
                <a:sym typeface="Wingdings" pitchFamily="2" charset="2"/>
              </a:rPr>
              <a:t>β</a:t>
            </a:r>
            <a:r>
              <a:rPr lang="en-US" dirty="0" smtClean="0">
                <a:latin typeface="Cambria Math"/>
                <a:ea typeface="Cambria Math"/>
                <a:sym typeface="Wingdings" pitchFamily="2" charset="2"/>
              </a:rPr>
              <a:t> predict y.</a:t>
            </a:r>
            <a:endParaRPr lang="en-US" dirty="0" smtClean="0">
              <a:latin typeface="Century Schoolbook"/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2336006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362200" y="2951018"/>
            <a:ext cx="0" cy="65809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258524" y="2867891"/>
            <a:ext cx="43079" cy="713509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95800" y="2819400"/>
            <a:ext cx="7620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1400" y="2843645"/>
            <a:ext cx="888206" cy="762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58479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                              Private                      Public</a:t>
            </a:r>
          </a:p>
          <a:p>
            <a:r>
              <a:rPr lang="en-US" dirty="0" smtClean="0"/>
              <a:t>Usage of electricity + Time of year </a:t>
            </a:r>
            <a:r>
              <a:rPr lang="en-US" dirty="0" smtClean="0">
                <a:sym typeface="Wingdings" pitchFamily="2" charset="2"/>
              </a:rPr>
              <a:t> Energy consumption (Model)</a:t>
            </a:r>
          </a:p>
          <a:p>
            <a:r>
              <a:rPr lang="en-US" dirty="0" smtClean="0">
                <a:sym typeface="Wingdings" pitchFamily="2" charset="2"/>
              </a:rPr>
              <a:t>Given usage pattern predict energy consumption.</a:t>
            </a:r>
          </a:p>
          <a:p>
            <a:r>
              <a:rPr lang="en-US" dirty="0" smtClean="0">
                <a:sym typeface="Wingdings" pitchFamily="2" charset="2"/>
              </a:rPr>
              <a:t>Help users save on energy cost.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ow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much gas a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vehicle will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spend on a given route? 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How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much energy a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household will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save if they installed motion-activated light controls?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much weight a 300lb person might lose if engaged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 a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particular diet and exercise routine?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819400" y="1828800"/>
            <a:ext cx="381000" cy="1905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3810000" y="1828800"/>
            <a:ext cx="228600" cy="190499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248400" y="1828800"/>
            <a:ext cx="152400" cy="19050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5836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anonymity</a:t>
            </a:r>
          </a:p>
          <a:p>
            <a:pPr lvl="1"/>
            <a:r>
              <a:rPr lang="en-US" dirty="0"/>
              <a:t>Security mechanism </a:t>
            </a:r>
            <a:r>
              <a:rPr lang="en-US" dirty="0">
                <a:sym typeface="Wingdings" pitchFamily="2" charset="2"/>
              </a:rPr>
              <a:t> users modify </a:t>
            </a:r>
            <a:r>
              <a:rPr lang="en-US" dirty="0" smtClean="0">
                <a:sym typeface="Wingdings" pitchFamily="2" charset="2"/>
              </a:rPr>
              <a:t>data, </a:t>
            </a:r>
            <a:r>
              <a:rPr lang="en-US" dirty="0" smtClean="0"/>
              <a:t>Perturbation</a:t>
            </a:r>
            <a:endParaRPr lang="en-US" dirty="0"/>
          </a:p>
          <a:p>
            <a:pPr lvl="1"/>
            <a:r>
              <a:rPr lang="en-US" dirty="0"/>
              <a:t>Irrecoverably alter data </a:t>
            </a:r>
            <a:r>
              <a:rPr lang="en-US" dirty="0">
                <a:sym typeface="Wingdings" pitchFamily="2" charset="2"/>
              </a:rPr>
              <a:t>  Approach in paper</a:t>
            </a:r>
            <a:r>
              <a:rPr lang="en-US" dirty="0" smtClean="0">
                <a:sym typeface="Wingdings" pitchFamily="2" charset="2"/>
              </a:rPr>
              <a:t>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private data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605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3" y="1752600"/>
            <a:ext cx="7803654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8288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itchFamily="2" charset="2"/>
              </a:rPr>
              <a:t>Data (time series)  output variables </a:t>
            </a:r>
            <a:r>
              <a:rPr lang="en-US" sz="1800" dirty="0" smtClean="0">
                <a:sym typeface="Wingdings" pitchFamily="2" charset="2"/>
              </a:rPr>
              <a:t>(</a:t>
            </a:r>
            <a:r>
              <a:rPr lang="en-US" sz="1800" dirty="0" smtClean="0"/>
              <a:t>e.g</a:t>
            </a:r>
            <a:r>
              <a:rPr lang="en-US" sz="1800" dirty="0"/>
              <a:t>., household energy </a:t>
            </a:r>
            <a:r>
              <a:rPr lang="en-US" sz="1800" dirty="0" smtClean="0"/>
              <a:t>consumption)</a:t>
            </a:r>
            <a:r>
              <a:rPr lang="en-US" dirty="0" smtClean="0">
                <a:sym typeface="Wingdings" pitchFamily="2" charset="2"/>
              </a:rPr>
              <a:t>+ input variables (good predictors of output).</a:t>
            </a:r>
          </a:p>
          <a:p>
            <a:r>
              <a:rPr lang="en-US" dirty="0"/>
              <a:t>Data </a:t>
            </a:r>
            <a:r>
              <a:rPr lang="en-US" dirty="0">
                <a:sym typeface="Wingdings" pitchFamily="2" charset="2"/>
              </a:rPr>
              <a:t> Neutral </a:t>
            </a:r>
            <a:r>
              <a:rPr lang="en-US" dirty="0" smtClean="0">
                <a:sym typeface="Wingdings" pitchFamily="2" charset="2"/>
              </a:rPr>
              <a:t>Features</a:t>
            </a:r>
          </a:p>
          <a:p>
            <a:r>
              <a:rPr lang="en-US" dirty="0" smtClean="0">
                <a:sym typeface="Wingdings" pitchFamily="2" charset="2"/>
              </a:rPr>
              <a:t>Reconstruction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Compute private data from features.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Higher reconstruction error higher privacy.</a:t>
            </a:r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1821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model</a:t>
            </a:r>
            <a:r>
              <a:rPr lang="en-US" dirty="0"/>
              <a:t> relating user inputs to the outputs is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public</a:t>
            </a:r>
            <a:r>
              <a:rPr lang="en-US" dirty="0"/>
              <a:t>.</a:t>
            </a:r>
          </a:p>
          <a:p>
            <a:r>
              <a:rPr lang="en-US" dirty="0" smtClean="0"/>
              <a:t>Each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data sample </a:t>
            </a:r>
            <a:r>
              <a:rPr lang="en-US" dirty="0"/>
              <a:t>collected by an individual is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private</a:t>
            </a:r>
            <a:r>
              <a:rPr lang="en-US" dirty="0" smtClean="0"/>
              <a:t> and </a:t>
            </a:r>
            <a:r>
              <a:rPr lang="en-US" dirty="0"/>
              <a:t>may not be revealed.</a:t>
            </a:r>
          </a:p>
          <a:p>
            <a:r>
              <a:rPr lang="en-US" dirty="0" smtClean="0"/>
              <a:t> </a:t>
            </a:r>
            <a:r>
              <a:rPr lang="en-US" dirty="0"/>
              <a:t>The models used in the service are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linear in coefficients.</a:t>
            </a:r>
          </a:p>
          <a:p>
            <a:r>
              <a:rPr lang="en-US" dirty="0" smtClean="0"/>
              <a:t> </a:t>
            </a:r>
            <a:r>
              <a:rPr lang="en-US" dirty="0"/>
              <a:t>The time-series data can be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packed into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uncorrelated data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samples</a:t>
            </a:r>
            <a:r>
              <a:rPr lang="en-US" dirty="0"/>
              <a:t> by aggregation (over time for example).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95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Minimize the modeling </a:t>
            </a:r>
            <a:r>
              <a:rPr lang="en-US" dirty="0" smtClean="0"/>
              <a:t>error</a:t>
            </a:r>
          </a:p>
          <a:p>
            <a:pPr lvl="1"/>
            <a:r>
              <a:rPr lang="en-US" dirty="0" smtClean="0"/>
              <a:t>Accuracy = No Alteration Accuracy.</a:t>
            </a:r>
          </a:p>
          <a:p>
            <a:pPr lvl="1"/>
            <a:r>
              <a:rPr lang="en-US" dirty="0" smtClean="0"/>
              <a:t>Perfect modeling</a:t>
            </a:r>
          </a:p>
          <a:p>
            <a:r>
              <a:rPr lang="en-US" dirty="0"/>
              <a:t>Maximize the reconstruction (breach) </a:t>
            </a:r>
            <a:r>
              <a:rPr lang="en-US" dirty="0" smtClean="0"/>
              <a:t>error</a:t>
            </a:r>
          </a:p>
          <a:p>
            <a:pPr lvl="1"/>
            <a:r>
              <a:rPr lang="en-US" dirty="0" smtClean="0"/>
              <a:t>Perfect Neutrality</a:t>
            </a:r>
          </a:p>
          <a:p>
            <a:pPr lvl="2"/>
            <a:r>
              <a:rPr lang="en-US" dirty="0" smtClean="0"/>
              <a:t>Information with shared data = information w/o shared data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Goals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2835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Segmentation</a:t>
            </a:r>
          </a:p>
          <a:p>
            <a:pPr lvl="1"/>
            <a:r>
              <a:rPr lang="en-US" dirty="0"/>
              <a:t>Aggregation over time to remove correlation</a:t>
            </a:r>
          </a:p>
          <a:p>
            <a:pPr lvl="2"/>
            <a:r>
              <a:rPr lang="en-US" dirty="0"/>
              <a:t>Sum/average.</a:t>
            </a:r>
          </a:p>
          <a:p>
            <a:pPr lvl="1"/>
            <a:r>
              <a:rPr lang="en-US" dirty="0"/>
              <a:t>Length of time interval </a:t>
            </a:r>
            <a:r>
              <a:rPr lang="en-US" dirty="0">
                <a:sym typeface="Wingdings" pitchFamily="2" charset="2"/>
              </a:rPr>
              <a:t> a day? a month?</a:t>
            </a:r>
            <a:endParaRPr lang="en-US" dirty="0"/>
          </a:p>
          <a:p>
            <a:pPr lvl="2"/>
            <a:r>
              <a:rPr lang="en-US" dirty="0"/>
              <a:t>Large enough to remove correlation.</a:t>
            </a:r>
          </a:p>
          <a:p>
            <a:pPr lvl="2"/>
            <a:r>
              <a:rPr lang="en-US" dirty="0"/>
              <a:t>Result in accurate prediction.</a:t>
            </a:r>
          </a:p>
          <a:p>
            <a:pPr lvl="2"/>
            <a:r>
              <a:rPr lang="en-US" dirty="0"/>
              <a:t>Usable by participatory sensing application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Depends on application.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Filter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87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Segmentation </a:t>
            </a:r>
            <a:endParaRPr lang="en-US" dirty="0" smtClean="0"/>
          </a:p>
          <a:p>
            <a:pPr lvl="1"/>
            <a:r>
              <a:rPr lang="en-US" dirty="0"/>
              <a:t>n</a:t>
            </a:r>
            <a:r>
              <a:rPr lang="en-US" dirty="0">
                <a:sym typeface="Wingdings" pitchFamily="2" charset="2"/>
              </a:rPr>
              <a:t> data points with d input values.</a:t>
            </a:r>
          </a:p>
          <a:p>
            <a:pPr lvl="1"/>
            <a:r>
              <a:rPr lang="en-US" dirty="0">
                <a:sym typeface="Wingdings" pitchFamily="2" charset="2"/>
              </a:rPr>
              <a:t>Time independent data.</a:t>
            </a:r>
          </a:p>
          <a:p>
            <a:pPr lvl="1"/>
            <a:r>
              <a:rPr lang="en-US" dirty="0" err="1"/>
              <a:t>yi</a:t>
            </a:r>
            <a:r>
              <a:rPr lang="en-US" dirty="0"/>
              <a:t> to denote the value of the output attribute in the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segment</a:t>
            </a:r>
          </a:p>
          <a:p>
            <a:pPr lvl="1"/>
            <a:r>
              <a:rPr lang="en-US" dirty="0" err="1"/>
              <a:t>x</a:t>
            </a:r>
            <a:r>
              <a:rPr lang="en-US" baseline="-25000" dirty="0" err="1"/>
              <a:t>ij</a:t>
            </a:r>
            <a:r>
              <a:rPr lang="en-US" dirty="0"/>
              <a:t> to denote the value of </a:t>
            </a:r>
            <a:r>
              <a:rPr lang="en-US" dirty="0" err="1"/>
              <a:t>j</a:t>
            </a:r>
            <a:r>
              <a:rPr lang="en-US" baseline="30000" dirty="0" err="1"/>
              <a:t>th</a:t>
            </a:r>
            <a:r>
              <a:rPr lang="en-US" dirty="0"/>
              <a:t> input of segment i</a:t>
            </a:r>
          </a:p>
          <a:p>
            <a:pPr lvl="1"/>
            <a:r>
              <a:rPr lang="en-US" dirty="0">
                <a:sym typeface="Wingdings" pitchFamily="2" charset="2"/>
              </a:rPr>
              <a:t>Estimate </a:t>
            </a:r>
            <a:r>
              <a:rPr lang="en-US" dirty="0" err="1">
                <a:sym typeface="Wingdings" pitchFamily="2" charset="2"/>
              </a:rPr>
              <a:t>y</a:t>
            </a:r>
            <a:r>
              <a:rPr lang="en-US" baseline="-25000" dirty="0" err="1">
                <a:sym typeface="Wingdings" pitchFamily="2" charset="2"/>
              </a:rPr>
              <a:t>i</a:t>
            </a:r>
            <a:r>
              <a:rPr lang="en-US" dirty="0">
                <a:sym typeface="Wingdings" pitchFamily="2" charset="2"/>
              </a:rPr>
              <a:t> using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Does not prevent privacy </a:t>
            </a:r>
            <a:r>
              <a:rPr lang="en-US" dirty="0" smtClean="0">
                <a:sym typeface="Wingdings" pitchFamily="2" charset="2"/>
              </a:rPr>
              <a:t></a:t>
            </a:r>
          </a:p>
          <a:p>
            <a:pPr lvl="1"/>
            <a:r>
              <a:rPr lang="en-US" dirty="0"/>
              <a:t>appliance </a:t>
            </a:r>
            <a:r>
              <a:rPr lang="en-US" dirty="0" smtClean="0"/>
              <a:t>usage + temperature inside </a:t>
            </a:r>
            <a:r>
              <a:rPr lang="en-US" dirty="0"/>
              <a:t>a house each </a:t>
            </a:r>
            <a:r>
              <a:rPr lang="en-US" dirty="0" smtClean="0"/>
              <a:t>month </a:t>
            </a:r>
            <a:r>
              <a:rPr lang="en-US" dirty="0"/>
              <a:t>show whether a residence is occupied </a:t>
            </a:r>
            <a:r>
              <a:rPr lang="en-US" dirty="0" smtClean="0"/>
              <a:t>or not </a:t>
            </a:r>
            <a:r>
              <a:rPr lang="en-US" dirty="0"/>
              <a:t>in a particular month.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7" y="3581400"/>
            <a:ext cx="2119313" cy="65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591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variable</a:t>
            </a:r>
          </a:p>
          <a:p>
            <a:r>
              <a:rPr lang="en-US" dirty="0" smtClean="0"/>
              <a:t>Output variable</a:t>
            </a:r>
          </a:p>
          <a:p>
            <a:r>
              <a:rPr lang="en-US" dirty="0" smtClean="0"/>
              <a:t>Predictor variable                                and denote   </a:t>
            </a:r>
          </a:p>
          <a:p>
            <a:endParaRPr lang="en-US" dirty="0"/>
          </a:p>
          <a:p>
            <a:r>
              <a:rPr lang="en-US" dirty="0" smtClean="0"/>
              <a:t>Model of system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 Features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15351"/>
            <a:ext cx="1905000" cy="28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318" y="2057400"/>
            <a:ext cx="2438882" cy="33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52234"/>
            <a:ext cx="870711" cy="3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14600"/>
            <a:ext cx="2313214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48000"/>
            <a:ext cx="1752600" cy="340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3962399"/>
            <a:ext cx="1895234" cy="49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69" y="3048000"/>
            <a:ext cx="1546631" cy="340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924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/>
              <a:t>Neutral Features </a:t>
            </a:r>
            <a:r>
              <a:rPr lang="en-US" dirty="0">
                <a:sym typeface="Wingdings" pitchFamily="2" charset="2"/>
              </a:rPr>
              <a:t> correlations of </a:t>
            </a:r>
            <a:r>
              <a:rPr lang="en-US" dirty="0" smtClean="0">
                <a:sym typeface="Wingdings" pitchFamily="2" charset="2"/>
              </a:rPr>
              <a:t>data</a:t>
            </a: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Size of data independent of number of samples </a:t>
            </a:r>
            <a:r>
              <a:rPr lang="en-US" i="1" dirty="0" smtClean="0">
                <a:sym typeface="Wingdings" pitchFamily="2" charset="2"/>
              </a:rPr>
              <a:t>n.</a:t>
            </a:r>
          </a:p>
          <a:p>
            <a:r>
              <a:rPr lang="en-US" dirty="0" smtClean="0">
                <a:sym typeface="Wingdings" pitchFamily="2" charset="2"/>
              </a:rPr>
              <a:t>Large</a:t>
            </a:r>
            <a:r>
              <a:rPr lang="en-US" i="1" dirty="0" smtClean="0">
                <a:sym typeface="Wingdings" pitchFamily="2" charset="2"/>
              </a:rPr>
              <a:t> n </a:t>
            </a:r>
            <a:r>
              <a:rPr lang="en-US" dirty="0" smtClean="0">
                <a:sym typeface="Wingdings" pitchFamily="2" charset="2"/>
              </a:rPr>
              <a:t>larger privacy.</a:t>
            </a:r>
          </a:p>
          <a:p>
            <a:endParaRPr lang="en-US" dirty="0">
              <a:sym typeface="Wingdings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 Features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00263"/>
            <a:ext cx="1828800" cy="15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581400" y="2362200"/>
            <a:ext cx="16002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81400" y="2895022"/>
            <a:ext cx="16002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581400" y="3429000"/>
            <a:ext cx="16002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23608" y="2145268"/>
            <a:ext cx="237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Constant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92882" y="2667000"/>
            <a:ext cx="276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Vector of length k O(kn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92882" y="3364468"/>
            <a:ext cx="276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Matrix of size k*k O(k</a:t>
            </a:r>
            <a:r>
              <a:rPr lang="en-US" baseline="30000" dirty="0" smtClean="0"/>
              <a:t>2</a:t>
            </a:r>
            <a:r>
              <a:rPr lang="en-US" dirty="0" smtClean="0"/>
              <a:t>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789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 regression model</a:t>
            </a:r>
          </a:p>
          <a:p>
            <a:r>
              <a:rPr lang="en-US" dirty="0" smtClean="0"/>
              <a:t>Least Square Estimator (LSE)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Let </a:t>
            </a:r>
            <a:r>
              <a:rPr lang="en-US" i="1" dirty="0"/>
              <a:t>u</a:t>
            </a:r>
            <a:r>
              <a:rPr lang="en-US" baseline="-25000" dirty="0"/>
              <a:t>1</a:t>
            </a:r>
            <a:r>
              <a:rPr lang="en-US" dirty="0"/>
              <a:t>, . . . ,</a:t>
            </a:r>
            <a:r>
              <a:rPr lang="en-US" i="1" dirty="0"/>
              <a:t>u</a:t>
            </a:r>
            <a:r>
              <a:rPr lang="en-US" i="1" baseline="-25000" dirty="0"/>
              <a:t>m</a:t>
            </a:r>
            <a:r>
              <a:rPr lang="en-US" i="1" dirty="0"/>
              <a:t> </a:t>
            </a:r>
            <a:r>
              <a:rPr lang="en-US" dirty="0" smtClean="0"/>
              <a:t>be the </a:t>
            </a:r>
            <a:r>
              <a:rPr lang="en-US" i="1" dirty="0"/>
              <a:t>m </a:t>
            </a:r>
            <a:r>
              <a:rPr lang="en-US" dirty="0"/>
              <a:t>users of the participatory sensing </a:t>
            </a:r>
            <a:r>
              <a:rPr lang="en-US" dirty="0" smtClean="0"/>
              <a:t>application and provide</a:t>
            </a:r>
          </a:p>
          <a:p>
            <a:endParaRPr lang="en-US" dirty="0"/>
          </a:p>
          <a:p>
            <a:r>
              <a:rPr lang="en-US" dirty="0" smtClean="0"/>
              <a:t>Let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Application Server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53107"/>
            <a:ext cx="1981200" cy="54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2057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4800600"/>
            <a:ext cx="4762500" cy="41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3773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 Server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15" y="1981200"/>
            <a:ext cx="6381285" cy="432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5073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coefficients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/>
              <a:t>Only uses the neutral features….YEAH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lvl="1"/>
            <a:r>
              <a:rPr lang="en-US" dirty="0">
                <a:sym typeface="Wingdings" pitchFamily="2" charset="2"/>
              </a:rPr>
              <a:t>Exact model construction.</a:t>
            </a:r>
            <a:endParaRPr lang="en-US" dirty="0"/>
          </a:p>
          <a:p>
            <a:r>
              <a:rPr lang="en-US" dirty="0" smtClean="0"/>
              <a:t>Regression Error</a:t>
            </a:r>
          </a:p>
          <a:p>
            <a:endParaRPr lang="en-US" dirty="0"/>
          </a:p>
          <a:p>
            <a:r>
              <a:rPr lang="en-US" dirty="0" smtClean="0"/>
              <a:t>Error using neutral features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 Server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33600"/>
            <a:ext cx="397764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640" y="3925277"/>
            <a:ext cx="3337560" cy="57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5257799"/>
            <a:ext cx="4819650" cy="105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3517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Reconstruction Error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Reconstruction Error </a:t>
            </a:r>
            <a:r>
              <a:rPr lang="en-US" dirty="0"/>
              <a:t>of mean </a:t>
            </a:r>
            <a:r>
              <a:rPr lang="en-US" dirty="0" smtClean="0"/>
              <a:t>values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Effective reconstruction</a:t>
            </a:r>
          </a:p>
          <a:p>
            <a:pPr lvl="1"/>
            <a:r>
              <a:rPr lang="en-US" dirty="0"/>
              <a:t>If reconstruction err &lt; 1</a:t>
            </a:r>
          </a:p>
          <a:p>
            <a:pPr lvl="1"/>
            <a:endParaRPr lang="en-US" dirty="0" smtClean="0"/>
          </a:p>
          <a:p>
            <a:pPr marL="274320" lvl="1">
              <a:spcBef>
                <a:spcPts val="600"/>
              </a:spcBef>
              <a:buClr>
                <a:schemeClr val="accent2"/>
              </a:buClr>
            </a:pPr>
            <a:r>
              <a:rPr lang="en-US" sz="2600" dirty="0">
                <a:solidFill>
                  <a:schemeClr val="tx1"/>
                </a:solidFill>
              </a:rPr>
              <a:t>Privacy Enabling </a:t>
            </a:r>
            <a:r>
              <a:rPr lang="en-US" sz="2600" dirty="0" smtClean="0">
                <a:solidFill>
                  <a:schemeClr val="tx1"/>
                </a:solidFill>
              </a:rPr>
              <a:t>Transformations</a:t>
            </a:r>
          </a:p>
          <a:p>
            <a:pPr marL="640080" lvl="2">
              <a:spcBef>
                <a:spcPts val="600"/>
              </a:spcBef>
              <a:buClr>
                <a:schemeClr val="accent2"/>
              </a:buClr>
            </a:pPr>
            <a:r>
              <a:rPr lang="en-US" dirty="0" smtClean="0"/>
              <a:t>If </a:t>
            </a:r>
            <a:r>
              <a:rPr lang="en-US" dirty="0"/>
              <a:t>reconstruction err </a:t>
            </a:r>
            <a:r>
              <a:rPr lang="en-US" dirty="0" smtClean="0"/>
              <a:t>&gt; 1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Analysis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93356"/>
            <a:ext cx="3124200" cy="83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7620000" y="2131060"/>
            <a:ext cx="0" cy="53594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81800" y="2754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Segmented data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010400" y="1191675"/>
            <a:ext cx="152400" cy="64351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09855" y="82234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Reconstructed data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24200" y="2778136"/>
            <a:ext cx="3290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Variance of reconstructed data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41472" y="2281743"/>
            <a:ext cx="699655" cy="48946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26366"/>
            <a:ext cx="4114800" cy="769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1062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Optimal Reconstruction </a:t>
            </a:r>
          </a:p>
          <a:p>
            <a:pPr lvl="1"/>
            <a:r>
              <a:rPr lang="en-US" i="1" dirty="0" smtClean="0"/>
              <a:t>find </a:t>
            </a:r>
            <a:r>
              <a:rPr lang="en-US" i="1" dirty="0"/>
              <a:t>the values </a:t>
            </a:r>
            <a:r>
              <a:rPr lang="en-US" i="1" dirty="0" smtClean="0"/>
              <a:t>Y</a:t>
            </a:r>
            <a:r>
              <a:rPr lang="en-US" i="1" baseline="-25000" dirty="0" smtClean="0"/>
              <a:t>u</a:t>
            </a:r>
            <a:r>
              <a:rPr lang="en-US" i="1" dirty="0" smtClean="0"/>
              <a:t> </a:t>
            </a:r>
            <a:r>
              <a:rPr lang="en-US" i="1" dirty="0"/>
              <a:t>and </a:t>
            </a:r>
            <a:r>
              <a:rPr lang="en-US" i="1" dirty="0" smtClean="0"/>
              <a:t>W</a:t>
            </a:r>
            <a:r>
              <a:rPr lang="en-US" i="1" baseline="-25000" dirty="0" smtClean="0"/>
              <a:t>u</a:t>
            </a:r>
            <a:r>
              <a:rPr lang="en-US" i="1" dirty="0" smtClean="0"/>
              <a:t> </a:t>
            </a:r>
            <a:r>
              <a:rPr lang="en-US" i="1" dirty="0"/>
              <a:t>that </a:t>
            </a:r>
            <a:r>
              <a:rPr lang="en-US" i="1" dirty="0" smtClean="0"/>
              <a:t>produce the </a:t>
            </a:r>
            <a:r>
              <a:rPr lang="en-US" i="1" dirty="0"/>
              <a:t>given transformed matrices </a:t>
            </a:r>
            <a:r>
              <a:rPr lang="el-GR" dirty="0" smtClean="0"/>
              <a:t>ρ</a:t>
            </a:r>
            <a:r>
              <a:rPr lang="en-US" baseline="-25000" dirty="0" smtClean="0"/>
              <a:t>u</a:t>
            </a:r>
            <a:r>
              <a:rPr lang="en-US" dirty="0" smtClean="0"/>
              <a:t>, </a:t>
            </a:r>
            <a:r>
              <a:rPr lang="el-GR" dirty="0" smtClean="0">
                <a:latin typeface="Cambria Math"/>
                <a:ea typeface="Cambria Math"/>
              </a:rPr>
              <a:t>ν</a:t>
            </a:r>
            <a:r>
              <a:rPr lang="en-US" baseline="-25000" dirty="0" smtClean="0">
                <a:latin typeface="Cambria Math"/>
                <a:ea typeface="Cambria Math"/>
              </a:rPr>
              <a:t>u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l-GR" dirty="0" smtClean="0">
                <a:latin typeface="Cambria Math"/>
                <a:ea typeface="Cambria Math"/>
              </a:rPr>
              <a:t>Θ</a:t>
            </a:r>
            <a:r>
              <a:rPr lang="en-US" baseline="-25000" dirty="0" smtClean="0">
                <a:latin typeface="Cambria Math"/>
                <a:ea typeface="Cambria Math"/>
              </a:rPr>
              <a:t>u</a:t>
            </a:r>
            <a:r>
              <a:rPr lang="en-US" i="1" dirty="0" smtClean="0"/>
              <a:t> </a:t>
            </a:r>
            <a:r>
              <a:rPr lang="en-US" i="1" dirty="0"/>
              <a:t>while </a:t>
            </a:r>
            <a:r>
              <a:rPr lang="en-US" i="1" dirty="0" smtClean="0"/>
              <a:t>maximizing the </a:t>
            </a:r>
            <a:r>
              <a:rPr lang="en-US" i="1" dirty="0"/>
              <a:t>joint probability of observing such </a:t>
            </a:r>
            <a:r>
              <a:rPr lang="en-US" i="1" dirty="0" smtClean="0"/>
              <a:t>values. </a:t>
            </a:r>
          </a:p>
          <a:p>
            <a:pPr marL="365760" lvl="1" indent="0">
              <a:buNone/>
            </a:pPr>
            <a:r>
              <a:rPr lang="en-US" sz="1800" i="1" dirty="0"/>
              <a:t>	</a:t>
            </a:r>
            <a:r>
              <a:rPr lang="en-US" sz="1800" i="1" dirty="0" smtClean="0"/>
              <a:t>	</a:t>
            </a:r>
            <a:r>
              <a:rPr lang="en-US" sz="1800" i="1" dirty="0"/>
              <a:t> </a:t>
            </a:r>
            <a:r>
              <a:rPr lang="en-US" sz="1800" i="1" dirty="0" smtClean="0"/>
              <a:t>     Probability of observing values (known to attacker)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Enabling Properties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220" y="3546764"/>
            <a:ext cx="5846780" cy="2930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5077610" y="3352800"/>
            <a:ext cx="1856590" cy="457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29916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Constraints                    and data points  </a:t>
            </a:r>
          </a:p>
          <a:p>
            <a:r>
              <a:rPr lang="en-US" dirty="0" smtClean="0"/>
              <a:t>If data points &lt; constraints </a:t>
            </a:r>
            <a:r>
              <a:rPr lang="en-US" dirty="0" smtClean="0">
                <a:sym typeface="Wingdings" pitchFamily="2" charset="2"/>
              </a:rPr>
              <a:t> 100% reconstruction 0% privacy</a:t>
            </a:r>
          </a:p>
          <a:p>
            <a:r>
              <a:rPr lang="en-US" dirty="0" smtClean="0">
                <a:sym typeface="Wingdings" pitchFamily="2" charset="2"/>
              </a:rPr>
              <a:t>If n infinity, Optimal solution 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    difficult to construct private data. </a:t>
            </a:r>
          </a:p>
          <a:p>
            <a:r>
              <a:rPr lang="en-US" dirty="0" smtClean="0">
                <a:sym typeface="Wingdings" pitchFamily="2" charset="2"/>
              </a:rPr>
              <a:t>Constraints </a:t>
            </a:r>
            <a:r>
              <a:rPr lang="en-US" dirty="0" smtClean="0">
                <a:latin typeface="Cambria Math"/>
                <a:ea typeface="Cambria Math"/>
                <a:sym typeface="Wingdings" pitchFamily="2" charset="2"/>
              </a:rPr>
              <a:t>≠ Affine                    non- convex optimization                      NP hard	           Exponential time in number of variables.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Inaccuracy and Inefficiency of Reconstruction</a:t>
            </a:r>
            <a:endParaRPr lang="en-US" sz="3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36571"/>
            <a:ext cx="1295400" cy="527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00200"/>
            <a:ext cx="1310817" cy="35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2895600"/>
            <a:ext cx="30321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810000" y="3886200"/>
            <a:ext cx="1219200" cy="3048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819400" y="4343400"/>
            <a:ext cx="1219200" cy="3048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410200" y="4322618"/>
            <a:ext cx="1219200" cy="3048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3447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Assumption Maximum likelihood is obtained if solution </a:t>
            </a:r>
            <a:r>
              <a:rPr lang="en-US" dirty="0"/>
              <a:t>i</a:t>
            </a:r>
            <a:r>
              <a:rPr lang="en-US" dirty="0" smtClean="0"/>
              <a:t>s close to the expected value  also n is known.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KNITRO non-linear solver.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 to Protect Privacy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07" y="2286000"/>
            <a:ext cx="5524793" cy="301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9218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value of n??           </a:t>
            </a:r>
            <a:r>
              <a:rPr lang="en-US" sz="1800" dirty="0" smtClean="0"/>
              <a:t>Number of constraints = number of variables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</a:t>
            </a:r>
            <a:r>
              <a:rPr lang="en-US" dirty="0"/>
              <a:t>n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62162"/>
            <a:ext cx="5181600" cy="3540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724400" y="1905000"/>
            <a:ext cx="190500" cy="914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553200" y="3124200"/>
            <a:ext cx="914400" cy="914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5400000">
            <a:off x="6259140" y="3832408"/>
            <a:ext cx="3243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&gt; k high reconstruction error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40987" y="3647876"/>
            <a:ext cx="3042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&lt; k single feasible solution 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480070" y="4191000"/>
            <a:ext cx="187273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39435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ertical </a:t>
            </a:r>
            <a:r>
              <a:rPr lang="en-US" dirty="0"/>
              <a:t>correlation </a:t>
            </a:r>
          </a:p>
          <a:p>
            <a:pPr lvl="1"/>
            <a:r>
              <a:rPr lang="en-US" dirty="0" smtClean="0"/>
              <a:t>correlation </a:t>
            </a:r>
            <a:r>
              <a:rPr lang="en-US" dirty="0"/>
              <a:t>among different </a:t>
            </a:r>
            <a:r>
              <a:rPr lang="en-US" dirty="0" smtClean="0"/>
              <a:t>attributes</a:t>
            </a:r>
          </a:p>
          <a:p>
            <a:r>
              <a:rPr lang="en-US" dirty="0" smtClean="0"/>
              <a:t>Horizontal correlation</a:t>
            </a:r>
          </a:p>
          <a:p>
            <a:pPr lvl="1"/>
            <a:r>
              <a:rPr lang="en-US" dirty="0"/>
              <a:t>correlation within a single attribute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3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91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Conjecture: If n &gt; 2k error </a:t>
            </a:r>
            <a:r>
              <a:rPr lang="en-US" dirty="0" smtClean="0">
                <a:sym typeface="Wingdings" pitchFamily="2" charset="2"/>
              </a:rPr>
              <a:t> 1.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4528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75" y="1295400"/>
            <a:ext cx="39769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9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 fuel efficient route</a:t>
            </a:r>
          </a:p>
          <a:p>
            <a:r>
              <a:rPr lang="en-US" dirty="0" smtClean="0"/>
              <a:t>Compare</a:t>
            </a:r>
          </a:p>
          <a:p>
            <a:pPr lvl="1"/>
            <a:r>
              <a:rPr lang="en-US" dirty="0"/>
              <a:t>White noise Perturbation technique</a:t>
            </a:r>
          </a:p>
          <a:p>
            <a:pPr lvl="1"/>
            <a:r>
              <a:rPr lang="en-US" dirty="0"/>
              <a:t>Proposed </a:t>
            </a:r>
            <a:r>
              <a:rPr lang="en-US" dirty="0" smtClean="0"/>
              <a:t>meth</a:t>
            </a:r>
            <a:r>
              <a:rPr lang="en-US" dirty="0"/>
              <a:t>od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59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50292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Client				</a:t>
            </a:r>
            <a:endParaRPr lang="en-US" dirty="0"/>
          </a:p>
          <a:p>
            <a:pPr lvl="1"/>
            <a:r>
              <a:rPr lang="en-US" dirty="0"/>
              <a:t>C++</a:t>
            </a:r>
          </a:p>
          <a:p>
            <a:pPr lvl="1"/>
            <a:r>
              <a:rPr lang="en-US" dirty="0"/>
              <a:t>Data trace file</a:t>
            </a:r>
          </a:p>
          <a:p>
            <a:pPr lvl="2"/>
            <a:r>
              <a:rPr lang="en-US" dirty="0"/>
              <a:t>Location trace from GPS</a:t>
            </a:r>
          </a:p>
          <a:p>
            <a:pPr lvl="1"/>
            <a:r>
              <a:rPr lang="en-US" dirty="0"/>
              <a:t>Configuration file</a:t>
            </a:r>
          </a:p>
          <a:p>
            <a:pPr lvl="2"/>
            <a:r>
              <a:rPr lang="en-US" dirty="0"/>
              <a:t>Unique application ID</a:t>
            </a:r>
          </a:p>
          <a:p>
            <a:pPr lvl="2"/>
            <a:r>
              <a:rPr lang="en-US" dirty="0"/>
              <a:t>Segmentation interval</a:t>
            </a:r>
          </a:p>
          <a:p>
            <a:pPr lvl="2"/>
            <a:r>
              <a:rPr lang="en-US" dirty="0"/>
              <a:t>Segmentation attributes(e.g. time)</a:t>
            </a:r>
          </a:p>
          <a:p>
            <a:pPr lvl="3"/>
            <a:r>
              <a:rPr lang="en-US" dirty="0"/>
              <a:t> Euclidean distance between values</a:t>
            </a:r>
          </a:p>
          <a:p>
            <a:pPr lvl="2"/>
            <a:r>
              <a:rPr lang="en-US" dirty="0"/>
              <a:t>Predictor function map X </a:t>
            </a:r>
            <a:r>
              <a:rPr lang="en-US" dirty="0">
                <a:sym typeface="Wingdings" pitchFamily="2" charset="2"/>
              </a:rPr>
              <a:t> W. </a:t>
            </a:r>
            <a:endParaRPr lang="en-US" dirty="0"/>
          </a:p>
          <a:p>
            <a:pPr lvl="2"/>
            <a:r>
              <a:rPr lang="en-US" dirty="0"/>
              <a:t>Feature Matrices	</a:t>
            </a:r>
          </a:p>
          <a:p>
            <a:pPr lvl="3"/>
            <a:r>
              <a:rPr lang="en-US" dirty="0" smtClean="0"/>
              <a:t>Transferred as XML to server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1447800"/>
            <a:ext cx="39245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Server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C++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List of models with 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 unique application ID</a:t>
            </a:r>
            <a:endParaRPr lang="en-US" sz="2400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Create aggregation 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  matrices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683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</a:t>
            </a:r>
          </a:p>
          <a:p>
            <a:pPr lvl="1"/>
            <a:r>
              <a:rPr lang="en-US" dirty="0" smtClean="0"/>
              <a:t>16 users (different cars), different cars, 3 months</a:t>
            </a:r>
          </a:p>
          <a:p>
            <a:pPr lvl="1"/>
            <a:r>
              <a:rPr lang="en-US" dirty="0" smtClean="0"/>
              <a:t>Geo-tagged engine sensor measurement</a:t>
            </a:r>
          </a:p>
          <a:p>
            <a:pPr lvl="1"/>
            <a:r>
              <a:rPr lang="en-US" dirty="0" smtClean="0"/>
              <a:t>650 segments each ~ 2miles.</a:t>
            </a:r>
          </a:p>
          <a:p>
            <a:pPr lvl="1"/>
            <a:r>
              <a:rPr lang="en-US" dirty="0" smtClean="0"/>
              <a:t>Input</a:t>
            </a:r>
          </a:p>
          <a:p>
            <a:pPr lvl="2"/>
            <a:r>
              <a:rPr lang="en-US" dirty="0" smtClean="0"/>
              <a:t>w</a:t>
            </a:r>
            <a:r>
              <a:rPr lang="en-US" baseline="-25000" dirty="0" smtClean="0"/>
              <a:t>1 </a:t>
            </a:r>
            <a:r>
              <a:rPr lang="en-US" dirty="0" smtClean="0"/>
              <a:t>= m(ST +v TL)</a:t>
            </a:r>
          </a:p>
          <a:p>
            <a:pPr lvl="3"/>
            <a:r>
              <a:rPr lang="en-US" dirty="0" smtClean="0"/>
              <a:t> m and v    Mass and Velocity of vehicle</a:t>
            </a:r>
          </a:p>
          <a:p>
            <a:pPr lvl="3"/>
            <a:r>
              <a:rPr lang="en-US" dirty="0" smtClean="0"/>
              <a:t>ST  Number of stop signs</a:t>
            </a:r>
          </a:p>
          <a:p>
            <a:pPr lvl="3"/>
            <a:r>
              <a:rPr lang="en-US" dirty="0" smtClean="0"/>
              <a:t>TL  Number of traffic lights</a:t>
            </a:r>
          </a:p>
          <a:p>
            <a:pPr lvl="2"/>
            <a:r>
              <a:rPr lang="en-US" dirty="0" smtClean="0"/>
              <a:t>w</a:t>
            </a:r>
            <a:r>
              <a:rPr lang="en-US" baseline="-25000" dirty="0" smtClean="0"/>
              <a:t>2  </a:t>
            </a:r>
            <a:r>
              <a:rPr lang="en-US" dirty="0" smtClean="0"/>
              <a:t>= m v</a:t>
            </a:r>
            <a:r>
              <a:rPr lang="en-US" baseline="30000" dirty="0" smtClean="0"/>
              <a:t>2 </a:t>
            </a:r>
          </a:p>
          <a:p>
            <a:pPr lvl="2"/>
            <a:r>
              <a:rPr lang="en-US" dirty="0" smtClean="0"/>
              <a:t>w</a:t>
            </a:r>
            <a:r>
              <a:rPr lang="en-US" baseline="-25000" dirty="0" smtClean="0"/>
              <a:t>3 </a:t>
            </a:r>
            <a:r>
              <a:rPr lang="en-US" dirty="0" smtClean="0"/>
              <a:t>= m</a:t>
            </a:r>
          </a:p>
          <a:p>
            <a:pPr lvl="2"/>
            <a:r>
              <a:rPr lang="en-US" dirty="0" smtClean="0"/>
              <a:t>w</a:t>
            </a:r>
            <a:r>
              <a:rPr lang="en-US" baseline="-25000" dirty="0" smtClean="0"/>
              <a:t>4 </a:t>
            </a:r>
            <a:r>
              <a:rPr lang="en-US" dirty="0" smtClean="0"/>
              <a:t>= Av</a:t>
            </a:r>
            <a:r>
              <a:rPr lang="en-US" baseline="30000" dirty="0" smtClean="0"/>
              <a:t>2 </a:t>
            </a:r>
            <a:r>
              <a:rPr lang="en-US" dirty="0" smtClean="0"/>
              <a:t>A frontal area of car</a:t>
            </a:r>
            <a:r>
              <a:rPr lang="en-US" baseline="-25000" dirty="0" smtClean="0"/>
              <a:t> </a:t>
            </a:r>
          </a:p>
          <a:p>
            <a:pPr lvl="1"/>
            <a:r>
              <a:rPr lang="en-US" dirty="0" smtClean="0"/>
              <a:t>Output </a:t>
            </a:r>
          </a:p>
          <a:p>
            <a:pPr lvl="2"/>
            <a:r>
              <a:rPr lang="en-US" dirty="0" smtClean="0"/>
              <a:t>Fuel consumption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4968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Reconstruction error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5410200" cy="394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823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Dependence on number of samples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High error for n &gt; 2k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2057400"/>
            <a:ext cx="9033164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331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76250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590164"/>
            <a:ext cx="4305300" cy="328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2651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Randomization</a:t>
            </a:r>
          </a:p>
          <a:p>
            <a:pPr lvl="1"/>
            <a:r>
              <a:rPr lang="en-US" dirty="0" smtClean="0"/>
              <a:t>Perturbation</a:t>
            </a:r>
          </a:p>
          <a:p>
            <a:pPr lvl="1"/>
            <a:r>
              <a:rPr lang="en-US" dirty="0" smtClean="0"/>
              <a:t>Differential Privacy</a:t>
            </a:r>
          </a:p>
          <a:p>
            <a:pPr lvl="1"/>
            <a:r>
              <a:rPr lang="en-US" dirty="0" smtClean="0"/>
              <a:t>Error </a:t>
            </a:r>
            <a:r>
              <a:rPr lang="en-US" dirty="0"/>
              <a:t>in modeling</a:t>
            </a:r>
          </a:p>
          <a:p>
            <a:r>
              <a:rPr lang="en-US" dirty="0" smtClean="0"/>
              <a:t>k-anonymity</a:t>
            </a:r>
          </a:p>
          <a:p>
            <a:pPr lvl="1"/>
            <a:r>
              <a:rPr lang="en-US" dirty="0" smtClean="0"/>
              <a:t>Loss of useful information</a:t>
            </a:r>
          </a:p>
          <a:p>
            <a:r>
              <a:rPr lang="en-US" dirty="0" smtClean="0"/>
              <a:t>Distributed privacy preservation</a:t>
            </a:r>
          </a:p>
          <a:p>
            <a:pPr lvl="1"/>
            <a:r>
              <a:rPr lang="en-US" dirty="0" smtClean="0"/>
              <a:t>Horizontal or vertical partition </a:t>
            </a:r>
            <a:r>
              <a:rPr lang="en-US" dirty="0" smtClean="0">
                <a:sym typeface="Wingdings" pitchFamily="2" charset="2"/>
              </a:rPr>
              <a:t> aggregate features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Fine grained control to user to prevent his privacy.</a:t>
            </a:r>
            <a:endParaRPr lang="en-US" dirty="0" smtClean="0"/>
          </a:p>
          <a:p>
            <a:r>
              <a:rPr lang="en-US" dirty="0" smtClean="0"/>
              <a:t>Cryptographic techniques</a:t>
            </a:r>
          </a:p>
          <a:p>
            <a:pPr lvl="1"/>
            <a:r>
              <a:rPr lang="en-US" dirty="0" smtClean="0"/>
              <a:t>Homographic encryption</a:t>
            </a:r>
          </a:p>
          <a:p>
            <a:pPr lvl="1"/>
            <a:r>
              <a:rPr lang="en-US" dirty="0" smtClean="0"/>
              <a:t>Computationally expensive </a:t>
            </a:r>
          </a:p>
          <a:p>
            <a:pPr lvl="1"/>
            <a:r>
              <a:rPr lang="en-US" dirty="0" smtClean="0"/>
              <a:t>Limited scope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7440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Regression model same as from private data.</a:t>
            </a:r>
          </a:p>
          <a:p>
            <a:r>
              <a:rPr lang="en-US" dirty="0" smtClean="0"/>
              <a:t>Derive a safe number of samples.</a:t>
            </a:r>
          </a:p>
          <a:p>
            <a:r>
              <a:rPr lang="en-US" dirty="0" smtClean="0"/>
              <a:t>Study privacy.</a:t>
            </a:r>
          </a:p>
          <a:p>
            <a:r>
              <a:rPr lang="en-US" dirty="0" smtClean="0"/>
              <a:t>Neutral features </a:t>
            </a:r>
            <a:r>
              <a:rPr lang="en-US" dirty="0" smtClean="0">
                <a:sym typeface="Wingdings" pitchFamily="2" charset="2"/>
              </a:rPr>
              <a:t>high </a:t>
            </a:r>
            <a:r>
              <a:rPr lang="en-US" dirty="0" smtClean="0"/>
              <a:t>Reconstruction error .</a:t>
            </a:r>
          </a:p>
          <a:p>
            <a:r>
              <a:rPr lang="en-US" dirty="0" smtClean="0"/>
              <a:t>Quantification of privacy does not capture all privacy breaches</a:t>
            </a:r>
          </a:p>
          <a:p>
            <a:pPr lvl="1"/>
            <a:r>
              <a:rPr lang="en-US" dirty="0" smtClean="0"/>
              <a:t>Distribution of original data is narrow</a:t>
            </a:r>
          </a:p>
          <a:p>
            <a:pPr lvl="1"/>
            <a:r>
              <a:rPr lang="en-US" dirty="0" smtClean="0"/>
              <a:t>Higher correlation </a:t>
            </a:r>
            <a:r>
              <a:rPr lang="en-US" dirty="0" smtClean="0">
                <a:sym typeface="Wingdings" pitchFamily="2" charset="2"/>
              </a:rPr>
              <a:t> easy reconstruction.</a:t>
            </a:r>
            <a:endParaRPr lang="en-US" dirty="0" smtClean="0"/>
          </a:p>
          <a:p>
            <a:r>
              <a:rPr lang="en-US" dirty="0" smtClean="0"/>
              <a:t>Can not guarantee privacy in theory.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6199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515</TotalTime>
  <Words>997</Words>
  <Application>Microsoft Office PowerPoint</Application>
  <PresentationFormat>On-screen Show (4:3)</PresentationFormat>
  <Paragraphs>293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Paper</vt:lpstr>
      <vt:lpstr>Privacy-aware Regression Modeling of Participatory Sensing Data</vt:lpstr>
      <vt:lpstr>Outline</vt:lpstr>
      <vt:lpstr>Introduction</vt:lpstr>
      <vt:lpstr>Linear Regression</vt:lpstr>
      <vt:lpstr>Example</vt:lpstr>
      <vt:lpstr>Sharing private data</vt:lpstr>
      <vt:lpstr>Problem Formulation</vt:lpstr>
      <vt:lpstr>Problem Formulation </vt:lpstr>
      <vt:lpstr>Assumptions</vt:lpstr>
      <vt:lpstr>Design Goals</vt:lpstr>
      <vt:lpstr>Privacy Filter</vt:lpstr>
      <vt:lpstr>Segmentation</vt:lpstr>
      <vt:lpstr>Neutral Features</vt:lpstr>
      <vt:lpstr>Neutral Features</vt:lpstr>
      <vt:lpstr>The Application Server</vt:lpstr>
      <vt:lpstr>The Application Server</vt:lpstr>
      <vt:lpstr>The Application Server</vt:lpstr>
      <vt:lpstr>Privacy Analysis</vt:lpstr>
      <vt:lpstr>Privacy Enabling Properties</vt:lpstr>
      <vt:lpstr>Inaccuracy and Inefficiency of Reconstruction</vt:lpstr>
      <vt:lpstr>Conditions to Protect Privacy</vt:lpstr>
      <vt:lpstr>Simulation</vt:lpstr>
      <vt:lpstr>Correlation</vt:lpstr>
      <vt:lpstr>PowerPoint Presentation</vt:lpstr>
      <vt:lpstr>Case Study</vt:lpstr>
      <vt:lpstr>Case Study</vt:lpstr>
      <vt:lpstr>Case Study</vt:lpstr>
      <vt:lpstr>Case Study</vt:lpstr>
      <vt:lpstr>Case Study</vt:lpstr>
      <vt:lpstr>Case Study</vt:lpstr>
      <vt:lpstr>Related work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Privacy-aware Regression Modeling of Participatory Sensing Data</dc:title>
  <dc:creator>pallavi</dc:creator>
  <cp:lastModifiedBy>pallavi</cp:lastModifiedBy>
  <cp:revision>38</cp:revision>
  <dcterms:created xsi:type="dcterms:W3CDTF">2006-08-16T00:00:00Z</dcterms:created>
  <dcterms:modified xsi:type="dcterms:W3CDTF">2011-04-06T17:26:27Z</dcterms:modified>
</cp:coreProperties>
</file>