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92" r:id="rId8"/>
    <p:sldId id="293" r:id="rId9"/>
    <p:sldId id="262" r:id="rId10"/>
    <p:sldId id="263" r:id="rId11"/>
    <p:sldId id="265" r:id="rId12"/>
    <p:sldId id="264" r:id="rId13"/>
    <p:sldId id="266" r:id="rId14"/>
    <p:sldId id="269" r:id="rId15"/>
    <p:sldId id="270" r:id="rId16"/>
    <p:sldId id="268" r:id="rId17"/>
    <p:sldId id="271" r:id="rId18"/>
    <p:sldId id="272" r:id="rId19"/>
    <p:sldId id="275" r:id="rId20"/>
    <p:sldId id="273" r:id="rId21"/>
    <p:sldId id="274" r:id="rId22"/>
    <p:sldId id="276" r:id="rId23"/>
    <p:sldId id="277" r:id="rId24"/>
    <p:sldId id="278" r:id="rId25"/>
    <p:sldId id="279" r:id="rId26"/>
    <p:sldId id="280" r:id="rId27"/>
    <p:sldId id="281" r:id="rId28"/>
    <p:sldId id="294" r:id="rId29"/>
    <p:sldId id="284" r:id="rId30"/>
    <p:sldId id="285" r:id="rId31"/>
    <p:sldId id="290" r:id="rId32"/>
    <p:sldId id="291" r:id="rId33"/>
    <p:sldId id="288" r:id="rId34"/>
    <p:sldId id="289" r:id="rId35"/>
    <p:sldId id="267" r:id="rId36"/>
    <p:sldId id="283" r:id="rId37"/>
  </p:sldIdLst>
  <p:sldSz cx="9144000" cy="6858000" type="screen4x3"/>
  <p:notesSz cx="6858000" cy="9144000"/>
  <p:custDataLst>
    <p:tags r:id="rId3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1862A-898A-404D-A4A4-9DE8068501DB}" type="datetimeFigureOut">
              <a:rPr lang="en-US" smtClean="0"/>
              <a:t>2/9/2011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8DFB3-A58F-4CDF-AF04-BB5726356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283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889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776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208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965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128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341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102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104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</a:t>
            </a:r>
            <a:r>
              <a:rPr lang="en-US" i="1" dirty="0" smtClean="0"/>
              <a:t>i.e., </a:t>
            </a:r>
            <a:r>
              <a:rPr lang="en-US" dirty="0" smtClean="0"/>
              <a:t>who is requesting, what devices they are using)</a:t>
            </a:r>
          </a:p>
          <a:p>
            <a:endParaRPr lang="en-US" dirty="0" smtClean="0"/>
          </a:p>
          <a:p>
            <a:r>
              <a:rPr lang="en-US" dirty="0" smtClean="0"/>
              <a:t> for when her data should be revealed, to whom, and with what filtering or interpretation.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Enabling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Contextaware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Privacy-Conscious User Data Sharing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523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1543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028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1423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0161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3602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8640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963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7411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5055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4427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1544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4451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744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8229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8843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2580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117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5570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7716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7805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053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4297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2817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700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5837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8739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8DFB3-A58F-4CDF-AF04-BB5726356A8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779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5875B-60C7-4604-A9C7-17E480BDD8B1}" type="datetime1">
              <a:rPr lang="en-US" smtClean="0"/>
              <a:t>2/9/2011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099F34-471F-45AB-A70D-9007736C3550}" type="datetime1">
              <a:rPr lang="en-US" smtClean="0"/>
              <a:t>2/9/2011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5A6AA7-683E-4C5C-98FB-9715E67E774E}" type="datetime1">
              <a:rPr lang="en-US" smtClean="0"/>
              <a:t>2/9/2011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373EFF-7039-4373-B4C8-7FD9B571DD4B}" type="datetime1">
              <a:rPr lang="en-US" smtClean="0"/>
              <a:t>2/9/2011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66FAF0-3D19-403F-992A-DB90AF67A212}" type="datetime1">
              <a:rPr lang="en-US" smtClean="0"/>
              <a:t>2/9/2011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715CA6-D765-4119-B8A8-288087E2B264}" type="datetime1">
              <a:rPr lang="en-US" smtClean="0"/>
              <a:t>2/9/2011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8078DE-B90F-4D23-953C-666A637D6729}" type="datetime1">
              <a:rPr lang="en-US" smtClean="0"/>
              <a:t>2/9/2011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9B2020-320C-49D0-9C34-7C848C4B9EAE}" type="datetime1">
              <a:rPr lang="en-US" smtClean="0"/>
              <a:t>2/9/2011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2B1CDA-6B5A-4BC3-9224-BAD09CB88FC3}" type="datetime1">
              <a:rPr lang="en-US" smtClean="0"/>
              <a:t>2/9/2011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41192A-F6EC-4905-83D4-41FBBD391DCF}" type="datetime1">
              <a:rPr lang="en-US" smtClean="0"/>
              <a:t>2/9/2011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9541D5-125D-49AD-AE1F-BDA689837F43}" type="datetime1">
              <a:rPr lang="en-US" smtClean="0"/>
              <a:t>2/9/2011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F543557-CCB7-4508-A152-0223EE821904}" type="datetime1">
              <a:rPr lang="en-US" smtClean="0"/>
              <a:t>2/9/2011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hyperlink" Target="http://msdn.microsoft.com/en-us/library/aa446914.aspx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2990851"/>
          </a:xfrm>
        </p:spPr>
        <p:txBody>
          <a:bodyPr>
            <a:normAutofit/>
          </a:bodyPr>
          <a:lstStyle/>
          <a:p>
            <a:pPr algn="l"/>
            <a:r>
              <a:rPr lang="en-US" b="1" dirty="0" err="1" smtClean="0"/>
              <a:t>xShare</a:t>
            </a:r>
            <a:r>
              <a:rPr lang="en-US" b="1" dirty="0" smtClean="0"/>
              <a:t>: Supporting Impromptu Sharing of Mobile Phones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239000" cy="274320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dirty="0" err="1" smtClean="0"/>
              <a:t>Yunxin</a:t>
            </a:r>
            <a:r>
              <a:rPr lang="en-US" dirty="0" smtClean="0"/>
              <a:t> Liu, Ahmad </a:t>
            </a:r>
            <a:r>
              <a:rPr lang="en-US" dirty="0" err="1" smtClean="0"/>
              <a:t>Rahmati</a:t>
            </a:r>
            <a:r>
              <a:rPr lang="en-US" dirty="0" smtClean="0"/>
              <a:t>, </a:t>
            </a:r>
          </a:p>
          <a:p>
            <a:pPr algn="l"/>
            <a:r>
              <a:rPr lang="en-US" dirty="0" err="1" smtClean="0"/>
              <a:t>Yuanhe</a:t>
            </a:r>
            <a:r>
              <a:rPr lang="en-US" dirty="0" smtClean="0"/>
              <a:t> Huang, </a:t>
            </a:r>
            <a:r>
              <a:rPr lang="en-US" dirty="0" err="1" smtClean="0"/>
              <a:t>Hyukjae</a:t>
            </a:r>
            <a:r>
              <a:rPr lang="en-US" dirty="0" smtClean="0"/>
              <a:t> Jang,</a:t>
            </a:r>
          </a:p>
          <a:p>
            <a:pPr algn="l"/>
            <a:r>
              <a:rPr lang="en-US" dirty="0" smtClean="0"/>
              <a:t>Lin </a:t>
            </a:r>
            <a:r>
              <a:rPr lang="en-US" dirty="0" err="1" smtClean="0"/>
              <a:t>Zhong</a:t>
            </a:r>
            <a:r>
              <a:rPr lang="en-US" dirty="0" smtClean="0"/>
              <a:t>, </a:t>
            </a:r>
            <a:r>
              <a:rPr lang="en-US" dirty="0" err="1" smtClean="0"/>
              <a:t>Yongguang</a:t>
            </a:r>
            <a:r>
              <a:rPr lang="en-US" dirty="0" smtClean="0"/>
              <a:t> Zhang, </a:t>
            </a:r>
          </a:p>
          <a:p>
            <a:pPr algn="l"/>
            <a:r>
              <a:rPr lang="en-US" dirty="0" err="1" smtClean="0"/>
              <a:t>Shensheng</a:t>
            </a:r>
            <a:r>
              <a:rPr lang="en-US" dirty="0" smtClean="0"/>
              <a:t> Zhang</a:t>
            </a:r>
          </a:p>
          <a:p>
            <a:pPr algn="l"/>
            <a:endParaRPr lang="en-US" dirty="0"/>
          </a:p>
          <a:p>
            <a:pPr algn="r"/>
            <a:r>
              <a:rPr lang="en-US" dirty="0" smtClean="0"/>
              <a:t>				</a:t>
            </a:r>
          </a:p>
          <a:p>
            <a:pPr algn="r"/>
            <a:endParaRPr lang="en-US" dirty="0"/>
          </a:p>
          <a:p>
            <a:pPr algn="r"/>
            <a:r>
              <a:rPr lang="en-US" dirty="0" smtClean="0"/>
              <a:t> </a:t>
            </a:r>
            <a:r>
              <a:rPr lang="en-US" dirty="0" err="1" smtClean="0"/>
              <a:t>Pallavi</a:t>
            </a:r>
            <a:r>
              <a:rPr lang="en-US" dirty="0" smtClean="0"/>
              <a:t> </a:t>
            </a:r>
            <a:r>
              <a:rPr lang="en-US" dirty="0" err="1" smtClean="0"/>
              <a:t>Arora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500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</a:p>
          <a:p>
            <a:r>
              <a:rPr lang="en-US" dirty="0" smtClean="0"/>
              <a:t>Previous works</a:t>
            </a:r>
          </a:p>
          <a:p>
            <a:r>
              <a:rPr lang="en-US" dirty="0"/>
              <a:t>Understanding Phone </a:t>
            </a:r>
            <a:r>
              <a:rPr lang="en-US" dirty="0" smtClean="0"/>
              <a:t>Sharing</a:t>
            </a:r>
          </a:p>
          <a:p>
            <a:r>
              <a:rPr lang="en-US" dirty="0" smtClean="0"/>
              <a:t>Designing</a:t>
            </a:r>
          </a:p>
          <a:p>
            <a:r>
              <a:rPr lang="en-US" dirty="0" smtClean="0"/>
              <a:t>Challenges</a:t>
            </a:r>
          </a:p>
          <a:p>
            <a:r>
              <a:rPr lang="en-US" dirty="0" smtClean="0"/>
              <a:t>Implementation</a:t>
            </a:r>
          </a:p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917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often </a:t>
            </a:r>
            <a:r>
              <a:rPr lang="en-US" dirty="0"/>
              <a:t>necessary or desirable to share our </a:t>
            </a:r>
            <a:r>
              <a:rPr lang="en-US" dirty="0" smtClean="0"/>
              <a:t>phones.</a:t>
            </a:r>
          </a:p>
          <a:p>
            <a:r>
              <a:rPr lang="en-US" dirty="0" smtClean="0"/>
              <a:t>Reasons</a:t>
            </a:r>
          </a:p>
          <a:p>
            <a:pPr lvl="1"/>
            <a:r>
              <a:rPr lang="en-US" dirty="0"/>
              <a:t>Lend for calling, texting</a:t>
            </a:r>
          </a:p>
          <a:p>
            <a:pPr lvl="1"/>
            <a:r>
              <a:rPr lang="en-US" dirty="0"/>
              <a:t>Share music,  photos, games   etc.</a:t>
            </a:r>
          </a:p>
          <a:p>
            <a:pPr lvl="1"/>
            <a:r>
              <a:rPr lang="en-US" dirty="0"/>
              <a:t>Show cool apps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Access to information for under-</a:t>
            </a:r>
            <a:r>
              <a:rPr lang="en-US" dirty="0" err="1" smtClean="0"/>
              <a:t>privleged</a:t>
            </a:r>
            <a:r>
              <a:rPr lang="en-US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066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Concerns</a:t>
            </a:r>
          </a:p>
          <a:p>
            <a:pPr lvl="1"/>
            <a:r>
              <a:rPr lang="en-US" dirty="0"/>
              <a:t>Private Data</a:t>
            </a:r>
          </a:p>
          <a:p>
            <a:pPr lvl="1"/>
            <a:r>
              <a:rPr lang="en-US" dirty="0"/>
              <a:t>excessive exhaustible or billable resources, such as battery and cellular minutes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Dealing with concerns</a:t>
            </a:r>
          </a:p>
          <a:p>
            <a:pPr lvl="1"/>
            <a:r>
              <a:rPr lang="en-US" dirty="0" smtClean="0"/>
              <a:t>Refrain from sharing</a:t>
            </a:r>
          </a:p>
          <a:p>
            <a:pPr lvl="1"/>
            <a:r>
              <a:rPr lang="en-US" dirty="0" smtClean="0"/>
              <a:t>Keep the phone in sight</a:t>
            </a:r>
          </a:p>
          <a:p>
            <a:pPr lvl="1"/>
            <a:r>
              <a:rPr lang="en-US" dirty="0" smtClean="0"/>
              <a:t>Prepare your phone by deleting, moving private data.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003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Current prevention</a:t>
            </a:r>
          </a:p>
          <a:p>
            <a:pPr lvl="1"/>
            <a:r>
              <a:rPr lang="en-US" dirty="0"/>
              <a:t>password or PIN code for accessing the entire phone (all or none).</a:t>
            </a:r>
          </a:p>
          <a:p>
            <a:pPr lvl="1"/>
            <a:r>
              <a:rPr lang="en-US" dirty="0"/>
              <a:t>VMware have recently announced upcoming VM solutions for mobile platforms.</a:t>
            </a:r>
          </a:p>
          <a:p>
            <a:pPr lvl="1"/>
            <a:r>
              <a:rPr lang="en-US" dirty="0"/>
              <a:t>Windows CE Kiosk Mode</a:t>
            </a:r>
            <a:r>
              <a:rPr lang="en-US" dirty="0" smtClean="0"/>
              <a:t>.</a:t>
            </a:r>
          </a:p>
          <a:p>
            <a:pPr lvl="2"/>
            <a:r>
              <a:rPr lang="en-US" dirty="0">
                <a:hlinkClick r:id="rId4"/>
              </a:rPr>
              <a:t>http://msdn.microsoft.com/en-us/library/aa446914.aspx</a:t>
            </a:r>
            <a:endParaRPr lang="en-US" dirty="0" smtClean="0"/>
          </a:p>
          <a:p>
            <a:r>
              <a:rPr lang="en-US" dirty="0" smtClean="0"/>
              <a:t>Drawbacks</a:t>
            </a:r>
          </a:p>
          <a:p>
            <a:pPr lvl="1"/>
            <a:r>
              <a:rPr lang="en-US" dirty="0"/>
              <a:t>mobile devices are </a:t>
            </a:r>
            <a:r>
              <a:rPr lang="en-US" dirty="0" smtClean="0"/>
              <a:t>processor </a:t>
            </a:r>
            <a:r>
              <a:rPr lang="en-US" dirty="0"/>
              <a:t>and energy constrained </a:t>
            </a:r>
            <a:endParaRPr lang="en-US" dirty="0" smtClean="0"/>
          </a:p>
          <a:p>
            <a:pPr lvl="1"/>
            <a:r>
              <a:rPr lang="en-US" dirty="0" smtClean="0"/>
              <a:t>additional overhead of </a:t>
            </a:r>
            <a:r>
              <a:rPr lang="en-US" dirty="0"/>
              <a:t>VM </a:t>
            </a:r>
            <a:r>
              <a:rPr lang="en-US" dirty="0" smtClean="0"/>
              <a:t>solutions</a:t>
            </a:r>
          </a:p>
          <a:p>
            <a:pPr marL="402336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29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media sharing : desirable </a:t>
            </a:r>
            <a:r>
              <a:rPr lang="en-US" dirty="0"/>
              <a:t>but </a:t>
            </a:r>
            <a:r>
              <a:rPr lang="en-US" dirty="0" smtClean="0"/>
              <a:t>not well </a:t>
            </a:r>
            <a:r>
              <a:rPr lang="en-US" dirty="0"/>
              <a:t>supported by the existing technologies.</a:t>
            </a:r>
            <a:endParaRPr lang="en-US" dirty="0" smtClean="0"/>
          </a:p>
          <a:p>
            <a:r>
              <a:rPr lang="en-US" dirty="0" smtClean="0"/>
              <a:t>Intel’s Ubiquity project: lightweight computer with high-density </a:t>
            </a:r>
            <a:r>
              <a:rPr lang="en-US" dirty="0"/>
              <a:t>data storage </a:t>
            </a:r>
            <a:r>
              <a:rPr lang="en-US" dirty="0" smtClean="0"/>
              <a:t>capability, web </a:t>
            </a:r>
            <a:r>
              <a:rPr lang="en-US" dirty="0"/>
              <a:t>server to push content </a:t>
            </a:r>
            <a:r>
              <a:rPr lang="en-US" dirty="0" smtClean="0"/>
              <a:t>to the </a:t>
            </a:r>
            <a:r>
              <a:rPr lang="en-US" dirty="0"/>
              <a:t>connected device through a web </a:t>
            </a:r>
            <a:r>
              <a:rPr lang="en-US" dirty="0" smtClean="0"/>
              <a:t>browser.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807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CE kiosk mode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Use in specialized </a:t>
            </a:r>
            <a:r>
              <a:rPr lang="en-US" dirty="0" smtClean="0"/>
              <a:t>devices</a:t>
            </a:r>
            <a:endParaRPr lang="en-US" dirty="0"/>
          </a:p>
          <a:p>
            <a:pPr lvl="1"/>
            <a:r>
              <a:rPr lang="en-US" dirty="0"/>
              <a:t>Restrict all the application barring a few.</a:t>
            </a:r>
          </a:p>
          <a:p>
            <a:pPr lvl="1"/>
            <a:r>
              <a:rPr lang="en-US" dirty="0"/>
              <a:t>Disable games and other entertainment </a:t>
            </a:r>
            <a:r>
              <a:rPr lang="en-US" dirty="0" smtClean="0"/>
              <a:t>programs</a:t>
            </a:r>
          </a:p>
          <a:p>
            <a:pPr lvl="1"/>
            <a:r>
              <a:rPr lang="en-US" dirty="0" smtClean="0"/>
              <a:t>ATM, a point of service</a:t>
            </a:r>
          </a:p>
          <a:p>
            <a:r>
              <a:rPr lang="en-US" dirty="0" smtClean="0"/>
              <a:t>Existing Windows CE</a:t>
            </a:r>
          </a:p>
          <a:p>
            <a:pPr lvl="1"/>
            <a:r>
              <a:rPr lang="en-US" dirty="0"/>
              <a:t>Windows </a:t>
            </a:r>
            <a:r>
              <a:rPr lang="en-US" dirty="0" smtClean="0"/>
              <a:t>Shell</a:t>
            </a:r>
          </a:p>
          <a:p>
            <a:pPr lvl="2"/>
            <a:r>
              <a:rPr lang="en-US" dirty="0"/>
              <a:t>Start button, Taskbar</a:t>
            </a:r>
            <a:endParaRPr lang="en-US" dirty="0" smtClean="0"/>
          </a:p>
          <a:p>
            <a:pPr lvl="1"/>
            <a:r>
              <a:rPr lang="en-US" dirty="0"/>
              <a:t>Thin Client </a:t>
            </a:r>
            <a:r>
              <a:rPr lang="en-US" dirty="0" smtClean="0"/>
              <a:t>Shell</a:t>
            </a:r>
          </a:p>
          <a:p>
            <a:pPr lvl="2"/>
            <a:r>
              <a:rPr lang="en-US" dirty="0"/>
              <a:t>directly into </a:t>
            </a:r>
            <a:r>
              <a:rPr lang="en-US" dirty="0" smtClean="0"/>
              <a:t>WBT/RDP </a:t>
            </a:r>
            <a:r>
              <a:rPr lang="en-US" dirty="0"/>
              <a:t>shell</a:t>
            </a:r>
            <a:endParaRPr lang="en-US" dirty="0" smtClean="0"/>
          </a:p>
          <a:p>
            <a:pPr lvl="1"/>
            <a:r>
              <a:rPr lang="en-US" dirty="0"/>
              <a:t>Command </a:t>
            </a:r>
            <a:r>
              <a:rPr lang="en-US" dirty="0" smtClean="0"/>
              <a:t>Shell</a:t>
            </a:r>
          </a:p>
          <a:p>
            <a:pPr lvl="2"/>
            <a:r>
              <a:rPr lang="en-US" dirty="0"/>
              <a:t>boots </a:t>
            </a:r>
            <a:r>
              <a:rPr lang="en-US" dirty="0" smtClean="0"/>
              <a:t>into command </a:t>
            </a:r>
            <a:r>
              <a:rPr lang="en-US" dirty="0"/>
              <a:t>processor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83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CE kiosk mode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Requirements</a:t>
            </a:r>
          </a:p>
          <a:p>
            <a:pPr lvl="1"/>
            <a:r>
              <a:rPr lang="en-US" dirty="0"/>
              <a:t>customized Windows CE image</a:t>
            </a:r>
          </a:p>
          <a:p>
            <a:pPr lvl="1"/>
            <a:r>
              <a:rPr lang="en-US" dirty="0"/>
              <a:t>lengthy </a:t>
            </a:r>
            <a:r>
              <a:rPr lang="en-US" dirty="0" smtClean="0"/>
              <a:t>reboot</a:t>
            </a:r>
          </a:p>
          <a:p>
            <a:r>
              <a:rPr lang="en-US" dirty="0" smtClean="0"/>
              <a:t>No protection of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610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Enabling </a:t>
            </a:r>
            <a:r>
              <a:rPr lang="en-US" dirty="0" smtClean="0"/>
              <a:t>Context aware and </a:t>
            </a:r>
            <a:r>
              <a:rPr lang="en-US" dirty="0"/>
              <a:t>Privacy-Conscious User Data </a:t>
            </a:r>
            <a:r>
              <a:rPr lang="en-US" dirty="0" smtClean="0"/>
              <a:t>Sharing.</a:t>
            </a:r>
          </a:p>
          <a:p>
            <a:r>
              <a:rPr lang="en-US" dirty="0" smtClean="0"/>
              <a:t>Houdini framework</a:t>
            </a:r>
          </a:p>
          <a:p>
            <a:pPr lvl="1"/>
            <a:r>
              <a:rPr lang="en-US" dirty="0" smtClean="0"/>
              <a:t>context-aware </a:t>
            </a:r>
            <a:r>
              <a:rPr lang="en-US" dirty="0"/>
              <a:t>and privacy-conscious user data sharing</a:t>
            </a:r>
            <a:r>
              <a:rPr lang="en-US" dirty="0" smtClean="0"/>
              <a:t>.</a:t>
            </a:r>
          </a:p>
          <a:p>
            <a:r>
              <a:rPr lang="en-US" dirty="0"/>
              <a:t>Privacy-Conscious </a:t>
            </a:r>
            <a:r>
              <a:rPr lang="en-US" dirty="0" smtClean="0"/>
              <a:t>Personalization</a:t>
            </a:r>
          </a:p>
          <a:p>
            <a:pPr lvl="1"/>
            <a:r>
              <a:rPr lang="en-US" dirty="0"/>
              <a:t>the requestee </a:t>
            </a:r>
            <a:r>
              <a:rPr lang="en-US" dirty="0" smtClean="0"/>
              <a:t>static data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requestee dynamic </a:t>
            </a:r>
            <a:r>
              <a:rPr lang="en-US" dirty="0" smtClean="0"/>
              <a:t>data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the requester </a:t>
            </a:r>
            <a:r>
              <a:rPr lang="en-US" dirty="0" smtClean="0"/>
              <a:t>context </a:t>
            </a:r>
          </a:p>
          <a:p>
            <a:pPr lvl="1"/>
            <a:r>
              <a:rPr lang="en-US" dirty="0" smtClean="0"/>
              <a:t>the requestee preferences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863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Enhanced Find </a:t>
            </a:r>
            <a:r>
              <a:rPr lang="en-US" dirty="0" smtClean="0"/>
              <a:t>Friends</a:t>
            </a:r>
          </a:p>
          <a:p>
            <a:pPr lvl="1"/>
            <a:r>
              <a:rPr lang="en-US" dirty="0" err="1" smtClean="0"/>
              <a:t>iLocator</a:t>
            </a:r>
            <a:endParaRPr lang="en-US" dirty="0" smtClean="0"/>
          </a:p>
          <a:p>
            <a:pPr lvl="1"/>
            <a:r>
              <a:rPr lang="en-US" dirty="0"/>
              <a:t>infer a user’s context using a </a:t>
            </a:r>
            <a:r>
              <a:rPr lang="en-US" dirty="0" smtClean="0"/>
              <a:t>combination of </a:t>
            </a:r>
            <a:r>
              <a:rPr lang="en-US" dirty="0"/>
              <a:t>static and dynamic </a:t>
            </a:r>
            <a:r>
              <a:rPr lang="en-US" dirty="0" smtClean="0"/>
              <a:t>data</a:t>
            </a:r>
          </a:p>
          <a:p>
            <a:pPr lvl="1"/>
            <a:r>
              <a:rPr lang="en-US" dirty="0"/>
              <a:t>serious privacy </a:t>
            </a:r>
            <a:r>
              <a:rPr lang="en-US" dirty="0" smtClean="0"/>
              <a:t>concerns</a:t>
            </a:r>
          </a:p>
          <a:p>
            <a:r>
              <a:rPr lang="en-US" dirty="0" smtClean="0"/>
              <a:t>Presence and Selective Reach-Me</a:t>
            </a:r>
          </a:p>
          <a:p>
            <a:pPr lvl="1"/>
            <a:r>
              <a:rPr lang="en-US" dirty="0" smtClean="0"/>
              <a:t>Provide requesters information about presence across all the devices associated with the person,</a:t>
            </a:r>
          </a:p>
          <a:p>
            <a:pPr lvl="1"/>
            <a:r>
              <a:rPr lang="en-US" dirty="0" smtClean="0"/>
              <a:t> suggest the best device(s) for communicating</a:t>
            </a:r>
          </a:p>
          <a:p>
            <a:pPr lvl="1"/>
            <a:r>
              <a:rPr lang="en-US" dirty="0" smtClean="0"/>
              <a:t> share this information only with authorized requesters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708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</a:t>
            </a:r>
            <a:r>
              <a:rPr lang="en-US" dirty="0"/>
              <a:t>g</a:t>
            </a:r>
            <a:r>
              <a:rPr lang="en-US" dirty="0" smtClean="0"/>
              <a:t> rule 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user </a:t>
            </a:r>
            <a:r>
              <a:rPr lang="en-US" dirty="0" smtClean="0"/>
              <a:t>sets </a:t>
            </a:r>
            <a:r>
              <a:rPr lang="en-US" dirty="0"/>
              <a:t>relevant </a:t>
            </a:r>
            <a:r>
              <a:rPr lang="en-US" dirty="0" smtClean="0"/>
              <a:t>parameters</a:t>
            </a:r>
            <a:endParaRPr lang="en-US" dirty="0"/>
          </a:p>
          <a:p>
            <a:r>
              <a:rPr lang="en-US" dirty="0" smtClean="0"/>
              <a:t>user sets </a:t>
            </a:r>
            <a:r>
              <a:rPr lang="en-US" dirty="0"/>
              <a:t>preferences that are </a:t>
            </a:r>
            <a:r>
              <a:rPr lang="en-US" dirty="0" smtClean="0"/>
              <a:t>transformed into </a:t>
            </a:r>
            <a:r>
              <a:rPr lang="en-US" dirty="0"/>
              <a:t>rules and data that can be interpreted by </a:t>
            </a:r>
            <a:r>
              <a:rPr lang="en-US" dirty="0" smtClean="0"/>
              <a:t>the rules engine</a:t>
            </a:r>
          </a:p>
          <a:p>
            <a:r>
              <a:rPr lang="en-US" dirty="0" smtClean="0"/>
              <a:t>system </a:t>
            </a:r>
            <a:r>
              <a:rPr lang="en-US" dirty="0"/>
              <a:t>automatically learns </a:t>
            </a:r>
            <a:r>
              <a:rPr lang="en-US" dirty="0" smtClean="0"/>
              <a:t>preferences that </a:t>
            </a:r>
            <a:r>
              <a:rPr lang="en-US" dirty="0"/>
              <a:t>are transformed into rules and data that can </a:t>
            </a:r>
            <a:r>
              <a:rPr lang="en-US" dirty="0" smtClean="0"/>
              <a:t>be interpreted </a:t>
            </a:r>
            <a:r>
              <a:rPr lang="en-US" dirty="0"/>
              <a:t>by the rules engine.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119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endParaRPr lang="en-US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657600"/>
            <a:ext cx="7010400" cy="2285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45" y="1752600"/>
            <a:ext cx="6989618" cy="1784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084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Understanding Phone Sharing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Interviews in </a:t>
            </a:r>
            <a:r>
              <a:rPr lang="en-US" dirty="0"/>
              <a:t>four </a:t>
            </a:r>
            <a:r>
              <a:rPr lang="en-US" dirty="0" smtClean="0"/>
              <a:t>countries</a:t>
            </a:r>
            <a:endParaRPr lang="en-US" dirty="0"/>
          </a:p>
          <a:p>
            <a:pPr lvl="1"/>
            <a:r>
              <a:rPr lang="en-US" dirty="0"/>
              <a:t>Nature of </a:t>
            </a:r>
            <a:r>
              <a:rPr lang="en-US" dirty="0" smtClean="0"/>
              <a:t>Sharing</a:t>
            </a:r>
          </a:p>
          <a:p>
            <a:pPr lvl="3"/>
            <a:r>
              <a:rPr lang="en-US" sz="1800" dirty="0"/>
              <a:t>What applications</a:t>
            </a:r>
          </a:p>
          <a:p>
            <a:pPr lvl="3"/>
            <a:r>
              <a:rPr lang="en-US" sz="1800" dirty="0"/>
              <a:t>With Whom</a:t>
            </a:r>
          </a:p>
          <a:p>
            <a:pPr lvl="3"/>
            <a:r>
              <a:rPr lang="en-US" sz="1800" dirty="0"/>
              <a:t>Where</a:t>
            </a:r>
          </a:p>
          <a:p>
            <a:pPr lvl="3"/>
            <a:r>
              <a:rPr lang="en-US" sz="1800" dirty="0"/>
              <a:t>Why</a:t>
            </a:r>
          </a:p>
          <a:p>
            <a:pPr lvl="3"/>
            <a:r>
              <a:rPr lang="en-US" sz="1800" dirty="0"/>
              <a:t>Who is the </a:t>
            </a:r>
            <a:r>
              <a:rPr lang="en-US" sz="1800" dirty="0" smtClean="0"/>
              <a:t>initiator</a:t>
            </a:r>
          </a:p>
          <a:p>
            <a:pPr lvl="1"/>
            <a:r>
              <a:rPr lang="en-US" dirty="0"/>
              <a:t>Privacy </a:t>
            </a:r>
            <a:r>
              <a:rPr lang="en-US" dirty="0" smtClean="0"/>
              <a:t>Concerns</a:t>
            </a:r>
          </a:p>
          <a:p>
            <a:pPr lvl="3"/>
            <a:r>
              <a:rPr lang="en-US" dirty="0"/>
              <a:t>Classified user </a:t>
            </a:r>
            <a:r>
              <a:rPr lang="en-US" dirty="0" smtClean="0"/>
              <a:t>data</a:t>
            </a:r>
          </a:p>
          <a:p>
            <a:pPr lvl="3"/>
            <a:r>
              <a:rPr lang="en-US" dirty="0"/>
              <a:t>Existing Protection </a:t>
            </a:r>
            <a:r>
              <a:rPr lang="en-US" dirty="0" smtClean="0"/>
              <a:t>Inadequate</a:t>
            </a:r>
          </a:p>
          <a:p>
            <a:pPr lvl="3"/>
            <a:r>
              <a:rPr lang="en-US" dirty="0"/>
              <a:t>How owners deal with concerns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656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Phone Sharing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257800"/>
          </a:xfrm>
        </p:spPr>
        <p:txBody>
          <a:bodyPr>
            <a:normAutofit/>
          </a:bodyPr>
          <a:lstStyle/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60 participants from China, Iran, Korea and USA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571" y="1524000"/>
            <a:ext cx="3727655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16" y="3962400"/>
            <a:ext cx="4219575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586345"/>
            <a:ext cx="3771900" cy="4233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9529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Phone Sharing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47800"/>
            <a:ext cx="413385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114800"/>
            <a:ext cx="41624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827068"/>
            <a:ext cx="3590925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4438650"/>
            <a:ext cx="3533775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7000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Phone Sharing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0" lvl="2" indent="-283464"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3200" dirty="0"/>
              <a:t>Four month field trial</a:t>
            </a:r>
          </a:p>
          <a:p>
            <a:pPr lvl="1"/>
            <a:r>
              <a:rPr lang="en-US" dirty="0"/>
              <a:t>Windows Mobile phone in Pecan Park, a low-income urban community in </a:t>
            </a:r>
            <a:r>
              <a:rPr lang="en-US" dirty="0" smtClean="0"/>
              <a:t>Houston</a:t>
            </a:r>
          </a:p>
          <a:p>
            <a:pPr lvl="1"/>
            <a:r>
              <a:rPr lang="en-US" dirty="0" smtClean="0"/>
              <a:t>Fourteen teenagers</a:t>
            </a:r>
          </a:p>
          <a:p>
            <a:pPr lvl="1"/>
            <a:r>
              <a:rPr lang="en-US" dirty="0" smtClean="0"/>
              <a:t>Active sharing initially</a:t>
            </a:r>
          </a:p>
          <a:p>
            <a:pPr lvl="1"/>
            <a:r>
              <a:rPr lang="en-US" dirty="0" smtClean="0"/>
              <a:t>Impromptu</a:t>
            </a:r>
          </a:p>
          <a:p>
            <a:pPr lvl="1"/>
            <a:r>
              <a:rPr lang="en-US" dirty="0" smtClean="0"/>
              <a:t>Application driven and </a:t>
            </a:r>
            <a:r>
              <a:rPr lang="en-US" dirty="0"/>
              <a:t>data-driven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485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Impromptu policy </a:t>
            </a:r>
            <a:r>
              <a:rPr lang="en-US" dirty="0" smtClean="0"/>
              <a:t>creation</a:t>
            </a:r>
          </a:p>
          <a:p>
            <a:r>
              <a:rPr lang="en-US" dirty="0"/>
              <a:t>Access </a:t>
            </a:r>
            <a:r>
              <a:rPr lang="en-US" dirty="0" smtClean="0"/>
              <a:t>control</a:t>
            </a:r>
          </a:p>
          <a:p>
            <a:pPr lvl="1"/>
            <a:r>
              <a:rPr lang="en-US" dirty="0"/>
              <a:t>individual </a:t>
            </a:r>
            <a:r>
              <a:rPr lang="en-US" dirty="0" smtClean="0"/>
              <a:t>applications, data </a:t>
            </a:r>
            <a:r>
              <a:rPr lang="en-US" dirty="0"/>
              <a:t>files and folders, and system resources</a:t>
            </a:r>
            <a:endParaRPr lang="en-US" dirty="0" smtClean="0"/>
          </a:p>
          <a:p>
            <a:r>
              <a:rPr lang="en-US" dirty="0"/>
              <a:t>Resource </a:t>
            </a:r>
            <a:r>
              <a:rPr lang="en-US" dirty="0" smtClean="0"/>
              <a:t>accounting</a:t>
            </a:r>
          </a:p>
          <a:p>
            <a:pPr lvl="1"/>
            <a:r>
              <a:rPr lang="en-US" dirty="0"/>
              <a:t>exhaustible </a:t>
            </a:r>
            <a:r>
              <a:rPr lang="en-US" dirty="0" smtClean="0"/>
              <a:t>system resources </a:t>
            </a:r>
            <a:r>
              <a:rPr lang="en-US" dirty="0"/>
              <a:t>and pay-by-use services</a:t>
            </a:r>
            <a:endParaRPr lang="en-US" dirty="0" smtClean="0"/>
          </a:p>
          <a:p>
            <a:r>
              <a:rPr lang="en-US" dirty="0"/>
              <a:t>Borrower data </a:t>
            </a:r>
            <a:r>
              <a:rPr lang="en-US" dirty="0" smtClean="0"/>
              <a:t>reconciliation</a:t>
            </a:r>
          </a:p>
          <a:p>
            <a:pPr lvl="1"/>
            <a:r>
              <a:rPr lang="en-US" dirty="0" smtClean="0"/>
              <a:t>accept </a:t>
            </a:r>
            <a:r>
              <a:rPr lang="en-US" dirty="0"/>
              <a:t>or reject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971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Normal and Shared mode</a:t>
            </a:r>
          </a:p>
          <a:p>
            <a:r>
              <a:rPr lang="en-US" dirty="0" smtClean="0"/>
              <a:t>UI for owner to specify sharing policy</a:t>
            </a:r>
          </a:p>
          <a:p>
            <a:r>
              <a:rPr lang="en-US" dirty="0" smtClean="0"/>
              <a:t>Create virtual environment enforcing policies.</a:t>
            </a:r>
          </a:p>
          <a:p>
            <a:r>
              <a:rPr lang="en-US" dirty="0" smtClean="0"/>
              <a:t>Authentication to go back to normal mode.</a:t>
            </a:r>
          </a:p>
          <a:p>
            <a:r>
              <a:rPr lang="en-US" dirty="0" smtClean="0"/>
              <a:t>Accept or reject changes of shared mode.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807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1"/>
            <a:ext cx="878205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1324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based access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Application-independent solution.</a:t>
            </a:r>
          </a:p>
          <a:p>
            <a:r>
              <a:rPr lang="en-US" dirty="0" smtClean="0"/>
              <a:t>Symbian, Linux,  </a:t>
            </a:r>
            <a:r>
              <a:rPr lang="en-US" dirty="0"/>
              <a:t>Windows Mobile, iPhone OS, Blackberry, </a:t>
            </a:r>
            <a:r>
              <a:rPr lang="en-US" dirty="0" smtClean="0"/>
              <a:t>and Palm use files as abstraction </a:t>
            </a:r>
            <a:r>
              <a:rPr lang="en-US" dirty="0"/>
              <a:t>for both data and </a:t>
            </a:r>
            <a:r>
              <a:rPr lang="en-US" dirty="0" smtClean="0"/>
              <a:t>applications.</a:t>
            </a:r>
          </a:p>
          <a:p>
            <a:r>
              <a:rPr lang="en-US" dirty="0"/>
              <a:t>Unix-style </a:t>
            </a:r>
            <a:r>
              <a:rPr lang="en-US" dirty="0" smtClean="0"/>
              <a:t>mobile OS provide </a:t>
            </a:r>
            <a:r>
              <a:rPr lang="en-US" dirty="0"/>
              <a:t>some access control for </a:t>
            </a:r>
            <a:r>
              <a:rPr lang="en-US" dirty="0" smtClean="0"/>
              <a:t>the file system.</a:t>
            </a:r>
          </a:p>
          <a:p>
            <a:r>
              <a:rPr lang="en-US" dirty="0"/>
              <a:t>R</a:t>
            </a:r>
            <a:r>
              <a:rPr lang="en-US" dirty="0" smtClean="0"/>
              <a:t>ebuilding </a:t>
            </a:r>
            <a:r>
              <a:rPr lang="en-US" dirty="0"/>
              <a:t>the ROM </a:t>
            </a:r>
            <a:r>
              <a:rPr lang="en-US" dirty="0" smtClean="0"/>
              <a:t>image not required.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391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</a:t>
            </a:r>
            <a:r>
              <a:rPr lang="en-US" dirty="0" smtClean="0"/>
              <a:t>utomatically </a:t>
            </a:r>
            <a:r>
              <a:rPr lang="en-US" dirty="0"/>
              <a:t>selects </a:t>
            </a:r>
            <a:r>
              <a:rPr lang="en-US" dirty="0" smtClean="0"/>
              <a:t>applications </a:t>
            </a:r>
            <a:r>
              <a:rPr lang="en-US" dirty="0"/>
              <a:t>for the selected </a:t>
            </a:r>
            <a:r>
              <a:rPr lang="en-US" dirty="0" smtClean="0"/>
              <a:t>files.</a:t>
            </a:r>
          </a:p>
          <a:p>
            <a:r>
              <a:rPr lang="en-US" dirty="0" smtClean="0"/>
              <a:t>Initially not shared</a:t>
            </a:r>
          </a:p>
          <a:p>
            <a:r>
              <a:rPr lang="en-US" dirty="0"/>
              <a:t>profiles to enable </a:t>
            </a:r>
            <a:r>
              <a:rPr lang="en-US" dirty="0" smtClean="0"/>
              <a:t>frequently used </a:t>
            </a:r>
            <a:r>
              <a:rPr lang="en-US" dirty="0"/>
              <a:t>sharing </a:t>
            </a:r>
            <a:r>
              <a:rPr lang="en-US" dirty="0" smtClean="0"/>
              <a:t>policies</a:t>
            </a:r>
          </a:p>
          <a:p>
            <a:r>
              <a:rPr lang="en-US" dirty="0"/>
              <a:t>Quick </a:t>
            </a:r>
            <a:r>
              <a:rPr lang="en-US" dirty="0" smtClean="0"/>
              <a:t>Share</a:t>
            </a:r>
          </a:p>
          <a:p>
            <a:pPr lvl="1"/>
            <a:r>
              <a:rPr lang="en-US" dirty="0" smtClean="0"/>
              <a:t>Share </a:t>
            </a:r>
            <a:r>
              <a:rPr lang="en-US" dirty="0"/>
              <a:t>only the open file or application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Prompt for changes in shared mode</a:t>
            </a:r>
          </a:p>
          <a:p>
            <a:pPr lvl="1"/>
            <a:r>
              <a:rPr lang="en-US" dirty="0" smtClean="0"/>
              <a:t>Default for modify is reject and new is accept.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457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In-Memory Services and </a:t>
            </a:r>
            <a:r>
              <a:rPr lang="en-US" dirty="0" smtClean="0"/>
              <a:t>Applications</a:t>
            </a:r>
          </a:p>
          <a:p>
            <a:pPr lvl="1"/>
            <a:r>
              <a:rPr lang="en-US" dirty="0"/>
              <a:t>terminates corresponding processes before entering Shared Mode</a:t>
            </a:r>
          </a:p>
          <a:p>
            <a:pPr lvl="1"/>
            <a:r>
              <a:rPr lang="en-US" dirty="0"/>
              <a:t>Some applications cannot be terminated </a:t>
            </a:r>
            <a:r>
              <a:rPr lang="en-US" dirty="0" smtClean="0"/>
              <a:t>properly</a:t>
            </a:r>
          </a:p>
          <a:p>
            <a:r>
              <a:rPr lang="en-US" dirty="0"/>
              <a:t>Identifying Files for Application </a:t>
            </a:r>
            <a:r>
              <a:rPr lang="en-US" dirty="0" smtClean="0"/>
              <a:t>Sharing</a:t>
            </a:r>
          </a:p>
          <a:p>
            <a:pPr lvl="1"/>
            <a:r>
              <a:rPr lang="en-US" dirty="0"/>
              <a:t>configuration files and </a:t>
            </a:r>
            <a:r>
              <a:rPr lang="en-US" dirty="0" smtClean="0"/>
              <a:t>DLLs</a:t>
            </a:r>
          </a:p>
          <a:p>
            <a:pPr lvl="1"/>
            <a:r>
              <a:rPr lang="en-US" dirty="0" smtClean="0"/>
              <a:t>allows </a:t>
            </a:r>
            <a:r>
              <a:rPr lang="en-US" dirty="0"/>
              <a:t>access to all the files in the </a:t>
            </a:r>
            <a:r>
              <a:rPr lang="en-US" dirty="0" smtClean="0"/>
              <a:t>same folder </a:t>
            </a:r>
            <a:r>
              <a:rPr lang="en-US" dirty="0"/>
              <a:t>as the corresponding executable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550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Namespace </a:t>
            </a:r>
            <a:r>
              <a:rPr lang="en-US" dirty="0" smtClean="0"/>
              <a:t>Virtualization</a:t>
            </a:r>
          </a:p>
          <a:p>
            <a:pPr lvl="1"/>
            <a:r>
              <a:rPr lang="en-US" dirty="0"/>
              <a:t>renaming </a:t>
            </a:r>
            <a:r>
              <a:rPr lang="en-US" dirty="0" smtClean="0"/>
              <a:t>resources</a:t>
            </a:r>
          </a:p>
          <a:p>
            <a:r>
              <a:rPr lang="en-US" dirty="0"/>
              <a:t>Change </a:t>
            </a:r>
            <a:r>
              <a:rPr lang="en-US" dirty="0" smtClean="0"/>
              <a:t>Separation</a:t>
            </a:r>
          </a:p>
          <a:p>
            <a:pPr lvl="1"/>
            <a:r>
              <a:rPr lang="en-US" dirty="0" smtClean="0"/>
              <a:t>changes </a:t>
            </a:r>
            <a:r>
              <a:rPr lang="en-US" dirty="0"/>
              <a:t>cannot affect </a:t>
            </a:r>
            <a:r>
              <a:rPr lang="en-US" dirty="0" smtClean="0"/>
              <a:t>the system </a:t>
            </a:r>
            <a:r>
              <a:rPr lang="en-US" dirty="0"/>
              <a:t>in Normal Mode</a:t>
            </a:r>
            <a:endParaRPr lang="en-US" dirty="0" smtClean="0"/>
          </a:p>
          <a:p>
            <a:r>
              <a:rPr lang="en-US" dirty="0"/>
              <a:t>Hiding Non-shared </a:t>
            </a:r>
            <a:r>
              <a:rPr lang="en-US" dirty="0" smtClean="0"/>
              <a:t>Files</a:t>
            </a:r>
          </a:p>
          <a:p>
            <a:pPr lvl="1"/>
            <a:r>
              <a:rPr lang="en-US" dirty="0"/>
              <a:t>namespace </a:t>
            </a:r>
            <a:r>
              <a:rPr lang="en-US" dirty="0" smtClean="0"/>
              <a:t>virtualization hides </a:t>
            </a:r>
            <a:r>
              <a:rPr lang="en-US" dirty="0"/>
              <a:t>non-shared resources from shared applications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901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Implementation for Windows Mobile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Intercept system </a:t>
            </a:r>
            <a:r>
              <a:rPr lang="en-US" dirty="0"/>
              <a:t>APIs at the </a:t>
            </a:r>
            <a:r>
              <a:rPr lang="en-US" dirty="0" smtClean="0"/>
              <a:t>kernel-level.</a:t>
            </a:r>
          </a:p>
          <a:p>
            <a:pPr lvl="1"/>
            <a:r>
              <a:rPr lang="en-US" dirty="0"/>
              <a:t>Implicit System </a:t>
            </a:r>
            <a:r>
              <a:rPr lang="en-US" dirty="0" smtClean="0"/>
              <a:t>APIs</a:t>
            </a:r>
          </a:p>
          <a:p>
            <a:pPr lvl="1"/>
            <a:r>
              <a:rPr lang="en-US" dirty="0"/>
              <a:t>Handle-Based System </a:t>
            </a:r>
            <a:r>
              <a:rPr lang="en-US" dirty="0" smtClean="0"/>
              <a:t>APIs</a:t>
            </a:r>
          </a:p>
          <a:p>
            <a:r>
              <a:rPr lang="en-US" dirty="0"/>
              <a:t>Load Interception </a:t>
            </a:r>
            <a:r>
              <a:rPr lang="en-US" dirty="0" smtClean="0"/>
              <a:t>DLL</a:t>
            </a:r>
          </a:p>
          <a:p>
            <a:pPr lvl="1"/>
            <a:r>
              <a:rPr lang="en-US" dirty="0"/>
              <a:t>setting the callback function to </a:t>
            </a:r>
            <a:r>
              <a:rPr lang="en-US" i="1" dirty="0" err="1"/>
              <a:t>LoadLibrary</a:t>
            </a:r>
            <a:r>
              <a:rPr lang="en-US" dirty="0"/>
              <a:t>() and its </a:t>
            </a:r>
            <a:r>
              <a:rPr lang="en-US" dirty="0" smtClean="0"/>
              <a:t>parameter as </a:t>
            </a:r>
            <a:r>
              <a:rPr lang="en-US" dirty="0"/>
              <a:t>the name of a DLL</a:t>
            </a:r>
            <a:endParaRPr lang="en-US" dirty="0" smtClean="0"/>
          </a:p>
          <a:p>
            <a:r>
              <a:rPr lang="en-US" dirty="0"/>
              <a:t>Access Control Implementation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224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Implicit and Handle based </a:t>
            </a:r>
            <a:r>
              <a:rPr lang="en-US" sz="3600" dirty="0"/>
              <a:t>System </a:t>
            </a:r>
            <a:r>
              <a:rPr lang="en-US" sz="3600" dirty="0" smtClean="0"/>
              <a:t>APIs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Globally registered and </a:t>
            </a:r>
            <a:r>
              <a:rPr lang="en-US" dirty="0"/>
              <a:t>dispatched through the system API </a:t>
            </a:r>
            <a:r>
              <a:rPr lang="en-US" dirty="0" smtClean="0"/>
              <a:t>table.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459182"/>
            <a:ext cx="5105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30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Namespace Virtualization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File System </a:t>
            </a:r>
            <a:r>
              <a:rPr lang="en-US" dirty="0" smtClean="0"/>
              <a:t>Virtualization</a:t>
            </a:r>
          </a:p>
          <a:p>
            <a:pPr lvl="1"/>
            <a:r>
              <a:rPr lang="en-US" dirty="0" smtClean="0"/>
              <a:t>track changes</a:t>
            </a:r>
            <a:r>
              <a:rPr lang="en-US" dirty="0"/>
              <a:t>, maintain correct </a:t>
            </a:r>
            <a:r>
              <a:rPr lang="en-US" dirty="0" smtClean="0"/>
              <a:t>states, ensure </a:t>
            </a:r>
            <a:r>
              <a:rPr lang="en-US" dirty="0"/>
              <a:t>a consistent </a:t>
            </a:r>
            <a:r>
              <a:rPr lang="en-US" dirty="0" smtClean="0"/>
              <a:t>appearance</a:t>
            </a:r>
          </a:p>
          <a:p>
            <a:pPr lvl="1"/>
            <a:r>
              <a:rPr lang="en-US" dirty="0"/>
              <a:t>intercept 18 file-system </a:t>
            </a:r>
            <a:r>
              <a:rPr lang="en-US" dirty="0" smtClean="0"/>
              <a:t>APIs</a:t>
            </a:r>
          </a:p>
          <a:p>
            <a:pPr lvl="1"/>
            <a:r>
              <a:rPr lang="en-US" dirty="0"/>
              <a:t>virtual link technique</a:t>
            </a:r>
            <a:endParaRPr lang="en-US" dirty="0" smtClean="0"/>
          </a:p>
          <a:p>
            <a:r>
              <a:rPr lang="en-US" dirty="0"/>
              <a:t>Change Separation through Path </a:t>
            </a:r>
            <a:r>
              <a:rPr lang="en-US" dirty="0" smtClean="0"/>
              <a:t>Mapping</a:t>
            </a:r>
          </a:p>
          <a:p>
            <a:pPr lvl="1"/>
            <a:r>
              <a:rPr lang="en-US" dirty="0" smtClean="0"/>
              <a:t>prefix changes </a:t>
            </a:r>
            <a:r>
              <a:rPr lang="en-US" dirty="0"/>
              <a:t>with “\</a:t>
            </a:r>
            <a:r>
              <a:rPr lang="en-US" dirty="0" err="1"/>
              <a:t>xShare</a:t>
            </a:r>
            <a:r>
              <a:rPr lang="en-US" dirty="0"/>
              <a:t>\Root</a:t>
            </a:r>
            <a:r>
              <a:rPr lang="en-US" dirty="0" smtClean="0"/>
              <a:t>”</a:t>
            </a:r>
          </a:p>
          <a:p>
            <a:pPr lvl="1"/>
            <a:r>
              <a:rPr lang="en-US" dirty="0"/>
              <a:t>virtual link file </a:t>
            </a:r>
            <a:r>
              <a:rPr lang="en-US" dirty="0" smtClean="0"/>
              <a:t>mapping physical path to </a:t>
            </a:r>
            <a:r>
              <a:rPr lang="en-US" dirty="0"/>
              <a:t>intermediate </a:t>
            </a:r>
            <a:r>
              <a:rPr lang="en-US" dirty="0" smtClean="0"/>
              <a:t>path</a:t>
            </a:r>
          </a:p>
          <a:p>
            <a:pPr lvl="1"/>
            <a:r>
              <a:rPr lang="en-US" dirty="0"/>
              <a:t>virtual recycle bin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278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Namespace Virtualization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Hiding </a:t>
            </a:r>
            <a:r>
              <a:rPr lang="en-US" dirty="0"/>
              <a:t>Non-shared </a:t>
            </a:r>
            <a:r>
              <a:rPr lang="en-US" dirty="0" smtClean="0"/>
              <a:t>Files</a:t>
            </a:r>
          </a:p>
          <a:p>
            <a:pPr lvl="1"/>
            <a:r>
              <a:rPr lang="en-US" dirty="0"/>
              <a:t>interception routine </a:t>
            </a:r>
            <a:r>
              <a:rPr lang="en-US" i="1" dirty="0" err="1" smtClean="0"/>
              <a:t>CreateFile</a:t>
            </a:r>
            <a:r>
              <a:rPr lang="en-US" dirty="0"/>
              <a:t>() returns </a:t>
            </a:r>
            <a:r>
              <a:rPr lang="en-US" i="1" dirty="0" smtClean="0"/>
              <a:t>ERROR_FILE_NOT_FOUND</a:t>
            </a:r>
          </a:p>
          <a:p>
            <a:pPr lvl="1"/>
            <a:r>
              <a:rPr lang="en-US" dirty="0"/>
              <a:t>intercept </a:t>
            </a:r>
            <a:r>
              <a:rPr lang="en-US" i="1" dirty="0" err="1"/>
              <a:t>FindFirstFile</a:t>
            </a:r>
            <a:r>
              <a:rPr lang="en-US" dirty="0" smtClean="0"/>
              <a:t>() and </a:t>
            </a:r>
            <a:r>
              <a:rPr lang="en-US" i="1" dirty="0" err="1"/>
              <a:t>FindNextFile</a:t>
            </a:r>
            <a:r>
              <a:rPr lang="en-US" dirty="0"/>
              <a:t>()</a:t>
            </a:r>
          </a:p>
          <a:p>
            <a:r>
              <a:rPr lang="en-US" dirty="0"/>
              <a:t>Registry </a:t>
            </a:r>
            <a:r>
              <a:rPr lang="en-US" dirty="0" smtClean="0"/>
              <a:t>Virtualization</a:t>
            </a:r>
          </a:p>
          <a:p>
            <a:pPr lvl="1"/>
            <a:r>
              <a:rPr lang="en-US" dirty="0" smtClean="0"/>
              <a:t>virtualizes </a:t>
            </a:r>
            <a:r>
              <a:rPr lang="en-US" dirty="0"/>
              <a:t>registry access to track </a:t>
            </a:r>
            <a:r>
              <a:rPr lang="en-US" dirty="0" smtClean="0"/>
              <a:t>the changes </a:t>
            </a:r>
            <a:r>
              <a:rPr lang="en-US" dirty="0"/>
              <a:t>and separate them from Normal </a:t>
            </a:r>
            <a:r>
              <a:rPr lang="en-US" dirty="0" smtClean="0"/>
              <a:t>Mode</a:t>
            </a:r>
          </a:p>
          <a:p>
            <a:pPr lvl="1"/>
            <a:r>
              <a:rPr lang="en-US" dirty="0" smtClean="0"/>
              <a:t>Intercept 10 APIs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596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200400" y="2057400"/>
            <a:ext cx="2667000" cy="533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C:\Users\MyData\data.txt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590800" y="3124200"/>
            <a:ext cx="3886200" cy="533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\</a:t>
            </a:r>
            <a:r>
              <a:rPr lang="en-US" dirty="0" err="1" smtClean="0"/>
              <a:t>xShare</a:t>
            </a:r>
            <a:r>
              <a:rPr lang="en-US" dirty="0" smtClean="0"/>
              <a:t>\Root\C:\Users\MyData\data.txt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2438400" y="4267200"/>
            <a:ext cx="4267200" cy="533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C:\xShare\Root\Users\MyData\data.txt.vlink</a:t>
            </a:r>
            <a:endParaRPr lang="en-US" dirty="0"/>
          </a:p>
        </p:txBody>
      </p:sp>
      <p:sp>
        <p:nvSpPr>
          <p:cNvPr id="9" name="Down Arrow 8"/>
          <p:cNvSpPr/>
          <p:nvPr/>
        </p:nvSpPr>
        <p:spPr>
          <a:xfrm>
            <a:off x="4267200" y="2667000"/>
            <a:ext cx="228600" cy="381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4267200" y="3810000"/>
            <a:ext cx="228600" cy="381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1" name="Shape 9"/>
          <p:cNvCxnSpPr>
            <a:stCxn id="8" idx="3"/>
            <a:endCxn id="6" idx="3"/>
          </p:cNvCxnSpPr>
          <p:nvPr/>
        </p:nvCxnSpPr>
        <p:spPr>
          <a:xfrm flipH="1" flipV="1">
            <a:off x="5867400" y="2324100"/>
            <a:ext cx="838200" cy="2209800"/>
          </a:xfrm>
          <a:prstGeom prst="bentConnector3">
            <a:avLst>
              <a:gd name="adj1" fmla="val -14439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96709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Tightly coupled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Ex. Messaging</a:t>
            </a:r>
          </a:p>
          <a:p>
            <a:pPr lvl="1"/>
            <a:r>
              <a:rPr lang="en-US" dirty="0" smtClean="0"/>
              <a:t>These services cannot be stopped</a:t>
            </a:r>
          </a:p>
          <a:p>
            <a:pPr lvl="1"/>
            <a:r>
              <a:rPr lang="en-US" dirty="0" smtClean="0"/>
              <a:t>Backup the data read by these services</a:t>
            </a:r>
          </a:p>
          <a:p>
            <a:pPr lvl="1"/>
            <a:r>
              <a:rPr lang="en-US" dirty="0" smtClean="0"/>
              <a:t>Delete the original file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3200" dirty="0" smtClean="0"/>
              <a:t>When the service/application is used in shared mode, data is not visible!</a:t>
            </a:r>
          </a:p>
          <a:p>
            <a:pPr marL="82296" indent="0">
              <a:buNone/>
            </a:pPr>
            <a:endParaRPr lang="en-US" i="1" dirty="0"/>
          </a:p>
          <a:p>
            <a:r>
              <a:rPr lang="en-US" dirty="0" smtClean="0"/>
              <a:t>Restore the backed up file when returning to normal mode</a:t>
            </a:r>
          </a:p>
          <a:p>
            <a:pPr>
              <a:buNone/>
            </a:pPr>
            <a:endParaRPr lang="en-US" i="1" dirty="0" smtClean="0"/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9139195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Evaluation: Overhead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No overhead when running in normal mode</a:t>
            </a:r>
          </a:p>
          <a:p>
            <a:r>
              <a:rPr lang="en-US" dirty="0" err="1" smtClean="0"/>
              <a:t>xShare</a:t>
            </a:r>
            <a:r>
              <a:rPr lang="en-US" dirty="0" smtClean="0"/>
              <a:t> interception layer requires 90KB of memory</a:t>
            </a:r>
          </a:p>
          <a:p>
            <a:r>
              <a:rPr lang="en-US" dirty="0" err="1" smtClean="0"/>
              <a:t>CreateFile</a:t>
            </a:r>
            <a:r>
              <a:rPr lang="en-US" dirty="0" smtClean="0"/>
              <a:t>() takes relatively more time; but absolute time is still negligible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060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Evaluation: Latency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Switching to shared mode takes about 5.8 seconds</a:t>
            </a:r>
          </a:p>
          <a:p>
            <a:r>
              <a:rPr lang="en-US" dirty="0" smtClean="0"/>
              <a:t>Switching back to normal mode takes about 3 seconds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748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Evaluation: Energy consumption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File I/O operations consume more energy in shared mode</a:t>
            </a:r>
          </a:p>
          <a:p>
            <a:r>
              <a:rPr lang="en-US" dirty="0" smtClean="0"/>
              <a:t>Audio/Video playback do not show any measurable differences.</a:t>
            </a:r>
          </a:p>
          <a:p>
            <a:pPr lvl="1"/>
            <a:r>
              <a:rPr lang="en-US" dirty="0" smtClean="0"/>
              <a:t>Because reading files does not have any overhead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10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95400"/>
            <a:ext cx="4087957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636" y="3962400"/>
            <a:ext cx="4162425" cy="287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25" y="1438275"/>
            <a:ext cx="3952875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249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09725"/>
            <a:ext cx="5419725" cy="3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68932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769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Light weight protection </a:t>
            </a:r>
            <a:r>
              <a:rPr lang="en-US" dirty="0"/>
              <a:t>against unauthorized access by </a:t>
            </a:r>
            <a:r>
              <a:rPr lang="en-US" dirty="0" smtClean="0"/>
              <a:t>borrowers</a:t>
            </a:r>
          </a:p>
          <a:p>
            <a:r>
              <a:rPr lang="en-US" dirty="0" smtClean="0"/>
              <a:t>Not intended to protect data against theft</a:t>
            </a:r>
          </a:p>
          <a:p>
            <a:r>
              <a:rPr lang="en-US" dirty="0" smtClean="0"/>
              <a:t>Interesting statistics to show that users actually care about privacy</a:t>
            </a:r>
          </a:p>
          <a:p>
            <a:r>
              <a:rPr lang="en-US" dirty="0" smtClean="0"/>
              <a:t>API Interception and Virtualization used to sandbox applications and data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2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CLUDESESSION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Summer</Template>
  <TotalTime>1027</TotalTime>
  <Words>1108</Words>
  <Application>Microsoft Office PowerPoint</Application>
  <PresentationFormat>On-screen Show (4:3)</PresentationFormat>
  <Paragraphs>290</Paragraphs>
  <Slides>36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Solstice</vt:lpstr>
      <vt:lpstr>xShare: Supporting Impromptu Sharing of Mobile Phones</vt:lpstr>
      <vt:lpstr>Outline</vt:lpstr>
      <vt:lpstr>Motivation</vt:lpstr>
      <vt:lpstr>Motivation</vt:lpstr>
      <vt:lpstr>Motivation</vt:lpstr>
      <vt:lpstr>Previous Work</vt:lpstr>
      <vt:lpstr>Windows CE kiosk mode</vt:lpstr>
      <vt:lpstr>Windows CE kiosk mode</vt:lpstr>
      <vt:lpstr>Previous Work</vt:lpstr>
      <vt:lpstr>Examples</vt:lpstr>
      <vt:lpstr>Building rule set</vt:lpstr>
      <vt:lpstr>Rules</vt:lpstr>
      <vt:lpstr>Understanding Phone Sharing</vt:lpstr>
      <vt:lpstr>Understanding Phone Sharing</vt:lpstr>
      <vt:lpstr>Understanding Phone Sharing</vt:lpstr>
      <vt:lpstr>Understanding Phone Sharing</vt:lpstr>
      <vt:lpstr>Threat Model</vt:lpstr>
      <vt:lpstr>Design</vt:lpstr>
      <vt:lpstr>Design</vt:lpstr>
      <vt:lpstr>File based access control</vt:lpstr>
      <vt:lpstr>Design Considerations</vt:lpstr>
      <vt:lpstr>Challenges</vt:lpstr>
      <vt:lpstr>Virtual Environment</vt:lpstr>
      <vt:lpstr>Implementation for Windows Mobile</vt:lpstr>
      <vt:lpstr>Implicit and Handle based System APIs</vt:lpstr>
      <vt:lpstr>Namespace Virtualization</vt:lpstr>
      <vt:lpstr>Namespace Virtualization</vt:lpstr>
      <vt:lpstr>Virtualization</vt:lpstr>
      <vt:lpstr>Tightly coupled services</vt:lpstr>
      <vt:lpstr>Evaluation: Overhead</vt:lpstr>
      <vt:lpstr>Evaluation: Latency</vt:lpstr>
      <vt:lpstr>Evaluation: Energy consumption</vt:lpstr>
      <vt:lpstr>Evaluation</vt:lpstr>
      <vt:lpstr>PowerPoint Presentation</vt:lpstr>
      <vt:lpstr>Video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xShare: Supporting Impromptu Sharing of Mobile Phones</dc:title>
  <dc:creator>pallavi</dc:creator>
  <cp:lastModifiedBy>pallavi</cp:lastModifiedBy>
  <cp:revision>64</cp:revision>
  <dcterms:created xsi:type="dcterms:W3CDTF">2006-08-16T00:00:00Z</dcterms:created>
  <dcterms:modified xsi:type="dcterms:W3CDTF">2011-02-10T00:45:16Z</dcterms:modified>
</cp:coreProperties>
</file>